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341" r:id="rId3"/>
    <p:sldId id="287" r:id="rId4"/>
    <p:sldId id="359" r:id="rId5"/>
    <p:sldId id="316" r:id="rId6"/>
    <p:sldId id="343" r:id="rId7"/>
    <p:sldId id="320" r:id="rId8"/>
    <p:sldId id="360" r:id="rId9"/>
    <p:sldId id="346" r:id="rId10"/>
    <p:sldId id="361" r:id="rId11"/>
    <p:sldId id="344" r:id="rId12"/>
    <p:sldId id="347" r:id="rId13"/>
    <p:sldId id="348" r:id="rId14"/>
    <p:sldId id="357" r:id="rId15"/>
    <p:sldId id="3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27" autoAdjust="0"/>
  </p:normalViewPr>
  <p:slideViewPr>
    <p:cSldViewPr snapToGrid="0">
      <p:cViewPr varScale="1">
        <p:scale>
          <a:sx n="76" d="100"/>
          <a:sy n="76" d="100"/>
        </p:scale>
        <p:origin x="1642"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20005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392407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1526205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1950057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334610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3760979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20976"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SỨ MỆNH LỊCH SỬ CỦA GIAI CẤP CÔNG NHÂN</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899138" y="1766"/>
            <a:ext cx="7244862" cy="94034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và đặc điểm sứ mệnh lịch sử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của giai cấp công nhân</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0" y="936228"/>
            <a:ext cx="8880764" cy="574076"/>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chemeClr val="accent1">
                      <a:lumMod val="50000"/>
                    </a:schemeClr>
                  </a:solidFill>
                  <a:latin typeface="Times New Roman" panose="02020603050405020304" pitchFamily="18" charset="0"/>
                  <a:cs typeface="Times New Roman" panose="02020603050405020304" pitchFamily="18" charset="0"/>
                </a:rPr>
                <a:t>2.1. Nội dung sứ mệnh lịch sử của giai cấp công nhân </a:t>
              </a:r>
              <a:endParaRPr lang="en-US" sz="28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1" name="Round Diagonal Corner Rectangle 20">
            <a:extLst>
              <a:ext uri="{FF2B5EF4-FFF2-40B4-BE49-F238E27FC236}">
                <a16:creationId xmlns:a16="http://schemas.microsoft.com/office/drawing/2014/main" id="{6B55061C-49C3-644E-A7C5-877A19FA4810}"/>
              </a:ext>
            </a:extLst>
          </p:cNvPr>
          <p:cNvSpPr/>
          <p:nvPr/>
        </p:nvSpPr>
        <p:spPr>
          <a:xfrm>
            <a:off x="1117422" y="2627032"/>
            <a:ext cx="6408792" cy="1039379"/>
          </a:xfrm>
          <a:prstGeom prst="round2Diag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err="1">
                <a:solidFill>
                  <a:srgbClr val="FF0000"/>
                </a:solidFill>
                <a:latin typeface="Times New Roman" pitchFamily="18" charset="0"/>
                <a:cs typeface="Times New Roman" pitchFamily="18" charset="0"/>
              </a:rPr>
              <a:t>Xây</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dựng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hệ</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giá</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trị</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mới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lao</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động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công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bằng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dân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chủ</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bình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đẳng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tự</a:t>
            </a:r>
            <a:r>
              <a:rPr lang="en-US" sz="2400" b="1" dirty="0">
                <a:solidFill>
                  <a:srgbClr val="FF0000"/>
                </a:solidFill>
                <a:latin typeface="Times New Roman" pitchFamily="18" charset="0"/>
                <a:cs typeface="Times New Roman" pitchFamily="18" charset="0"/>
              </a:rPr>
              <a:t> do</a:t>
            </a:r>
          </a:p>
        </p:txBody>
      </p:sp>
      <p:sp>
        <p:nvSpPr>
          <p:cNvPr id="22" name="Round Diagonal Corner Rectangle 21">
            <a:extLst>
              <a:ext uri="{FF2B5EF4-FFF2-40B4-BE49-F238E27FC236}">
                <a16:creationId xmlns:a16="http://schemas.microsoft.com/office/drawing/2014/main" id="{CCD9BDA2-A520-5445-903C-661776A25761}"/>
              </a:ext>
            </a:extLst>
          </p:cNvPr>
          <p:cNvSpPr/>
          <p:nvPr/>
        </p:nvSpPr>
        <p:spPr>
          <a:xfrm>
            <a:off x="1117421" y="4200481"/>
            <a:ext cx="6408793" cy="1039379"/>
          </a:xfrm>
          <a:prstGeom prst="round2Diag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err="1">
                <a:solidFill>
                  <a:srgbClr val="FF0000"/>
                </a:solidFill>
                <a:latin typeface="Times New Roman" pitchFamily="18" charset="0"/>
                <a:cs typeface="Times New Roman" pitchFamily="18" charset="0"/>
              </a:rPr>
              <a:t>Xây</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dựng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củng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cố</a:t>
            </a:r>
            <a:r>
              <a:rPr lang="en-US" sz="2400" b="1" dirty="0">
                <a:solidFill>
                  <a:srgbClr val="FF0000"/>
                </a:solidFill>
                <a:latin typeface="Times New Roman" pitchFamily="18" charset="0"/>
                <a:cs typeface="Times New Roman" pitchFamily="18" charset="0"/>
              </a:rPr>
              <a:t> ý </a:t>
            </a:r>
            <a:r>
              <a:rPr lang="en-US" sz="2400" b="1" dirty="0" err="1">
                <a:solidFill>
                  <a:srgbClr val="FF0000"/>
                </a:solidFill>
                <a:latin typeface="Times New Roman" pitchFamily="18" charset="0"/>
                <a:cs typeface="Times New Roman" pitchFamily="18" charset="0"/>
              </a:rPr>
              <a:t>thức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hệ</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tiên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tiến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của</a:t>
            </a:r>
            <a:r>
              <a:rPr lang="en-US" sz="2400" b="1" dirty="0">
                <a:solidFill>
                  <a:srgbClr val="FF0000"/>
                </a:solidFill>
                <a:latin typeface="Times New Roman" pitchFamily="18" charset="0"/>
                <a:cs typeface="Times New Roman" pitchFamily="18" charset="0"/>
              </a:rPr>
              <a:t> GCCN, </a:t>
            </a:r>
            <a:r>
              <a:rPr lang="en-US" sz="2400" b="1" dirty="0" err="1">
                <a:solidFill>
                  <a:srgbClr val="FF0000"/>
                </a:solidFill>
                <a:latin typeface="Times New Roman" pitchFamily="18" charset="0"/>
                <a:cs typeface="Times New Roman" pitchFamily="18" charset="0"/>
              </a:rPr>
              <a:t>cải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tạo</a:t>
            </a:r>
            <a:r>
              <a:rPr lang="en-US" sz="2400" b="1" dirty="0">
                <a:solidFill>
                  <a:srgbClr val="FF0000"/>
                </a:solidFill>
                <a:latin typeface="Times New Roman" pitchFamily="18" charset="0"/>
                <a:cs typeface="Times New Roman" pitchFamily="18" charset="0"/>
              </a:rPr>
              <a:t> ý </a:t>
            </a:r>
            <a:r>
              <a:rPr lang="en-US" sz="2400" b="1" dirty="0" err="1">
                <a:solidFill>
                  <a:srgbClr val="FF0000"/>
                </a:solidFill>
                <a:latin typeface="Times New Roman" pitchFamily="18" charset="0"/>
                <a:cs typeface="Times New Roman" pitchFamily="18" charset="0"/>
              </a:rPr>
              <a:t>thức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hệ</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cũ</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đã</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lỗi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thời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lạc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hậu</a:t>
            </a:r>
            <a:endParaRPr lang="en-US" sz="2400" b="1" dirty="0">
              <a:solidFill>
                <a:srgbClr val="FF0000"/>
              </a:solidFill>
              <a:latin typeface="Times New Roman" pitchFamily="18" charset="0"/>
              <a:cs typeface="Times New Roman" pitchFamily="18" charset="0"/>
            </a:endParaRPr>
          </a:p>
        </p:txBody>
      </p:sp>
      <p:sp>
        <p:nvSpPr>
          <p:cNvPr id="23" name="Rounded Rectangle 22">
            <a:extLst>
              <a:ext uri="{FF2B5EF4-FFF2-40B4-BE49-F238E27FC236}">
                <a16:creationId xmlns:a16="http://schemas.microsoft.com/office/drawing/2014/main" id="{669AE7A8-D41B-4042-9BB3-C7AA104D929D}"/>
              </a:ext>
            </a:extLst>
          </p:cNvPr>
          <p:cNvSpPr/>
          <p:nvPr/>
        </p:nvSpPr>
        <p:spPr>
          <a:xfrm>
            <a:off x="343699" y="1828903"/>
            <a:ext cx="6096002" cy="519801"/>
          </a:xfrm>
          <a:prstGeom prst="roundRect">
            <a:avLst/>
          </a:prstGeom>
        </p:spPr>
        <p:style>
          <a:lnRef idx="1">
            <a:schemeClr val="dk1"/>
          </a:lnRef>
          <a:fillRef idx="2">
            <a:schemeClr val="dk1"/>
          </a:fillRef>
          <a:effectRef idx="1">
            <a:schemeClr val="dk1"/>
          </a:effectRef>
          <a:fontRef idx="minor">
            <a:schemeClr val="dk1"/>
          </a:fontRef>
        </p:style>
        <p:txBody>
          <a:bodyPr anchor="ctr"/>
          <a:lstStyle/>
          <a:p>
            <a:r>
              <a:rPr lang="en-US" sz="2800" b="1">
                <a:latin typeface="Times New Roman" panose="02020603050405020304" pitchFamily="18" charset="0"/>
                <a:cs typeface="Times New Roman" panose="02020603050405020304" pitchFamily="18" charset="0"/>
              </a:rPr>
              <a:t>* Nội dung văn hóa – tư tưởng</a:t>
            </a:r>
          </a:p>
        </p:txBody>
      </p:sp>
    </p:spTree>
    <p:extLst>
      <p:ext uri="{BB962C8B-B14F-4D97-AF65-F5344CB8AC3E}">
        <p14:creationId xmlns:p14="http://schemas.microsoft.com/office/powerpoint/2010/main" val="36763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diamond(in)">
                                      <p:cBhvr>
                                        <p:cTn id="14" dur="20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amond(in)">
                                      <p:cBhvr>
                                        <p:cTn id="19" dur="2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circle(in)">
                                      <p:cBhvr>
                                        <p:cTn id="24"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83544" y="1766"/>
            <a:ext cx="7160455" cy="9689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và đặc điểm sứ mệnh lịch sử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của giai cấp công nhân</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7" name="Group 16"/>
          <p:cNvGrpSpPr/>
          <p:nvPr/>
        </p:nvGrpSpPr>
        <p:grpSpPr>
          <a:xfrm>
            <a:off x="0" y="1007728"/>
            <a:ext cx="8915400" cy="624128"/>
            <a:chOff x="111148" y="1617509"/>
            <a:chExt cx="6649850" cy="819690"/>
          </a:xfrm>
        </p:grpSpPr>
        <p:sp>
          <p:nvSpPr>
            <p:cNvPr id="18" name="Rounded Rectangle 17"/>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6"/>
            <p:cNvSpPr/>
            <p:nvPr/>
          </p:nvSpPr>
          <p:spPr>
            <a:xfrm>
              <a:off x="237738" y="1656415"/>
              <a:ext cx="6523260" cy="7807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chemeClr val="accent1">
                      <a:lumMod val="50000"/>
                    </a:schemeClr>
                  </a:solidFill>
                  <a:latin typeface="Times New Roman" panose="02020603050405020304" pitchFamily="18" charset="0"/>
                  <a:cs typeface="Times New Roman" panose="02020603050405020304" pitchFamily="18" charset="0"/>
                </a:rPr>
                <a:t>2.2. Đặc điểm sứ mệnh lịch sử của giai cấp công nhân</a:t>
              </a:r>
              <a:endParaRPr lang="en-US" sz="28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12" name="Rectangle 3">
            <a:extLst>
              <a:ext uri="{FF2B5EF4-FFF2-40B4-BE49-F238E27FC236}">
                <a16:creationId xmlns:a16="http://schemas.microsoft.com/office/drawing/2014/main" id="{044C6C95-E9E9-0B49-BFCB-012BC9FAE123}"/>
              </a:ext>
            </a:extLst>
          </p:cNvPr>
          <p:cNvSpPr txBox="1">
            <a:spLocks noChangeArrowheads="1"/>
          </p:cNvSpPr>
          <p:nvPr/>
        </p:nvSpPr>
        <p:spPr>
          <a:xfrm>
            <a:off x="228600" y="1743155"/>
            <a:ext cx="8686800" cy="4939003"/>
          </a:xfrm>
          <a:prstGeom prst="rect">
            <a:avLst/>
          </a:prstGeom>
          <a:solidFill>
            <a:schemeClr val="accent3">
              <a:lumMod val="20000"/>
              <a:lumOff val="8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4200"/>
              </a:lnSpc>
              <a:spcBef>
                <a:spcPts val="0"/>
              </a:spcBef>
              <a:buNone/>
              <a:defRPr/>
            </a:pPr>
            <a:r>
              <a:rPr lang="en-US" sz="2400" b="1">
                <a:solidFill>
                  <a:srgbClr val="002060"/>
                </a:solidFill>
                <a:latin typeface="Times New Roman" pitchFamily="18" charset="0"/>
                <a:cs typeface="Times New Roman" pitchFamily="18" charset="0"/>
              </a:rPr>
              <a:t> 	- SMLS của GCCN xuất phát từ những tiền đề KT - XH của sản xuất mang tính xã hội hóa.</a:t>
            </a:r>
          </a:p>
          <a:p>
            <a:pPr marL="0" indent="0" algn="just">
              <a:lnSpc>
                <a:spcPts val="4200"/>
              </a:lnSpc>
              <a:spcBef>
                <a:spcPts val="0"/>
              </a:spcBef>
              <a:buNone/>
              <a:defRPr/>
            </a:pPr>
            <a:r>
              <a:rPr lang="en-US" sz="2400" b="1">
                <a:solidFill>
                  <a:srgbClr val="002060"/>
                </a:solidFill>
                <a:latin typeface="Times New Roman" pitchFamily="18" charset="0"/>
                <a:cs typeface="Times New Roman" pitchFamily="18" charset="0"/>
              </a:rPr>
              <a:t>	- Thực hiện SMLS là sự nghiệp của bản thân GCCN cùng đông đảo NDLĐ do ĐCS lãnh đạo và mang lại lợi ích cho đa số.</a:t>
            </a:r>
          </a:p>
          <a:p>
            <a:pPr marL="0" indent="0" algn="just">
              <a:lnSpc>
                <a:spcPts val="4200"/>
              </a:lnSpc>
              <a:spcBef>
                <a:spcPts val="0"/>
              </a:spcBef>
              <a:buNone/>
              <a:defRPr/>
            </a:pPr>
            <a:r>
              <a:rPr lang="en-US" sz="2400" b="1">
                <a:solidFill>
                  <a:srgbClr val="002060"/>
                </a:solidFill>
                <a:latin typeface="Times New Roman" pitchFamily="18" charset="0"/>
                <a:cs typeface="Times New Roman" pitchFamily="18" charset="0"/>
              </a:rPr>
              <a:t>	- SMLS của GCCN không phải là thay thế chế độ sở hữu tư nhân này bằng một chế độ sở hữu tư nhân khác mà là xóa bỏ triệt để chế độ tư hữu TBCN về TLSX chủ yếu.</a:t>
            </a:r>
          </a:p>
          <a:p>
            <a:pPr marL="0" indent="0" algn="just">
              <a:lnSpc>
                <a:spcPts val="4200"/>
              </a:lnSpc>
              <a:spcBef>
                <a:spcPts val="0"/>
              </a:spcBef>
              <a:buNone/>
              <a:defRPr/>
            </a:pPr>
            <a:r>
              <a:rPr lang="en-US" sz="2400" b="1">
                <a:solidFill>
                  <a:srgbClr val="002060"/>
                </a:solidFill>
                <a:latin typeface="Times New Roman" pitchFamily="18" charset="0"/>
                <a:cs typeface="Times New Roman" pitchFamily="18" charset="0"/>
              </a:rPr>
              <a:t>	- Giành quyền lực thống trị là tiền đề cải tạo xã hội cũ, xây dựng xã hội mới nhằm giải phóng con người.</a:t>
            </a:r>
            <a:endParaRPr lang="en-US" sz="24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10173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1000"/>
                                        <p:tgtEl>
                                          <p:spTgt spid="12">
                                            <p:txEl>
                                              <p:pRg st="0" end="0"/>
                                            </p:txEl>
                                          </p:spTgt>
                                        </p:tgtEl>
                                      </p:cBhvr>
                                    </p:animEffect>
                                    <p:anim calcmode="lin" valueType="num">
                                      <p:cBhvr>
                                        <p:cTn id="20"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1000"/>
                                        <p:tgtEl>
                                          <p:spTgt spid="12">
                                            <p:txEl>
                                              <p:pRg st="1" end="1"/>
                                            </p:txEl>
                                          </p:spTgt>
                                        </p:tgtEl>
                                      </p:cBhvr>
                                    </p:animEffect>
                                    <p:anim calcmode="lin" valueType="num">
                                      <p:cBhvr>
                                        <p:cTn id="2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Effect transition="in" filter="fade">
                                      <p:cBhvr>
                                        <p:cTn id="33" dur="1000"/>
                                        <p:tgtEl>
                                          <p:spTgt spid="12">
                                            <p:txEl>
                                              <p:pRg st="2" end="2"/>
                                            </p:txEl>
                                          </p:spTgt>
                                        </p:tgtEl>
                                      </p:cBhvr>
                                    </p:animEffect>
                                    <p:anim calcmode="lin" valueType="num">
                                      <p:cBhvr>
                                        <p:cTn id="3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xEl>
                                              <p:pRg st="3" end="3"/>
                                            </p:txEl>
                                          </p:spTgt>
                                        </p:tgtEl>
                                        <p:attrNameLst>
                                          <p:attrName>style.visibility</p:attrName>
                                        </p:attrNameLst>
                                      </p:cBhvr>
                                      <p:to>
                                        <p:strVal val="visible"/>
                                      </p:to>
                                    </p:set>
                                    <p:animEffect transition="in" filter="fade">
                                      <p:cBhvr>
                                        <p:cTn id="40" dur="1000"/>
                                        <p:tgtEl>
                                          <p:spTgt spid="12">
                                            <p:txEl>
                                              <p:pRg st="3" end="3"/>
                                            </p:txEl>
                                          </p:spTgt>
                                        </p:tgtEl>
                                      </p:cBhvr>
                                    </p:animEffect>
                                    <p:anim calcmode="lin" valueType="num">
                                      <p:cBhvr>
                                        <p:cTn id="41"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78010" y="945027"/>
            <a:ext cx="8700230" cy="996316"/>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800" b="1" i="1">
                  <a:solidFill>
                    <a:schemeClr val="accent1">
                      <a:lumMod val="50000"/>
                    </a:schemeClr>
                  </a:solidFill>
                  <a:latin typeface="Times New Roman" panose="02020603050405020304" pitchFamily="18" charset="0"/>
                  <a:cs typeface="Times New Roman" panose="02020603050405020304" pitchFamily="18" charset="0"/>
                </a:rPr>
                <a:t>3.1. Điều kiện khách quan quy định sứ mệnh lịch sử của giai cấp công nhân</a:t>
              </a:r>
              <a:endParaRPr lang="en-US" sz="28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1955409" y="0"/>
            <a:ext cx="7188590" cy="86061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Những điều kiện quy định sứ mệnh lịch sử </a:t>
            </a:r>
          </a:p>
          <a:p>
            <a:pPr algn="ctr"/>
            <a:r>
              <a:rPr lang="en-US" sz="2800" b="1">
                <a:latin typeface="Times New Roman" panose="02020603050405020304" pitchFamily="18" charset="0"/>
                <a:cs typeface="Times New Roman" panose="02020603050405020304" pitchFamily="18" charset="0"/>
              </a:rPr>
              <a:t>của giai cấp công nhân</a:t>
            </a:r>
            <a:endParaRPr lang="en-US" sz="2800">
              <a:latin typeface="Times New Roman" panose="02020603050405020304" pitchFamily="18" charset="0"/>
              <a:cs typeface="Times New Roman" panose="02020603050405020304" pitchFamily="18" charset="0"/>
            </a:endParaRPr>
          </a:p>
        </p:txBody>
      </p:sp>
      <p:sp>
        <p:nvSpPr>
          <p:cNvPr id="33" name="TextBox 32"/>
          <p:cNvSpPr txBox="1">
            <a:spLocks noChangeArrowheads="1"/>
          </p:cNvSpPr>
          <p:nvPr/>
        </p:nvSpPr>
        <p:spPr bwMode="auto">
          <a:xfrm>
            <a:off x="423445" y="2000472"/>
            <a:ext cx="6440488" cy="523875"/>
          </a:xfrm>
          <a:prstGeom prst="rect">
            <a:avLst/>
          </a:prstGeom>
          <a:solidFill>
            <a:schemeClr val="accent1">
              <a:lumMod val="20000"/>
              <a:lumOff val="80000"/>
            </a:schemeClr>
          </a:solidFill>
          <a:ln w="25400">
            <a:solidFill>
              <a:srgbClr val="000000"/>
            </a:solidFill>
            <a:miter lim="800000"/>
            <a:headEnd/>
            <a:tailEnd/>
          </a:ln>
        </p:spPr>
        <p:txBody>
          <a:bodyPr wrap="non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spcBef>
                <a:spcPct val="0"/>
              </a:spcBef>
              <a:buFontTx/>
              <a:buNone/>
            </a:pPr>
            <a:r>
              <a:rPr lang="en-US" altLang="vi-VN" sz="2800" b="1">
                <a:solidFill>
                  <a:srgbClr val="FF0000"/>
                </a:solidFill>
                <a:latin typeface="Times New Roman" panose="02020603050405020304" pitchFamily="18" charset="0"/>
                <a:cs typeface="Times New Roman" panose="02020603050405020304" pitchFamily="18" charset="0"/>
              </a:rPr>
              <a:t>* Thứ nhất, do địa vị kinh tế của GCCN</a:t>
            </a:r>
          </a:p>
        </p:txBody>
      </p:sp>
      <p:sp>
        <p:nvSpPr>
          <p:cNvPr id="34" name="Rounded Rectangle 33">
            <a:extLst>
              <a:ext uri="{FF2B5EF4-FFF2-40B4-BE49-F238E27FC236}">
                <a16:creationId xmlns:a16="http://schemas.microsoft.com/office/drawing/2014/main" id="{FA7A0D8A-EF97-554B-8254-A3077318DB78}"/>
              </a:ext>
            </a:extLst>
          </p:cNvPr>
          <p:cNvSpPr/>
          <p:nvPr/>
        </p:nvSpPr>
        <p:spPr>
          <a:xfrm>
            <a:off x="304800" y="2661143"/>
            <a:ext cx="3543300" cy="1289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latin typeface="Times New Roman" pitchFamily="18" charset="0"/>
                <a:cs typeface="Times New Roman" pitchFamily="18" charset="0"/>
              </a:rPr>
              <a:t>Đại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diện</a:t>
            </a:r>
            <a:r>
              <a:rPr lang="en-US" sz="2800" b="1" dirty="0">
                <a:solidFill>
                  <a:schemeClr val="tx1"/>
                </a:solidFill>
                <a:latin typeface="Times New Roman" pitchFamily="18" charset="0"/>
                <a:cs typeface="Times New Roman" pitchFamily="18" charset="0"/>
              </a:rPr>
              <a:t> PTSX </a:t>
            </a:r>
            <a:r>
              <a:rPr lang="en-US" sz="2800" b="1" dirty="0" err="1">
                <a:solidFill>
                  <a:schemeClr val="tx1"/>
                </a:solidFill>
                <a:latin typeface="Times New Roman" pitchFamily="18" charset="0"/>
                <a:cs typeface="Times New Roman" pitchFamily="18" charset="0"/>
              </a:rPr>
              <a:t>tiên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tiến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và</a:t>
            </a:r>
            <a:r>
              <a:rPr lang="en-US" sz="2800" b="1" dirty="0">
                <a:solidFill>
                  <a:schemeClr val="tx1"/>
                </a:solidFill>
                <a:latin typeface="Times New Roman" pitchFamily="18" charset="0"/>
                <a:cs typeface="Times New Roman" pitchFamily="18" charset="0"/>
              </a:rPr>
              <a:t> LLSX</a:t>
            </a:r>
          </a:p>
          <a:p>
            <a:pPr algn="ctr">
              <a:defRPr/>
            </a:pP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hiện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đại</a:t>
            </a:r>
            <a:endParaRPr lang="en-US" sz="2800" b="1" dirty="0">
              <a:solidFill>
                <a:schemeClr val="tx1"/>
              </a:solidFill>
              <a:latin typeface="Times New Roman" pitchFamily="18" charset="0"/>
              <a:cs typeface="Times New Roman" pitchFamily="18" charset="0"/>
            </a:endParaRPr>
          </a:p>
        </p:txBody>
      </p:sp>
      <p:sp>
        <p:nvSpPr>
          <p:cNvPr id="35" name="Rounded Rectangle 34">
            <a:extLst>
              <a:ext uri="{FF2B5EF4-FFF2-40B4-BE49-F238E27FC236}">
                <a16:creationId xmlns:a16="http://schemas.microsoft.com/office/drawing/2014/main" id="{F0790EAA-CD38-5A46-9C3D-F286F6F67407}"/>
              </a:ext>
            </a:extLst>
          </p:cNvPr>
          <p:cNvSpPr/>
          <p:nvPr/>
        </p:nvSpPr>
        <p:spPr>
          <a:xfrm>
            <a:off x="5067300" y="2661143"/>
            <a:ext cx="3543300" cy="1289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latin typeface="Times New Roman" pitchFamily="18" charset="0"/>
                <a:cs typeface="Times New Roman" pitchFamily="18" charset="0"/>
              </a:rPr>
              <a:t>Lực</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lượng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phá</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vỡ</a:t>
            </a:r>
            <a:r>
              <a:rPr lang="en-US" sz="2800" b="1" dirty="0">
                <a:solidFill>
                  <a:schemeClr val="tx1"/>
                </a:solidFill>
                <a:latin typeface="Times New Roman" pitchFamily="18" charset="0"/>
                <a:cs typeface="Times New Roman" pitchFamily="18" charset="0"/>
              </a:rPr>
              <a:t> QHSX.TBCN</a:t>
            </a:r>
          </a:p>
        </p:txBody>
      </p:sp>
      <p:sp>
        <p:nvSpPr>
          <p:cNvPr id="36" name="Right Arrow 35">
            <a:extLst>
              <a:ext uri="{FF2B5EF4-FFF2-40B4-BE49-F238E27FC236}">
                <a16:creationId xmlns:a16="http://schemas.microsoft.com/office/drawing/2014/main" id="{DE0AAE56-E771-724A-8D14-6A1C660544D2}"/>
              </a:ext>
            </a:extLst>
          </p:cNvPr>
          <p:cNvSpPr/>
          <p:nvPr/>
        </p:nvSpPr>
        <p:spPr>
          <a:xfrm>
            <a:off x="4191000" y="3059726"/>
            <a:ext cx="657225" cy="567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TextBox 36"/>
          <p:cNvSpPr txBox="1">
            <a:spLocks noChangeArrowheads="1"/>
          </p:cNvSpPr>
          <p:nvPr/>
        </p:nvSpPr>
        <p:spPr bwMode="auto">
          <a:xfrm>
            <a:off x="490538" y="4199412"/>
            <a:ext cx="8186737" cy="522288"/>
          </a:xfrm>
          <a:prstGeom prst="rect">
            <a:avLst/>
          </a:prstGeom>
          <a:solidFill>
            <a:schemeClr val="accent1">
              <a:lumMod val="20000"/>
              <a:lumOff val="80000"/>
            </a:schemeClr>
          </a:solidFill>
          <a:ln w="25400">
            <a:solidFill>
              <a:srgbClr val="000000"/>
            </a:solidFill>
            <a:miter lim="800000"/>
            <a:headEnd/>
            <a:tailEnd/>
          </a:ln>
        </p:spPr>
        <p:txBody>
          <a:bodyPr wrap="non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spcBef>
                <a:spcPct val="0"/>
              </a:spcBef>
              <a:buFontTx/>
              <a:buNone/>
            </a:pPr>
            <a:r>
              <a:rPr lang="en-US" altLang="vi-VN" sz="2800" b="1">
                <a:solidFill>
                  <a:srgbClr val="FF0000"/>
                </a:solidFill>
                <a:latin typeface="Times New Roman" panose="02020603050405020304" pitchFamily="18" charset="0"/>
                <a:cs typeface="Times New Roman" panose="02020603050405020304" pitchFamily="18" charset="0"/>
              </a:rPr>
              <a:t>* Thứ hai, do đặc điểm chính trị – xã hội của GCCN</a:t>
            </a:r>
          </a:p>
        </p:txBody>
      </p:sp>
      <p:sp>
        <p:nvSpPr>
          <p:cNvPr id="38" name="Rectangle 4"/>
          <p:cNvSpPr>
            <a:spLocks noChangeArrowheads="1"/>
          </p:cNvSpPr>
          <p:nvPr/>
        </p:nvSpPr>
        <p:spPr bwMode="auto">
          <a:xfrm>
            <a:off x="1294225" y="4975462"/>
            <a:ext cx="7652827" cy="523220"/>
          </a:xfrm>
          <a:prstGeom prst="rect">
            <a:avLst/>
          </a:prstGeom>
          <a:solidFill>
            <a:schemeClr val="tx2">
              <a:lumMod val="20000"/>
              <a:lumOff val="80000"/>
            </a:schemeClr>
          </a:solidFill>
          <a:ln w="25400">
            <a:solidFill>
              <a:srgbClr val="000000"/>
            </a:solidFill>
            <a:miter lim="800000"/>
            <a:headEnd/>
            <a:tailEnd/>
          </a:ln>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spcBef>
                <a:spcPct val="0"/>
              </a:spcBef>
              <a:buFontTx/>
              <a:buNone/>
            </a:pPr>
            <a:r>
              <a:rPr lang="en-US" altLang="vi-VN" sz="2800" b="1">
                <a:latin typeface="Times New Roman" panose="02020603050405020304" pitchFamily="18" charset="0"/>
                <a:cs typeface="Times New Roman" panose="02020603050405020304" pitchFamily="18" charset="0"/>
              </a:rPr>
              <a:t>Là giai cấp có tinh thần cách mạng triệt để nhất </a:t>
            </a:r>
          </a:p>
        </p:txBody>
      </p:sp>
      <p:sp>
        <p:nvSpPr>
          <p:cNvPr id="39" name="Rectangle 11"/>
          <p:cNvSpPr>
            <a:spLocks noChangeArrowheads="1"/>
          </p:cNvSpPr>
          <p:nvPr/>
        </p:nvSpPr>
        <p:spPr bwMode="auto">
          <a:xfrm>
            <a:off x="1294224" y="5612946"/>
            <a:ext cx="7568421" cy="523220"/>
          </a:xfrm>
          <a:prstGeom prst="rect">
            <a:avLst/>
          </a:prstGeom>
          <a:solidFill>
            <a:schemeClr val="accent1">
              <a:lumMod val="20000"/>
              <a:lumOff val="80000"/>
            </a:schemeClr>
          </a:solidFill>
          <a:ln w="25400">
            <a:solidFill>
              <a:srgbClr val="000000"/>
            </a:solidFill>
            <a:miter lim="800000"/>
            <a:headEnd/>
            <a:tailEnd/>
          </a:ln>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spcBef>
                <a:spcPct val="0"/>
              </a:spcBef>
              <a:buFontTx/>
              <a:buNone/>
            </a:pPr>
            <a:r>
              <a:rPr lang="en-US" altLang="vi-VN" sz="2800" b="1">
                <a:latin typeface="Times New Roman" panose="02020603050405020304" pitchFamily="18" charset="0"/>
                <a:cs typeface="Times New Roman" panose="02020603050405020304" pitchFamily="18" charset="0"/>
              </a:rPr>
              <a:t>Là giai cấp có tính chất tổ chức và kỷ luật cao</a:t>
            </a:r>
          </a:p>
        </p:txBody>
      </p:sp>
      <p:sp>
        <p:nvSpPr>
          <p:cNvPr id="40" name="Rectangle 13"/>
          <p:cNvSpPr>
            <a:spLocks noChangeArrowheads="1"/>
          </p:cNvSpPr>
          <p:nvPr/>
        </p:nvSpPr>
        <p:spPr bwMode="auto">
          <a:xfrm>
            <a:off x="1287850" y="6249365"/>
            <a:ext cx="7322749" cy="523220"/>
          </a:xfrm>
          <a:prstGeom prst="rect">
            <a:avLst/>
          </a:prstGeom>
          <a:solidFill>
            <a:schemeClr val="accent2">
              <a:lumMod val="20000"/>
              <a:lumOff val="80000"/>
            </a:schemeClr>
          </a:solidFill>
          <a:ln w="25400">
            <a:solidFill>
              <a:srgbClr val="000000"/>
            </a:solidFill>
            <a:miter lim="800000"/>
            <a:headEnd/>
            <a:tailEnd/>
          </a:ln>
        </p:spPr>
        <p:txBody>
          <a:bodyPr wrap="square">
            <a:spAutoFit/>
          </a:bodyPr>
          <a:lstStyle>
            <a:lvl1pPr>
              <a:spcBef>
                <a:spcPct val="20000"/>
              </a:spcBef>
              <a:buChar char="•"/>
              <a:defRPr sz="3200">
                <a:solidFill>
                  <a:schemeClr val="tx1"/>
                </a:solidFill>
                <a:latin typeface=".VnTime" panose="020B7200000000000000" pitchFamily="34" charset="0"/>
              </a:defRPr>
            </a:lvl1pPr>
            <a:lvl2pPr marL="742950" indent="-285750">
              <a:spcBef>
                <a:spcPct val="20000"/>
              </a:spcBef>
              <a:buChar char="–"/>
              <a:defRPr sz="3200">
                <a:solidFill>
                  <a:schemeClr val="tx1"/>
                </a:solidFill>
                <a:latin typeface=".VnTime" panose="020B7200000000000000" pitchFamily="34" charset="0"/>
              </a:defRPr>
            </a:lvl2pPr>
            <a:lvl3pPr marL="1143000" indent="-228600">
              <a:spcBef>
                <a:spcPct val="20000"/>
              </a:spcBef>
              <a:buChar char="•"/>
              <a:defRPr sz="3200">
                <a:solidFill>
                  <a:schemeClr val="tx1"/>
                </a:solidFill>
                <a:latin typeface=".VnTime" panose="020B7200000000000000" pitchFamily="34" charset="0"/>
              </a:defRPr>
            </a:lvl3pPr>
            <a:lvl4pPr marL="1600200" indent="-228600">
              <a:spcBef>
                <a:spcPct val="20000"/>
              </a:spcBef>
              <a:buChar char="–"/>
              <a:defRPr sz="3200">
                <a:solidFill>
                  <a:schemeClr val="tx1"/>
                </a:solidFill>
                <a:latin typeface=".VnTime" panose="020B7200000000000000" pitchFamily="34" charset="0"/>
              </a:defRPr>
            </a:lvl4pPr>
            <a:lvl5pPr marL="2057400" indent="-228600">
              <a:spcBef>
                <a:spcPct val="20000"/>
              </a:spcBef>
              <a:buChar char="»"/>
              <a:defRPr sz="3200">
                <a:solidFill>
                  <a:schemeClr val="tx1"/>
                </a:solidFill>
                <a:latin typeface=".VnTime" panose="020B7200000000000000" pitchFamily="34" charset="0"/>
              </a:defRPr>
            </a:lvl5pPr>
            <a:lvl6pPr marL="2514600" indent="-228600" eaLnBrk="0" fontAlgn="base" hangingPunct="0">
              <a:spcBef>
                <a:spcPct val="20000"/>
              </a:spcBef>
              <a:spcAft>
                <a:spcPct val="0"/>
              </a:spcAft>
              <a:buChar char="»"/>
              <a:defRPr sz="3200">
                <a:solidFill>
                  <a:schemeClr val="tx1"/>
                </a:solidFill>
                <a:latin typeface=".VnTime" panose="020B7200000000000000" pitchFamily="34" charset="0"/>
              </a:defRPr>
            </a:lvl6pPr>
            <a:lvl7pPr marL="2971800" indent="-228600" eaLnBrk="0" fontAlgn="base" hangingPunct="0">
              <a:spcBef>
                <a:spcPct val="20000"/>
              </a:spcBef>
              <a:spcAft>
                <a:spcPct val="0"/>
              </a:spcAft>
              <a:buChar char="»"/>
              <a:defRPr sz="3200">
                <a:solidFill>
                  <a:schemeClr val="tx1"/>
                </a:solidFill>
                <a:latin typeface=".VnTime" panose="020B7200000000000000" pitchFamily="34" charset="0"/>
              </a:defRPr>
            </a:lvl7pPr>
            <a:lvl8pPr marL="3429000" indent="-228600" eaLnBrk="0" fontAlgn="base" hangingPunct="0">
              <a:spcBef>
                <a:spcPct val="20000"/>
              </a:spcBef>
              <a:spcAft>
                <a:spcPct val="0"/>
              </a:spcAft>
              <a:buChar char="»"/>
              <a:defRPr sz="3200">
                <a:solidFill>
                  <a:schemeClr val="tx1"/>
                </a:solidFill>
                <a:latin typeface=".VnTime" panose="020B7200000000000000" pitchFamily="34" charset="0"/>
              </a:defRPr>
            </a:lvl8pPr>
            <a:lvl9pPr marL="3886200" indent="-228600" eaLnBrk="0" fontAlgn="base" hangingPunct="0">
              <a:spcBef>
                <a:spcPct val="20000"/>
              </a:spcBef>
              <a:spcAft>
                <a:spcPct val="0"/>
              </a:spcAft>
              <a:buChar char="»"/>
              <a:defRPr sz="3200">
                <a:solidFill>
                  <a:schemeClr val="tx1"/>
                </a:solidFill>
                <a:latin typeface=".VnTime" panose="020B7200000000000000" pitchFamily="34" charset="0"/>
              </a:defRPr>
            </a:lvl9pPr>
          </a:lstStyle>
          <a:p>
            <a:pPr>
              <a:spcBef>
                <a:spcPct val="0"/>
              </a:spcBef>
              <a:buFontTx/>
              <a:buNone/>
            </a:pPr>
            <a:r>
              <a:rPr lang="en-US" altLang="vi-VN" sz="2800" b="1">
                <a:latin typeface="Times New Roman" panose="02020603050405020304" pitchFamily="18" charset="0"/>
                <a:cs typeface="Times New Roman" panose="02020603050405020304" pitchFamily="18" charset="0"/>
              </a:rPr>
              <a:t>Là giai cấp có bản chất quốc tế</a:t>
            </a:r>
          </a:p>
        </p:txBody>
      </p:sp>
    </p:spTree>
    <p:extLst>
      <p:ext uri="{BB962C8B-B14F-4D97-AF65-F5344CB8AC3E}">
        <p14:creationId xmlns:p14="http://schemas.microsoft.com/office/powerpoint/2010/main" val="185770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arn(inVertical)">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arn(inVertical)">
                                      <p:cBhvr>
                                        <p:cTn id="33" dur="500"/>
                                        <p:tgtEl>
                                          <p:spTgt spid="3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arn(inVertical)">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000"/>
                                        <p:tgtEl>
                                          <p:spTgt spid="37"/>
                                        </p:tgtEl>
                                      </p:cBhvr>
                                    </p:animEffect>
                                    <p:anim calcmode="lin" valueType="num">
                                      <p:cBhvr>
                                        <p:cTn id="42" dur="1000" fill="hold"/>
                                        <p:tgtEl>
                                          <p:spTgt spid="37"/>
                                        </p:tgtEl>
                                        <p:attrNameLst>
                                          <p:attrName>ppt_x</p:attrName>
                                        </p:attrNameLst>
                                      </p:cBhvr>
                                      <p:tavLst>
                                        <p:tav tm="0">
                                          <p:val>
                                            <p:strVal val="#ppt_x"/>
                                          </p:val>
                                        </p:tav>
                                        <p:tav tm="100000">
                                          <p:val>
                                            <p:strVal val="#ppt_x"/>
                                          </p:val>
                                        </p:tav>
                                      </p:tavLst>
                                    </p:anim>
                                    <p:anim calcmode="lin" valueType="num">
                                      <p:cBhvr>
                                        <p:cTn id="4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1000"/>
                                        <p:tgtEl>
                                          <p:spTgt spid="38"/>
                                        </p:tgtEl>
                                      </p:cBhvr>
                                    </p:animEffect>
                                    <p:anim calcmode="lin" valueType="num">
                                      <p:cBhvr>
                                        <p:cTn id="49" dur="1000" fill="hold"/>
                                        <p:tgtEl>
                                          <p:spTgt spid="38"/>
                                        </p:tgtEl>
                                        <p:attrNameLst>
                                          <p:attrName>ppt_x</p:attrName>
                                        </p:attrNameLst>
                                      </p:cBhvr>
                                      <p:tavLst>
                                        <p:tav tm="0">
                                          <p:val>
                                            <p:strVal val="#ppt_x"/>
                                          </p:val>
                                        </p:tav>
                                        <p:tav tm="100000">
                                          <p:val>
                                            <p:strVal val="#ppt_x"/>
                                          </p:val>
                                        </p:tav>
                                      </p:tavLst>
                                    </p:anim>
                                    <p:anim calcmode="lin" valueType="num">
                                      <p:cBhvr>
                                        <p:cTn id="5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anim calcmode="lin" valueType="num">
                                      <p:cBhvr>
                                        <p:cTn id="56" dur="1000" fill="hold"/>
                                        <p:tgtEl>
                                          <p:spTgt spid="39"/>
                                        </p:tgtEl>
                                        <p:attrNameLst>
                                          <p:attrName>ppt_x</p:attrName>
                                        </p:attrNameLst>
                                      </p:cBhvr>
                                      <p:tavLst>
                                        <p:tav tm="0">
                                          <p:val>
                                            <p:strVal val="#ppt_x"/>
                                          </p:val>
                                        </p:tav>
                                        <p:tav tm="100000">
                                          <p:val>
                                            <p:strVal val="#ppt_x"/>
                                          </p:val>
                                        </p:tav>
                                      </p:tavLst>
                                    </p:anim>
                                    <p:anim calcmode="lin" valueType="num">
                                      <p:cBhvr>
                                        <p:cTn id="5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1997612" y="0"/>
            <a:ext cx="7146387" cy="86061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3. Những điều kiện quy định sứ mệnh lịch sử </a:t>
            </a:r>
          </a:p>
          <a:p>
            <a:pPr algn="ctr"/>
            <a:r>
              <a:rPr lang="en-US" sz="2800" b="1">
                <a:latin typeface="Times New Roman" panose="02020603050405020304" pitchFamily="18" charset="0"/>
                <a:cs typeface="Times New Roman" panose="02020603050405020304" pitchFamily="18" charset="0"/>
              </a:rPr>
              <a:t>của giai cấp công nhân</a:t>
            </a:r>
            <a:endParaRPr lang="en-US" sz="2800">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0" y="973163"/>
            <a:ext cx="8840907" cy="996316"/>
            <a:chOff x="369535" y="3701458"/>
            <a:chExt cx="7433964" cy="797040"/>
          </a:xfrm>
        </p:grpSpPr>
        <p:sp>
          <p:nvSpPr>
            <p:cNvPr id="31" name="Rounded Rectangle 30"/>
            <p:cNvSpPr/>
            <p:nvPr/>
          </p:nvSpPr>
          <p:spPr>
            <a:xfrm>
              <a:off x="369535" y="3701458"/>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8"/>
            <p:cNvSpPr/>
            <p:nvPr/>
          </p:nvSpPr>
          <p:spPr>
            <a:xfrm>
              <a:off x="447351" y="3701458"/>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800" b="1" i="1">
                  <a:solidFill>
                    <a:schemeClr val="accent1">
                      <a:lumMod val="50000"/>
                    </a:schemeClr>
                  </a:solidFill>
                  <a:latin typeface="Times New Roman" panose="02020603050405020304" pitchFamily="18" charset="0"/>
                  <a:cs typeface="Times New Roman" panose="02020603050405020304" pitchFamily="18" charset="0"/>
                </a:rPr>
                <a:t>3.2. Điều kiện chủ quan để giai cấp công nhân thực hiện sứ mệnh lịch sử</a:t>
              </a:r>
              <a:endParaRPr lang="en-US" sz="28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9" name="Rectangle 3">
            <a:extLst>
              <a:ext uri="{FF2B5EF4-FFF2-40B4-BE49-F238E27FC236}">
                <a16:creationId xmlns:a16="http://schemas.microsoft.com/office/drawing/2014/main" id="{00C2FE18-6109-1A46-B0C3-C7EE9573EBEA}"/>
              </a:ext>
            </a:extLst>
          </p:cNvPr>
          <p:cNvSpPr txBox="1">
            <a:spLocks noChangeArrowheads="1"/>
          </p:cNvSpPr>
          <p:nvPr/>
        </p:nvSpPr>
        <p:spPr>
          <a:xfrm>
            <a:off x="305704" y="2117191"/>
            <a:ext cx="8535203" cy="1216856"/>
          </a:xfrm>
          <a:prstGeom prst="rect">
            <a:avLst/>
          </a:prstGeom>
          <a:solidFill>
            <a:schemeClr val="bg2">
              <a:lumMod val="90000"/>
            </a:schemeClr>
          </a:solidFill>
          <a:ln w="25400">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600"/>
              </a:spcBef>
              <a:buFontTx/>
              <a:buNone/>
              <a:defRPr/>
            </a:pPr>
            <a:r>
              <a:rPr lang="en-US" sz="2600" b="1">
                <a:solidFill>
                  <a:srgbClr val="002060"/>
                </a:solidFill>
                <a:latin typeface="Times New Roman" pitchFamily="18" charset="0"/>
                <a:cs typeface="Times New Roman" pitchFamily="18" charset="0"/>
              </a:rPr>
              <a:t>a) Sự phát triển của bản thân GCCN về số lượng và chất lượng</a:t>
            </a:r>
          </a:p>
        </p:txBody>
      </p:sp>
      <p:sp>
        <p:nvSpPr>
          <p:cNvPr id="10" name="Rectangle 3">
            <a:extLst>
              <a:ext uri="{FF2B5EF4-FFF2-40B4-BE49-F238E27FC236}">
                <a16:creationId xmlns:a16="http://schemas.microsoft.com/office/drawing/2014/main" id="{00C2FE18-6109-1A46-B0C3-C7EE9573EBEA}"/>
              </a:ext>
            </a:extLst>
          </p:cNvPr>
          <p:cNvSpPr txBox="1">
            <a:spLocks noChangeArrowheads="1"/>
          </p:cNvSpPr>
          <p:nvPr/>
        </p:nvSpPr>
        <p:spPr>
          <a:xfrm>
            <a:off x="305704" y="3623467"/>
            <a:ext cx="8610600" cy="1276558"/>
          </a:xfrm>
          <a:prstGeom prst="rect">
            <a:avLst/>
          </a:prstGeom>
          <a:solidFill>
            <a:schemeClr val="tx2">
              <a:lumMod val="20000"/>
              <a:lumOff val="80000"/>
            </a:schemeClr>
          </a:solidFill>
          <a:ln w="25400">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600"/>
              </a:spcBef>
              <a:buFontTx/>
              <a:buNone/>
              <a:defRPr/>
            </a:pPr>
            <a:r>
              <a:rPr lang="en-US" sz="2600" b="1">
                <a:solidFill>
                  <a:srgbClr val="002060"/>
                </a:solidFill>
                <a:latin typeface="Times New Roman" pitchFamily="18" charset="0"/>
                <a:cs typeface="Times New Roman" pitchFamily="18" charset="0"/>
              </a:rPr>
              <a:t>b) Đảng cộng sản là nhân tố chủ quan quan trọng nhất để GCCN thực hiện thắng lợi SMLS</a:t>
            </a:r>
            <a:endParaRPr lang="en-US" sz="2600" b="1" dirty="0">
              <a:solidFill>
                <a:srgbClr val="002060"/>
              </a:solidFill>
              <a:latin typeface="Times New Roman" pitchFamily="18" charset="0"/>
              <a:cs typeface="Times New Roman" pitchFamily="18" charset="0"/>
            </a:endParaRPr>
          </a:p>
        </p:txBody>
      </p:sp>
      <p:sp>
        <p:nvSpPr>
          <p:cNvPr id="11" name="Rectangle 3">
            <a:extLst>
              <a:ext uri="{FF2B5EF4-FFF2-40B4-BE49-F238E27FC236}">
                <a16:creationId xmlns:a16="http://schemas.microsoft.com/office/drawing/2014/main" id="{00C2FE18-6109-1A46-B0C3-C7EE9573EBEA}"/>
              </a:ext>
            </a:extLst>
          </p:cNvPr>
          <p:cNvSpPr txBox="1">
            <a:spLocks noChangeArrowheads="1"/>
          </p:cNvSpPr>
          <p:nvPr/>
        </p:nvSpPr>
        <p:spPr>
          <a:xfrm>
            <a:off x="250771" y="5258062"/>
            <a:ext cx="8610600" cy="1409084"/>
          </a:xfrm>
          <a:prstGeom prst="rect">
            <a:avLst/>
          </a:prstGeom>
          <a:solidFill>
            <a:schemeClr val="accent2">
              <a:lumMod val="20000"/>
              <a:lumOff val="80000"/>
            </a:schemeClr>
          </a:solidFill>
          <a:ln w="25400">
            <a:solidFill>
              <a:srgbClr val="0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ts val="600"/>
              </a:spcBef>
              <a:buFontTx/>
              <a:buNone/>
              <a:defRPr/>
            </a:pPr>
            <a:r>
              <a:rPr lang="en-US" sz="2600" b="1">
                <a:solidFill>
                  <a:srgbClr val="002060"/>
                </a:solidFill>
                <a:latin typeface="Times New Roman" pitchFamily="18" charset="0"/>
                <a:cs typeface="Times New Roman" pitchFamily="18" charset="0"/>
              </a:rPr>
              <a:t>c) Xây dựng được khối liên minh giai cấp giữa GCCN với giai cấp nông dân &amp; các tầng lớp lao động khác…</a:t>
            </a:r>
            <a:endParaRPr lang="en-US" sz="26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30297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39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6505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399" y="1499509"/>
            <a:ext cx="8617527" cy="1339850"/>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fontAlgn="auto">
              <a:spcBef>
                <a:spcPts val="0"/>
              </a:spcBef>
              <a:spcAft>
                <a:spcPts val="0"/>
              </a:spcAft>
              <a:defRPr/>
            </a:pPr>
            <a:r>
              <a:rPr lang="vi-VN" sz="2200" b="1">
                <a:solidFill>
                  <a:schemeClr val="bg1"/>
                </a:solidFill>
                <a:latin typeface="+mj-lt"/>
                <a:cs typeface="Times New Roman" pitchFamily="18" charset="0"/>
              </a:rPr>
              <a:t>I. </a:t>
            </a:r>
            <a:r>
              <a:rPr lang="vi-VN" sz="2200" b="1">
                <a:solidFill>
                  <a:schemeClr val="bg1"/>
                </a:solidFill>
                <a:latin typeface="+mj-lt"/>
              </a:rPr>
              <a:t>QUAN ĐIỂM CƠ BẢN CỦA CHỦ NGHĨA MÁC - LÊNIN VỀ GIAI CẤP CÔNG NHÂN VÀ SỨ MỆNH LỊCH SỬ THẾ GIỚI CỦA GIAI CẤP CÔNG NHÂN</a:t>
            </a:r>
            <a:endParaRPr lang="vi-VN" sz="2200" b="1">
              <a:solidFill>
                <a:schemeClr val="bg1"/>
              </a:solidFill>
              <a:latin typeface="+mj-lt"/>
              <a:cs typeface="Times New Roman" pitchFamily="18" charset="0"/>
            </a:endParaRPr>
          </a:p>
        </p:txBody>
      </p:sp>
      <p:sp>
        <p:nvSpPr>
          <p:cNvPr id="7" name="Rounded Rectangle 6"/>
          <p:cNvSpPr/>
          <p:nvPr/>
        </p:nvSpPr>
        <p:spPr>
          <a:xfrm>
            <a:off x="152399" y="3136001"/>
            <a:ext cx="8617526" cy="118243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99137" y="12526"/>
            <a:ext cx="7244863" cy="1014416"/>
          </a:xfrm>
          <a:solidFill>
            <a:schemeClr val="accent1">
              <a:lumMod val="75000"/>
            </a:schemeClr>
          </a:solidFill>
        </p:spPr>
        <p:txBody>
          <a:bodyPr>
            <a:normAutofit/>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2</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SỨ MỆNH LỊCH SỬ CỦA GIAI CẤP CÔNG NHÂN</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52399" y="4672536"/>
            <a:ext cx="8631367" cy="90064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SỨ MỆNH LỊCH SỬ CỦA GIAI CẤP CÔNG NHÂN VIỆT NAM</a:t>
            </a:r>
            <a:endParaRPr lang="vi-VN" sz="2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12527"/>
            <a:ext cx="7315201" cy="1177020"/>
          </a:xfrm>
          <a:solidFill>
            <a:schemeClr val="accent1">
              <a:lumMod val="75000"/>
            </a:schemeClr>
          </a:solidFill>
        </p:spPr>
        <p:txBody>
          <a:bodyPr>
            <a:noAutofit/>
          </a:bodyPr>
          <a:lstStyle/>
          <a:p>
            <a:pPr fontAlgn="auto">
              <a:spcBef>
                <a:spcPts val="0"/>
              </a:spcBef>
              <a:spcAft>
                <a:spcPts val="0"/>
              </a:spcAft>
              <a:defRPr/>
            </a:pPr>
            <a:r>
              <a:rPr lang="vi-VN" sz="2400" b="1">
                <a:solidFill>
                  <a:schemeClr val="bg1"/>
                </a:solidFill>
                <a:cs typeface="Times New Roman" panose="02020603050405020304" pitchFamily="18" charset="0"/>
              </a:rPr>
              <a:t>I. QUAN ĐIỂM CƠ BẢN CỦA CHỦ NGHĨA MÁC - LÊNIN VỀ GIAI CẤP CÔNG NHÂN VÀ SỨ MỆNH LỊCH SỬ THẾ GIỚI CỦA GIAI CẤP CÔNG NHÂN</a:t>
            </a:r>
          </a:p>
        </p:txBody>
      </p:sp>
      <p:sp>
        <p:nvSpPr>
          <p:cNvPr id="7" name="Rounded Rectangle 6"/>
          <p:cNvSpPr/>
          <p:nvPr/>
        </p:nvSpPr>
        <p:spPr>
          <a:xfrm>
            <a:off x="12272" y="1216567"/>
            <a:ext cx="8159750" cy="50893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600" b="1" i="1">
                <a:latin typeface="Times New Roman" panose="02020603050405020304" pitchFamily="18" charset="0"/>
                <a:cs typeface="Times New Roman" panose="02020603050405020304" pitchFamily="18" charset="0"/>
              </a:rPr>
              <a:t>1 Khái niệm và đặc điểm của giải cấp công nhân </a:t>
            </a:r>
            <a:endParaRPr lang="en-US" sz="2600" i="1">
              <a:latin typeface="Times New Roman" panose="02020603050405020304" pitchFamily="18" charset="0"/>
              <a:cs typeface="Times New Roman" panose="02020603050405020304" pitchFamily="18" charset="0"/>
            </a:endParaRPr>
          </a:p>
        </p:txBody>
      </p:sp>
      <p:sp>
        <p:nvSpPr>
          <p:cNvPr id="11" name="Rounded Rectangle 10"/>
          <p:cNvSpPr/>
          <p:nvPr/>
        </p:nvSpPr>
        <p:spPr>
          <a:xfrm>
            <a:off x="21926" y="2782962"/>
            <a:ext cx="8159750" cy="8233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600" b="1" i="1">
                <a:latin typeface="Times New Roman" panose="02020603050405020304" pitchFamily="18" charset="0"/>
                <a:cs typeface="Times New Roman" panose="02020603050405020304" pitchFamily="18" charset="0"/>
              </a:rPr>
              <a:t>2. Nội dung và đặc điểm sứ mệnh lịch sử của giai cấp công nhân</a:t>
            </a:r>
            <a:endParaRPr lang="vi-VN" sz="2600" b="1" i="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39185" y="1717033"/>
            <a:ext cx="8233737" cy="562343"/>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200" b="1" i="1">
                  <a:solidFill>
                    <a:schemeClr val="accent1">
                      <a:lumMod val="50000"/>
                    </a:schemeClr>
                  </a:solidFill>
                  <a:latin typeface="Times New Roman" panose="02020603050405020304" pitchFamily="18" charset="0"/>
                  <a:cs typeface="Times New Roman" panose="02020603050405020304" pitchFamily="18" charset="0"/>
                </a:rPr>
                <a:t>1.1. Giai cấp công nhân trên phương diện kinh tế - xã hội</a:t>
              </a:r>
              <a:endParaRPr lang="en-US" sz="2200" b="1">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539186" y="2240443"/>
            <a:ext cx="8294575" cy="564697"/>
            <a:chOff x="111148" y="1617509"/>
            <a:chExt cx="6649850" cy="695981"/>
          </a:xfrm>
        </p:grpSpPr>
        <p:sp>
          <p:nvSpPr>
            <p:cNvPr id="16" name="Rounded Rectangle 15"/>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200" b="1" i="1">
                  <a:solidFill>
                    <a:schemeClr val="accent1">
                      <a:lumMod val="50000"/>
                    </a:schemeClr>
                  </a:solidFill>
                  <a:latin typeface="Times New Roman" panose="02020603050405020304" pitchFamily="18" charset="0"/>
                  <a:cs typeface="Times New Roman" panose="02020603050405020304" pitchFamily="18" charset="0"/>
                </a:rPr>
                <a:t>1.2. Giai cấp công nhân trên phương diện chính trị - xã hội </a:t>
              </a:r>
              <a:endParaRPr lang="en-US" sz="22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560299" y="3610756"/>
            <a:ext cx="8152283" cy="543685"/>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200" b="1" i="1">
                  <a:solidFill>
                    <a:schemeClr val="accent1">
                      <a:lumMod val="50000"/>
                    </a:schemeClr>
                  </a:solidFill>
                  <a:latin typeface="Times New Roman" panose="02020603050405020304" pitchFamily="18" charset="0"/>
                  <a:cs typeface="Times New Roman" panose="02020603050405020304" pitchFamily="18" charset="0"/>
                </a:rPr>
                <a:t>2.1. Nội dung sứ mệnh lịch sử của giai cấp công nhân </a:t>
              </a:r>
              <a:endParaRPr lang="en-US" sz="22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546106" y="4164036"/>
            <a:ext cx="8226817" cy="494259"/>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200" b="1" i="1">
                  <a:solidFill>
                    <a:schemeClr val="accent1">
                      <a:lumMod val="50000"/>
                    </a:schemeClr>
                  </a:solidFill>
                  <a:latin typeface="Times New Roman" panose="02020603050405020304" pitchFamily="18" charset="0"/>
                  <a:cs typeface="Times New Roman" panose="02020603050405020304" pitchFamily="18" charset="0"/>
                </a:rPr>
                <a:t>2.2. Đặc điểm sứ mệnh lịch sứ của giai cấp công nhân</a:t>
              </a:r>
              <a:endParaRPr lang="en-US" sz="22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573555" y="5451860"/>
            <a:ext cx="7704530" cy="782033"/>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565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200" b="1" i="1">
                  <a:solidFill>
                    <a:schemeClr val="accent1">
                      <a:lumMod val="50000"/>
                    </a:schemeClr>
                  </a:solidFill>
                  <a:latin typeface="Times New Roman" panose="02020603050405020304" pitchFamily="18" charset="0"/>
                  <a:cs typeface="Times New Roman" panose="02020603050405020304" pitchFamily="18" charset="0"/>
                </a:rPr>
                <a:t>3.1. Điều kiện khách quan quy định sử mệnh lịch sử của giai cấp công nhân</a:t>
              </a:r>
              <a:endParaRPr lang="en-US" sz="22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2140" y="4594443"/>
            <a:ext cx="8159750" cy="86061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600" b="1" i="1">
                <a:latin typeface="Times New Roman" panose="02020603050405020304" pitchFamily="18" charset="0"/>
                <a:cs typeface="Times New Roman" panose="02020603050405020304" pitchFamily="18" charset="0"/>
              </a:rPr>
              <a:t>3. Những điều kiện quy định sứ mệnh lịch sử của giai cấp công nhân</a:t>
            </a:r>
            <a:endParaRPr lang="en-US" sz="2600" i="1">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539185" y="6186125"/>
            <a:ext cx="7704530" cy="671875"/>
            <a:chOff x="369535" y="3701458"/>
            <a:chExt cx="7433964" cy="797040"/>
          </a:xfrm>
        </p:grpSpPr>
        <p:sp>
          <p:nvSpPr>
            <p:cNvPr id="31" name="Rounded Rectangle 30"/>
            <p:cNvSpPr/>
            <p:nvPr/>
          </p:nvSpPr>
          <p:spPr>
            <a:xfrm>
              <a:off x="369535" y="3701458"/>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8"/>
            <p:cNvSpPr/>
            <p:nvPr/>
          </p:nvSpPr>
          <p:spPr>
            <a:xfrm>
              <a:off x="447351" y="3701458"/>
              <a:ext cx="7356148" cy="6642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r>
                <a:rPr lang="en-US" sz="2200" b="1" i="1">
                  <a:solidFill>
                    <a:schemeClr val="accent1">
                      <a:lumMod val="50000"/>
                    </a:schemeClr>
                  </a:solidFill>
                  <a:latin typeface="Times New Roman" panose="02020603050405020304" pitchFamily="18" charset="0"/>
                  <a:cs typeface="Times New Roman" panose="02020603050405020304" pitchFamily="18" charset="0"/>
                </a:rPr>
                <a:t>3.2. Điều kiện chủ quan để giai cấp công nhân thực hiện sứ mệnh lịch sử</a:t>
              </a:r>
              <a:endParaRPr lang="en-US" sz="22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494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1000"/>
                                        <p:tgtEl>
                                          <p:spTgt spid="30"/>
                                        </p:tgtEl>
                                      </p:cBhvr>
                                    </p:animEffect>
                                    <p:anim calcmode="lin" valueType="num">
                                      <p:cBhvr>
                                        <p:cTn id="69" dur="1000" fill="hold"/>
                                        <p:tgtEl>
                                          <p:spTgt spid="30"/>
                                        </p:tgtEl>
                                        <p:attrNameLst>
                                          <p:attrName>ppt_x</p:attrName>
                                        </p:attrNameLst>
                                      </p:cBhvr>
                                      <p:tavLst>
                                        <p:tav tm="0">
                                          <p:val>
                                            <p:strVal val="#ppt_x"/>
                                          </p:val>
                                        </p:tav>
                                        <p:tav tm="100000">
                                          <p:val>
                                            <p:strVal val="#ppt_x"/>
                                          </p:val>
                                        </p:tav>
                                      </p:tavLst>
                                    </p:anim>
                                    <p:anim calcmode="lin" valueType="num">
                                      <p:cBhvr>
                                        <p:cTn id="7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1"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97612" y="29951"/>
            <a:ext cx="6682838" cy="86222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Khái niệm và đặc điểm của giải cấp công nhân </a:t>
            </a:r>
            <a:endParaRPr lang="en-US" sz="2800">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931616" y="2383357"/>
            <a:ext cx="7748834" cy="2677656"/>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ctr"/>
            <a:r>
              <a:rPr lang="en-US" sz="2800" i="1">
                <a:solidFill>
                  <a:schemeClr val="tx2">
                    <a:lumMod val="75000"/>
                  </a:schemeClr>
                </a:solidFill>
                <a:latin typeface="Times New Roman" panose="02020603050405020304" pitchFamily="18" charset="0"/>
                <a:ea typeface="Calibri" panose="020F0502020204030204" pitchFamily="34" charset="0"/>
              </a:rPr>
              <a:t>Giai cấp công nhân là một tập đoàn xã hội ổn định, hình thành và phái triển cùng với quá trình phát triển của nền công nghiệp hiện đại; Là giai cấp đại diện cho lực lượng sản xuất tiên tiến; Là lực lượng chủ yếu của tiến trình lịch sử quá độ từ chủ nghĩa tư bản lên chủ nghĩa xã hội.</a:t>
            </a:r>
            <a:endParaRPr lang="en-US" sz="2800">
              <a:solidFill>
                <a:schemeClr val="tx2">
                  <a:lumMod val="75000"/>
                </a:schemeClr>
              </a:solidFill>
            </a:endParaRPr>
          </a:p>
        </p:txBody>
      </p:sp>
    </p:spTree>
    <p:extLst>
      <p:ext uri="{BB962C8B-B14F-4D97-AF65-F5344CB8AC3E}">
        <p14:creationId xmlns:p14="http://schemas.microsoft.com/office/powerpoint/2010/main" val="400714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997612" y="29951"/>
            <a:ext cx="6682838" cy="86222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Khái niệm và đặc điểm của giải cấp công nhân </a:t>
            </a:r>
            <a:endParaRPr lang="en-US" sz="2800">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1038" y="1026985"/>
            <a:ext cx="6835636" cy="619277"/>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err="1">
                  <a:solidFill>
                    <a:srgbClr val="002060"/>
                  </a:solidFill>
                  <a:latin typeface="Times New Roman" panose="02020603050405020304" pitchFamily="18" charset="0"/>
                  <a:cs typeface="Times New Roman" panose="02020603050405020304" pitchFamily="18" charset="0"/>
                </a:rPr>
                <a:t>Điều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kiện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tế</a:t>
              </a:r>
              <a:r>
                <a:rPr lang="en-US" sz="2800" b="1" i="1">
                  <a:solidFill>
                    <a:srgbClr val="002060"/>
                  </a:solidFill>
                  <a:latin typeface="Times New Roman" panose="02020603050405020304" pitchFamily="18" charset="0"/>
                  <a:cs typeface="Times New Roman" panose="02020603050405020304" pitchFamily="18" charset="0"/>
                </a:rPr>
                <a:t> - </a:t>
              </a:r>
              <a:r>
                <a:rPr lang="en-US" sz="2800" b="1" i="1" err="1">
                  <a:solidFill>
                    <a:srgbClr val="002060"/>
                  </a:solidFill>
                  <a:latin typeface="Times New Roman" panose="02020603050405020304" pitchFamily="18" charset="0"/>
                  <a:cs typeface="Times New Roman" panose="02020603050405020304" pitchFamily="18" charset="0"/>
                </a:rPr>
                <a:t>xã</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hội</a:t>
              </a:r>
              <a:r>
                <a:rPr lang="en-US" sz="2800" b="1" i="1">
                  <a:solidFill>
                    <a:srgbClr val="002060"/>
                  </a:solidFill>
                  <a:latin typeface="Times New Roman" panose="02020603050405020304" pitchFamily="18" charset="0"/>
                  <a:cs typeface="Times New Roman" panose="02020603050405020304" pitchFamily="18" charset="0"/>
                </a:rPr>
                <a:t>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32" name="Rectangle 31"/>
          <p:cNvSpPr/>
          <p:nvPr/>
        </p:nvSpPr>
        <p:spPr>
          <a:xfrm>
            <a:off x="249094" y="2050711"/>
            <a:ext cx="8431356" cy="2092881"/>
          </a:xfrm>
          <a:prstGeom prst="rect">
            <a:avLst/>
          </a:prstGeom>
          <a:solidFill>
            <a:schemeClr val="accent5">
              <a:lumMod val="60000"/>
              <a:lumOff val="4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600" b="1" i="1" u="sng">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Thứ nhất, </a:t>
            </a:r>
            <a:r>
              <a:rPr lang="en-US" sz="2600" b="1" i="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giai cấp công nhân với phương thức lao động công nghiệp trong nền sản xuất tư bản chủ nghĩa: đó là những người lao động trực tiếp hay gián tiếp vận hành các công cụ sản xuất có tính chất công nghiệp ngày càng hiện đại và xã hội hóa cao.</a:t>
            </a:r>
            <a:endParaRPr lang="en-US" sz="2600" b="1" i="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p:cNvSpPr/>
          <p:nvPr/>
        </p:nvSpPr>
        <p:spPr>
          <a:xfrm>
            <a:off x="249094" y="4759261"/>
            <a:ext cx="8471126" cy="1292662"/>
          </a:xfrm>
          <a:prstGeom prst="rect">
            <a:avLst/>
          </a:prstGeom>
          <a:solidFill>
            <a:schemeClr val="accent4">
              <a:lumMod val="60000"/>
              <a:lumOff val="4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600" b="1" i="1" u="sng">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Thứ hai</a:t>
            </a:r>
            <a:r>
              <a:rPr lang="en-US" sz="2600" b="1" i="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giai cấp công nhân trong quan hệ sản xuất tư bản chủ nghĩa. Đó là giai cấp của những người lao động không sở hữu tư liệu sản xuất chủ yếu của xã hội. </a:t>
            </a:r>
            <a:endParaRPr lang="en-US" sz="2600" b="1" i="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79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circle(in)">
                                      <p:cBhvr>
                                        <p:cTn id="19" dur="20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circle(in)">
                                      <p:cBhvr>
                                        <p:cTn id="24"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10154" y="29952"/>
            <a:ext cx="7033846" cy="9404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Khái niệm và đặc điểm của giải cấp công nhân </a:t>
            </a:r>
            <a:endParaRPr lang="en-US" sz="28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0" y="1190203"/>
            <a:ext cx="8409709" cy="869222"/>
            <a:chOff x="111148" y="1617509"/>
            <a:chExt cx="6649850" cy="695981"/>
          </a:xfrm>
        </p:grpSpPr>
        <p:sp>
          <p:nvSpPr>
            <p:cNvPr id="10" name="Rounded Rectangle 9"/>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p:cNvSpPr/>
            <p:nvPr/>
          </p:nvSpPr>
          <p:spPr>
            <a:xfrm>
              <a:off x="237738" y="1656417"/>
              <a:ext cx="6523260"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chemeClr val="accent1">
                      <a:lumMod val="50000"/>
                    </a:schemeClr>
                  </a:solidFill>
                  <a:latin typeface="Times New Roman" panose="02020603050405020304" pitchFamily="18" charset="0"/>
                  <a:cs typeface="Times New Roman" panose="02020603050405020304" pitchFamily="18" charset="0"/>
                </a:rPr>
                <a:t>1.2. Giai cấp công nhân trên phương diện chính trị - xã hội </a:t>
              </a:r>
              <a:endParaRPr lang="en-US" sz="28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15" name="Rectangle 3"/>
          <p:cNvSpPr txBox="1">
            <a:spLocks noChangeArrowheads="1"/>
          </p:cNvSpPr>
          <p:nvPr/>
        </p:nvSpPr>
        <p:spPr>
          <a:xfrm>
            <a:off x="409575" y="2279180"/>
            <a:ext cx="8382000" cy="4378036"/>
          </a:xfrm>
          <a:prstGeom prst="rect">
            <a:avLst/>
          </a:prstGeom>
          <a:solidFill>
            <a:schemeClr val="tx2">
              <a:lumMod val="20000"/>
              <a:lumOff val="8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3800"/>
              </a:lnSpc>
              <a:buNone/>
            </a:pPr>
            <a:r>
              <a:rPr lang="en-US" altLang="vi-VN" sz="3000" b="1">
                <a:solidFill>
                  <a:srgbClr val="002060"/>
                </a:solidFill>
                <a:latin typeface="Times New Roman" panose="02020603050405020304" pitchFamily="18" charset="0"/>
                <a:cs typeface="Times New Roman" panose="02020603050405020304" pitchFamily="18" charset="0"/>
              </a:rPr>
              <a:t>- Là sản phẩm của nền đại công nghiệp,</a:t>
            </a:r>
          </a:p>
          <a:p>
            <a:pPr marL="0" indent="0" algn="just">
              <a:lnSpc>
                <a:spcPts val="3800"/>
              </a:lnSpc>
              <a:buNone/>
            </a:pPr>
            <a:r>
              <a:rPr lang="en-US" altLang="vi-VN" sz="3000" b="1">
                <a:solidFill>
                  <a:srgbClr val="002060"/>
                </a:solidFill>
                <a:latin typeface="Times New Roman" panose="02020603050405020304" pitchFamily="18" charset="0"/>
                <a:cs typeface="Times New Roman" panose="02020603050405020304" pitchFamily="18" charset="0"/>
              </a:rPr>
              <a:t>- Lao động bằng phương thức công nghiệp mang tính chất xã hội hóa cao,</a:t>
            </a:r>
          </a:p>
          <a:p>
            <a:pPr marL="0" indent="0" algn="just">
              <a:lnSpc>
                <a:spcPts val="3800"/>
              </a:lnSpc>
              <a:buNone/>
            </a:pPr>
            <a:r>
              <a:rPr lang="en-US" altLang="vi-VN" sz="3000" b="1">
                <a:solidFill>
                  <a:srgbClr val="002060"/>
                </a:solidFill>
                <a:latin typeface="Times New Roman" panose="02020603050405020304" pitchFamily="18" charset="0"/>
                <a:cs typeface="Times New Roman" panose="02020603050405020304" pitchFamily="18" charset="0"/>
              </a:rPr>
              <a:t>- Chủ thể của quá trình SX vật chất hiện đại,</a:t>
            </a:r>
          </a:p>
          <a:p>
            <a:pPr marL="0" indent="0" algn="just">
              <a:lnSpc>
                <a:spcPts val="3800"/>
              </a:lnSpc>
              <a:buNone/>
            </a:pPr>
            <a:r>
              <a:rPr lang="en-US" altLang="vi-VN" sz="3000" b="1">
                <a:solidFill>
                  <a:srgbClr val="002060"/>
                </a:solidFill>
                <a:latin typeface="Times New Roman" panose="02020603050405020304" pitchFamily="18" charset="0"/>
                <a:cs typeface="Times New Roman" panose="02020603050405020304" pitchFamily="18" charset="0"/>
              </a:rPr>
              <a:t>- Tính tổ chức, kỷ luật lao động, tinh thần hợp tác và tâm lý lao động công nghiệp,</a:t>
            </a:r>
          </a:p>
          <a:p>
            <a:pPr marL="0" indent="0" algn="just">
              <a:lnSpc>
                <a:spcPts val="3800"/>
              </a:lnSpc>
              <a:buNone/>
            </a:pPr>
            <a:r>
              <a:rPr lang="en-US" altLang="vi-VN" sz="3000" b="1">
                <a:solidFill>
                  <a:srgbClr val="002060"/>
                </a:solidFill>
                <a:latin typeface="Times New Roman" panose="02020603050405020304" pitchFamily="18" charset="0"/>
                <a:cs typeface="Times New Roman" panose="02020603050405020304" pitchFamily="18" charset="0"/>
              </a:rPr>
              <a:t>- Có tinh thần cách mạng triệt để</a:t>
            </a:r>
            <a:r>
              <a:rPr lang="en-US" altLang="vi-VN" sz="3000" b="1" i="1">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582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barn(inVertical)">
                                      <p:cBhvr>
                                        <p:cTn id="24" dur="500"/>
                                        <p:tgtEl>
                                          <p:spTgt spid="1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animEffect transition="in" filter="barn(inVertical)">
                                      <p:cBhvr>
                                        <p:cTn id="29" dur="500"/>
                                        <p:tgtEl>
                                          <p:spTgt spid="1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5">
                                            <p:txEl>
                                              <p:pRg st="2" end="2"/>
                                            </p:txEl>
                                          </p:spTgt>
                                        </p:tgtEl>
                                        <p:attrNameLst>
                                          <p:attrName>style.visibility</p:attrName>
                                        </p:attrNameLst>
                                      </p:cBhvr>
                                      <p:to>
                                        <p:strVal val="visible"/>
                                      </p:to>
                                    </p:set>
                                    <p:animEffect transition="in" filter="barn(inVertical)">
                                      <p:cBhvr>
                                        <p:cTn id="34" dur="500"/>
                                        <p:tgtEl>
                                          <p:spTgt spid="1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5">
                                            <p:txEl>
                                              <p:pRg st="3" end="3"/>
                                            </p:txEl>
                                          </p:spTgt>
                                        </p:tgtEl>
                                        <p:attrNameLst>
                                          <p:attrName>style.visibility</p:attrName>
                                        </p:attrNameLst>
                                      </p:cBhvr>
                                      <p:to>
                                        <p:strVal val="visible"/>
                                      </p:to>
                                    </p:set>
                                    <p:animEffect transition="in" filter="barn(inVertical)">
                                      <p:cBhvr>
                                        <p:cTn id="39" dur="500"/>
                                        <p:tgtEl>
                                          <p:spTgt spid="1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5">
                                            <p:txEl>
                                              <p:pRg st="4" end="4"/>
                                            </p:txEl>
                                          </p:spTgt>
                                        </p:tgtEl>
                                        <p:attrNameLst>
                                          <p:attrName>style.visibility</p:attrName>
                                        </p:attrNameLst>
                                      </p:cBhvr>
                                      <p:to>
                                        <p:strVal val="visible"/>
                                      </p:to>
                                    </p:set>
                                    <p:animEffect transition="in" filter="barn(inVertical)">
                                      <p:cBhvr>
                                        <p:cTn id="44"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064040" y="1766"/>
            <a:ext cx="7079960" cy="10164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và đặc điểm sứ mệnh lịch sử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của giai cấp công nhân</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20" name="Text Box 8">
            <a:extLst>
              <a:ext uri="{FF2B5EF4-FFF2-40B4-BE49-F238E27FC236}">
                <a16:creationId xmlns:a16="http://schemas.microsoft.com/office/drawing/2014/main" id="{0E1A8503-D1AB-6540-B299-16836E294F4C}"/>
              </a:ext>
            </a:extLst>
          </p:cNvPr>
          <p:cNvSpPr txBox="1">
            <a:spLocks noChangeArrowheads="1"/>
          </p:cNvSpPr>
          <p:nvPr/>
        </p:nvSpPr>
        <p:spPr bwMode="auto">
          <a:xfrm>
            <a:off x="1020404" y="2144919"/>
            <a:ext cx="7293602" cy="1938992"/>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a:defRPr/>
            </a:pPr>
            <a:r>
              <a:rPr lang="vi-VN" sz="2400" b="1" dirty="0">
                <a:solidFill>
                  <a:srgbClr val="FF0000"/>
                </a:solidFill>
                <a:latin typeface="Times New Roman" pitchFamily="18" charset="0"/>
                <a:cs typeface="Times New Roman" pitchFamily="18" charset="0"/>
              </a:rPr>
              <a:t>Thông qua đội tiền phong là ĐCS</a:t>
            </a:r>
            <a:r>
              <a:rPr lang="vi-VN" sz="2400" b="1" dirty="0">
                <a:solidFill>
                  <a:srgbClr val="002060"/>
                </a:solidFill>
                <a:latin typeface="Times New Roman" pitchFamily="18" charset="0"/>
                <a:cs typeface="Times New Roman" pitchFamily="18" charset="0"/>
              </a:rPr>
              <a:t>, GCCN tổ chức lãnh đạo nh</a:t>
            </a:r>
            <a:r>
              <a:rPr lang="en-US" sz="2400" b="1" dirty="0">
                <a:solidFill>
                  <a:srgbClr val="002060"/>
                </a:solidFill>
                <a:latin typeface="Times New Roman" pitchFamily="18" charset="0"/>
                <a:cs typeface="Times New Roman" pitchFamily="18" charset="0"/>
              </a:rPr>
              <a:t>â</a:t>
            </a:r>
            <a:r>
              <a:rPr lang="vi-VN" sz="2400" b="1" dirty="0">
                <a:solidFill>
                  <a:srgbClr val="002060"/>
                </a:solidFill>
                <a:latin typeface="Times New Roman" pitchFamily="18" charset="0"/>
                <a:cs typeface="Times New Roman" pitchFamily="18" charset="0"/>
              </a:rPr>
              <a:t>n d</a:t>
            </a:r>
            <a:r>
              <a:rPr lang="en-US" sz="2400" b="1" dirty="0">
                <a:solidFill>
                  <a:srgbClr val="002060"/>
                </a:solidFill>
                <a:latin typeface="Times New Roman" pitchFamily="18" charset="0"/>
                <a:cs typeface="Times New Roman" pitchFamily="18" charset="0"/>
              </a:rPr>
              <a:t>â</a:t>
            </a:r>
            <a:r>
              <a:rPr lang="vi-VN" sz="2400" b="1" dirty="0">
                <a:solidFill>
                  <a:srgbClr val="002060"/>
                </a:solidFill>
                <a:latin typeface="Times New Roman" pitchFamily="18" charset="0"/>
                <a:cs typeface="Times New Roman" pitchFamily="18" charset="0"/>
              </a:rPr>
              <a:t>n đấu tranh giải phóng m</a:t>
            </a:r>
            <a:r>
              <a:rPr lang="en-US" sz="2400" b="1" dirty="0">
                <a:solidFill>
                  <a:srgbClr val="002060"/>
                </a:solidFill>
                <a:latin typeface="Times New Roman" pitchFamily="18" charset="0"/>
                <a:cs typeface="Times New Roman" pitchFamily="18" charset="0"/>
              </a:rPr>
              <a:t>ì</a:t>
            </a:r>
            <a:r>
              <a:rPr lang="vi-VN" sz="2400" b="1" dirty="0">
                <a:solidFill>
                  <a:srgbClr val="002060"/>
                </a:solidFill>
                <a:latin typeface="Times New Roman" pitchFamily="18" charset="0"/>
                <a:cs typeface="Times New Roman" pitchFamily="18" charset="0"/>
              </a:rPr>
              <a:t>nh và giải phóng toàn XH khỏi mọi áp bức, bất công, xoá bỏ </a:t>
            </a:r>
            <a:r>
              <a:rPr lang="en-US" sz="2400" b="1" dirty="0" err="1">
                <a:solidFill>
                  <a:srgbClr val="002060"/>
                </a:solidFill>
                <a:latin typeface="Times New Roman" pitchFamily="18" charset="0"/>
                <a:cs typeface="Times New Roman" pitchFamily="18" charset="0"/>
              </a:rPr>
              <a:t>các</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chế</a:t>
            </a:r>
            <a:r>
              <a:rPr lang="en-US" sz="2400" b="1" dirty="0">
                <a:solidFill>
                  <a:srgbClr val="002060"/>
                </a:solidFill>
                <a:latin typeface="Times New Roman" pitchFamily="18" charset="0"/>
                <a:cs typeface="Times New Roman" pitchFamily="18" charset="0"/>
              </a:rPr>
              <a:t> </a:t>
            </a:r>
            <a:r>
              <a:rPr lang="en-US" sz="2400" b="1" err="1">
                <a:solidFill>
                  <a:srgbClr val="002060"/>
                </a:solidFill>
                <a:latin typeface="Times New Roman" pitchFamily="18" charset="0"/>
                <a:cs typeface="Times New Roman" pitchFamily="18" charset="0"/>
              </a:rPr>
              <a:t>độ</a:t>
            </a:r>
            <a:r>
              <a:rPr lang="en-US" sz="2400" b="1">
                <a:solidFill>
                  <a:srgbClr val="002060"/>
                </a:solidFill>
                <a:latin typeface="Times New Roman" pitchFamily="18" charset="0"/>
                <a:cs typeface="Times New Roman" pitchFamily="18" charset="0"/>
              </a:rPr>
              <a:t> áp bức, bóc lột, bất công, </a:t>
            </a:r>
            <a:r>
              <a:rPr lang="en-US" sz="2400" b="1" dirty="0" err="1">
                <a:solidFill>
                  <a:srgbClr val="002060"/>
                </a:solidFill>
                <a:latin typeface="Times New Roman" pitchFamily="18" charset="0"/>
                <a:cs typeface="Times New Roman" pitchFamily="18" charset="0"/>
              </a:rPr>
              <a:t>xóa</a:t>
            </a:r>
            <a:r>
              <a:rPr lang="en-US" sz="2400" b="1" dirty="0">
                <a:solidFill>
                  <a:srgbClr val="002060"/>
                </a:solidFill>
                <a:latin typeface="Times New Roman" pitchFamily="18" charset="0"/>
                <a:cs typeface="Times New Roman" pitchFamily="18" charset="0"/>
              </a:rPr>
              <a:t> </a:t>
            </a:r>
            <a:r>
              <a:rPr lang="en-US" sz="2400" b="1" dirty="0" err="1">
                <a:solidFill>
                  <a:srgbClr val="002060"/>
                </a:solidFill>
                <a:latin typeface="Times New Roman" pitchFamily="18" charset="0"/>
                <a:cs typeface="Times New Roman" pitchFamily="18" charset="0"/>
              </a:rPr>
              <a:t>bỏ</a:t>
            </a:r>
            <a:r>
              <a:rPr lang="en-US" sz="2400" b="1" dirty="0">
                <a:solidFill>
                  <a:srgbClr val="002060"/>
                </a:solidFill>
                <a:latin typeface="Times New Roman" pitchFamily="18" charset="0"/>
                <a:cs typeface="Times New Roman" pitchFamily="18" charset="0"/>
              </a:rPr>
              <a:t> CNTB </a:t>
            </a:r>
            <a:r>
              <a:rPr lang="en-US" sz="2400" b="1" dirty="0" err="1">
                <a:solidFill>
                  <a:srgbClr val="002060"/>
                </a:solidFill>
                <a:latin typeface="Times New Roman" pitchFamily="18" charset="0"/>
                <a:cs typeface="Times New Roman" pitchFamily="18" charset="0"/>
              </a:rPr>
              <a:t>để</a:t>
            </a:r>
            <a:r>
              <a:rPr lang="en-US" sz="2400" b="1" dirty="0">
                <a:solidFill>
                  <a:srgbClr val="002060"/>
                </a:solidFill>
                <a:latin typeface="Times New Roman" pitchFamily="18" charset="0"/>
                <a:cs typeface="Times New Roman" pitchFamily="18" charset="0"/>
              </a:rPr>
              <a:t> </a:t>
            </a:r>
            <a:r>
              <a:rPr lang="vi-VN" sz="2400" b="1" dirty="0">
                <a:solidFill>
                  <a:srgbClr val="002060"/>
                </a:solidFill>
                <a:latin typeface="Times New Roman" pitchFamily="18" charset="0"/>
                <a:cs typeface="Times New Roman" pitchFamily="18" charset="0"/>
              </a:rPr>
              <a:t>xây dựng CNXH và CNCS trên phạm vi toàn thế giới.</a:t>
            </a:r>
          </a:p>
        </p:txBody>
      </p:sp>
    </p:spTree>
    <p:extLst>
      <p:ext uri="{BB962C8B-B14F-4D97-AF65-F5344CB8AC3E}">
        <p14:creationId xmlns:p14="http://schemas.microsoft.com/office/powerpoint/2010/main" val="264804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in)">
                                      <p:cBhvr>
                                        <p:cTn id="1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064040" y="1766"/>
            <a:ext cx="7079960" cy="10164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và đặc điểm sứ mệnh lịch sử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của giai cấp công nhân</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26" name="Text Box 29">
            <a:extLst>
              <a:ext uri="{FF2B5EF4-FFF2-40B4-BE49-F238E27FC236}">
                <a16:creationId xmlns:a16="http://schemas.microsoft.com/office/drawing/2014/main" id="{CB58985B-C47A-7444-9B1B-8B1983879345}"/>
              </a:ext>
            </a:extLst>
          </p:cNvPr>
          <p:cNvSpPr txBox="1">
            <a:spLocks noChangeArrowheads="1"/>
          </p:cNvSpPr>
          <p:nvPr/>
        </p:nvSpPr>
        <p:spPr bwMode="auto">
          <a:xfrm>
            <a:off x="2951232" y="2197750"/>
            <a:ext cx="5998874" cy="964367"/>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eaLnBrk="1" hangingPunct="1">
              <a:lnSpc>
                <a:spcPts val="3360"/>
              </a:lnSpc>
              <a:defRPr/>
            </a:pPr>
            <a:r>
              <a:rPr lang="en-US" sz="2800" b="1" dirty="0" err="1">
                <a:solidFill>
                  <a:srgbClr val="002060"/>
                </a:solidFill>
                <a:latin typeface="Times New Roman" panose="02020603050405020304" pitchFamily="18" charset="0"/>
                <a:cs typeface="Times New Roman" panose="02020603050405020304" pitchFamily="18" charset="0"/>
              </a:rPr>
              <a:t>Xoá</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bỏ</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tận</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gốc</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Chế</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độ</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người</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bóc</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lột</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người</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xoá</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err="1">
                <a:solidFill>
                  <a:srgbClr val="002060"/>
                </a:solidFill>
                <a:latin typeface="Times New Roman" panose="02020603050405020304" pitchFamily="18" charset="0"/>
                <a:cs typeface="Times New Roman" panose="02020603050405020304" pitchFamily="18" charset="0"/>
              </a:rPr>
              <a:t>bỏ</a:t>
            </a:r>
            <a:r>
              <a:rPr lang="en-US" sz="2800" b="1">
                <a:solidFill>
                  <a:srgbClr val="002060"/>
                </a:solidFill>
                <a:latin typeface="Times New Roman" panose="02020603050405020304" pitchFamily="18" charset="0"/>
                <a:cs typeface="Times New Roman" panose="02020603050405020304" pitchFamily="18" charset="0"/>
              </a:rPr>
              <a:t> xã hội TBCN.</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27" name="Text Box 30">
            <a:extLst>
              <a:ext uri="{FF2B5EF4-FFF2-40B4-BE49-F238E27FC236}">
                <a16:creationId xmlns:a16="http://schemas.microsoft.com/office/drawing/2014/main" id="{36B05CCD-ACEF-0947-BFEB-8BAB8C8DB130}"/>
              </a:ext>
            </a:extLst>
          </p:cNvPr>
          <p:cNvSpPr txBox="1">
            <a:spLocks noChangeArrowheads="1"/>
          </p:cNvSpPr>
          <p:nvPr/>
        </p:nvSpPr>
        <p:spPr bwMode="auto">
          <a:xfrm>
            <a:off x="2951232" y="3436670"/>
            <a:ext cx="5998874" cy="954107"/>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square">
            <a:spAutoFit/>
          </a:bodyPr>
          <a:lstStyle/>
          <a:p>
            <a:pPr algn="just" eaLnBrk="1" fontAlgn="auto" hangingPunct="1">
              <a:spcBef>
                <a:spcPts val="0"/>
              </a:spcBef>
              <a:spcAft>
                <a:spcPts val="0"/>
              </a:spcAft>
              <a:defRPr/>
            </a:pPr>
            <a:r>
              <a:rPr lang="vi-VN" sz="2800" b="1" dirty="0">
                <a:solidFill>
                  <a:srgbClr val="002060"/>
                </a:solidFill>
                <a:effectLst>
                  <a:outerShdw blurRad="38100" dist="38100" dir="2700000" algn="tl">
                    <a:srgbClr val="000000">
                      <a:alpha val="43137"/>
                    </a:srgbClr>
                  </a:outerShdw>
                </a:effectLst>
                <a:latin typeface="Times New Roman" pitchFamily="18" charset="0"/>
              </a:rPr>
              <a:t>Giải phóng: GCCN và toàn </a:t>
            </a:r>
            <a:r>
              <a:rPr lang="vi-VN" sz="2800" b="1">
                <a:solidFill>
                  <a:srgbClr val="002060"/>
                </a:solidFill>
                <a:effectLst>
                  <a:outerShdw blurRad="38100" dist="38100" dir="2700000" algn="tl">
                    <a:srgbClr val="000000">
                      <a:alpha val="43137"/>
                    </a:srgbClr>
                  </a:outerShdw>
                </a:effectLst>
                <a:latin typeface="Times New Roman" pitchFamily="18" charset="0"/>
              </a:rPr>
              <a:t>thể </a:t>
            </a:r>
            <a:r>
              <a:rPr lang="en-US" sz="2800" b="1">
                <a:solidFill>
                  <a:srgbClr val="002060"/>
                </a:solidFill>
                <a:effectLst>
                  <a:outerShdw blurRad="38100" dist="38100" dir="2700000" algn="tl">
                    <a:srgbClr val="000000">
                      <a:alpha val="43137"/>
                    </a:srgbClr>
                  </a:outerShdw>
                </a:effectLst>
                <a:latin typeface="Times New Roman" pitchFamily="18" charset="0"/>
              </a:rPr>
              <a:t>nhân dân lao động.</a:t>
            </a:r>
            <a:endParaRPr lang="vi-VN" sz="2800" b="1" dirty="0">
              <a:solidFill>
                <a:srgbClr val="002060"/>
              </a:solidFill>
              <a:effectLst>
                <a:outerShdw blurRad="38100" dist="38100" dir="2700000" algn="tl">
                  <a:srgbClr val="000000">
                    <a:alpha val="43137"/>
                  </a:srgbClr>
                </a:outerShdw>
              </a:effectLst>
              <a:latin typeface="Times New Roman" pitchFamily="18" charset="0"/>
            </a:endParaRPr>
          </a:p>
        </p:txBody>
      </p:sp>
      <p:sp>
        <p:nvSpPr>
          <p:cNvPr id="28" name="Text Box 31">
            <a:extLst>
              <a:ext uri="{FF2B5EF4-FFF2-40B4-BE49-F238E27FC236}">
                <a16:creationId xmlns:a16="http://schemas.microsoft.com/office/drawing/2014/main" id="{09B09DB8-91DB-EE46-B894-F5FF3393D927}"/>
              </a:ext>
            </a:extLst>
          </p:cNvPr>
          <p:cNvSpPr txBox="1">
            <a:spLocks noChangeArrowheads="1"/>
          </p:cNvSpPr>
          <p:nvPr/>
        </p:nvSpPr>
        <p:spPr bwMode="auto">
          <a:xfrm>
            <a:off x="2951232" y="4665330"/>
            <a:ext cx="5998874" cy="954087"/>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square">
            <a:spAutoFit/>
          </a:bodyPr>
          <a:lstStyle/>
          <a:p>
            <a:pPr algn="just" eaLnBrk="1" fontAlgn="auto" hangingPunct="1">
              <a:spcBef>
                <a:spcPts val="0"/>
              </a:spcBef>
              <a:spcAft>
                <a:spcPts val="0"/>
              </a:spcAft>
              <a:defRPr/>
            </a:pPr>
            <a:r>
              <a:rPr lang="vi-VN" sz="2800" b="1" dirty="0">
                <a:solidFill>
                  <a:srgbClr val="002060"/>
                </a:solidFill>
                <a:effectLst>
                  <a:outerShdw blurRad="38100" dist="38100" dir="2700000" algn="tl">
                    <a:srgbClr val="000000">
                      <a:alpha val="43137"/>
                    </a:srgbClr>
                  </a:outerShdw>
                </a:effectLst>
                <a:latin typeface="Times New Roman" pitchFamily="18" charset="0"/>
              </a:rPr>
              <a:t>Xây </a:t>
            </a:r>
            <a:r>
              <a:rPr lang="vi-VN" sz="2800" b="1">
                <a:solidFill>
                  <a:srgbClr val="002060"/>
                </a:solidFill>
                <a:effectLst>
                  <a:outerShdw blurRad="38100" dist="38100" dir="2700000" algn="tl">
                    <a:srgbClr val="000000">
                      <a:alpha val="43137"/>
                    </a:srgbClr>
                  </a:outerShdw>
                </a:effectLst>
                <a:latin typeface="Times New Roman" pitchFamily="18" charset="0"/>
              </a:rPr>
              <a:t>dựng </a:t>
            </a:r>
            <a:r>
              <a:rPr lang="en-US" sz="2800" b="1">
                <a:solidFill>
                  <a:srgbClr val="002060"/>
                </a:solidFill>
                <a:effectLst>
                  <a:outerShdw blurRad="38100" dist="38100" dir="2700000" algn="tl">
                    <a:srgbClr val="000000">
                      <a:alpha val="43137"/>
                    </a:srgbClr>
                  </a:outerShdw>
                </a:effectLst>
                <a:latin typeface="Times New Roman" pitchFamily="18" charset="0"/>
              </a:rPr>
              <a:t>xã hội</a:t>
            </a:r>
            <a:r>
              <a:rPr lang="vi-VN" sz="2800" b="1">
                <a:solidFill>
                  <a:srgbClr val="002060"/>
                </a:solidFill>
                <a:effectLst>
                  <a:outerShdw blurRad="38100" dist="38100" dir="2700000" algn="tl">
                    <a:srgbClr val="000000">
                      <a:alpha val="43137"/>
                    </a:srgbClr>
                  </a:outerShdw>
                </a:effectLst>
                <a:latin typeface="Times New Roman" pitchFamily="18" charset="0"/>
              </a:rPr>
              <a:t> </a:t>
            </a:r>
            <a:r>
              <a:rPr lang="vi-VN" sz="2800" b="1" dirty="0">
                <a:solidFill>
                  <a:srgbClr val="002060"/>
                </a:solidFill>
                <a:effectLst>
                  <a:outerShdw blurRad="38100" dist="38100" dir="2700000" algn="tl">
                    <a:srgbClr val="000000">
                      <a:alpha val="43137"/>
                    </a:srgbClr>
                  </a:outerShdw>
                </a:effectLst>
                <a:latin typeface="Times New Roman" pitchFamily="18" charset="0"/>
              </a:rPr>
              <a:t>CSCN văn minh </a:t>
            </a:r>
            <a:r>
              <a:rPr lang="vi-VN" sz="2800" b="1">
                <a:solidFill>
                  <a:srgbClr val="002060"/>
                </a:solidFill>
                <a:effectLst>
                  <a:outerShdw blurRad="38100" dist="38100" dir="2700000" algn="tl">
                    <a:srgbClr val="000000">
                      <a:alpha val="43137"/>
                    </a:srgbClr>
                  </a:outerShdw>
                </a:effectLst>
                <a:latin typeface="Times New Roman" pitchFamily="18" charset="0"/>
              </a:rPr>
              <a:t>tồn t</a:t>
            </a:r>
            <a:r>
              <a:rPr lang="en-US" sz="2800" b="1">
                <a:solidFill>
                  <a:srgbClr val="002060"/>
                </a:solidFill>
                <a:effectLst>
                  <a:outerShdw blurRad="38100" dist="38100" dir="2700000" algn="tl">
                    <a:srgbClr val="000000">
                      <a:alpha val="43137"/>
                    </a:srgbClr>
                  </a:outerShdw>
                </a:effectLst>
                <a:latin typeface="Times New Roman" pitchFamily="18" charset="0"/>
              </a:rPr>
              <a:t>ại</a:t>
            </a:r>
            <a:r>
              <a:rPr lang="vi-VN" sz="2800" b="1">
                <a:solidFill>
                  <a:srgbClr val="002060"/>
                </a:solidFill>
                <a:effectLst>
                  <a:outerShdw blurRad="38100" dist="38100" dir="2700000" algn="tl">
                    <a:srgbClr val="000000">
                      <a:alpha val="43137"/>
                    </a:srgbClr>
                  </a:outerShdw>
                </a:effectLst>
                <a:latin typeface="Times New Roman" pitchFamily="18" charset="0"/>
              </a:rPr>
              <a:t> </a:t>
            </a:r>
            <a:r>
              <a:rPr lang="vi-VN" sz="2800" b="1" dirty="0">
                <a:solidFill>
                  <a:srgbClr val="002060"/>
                </a:solidFill>
                <a:effectLst>
                  <a:outerShdw blurRad="38100" dist="38100" dir="2700000" algn="tl">
                    <a:srgbClr val="000000">
                      <a:alpha val="43137"/>
                    </a:srgbClr>
                  </a:outerShdw>
                </a:effectLst>
                <a:latin typeface="Times New Roman" pitchFamily="18" charset="0"/>
              </a:rPr>
              <a:t>chế công hữu về TLSX</a:t>
            </a:r>
          </a:p>
        </p:txBody>
      </p:sp>
      <p:sp>
        <p:nvSpPr>
          <p:cNvPr id="29" name="Text Box 6">
            <a:extLst>
              <a:ext uri="{FF2B5EF4-FFF2-40B4-BE49-F238E27FC236}">
                <a16:creationId xmlns:a16="http://schemas.microsoft.com/office/drawing/2014/main" id="{9A7F8F84-C1EF-5147-B158-E67204C3F0C5}"/>
              </a:ext>
            </a:extLst>
          </p:cNvPr>
          <p:cNvSpPr txBox="1">
            <a:spLocks noChangeArrowheads="1"/>
          </p:cNvSpPr>
          <p:nvPr/>
        </p:nvSpPr>
        <p:spPr bwMode="auto">
          <a:xfrm>
            <a:off x="190570" y="2667650"/>
            <a:ext cx="1887538" cy="2292935"/>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pPr algn="ctr" eaLnBrk="1" fontAlgn="auto" hangingPunct="1">
              <a:spcBef>
                <a:spcPct val="50000"/>
              </a:spcBef>
              <a:spcAft>
                <a:spcPts val="0"/>
              </a:spcAft>
              <a:defRPr/>
            </a:pPr>
            <a:r>
              <a:rPr lang="en-US" sz="2600" b="1" dirty="0" err="1">
                <a:solidFill>
                  <a:srgbClr val="000066"/>
                </a:solidFill>
                <a:effectLst>
                  <a:outerShdw blurRad="38100" dist="38100" dir="2700000" algn="tl">
                    <a:srgbClr val="000000"/>
                  </a:outerShdw>
                </a:effectLst>
                <a:latin typeface="Times New Roman" pitchFamily="18" charset="0"/>
              </a:rPr>
              <a:t>Mục</a:t>
            </a:r>
            <a:r>
              <a:rPr lang="en-US" sz="2600" b="1" dirty="0">
                <a:solidFill>
                  <a:srgbClr val="000066"/>
                </a:solidFill>
                <a:effectLst>
                  <a:outerShdw blurRad="38100" dist="38100" dir="2700000" algn="tl">
                    <a:srgbClr val="000000"/>
                  </a:outerShdw>
                </a:effectLst>
                <a:latin typeface="Times New Roman" pitchFamily="18" charset="0"/>
              </a:rPr>
              <a:t> </a:t>
            </a:r>
            <a:r>
              <a:rPr lang="en-US" sz="2600" b="1" dirty="0" err="1">
                <a:solidFill>
                  <a:srgbClr val="000066"/>
                </a:solidFill>
                <a:effectLst>
                  <a:outerShdw blurRad="38100" dist="38100" dir="2700000" algn="tl">
                    <a:srgbClr val="000000"/>
                  </a:outerShdw>
                </a:effectLst>
                <a:latin typeface="Times New Roman" pitchFamily="18" charset="0"/>
              </a:rPr>
              <a:t>tiêu</a:t>
            </a:r>
            <a:r>
              <a:rPr lang="en-US" sz="2600" b="1" dirty="0">
                <a:solidFill>
                  <a:srgbClr val="000066"/>
                </a:solidFill>
                <a:effectLst>
                  <a:outerShdw blurRad="38100" dist="38100" dir="2700000" algn="tl">
                    <a:srgbClr val="000000"/>
                  </a:outerShdw>
                </a:effectLst>
                <a:latin typeface="Times New Roman" pitchFamily="18" charset="0"/>
              </a:rPr>
              <a:t> </a:t>
            </a:r>
            <a:r>
              <a:rPr lang="en-US" sz="2600" b="1" dirty="0" err="1">
                <a:solidFill>
                  <a:srgbClr val="000066"/>
                </a:solidFill>
                <a:effectLst>
                  <a:outerShdw blurRad="38100" dist="38100" dir="2700000" algn="tl">
                    <a:srgbClr val="000000"/>
                  </a:outerShdw>
                </a:effectLst>
                <a:latin typeface="Times New Roman" pitchFamily="18" charset="0"/>
              </a:rPr>
              <a:t>tổng</a:t>
            </a:r>
            <a:r>
              <a:rPr lang="en-US" sz="2600" b="1" dirty="0">
                <a:solidFill>
                  <a:srgbClr val="000066"/>
                </a:solidFill>
                <a:effectLst>
                  <a:outerShdw blurRad="38100" dist="38100" dir="2700000" algn="tl">
                    <a:srgbClr val="000000"/>
                  </a:outerShdw>
                </a:effectLst>
                <a:latin typeface="Times New Roman" pitchFamily="18" charset="0"/>
              </a:rPr>
              <a:t> </a:t>
            </a:r>
            <a:r>
              <a:rPr lang="en-US" sz="2600" b="1" err="1">
                <a:solidFill>
                  <a:srgbClr val="000066"/>
                </a:solidFill>
                <a:effectLst>
                  <a:outerShdw blurRad="38100" dist="38100" dir="2700000" algn="tl">
                    <a:srgbClr val="000000"/>
                  </a:outerShdw>
                </a:effectLst>
                <a:latin typeface="Times New Roman" pitchFamily="18" charset="0"/>
              </a:rPr>
              <a:t>quát</a:t>
            </a:r>
            <a:r>
              <a:rPr lang="en-US" sz="2600" b="1">
                <a:solidFill>
                  <a:srgbClr val="000066"/>
                </a:solidFill>
                <a:effectLst>
                  <a:outerShdw blurRad="38100" dist="38100" dir="2700000" algn="tl">
                    <a:srgbClr val="000000"/>
                  </a:outerShdw>
                </a:effectLst>
                <a:latin typeface="Times New Roman" pitchFamily="18" charset="0"/>
              </a:rPr>
              <a:t> sứ mệnh lịch sử của</a:t>
            </a:r>
            <a:endParaRPr lang="en-US" sz="2600" b="1" dirty="0">
              <a:solidFill>
                <a:srgbClr val="000066"/>
              </a:solidFill>
              <a:effectLst>
                <a:outerShdw blurRad="38100" dist="38100" dir="2700000" algn="tl">
                  <a:srgbClr val="000000"/>
                </a:outerShdw>
              </a:effectLst>
              <a:latin typeface="Times New Roman" pitchFamily="18" charset="0"/>
            </a:endParaRPr>
          </a:p>
          <a:p>
            <a:pPr algn="ctr" eaLnBrk="1" fontAlgn="auto" hangingPunct="1">
              <a:spcBef>
                <a:spcPct val="50000"/>
              </a:spcBef>
              <a:spcAft>
                <a:spcPts val="0"/>
              </a:spcAft>
              <a:defRPr/>
            </a:pPr>
            <a:r>
              <a:rPr lang="en-US" sz="2600" b="1" dirty="0">
                <a:solidFill>
                  <a:srgbClr val="000066"/>
                </a:solidFill>
                <a:effectLst>
                  <a:outerShdw blurRad="38100" dist="38100" dir="2700000" algn="tl">
                    <a:srgbClr val="000000"/>
                  </a:outerShdw>
                </a:effectLst>
                <a:latin typeface="Times New Roman" pitchFamily="18" charset="0"/>
              </a:rPr>
              <a:t>GCCN</a:t>
            </a:r>
          </a:p>
        </p:txBody>
      </p:sp>
      <p:cxnSp>
        <p:nvCxnSpPr>
          <p:cNvPr id="3" name="Straight Arrow Connector 2"/>
          <p:cNvCxnSpPr>
            <a:stCxn id="29" idx="3"/>
            <a:endCxn id="26" idx="1"/>
          </p:cNvCxnSpPr>
          <p:nvPr/>
        </p:nvCxnSpPr>
        <p:spPr>
          <a:xfrm flipV="1">
            <a:off x="2078108" y="2679934"/>
            <a:ext cx="873124" cy="113418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9" idx="3"/>
            <a:endCxn id="27" idx="1"/>
          </p:cNvCxnSpPr>
          <p:nvPr/>
        </p:nvCxnSpPr>
        <p:spPr>
          <a:xfrm>
            <a:off x="2078108" y="3814118"/>
            <a:ext cx="873124" cy="996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9" idx="3"/>
            <a:endCxn id="28" idx="1"/>
          </p:cNvCxnSpPr>
          <p:nvPr/>
        </p:nvCxnSpPr>
        <p:spPr>
          <a:xfrm>
            <a:off x="2078108" y="3814118"/>
            <a:ext cx="873124" cy="1328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3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ircle(in)">
                                      <p:cBhvr>
                                        <p:cTn id="14" dur="20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arn(inVertic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inVertical)">
                                      <p:cBhvr>
                                        <p:cTn id="27" dur="500"/>
                                        <p:tgtEl>
                                          <p:spTgt spid="33"/>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barn(inVertical)">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inVertical)">
                                      <p:cBhvr>
                                        <p:cTn id="35" dur="500"/>
                                        <p:tgtEl>
                                          <p:spTgt spid="3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arn(inVertical)">
                                      <p:cBhvr>
                                        <p:cTn id="3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P spid="27" grpId="0" animBg="1"/>
      <p:bldP spid="28" grpId="0" animBg="1"/>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899138" y="1766"/>
            <a:ext cx="7244862" cy="94034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2. Nội dung và đặc điểm sứ mệnh lịch sử </a:t>
            </a:r>
          </a:p>
          <a:p>
            <a:pPr algn="ctr" fontAlgn="auto">
              <a:spcBef>
                <a:spcPct val="20000"/>
              </a:spcBef>
              <a:spcAft>
                <a:spcPts val="0"/>
              </a:spcAft>
              <a:defRPr/>
            </a:pPr>
            <a:r>
              <a:rPr lang="en-US" sz="2800" b="1">
                <a:latin typeface="Times New Roman" panose="02020603050405020304" pitchFamily="18" charset="0"/>
                <a:cs typeface="Times New Roman" panose="02020603050405020304" pitchFamily="18" charset="0"/>
              </a:rPr>
              <a:t>của giai cấp công nhân</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0" name="Group 9"/>
          <p:cNvGrpSpPr/>
          <p:nvPr/>
        </p:nvGrpSpPr>
        <p:grpSpPr>
          <a:xfrm>
            <a:off x="0" y="936228"/>
            <a:ext cx="8880764" cy="574076"/>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chemeClr val="accent1">
                      <a:lumMod val="50000"/>
                    </a:schemeClr>
                  </a:solidFill>
                  <a:latin typeface="Times New Roman" panose="02020603050405020304" pitchFamily="18" charset="0"/>
                  <a:cs typeface="Times New Roman" panose="02020603050405020304" pitchFamily="18" charset="0"/>
                </a:rPr>
                <a:t>2.1. Nội dung sứ mệnh lịch sử của giai cấp công nhân </a:t>
              </a:r>
              <a:endParaRPr lang="en-US" sz="2800" b="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11" name="Round Diagonal Corner Rectangle 10">
            <a:extLst>
              <a:ext uri="{FF2B5EF4-FFF2-40B4-BE49-F238E27FC236}">
                <a16:creationId xmlns:a16="http://schemas.microsoft.com/office/drawing/2014/main" id="{B8236449-27C3-2342-88B7-B4CCECAEAA4D}"/>
              </a:ext>
            </a:extLst>
          </p:cNvPr>
          <p:cNvSpPr/>
          <p:nvPr/>
        </p:nvSpPr>
        <p:spPr>
          <a:xfrm>
            <a:off x="345512" y="2444766"/>
            <a:ext cx="4599709" cy="811057"/>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err="1">
                <a:solidFill>
                  <a:srgbClr val="FF0000"/>
                </a:solidFill>
                <a:latin typeface="Times New Roman" pitchFamily="18" charset="0"/>
                <a:cs typeface="Times New Roman" pitchFamily="18" charset="0"/>
              </a:rPr>
              <a:t>Tạo</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tiền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đề</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vật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chất</a:t>
            </a:r>
            <a:r>
              <a:rPr lang="en-US" sz="2400" b="1" dirty="0">
                <a:solidFill>
                  <a:srgbClr val="FF0000"/>
                </a:solidFill>
                <a:latin typeface="Times New Roman" pitchFamily="18" charset="0"/>
                <a:cs typeface="Times New Roman" pitchFamily="18" charset="0"/>
              </a:rPr>
              <a:t> - </a:t>
            </a:r>
            <a:r>
              <a:rPr lang="en-US" sz="2400" b="1" dirty="0" err="1">
                <a:solidFill>
                  <a:srgbClr val="FF0000"/>
                </a:solidFill>
                <a:latin typeface="Times New Roman" pitchFamily="18" charset="0"/>
                <a:cs typeface="Times New Roman" pitchFamily="18" charset="0"/>
              </a:rPr>
              <a:t>kỹ</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thuật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cho</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sự</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ra</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đời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xã</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hội</a:t>
            </a:r>
            <a:r>
              <a:rPr lang="en-US" sz="2400" b="1" dirty="0">
                <a:solidFill>
                  <a:srgbClr val="FF0000"/>
                </a:solidFill>
                <a:latin typeface="Times New Roman" pitchFamily="18" charset="0"/>
                <a:cs typeface="Times New Roman" pitchFamily="18" charset="0"/>
              </a:rPr>
              <a:t> XHCN</a:t>
            </a:r>
          </a:p>
        </p:txBody>
      </p:sp>
      <p:sp>
        <p:nvSpPr>
          <p:cNvPr id="12" name="Round Diagonal Corner Rectangle 11">
            <a:extLst>
              <a:ext uri="{FF2B5EF4-FFF2-40B4-BE49-F238E27FC236}">
                <a16:creationId xmlns:a16="http://schemas.microsoft.com/office/drawing/2014/main" id="{996452C4-832A-0F46-9BFE-BF5F6E5EA4F3}"/>
              </a:ext>
            </a:extLst>
          </p:cNvPr>
          <p:cNvSpPr/>
          <p:nvPr/>
        </p:nvSpPr>
        <p:spPr>
          <a:xfrm>
            <a:off x="5140036" y="2435302"/>
            <a:ext cx="3879273" cy="811057"/>
          </a:xfrm>
          <a:prstGeom prst="round2Diag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err="1">
                <a:solidFill>
                  <a:srgbClr val="FF0000"/>
                </a:solidFill>
                <a:latin typeface="Times New Roman" pitchFamily="18" charset="0"/>
                <a:cs typeface="Times New Roman" pitchFamily="18" charset="0"/>
              </a:rPr>
              <a:t>Xác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lập</a:t>
            </a:r>
            <a:r>
              <a:rPr lang="en-US" sz="2400" b="1" dirty="0">
                <a:solidFill>
                  <a:srgbClr val="FF0000"/>
                </a:solidFill>
                <a:latin typeface="Times New Roman" pitchFamily="18" charset="0"/>
                <a:cs typeface="Times New Roman" pitchFamily="18" charset="0"/>
              </a:rPr>
              <a:t> QHSX </a:t>
            </a:r>
            <a:r>
              <a:rPr lang="en-US" sz="2400" b="1" dirty="0" err="1">
                <a:solidFill>
                  <a:srgbClr val="FF0000"/>
                </a:solidFill>
                <a:latin typeface="Times New Roman" pitchFamily="18" charset="0"/>
                <a:cs typeface="Times New Roman" pitchFamily="18" charset="0"/>
              </a:rPr>
              <a:t>công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hữu</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về</a:t>
            </a:r>
            <a:r>
              <a:rPr lang="en-US" sz="2400" b="1" dirty="0">
                <a:solidFill>
                  <a:srgbClr val="FF0000"/>
                </a:solidFill>
                <a:latin typeface="Times New Roman" pitchFamily="18" charset="0"/>
                <a:cs typeface="Times New Roman" pitchFamily="18" charset="0"/>
              </a:rPr>
              <a:t> TLSX </a:t>
            </a:r>
            <a:r>
              <a:rPr lang="en-US" sz="2400" b="1" dirty="0" err="1">
                <a:solidFill>
                  <a:srgbClr val="FF0000"/>
                </a:solidFill>
                <a:latin typeface="Times New Roman" pitchFamily="18" charset="0"/>
                <a:cs typeface="Times New Roman" pitchFamily="18" charset="0"/>
              </a:rPr>
              <a:t>chủ</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yếu</a:t>
            </a:r>
            <a:endParaRPr lang="en-US" sz="2400" b="1" dirty="0">
              <a:solidFill>
                <a:srgbClr val="FF0000"/>
              </a:solidFill>
              <a:latin typeface="Times New Roman" pitchFamily="18" charset="0"/>
              <a:cs typeface="Times New Roman" pitchFamily="18" charset="0"/>
            </a:endParaRPr>
          </a:p>
        </p:txBody>
      </p:sp>
      <p:sp>
        <p:nvSpPr>
          <p:cNvPr id="13" name="Rounded Rectangle 12">
            <a:extLst>
              <a:ext uri="{FF2B5EF4-FFF2-40B4-BE49-F238E27FC236}">
                <a16:creationId xmlns:a16="http://schemas.microsoft.com/office/drawing/2014/main" id="{669AE7A8-D41B-4042-9BB3-C7AA104D929D}"/>
              </a:ext>
            </a:extLst>
          </p:cNvPr>
          <p:cNvSpPr/>
          <p:nvPr/>
        </p:nvSpPr>
        <p:spPr>
          <a:xfrm>
            <a:off x="59159" y="1622960"/>
            <a:ext cx="3473749" cy="491449"/>
          </a:xfrm>
          <a:prstGeom prst="roundRect">
            <a:avLst/>
          </a:prstGeom>
        </p:spPr>
        <p:style>
          <a:lnRef idx="1">
            <a:schemeClr val="dk1"/>
          </a:lnRef>
          <a:fillRef idx="2">
            <a:schemeClr val="dk1"/>
          </a:fillRef>
          <a:effectRef idx="1">
            <a:schemeClr val="dk1"/>
          </a:effectRef>
          <a:fontRef idx="minor">
            <a:schemeClr val="dk1"/>
          </a:fontRef>
        </p:style>
        <p:txBody>
          <a:bodyPr anchor="ctr"/>
          <a:lstStyle/>
          <a:p>
            <a:r>
              <a:rPr lang="en-US" sz="2800" b="1">
                <a:latin typeface="Times New Roman" panose="02020603050405020304" pitchFamily="18" charset="0"/>
                <a:cs typeface="Times New Roman" panose="02020603050405020304" pitchFamily="18" charset="0"/>
              </a:rPr>
              <a:t>* Nội dung kinh tế</a:t>
            </a:r>
          </a:p>
        </p:txBody>
      </p:sp>
      <p:sp>
        <p:nvSpPr>
          <p:cNvPr id="14" name="Rounded Rectangle 13">
            <a:extLst>
              <a:ext uri="{FF2B5EF4-FFF2-40B4-BE49-F238E27FC236}">
                <a16:creationId xmlns:a16="http://schemas.microsoft.com/office/drawing/2014/main" id="{669AE7A8-D41B-4042-9BB3-C7AA104D929D}"/>
              </a:ext>
            </a:extLst>
          </p:cNvPr>
          <p:cNvSpPr/>
          <p:nvPr/>
        </p:nvSpPr>
        <p:spPr>
          <a:xfrm>
            <a:off x="59159" y="3516736"/>
            <a:ext cx="6096002" cy="519801"/>
          </a:xfrm>
          <a:prstGeom prst="roundRect">
            <a:avLst/>
          </a:prstGeom>
        </p:spPr>
        <p:style>
          <a:lnRef idx="1">
            <a:schemeClr val="dk1"/>
          </a:lnRef>
          <a:fillRef idx="2">
            <a:schemeClr val="dk1"/>
          </a:fillRef>
          <a:effectRef idx="1">
            <a:schemeClr val="dk1"/>
          </a:effectRef>
          <a:fontRef idx="minor">
            <a:schemeClr val="dk1"/>
          </a:fontRef>
        </p:style>
        <p:txBody>
          <a:bodyPr anchor="ctr"/>
          <a:lstStyle/>
          <a:p>
            <a:r>
              <a:rPr lang="en-US" sz="2800" b="1">
                <a:latin typeface="Times New Roman" panose="02020603050405020304" pitchFamily="18" charset="0"/>
                <a:cs typeface="Times New Roman" panose="02020603050405020304" pitchFamily="18" charset="0"/>
              </a:rPr>
              <a:t>* Nội dung chính trị - xã hội</a:t>
            </a:r>
          </a:p>
        </p:txBody>
      </p:sp>
      <p:sp>
        <p:nvSpPr>
          <p:cNvPr id="17" name="Round Diagonal Corner Rectangle 16">
            <a:extLst>
              <a:ext uri="{FF2B5EF4-FFF2-40B4-BE49-F238E27FC236}">
                <a16:creationId xmlns:a16="http://schemas.microsoft.com/office/drawing/2014/main" id="{7684D6F6-6F64-7D41-867E-F1E2B32AD056}"/>
              </a:ext>
            </a:extLst>
          </p:cNvPr>
          <p:cNvSpPr/>
          <p:nvPr/>
        </p:nvSpPr>
        <p:spPr>
          <a:xfrm>
            <a:off x="62345" y="4646993"/>
            <a:ext cx="4731328" cy="117703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err="1">
                <a:solidFill>
                  <a:srgbClr val="FF0000"/>
                </a:solidFill>
                <a:latin typeface="Times New Roman" pitchFamily="18" charset="0"/>
                <a:cs typeface="Times New Roman" pitchFamily="18" charset="0"/>
              </a:rPr>
              <a:t>Lật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đổ</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chính</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quyền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thống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trị</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thiết</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lập</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nhà</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nước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của</a:t>
            </a:r>
            <a:r>
              <a:rPr lang="en-US" sz="2400" b="1" dirty="0">
                <a:solidFill>
                  <a:srgbClr val="FF0000"/>
                </a:solidFill>
                <a:latin typeface="Times New Roman" pitchFamily="18" charset="0"/>
                <a:cs typeface="Times New Roman" pitchFamily="18" charset="0"/>
              </a:rPr>
              <a:t> GCCN </a:t>
            </a:r>
            <a:r>
              <a:rPr lang="en-US" sz="2400" b="1" dirty="0" err="1">
                <a:solidFill>
                  <a:srgbClr val="FF0000"/>
                </a:solidFill>
                <a:latin typeface="Times New Roman" pitchFamily="18" charset="0"/>
                <a:cs typeface="Times New Roman" pitchFamily="18" charset="0"/>
              </a:rPr>
              <a:t>và</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nhân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dân</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lao</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động</a:t>
            </a:r>
            <a:endParaRPr lang="en-US" sz="2400" b="1" dirty="0">
              <a:solidFill>
                <a:srgbClr val="FF0000"/>
              </a:solidFill>
              <a:latin typeface="Times New Roman" pitchFamily="18" charset="0"/>
              <a:cs typeface="Times New Roman" pitchFamily="18" charset="0"/>
            </a:endParaRPr>
          </a:p>
        </p:txBody>
      </p:sp>
      <p:sp>
        <p:nvSpPr>
          <p:cNvPr id="18" name="Round Diagonal Corner Rectangle 17">
            <a:extLst>
              <a:ext uri="{FF2B5EF4-FFF2-40B4-BE49-F238E27FC236}">
                <a16:creationId xmlns:a16="http://schemas.microsoft.com/office/drawing/2014/main" id="{35246EF5-2818-2D4F-A113-51B812DCB6A6}"/>
              </a:ext>
            </a:extLst>
          </p:cNvPr>
          <p:cNvSpPr/>
          <p:nvPr/>
        </p:nvSpPr>
        <p:spPr>
          <a:xfrm>
            <a:off x="5140036" y="4655542"/>
            <a:ext cx="3879273" cy="1168483"/>
          </a:xfrm>
          <a:prstGeom prst="round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err="1">
                <a:solidFill>
                  <a:srgbClr val="FF0000"/>
                </a:solidFill>
                <a:latin typeface="Times New Roman" pitchFamily="18" charset="0"/>
                <a:cs typeface="Times New Roman" pitchFamily="18" charset="0"/>
              </a:rPr>
              <a:t>Sử</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dụng</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nhà</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nước</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mới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để</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cải</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tạo</a:t>
            </a:r>
            <a:r>
              <a:rPr lang="en-US" sz="2400" b="1" dirty="0">
                <a:solidFill>
                  <a:srgbClr val="FF0000"/>
                </a:solidFill>
                <a:latin typeface="Times New Roman" pitchFamily="18" charset="0"/>
                <a:cs typeface="Times New Roman" pitchFamily="18" charset="0"/>
              </a:rPr>
              <a:t> XH </a:t>
            </a:r>
            <a:r>
              <a:rPr lang="en-US" sz="2400" b="1" dirty="0" err="1">
                <a:solidFill>
                  <a:srgbClr val="FF0000"/>
                </a:solidFill>
                <a:latin typeface="Times New Roman" pitchFamily="18" charset="0"/>
                <a:cs typeface="Times New Roman" pitchFamily="18" charset="0"/>
              </a:rPr>
              <a:t>cũ</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xây</a:t>
            </a:r>
            <a:r>
              <a:rPr lang="en-US" sz="2400" b="1" dirty="0">
                <a:solidFill>
                  <a:srgbClr val="FF0000"/>
                </a:solidFill>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dựng</a:t>
            </a:r>
            <a:r>
              <a:rPr lang="en-US" sz="2400" b="1" dirty="0">
                <a:solidFill>
                  <a:srgbClr val="FF0000"/>
                </a:solidFill>
                <a:latin typeface="Times New Roman" pitchFamily="18" charset="0"/>
                <a:cs typeface="Times New Roman" pitchFamily="18" charset="0"/>
              </a:rPr>
              <a:t> XH </a:t>
            </a:r>
            <a:r>
              <a:rPr lang="en-US" sz="2400" b="1" dirty="0" err="1">
                <a:solidFill>
                  <a:srgbClr val="FF0000"/>
                </a:solidFill>
                <a:latin typeface="Times New Roman" pitchFamily="18" charset="0"/>
                <a:cs typeface="Times New Roman" pitchFamily="18" charset="0"/>
              </a:rPr>
              <a:t>mới</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amond(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amond(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amond(in)">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amond(in)">
                                      <p:cBhvr>
                                        <p:cTn id="34" dur="20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11135</TotalTime>
  <Words>1522</Words>
  <Application>Microsoft Office PowerPoint</Application>
  <PresentationFormat>On-screen Show (4:3)</PresentationFormat>
  <Paragraphs>97</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UTM Alexander</vt:lpstr>
      <vt:lpstr>Arial</vt:lpstr>
      <vt:lpstr>Calibri</vt:lpstr>
      <vt:lpstr>Times New Roman</vt:lpstr>
      <vt:lpstr>Office Theme</vt:lpstr>
      <vt:lpstr>PowerPoint Presentation</vt:lpstr>
      <vt:lpstr>Chương 2 SỨ MỆNH LỊCH SỬ CỦA GIAI CẤP CÔNG NHÂN</vt:lpstr>
      <vt:lpstr>I. QUAN ĐIỂM CƠ BẢN CỦA CHỦ NGHĨA MÁC - LÊNIN VỀ GIAI CẤP CÔNG NHÂN VÀ SỨ MỆNH LỊCH SỬ THẾ GIỚI CỦA GIAI CẤP CÔNG NHÂN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377</cp:revision>
  <dcterms:created xsi:type="dcterms:W3CDTF">2020-12-02T00:38:25Z</dcterms:created>
  <dcterms:modified xsi:type="dcterms:W3CDTF">2024-07-15T08:49:58Z</dcterms:modified>
</cp:coreProperties>
</file>