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341" r:id="rId3"/>
    <p:sldId id="287" r:id="rId4"/>
    <p:sldId id="385" r:id="rId5"/>
    <p:sldId id="408" r:id="rId6"/>
    <p:sldId id="409" r:id="rId7"/>
    <p:sldId id="410" r:id="rId8"/>
    <p:sldId id="389" r:id="rId9"/>
    <p:sldId id="392" r:id="rId10"/>
    <p:sldId id="393" r:id="rId11"/>
    <p:sldId id="391" r:id="rId12"/>
    <p:sldId id="394" r:id="rId13"/>
    <p:sldId id="395" r:id="rId14"/>
    <p:sldId id="411" r:id="rId15"/>
    <p:sldId id="404" r:id="rId16"/>
    <p:sldId id="405" r:id="rId17"/>
    <p:sldId id="406" r:id="rId18"/>
    <p:sldId id="407" r:id="rId19"/>
    <p:sldId id="412" r:id="rId20"/>
    <p:sldId id="41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508CD4"/>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545" autoAdjust="0"/>
  </p:normalViewPr>
  <p:slideViewPr>
    <p:cSldViewPr snapToGrid="0">
      <p:cViewPr varScale="1">
        <p:scale>
          <a:sx n="76" d="100"/>
          <a:sy n="76" d="100"/>
        </p:scale>
        <p:origin x="1642" y="48"/>
      </p:cViewPr>
      <p:guideLst>
        <p:guide orient="horz" pos="2160"/>
        <p:guide pos="2880"/>
      </p:guideLst>
    </p:cSldViewPr>
  </p:slideViewPr>
  <p:notesTextViewPr>
    <p:cViewPr>
      <p:scale>
        <a:sx n="1" d="1"/>
        <a:sy n="1" d="1"/>
      </p:scale>
      <p:origin x="0" y="0"/>
    </p:cViewPr>
  </p:notesTextViewPr>
  <p:notesViewPr>
    <p:cSldViewPr snapToGrid="0">
      <p:cViewPr varScale="1">
        <p:scale>
          <a:sx n="56" d="100"/>
          <a:sy n="56" d="100"/>
        </p:scale>
        <p:origin x="28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D60142-9D3A-4627-8E19-2DDC3ED0245B}" type="datetimeFigureOut">
              <a:rPr lang="en-US" smtClean="0"/>
              <a:t>15-Jul-24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49E891-0BE3-476A-AD6C-E6658D2CFC8A}" type="slidenum">
              <a:rPr lang="en-US" smtClean="0"/>
              <a:t>‹#›</a:t>
            </a:fld>
            <a:endParaRPr lang="en-US"/>
          </a:p>
        </p:txBody>
      </p:sp>
    </p:spTree>
    <p:extLst>
      <p:ext uri="{BB962C8B-B14F-4D97-AF65-F5344CB8AC3E}">
        <p14:creationId xmlns:p14="http://schemas.microsoft.com/office/powerpoint/2010/main" val="4087366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vi-VN" altLang="en-US">
              <a:latin typeface="Calibri" pitchFamily="34" charset="0"/>
            </a:endParaRPr>
          </a:p>
        </p:txBody>
      </p:sp>
      <p:sp>
        <p:nvSpPr>
          <p:cNvPr id="1382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8096FF3B-CF9F-4001-B353-414450E0F7DE}" type="slidenum">
              <a:rPr lang="en-US" altLang="en-US" sz="1800" smtClean="0">
                <a:latin typeface="Arial" charset="0"/>
              </a:rPr>
              <a:pPr algn="l" eaLnBrk="1" hangingPunct="1"/>
              <a:t>2</a:t>
            </a:fld>
            <a:endParaRPr lang="en-US" altLang="en-US" sz="1800">
              <a:latin typeface="Arial" charset="0"/>
            </a:endParaRPr>
          </a:p>
        </p:txBody>
      </p:sp>
      <p:sp>
        <p:nvSpPr>
          <p:cNvPr id="138245" name="Date Placeholder 4"/>
          <p:cNvSpPr>
            <a:spLocks noGrp="1"/>
          </p:cNvSpPr>
          <p:nvPr>
            <p:ph type="dt"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algn="l" eaLnBrk="1" hangingPunct="1"/>
            <a:fld id="{B6E49210-643C-41F8-B5DD-19326947A140}" type="datetime1">
              <a:rPr lang="en-US" altLang="en-US" sz="1800" smtClean="0">
                <a:latin typeface="Arial" charset="0"/>
                <a:cs typeface="Arial" charset="0"/>
              </a:rPr>
              <a:pPr algn="l" eaLnBrk="1" hangingPunct="1"/>
              <a:t>15-Jul-24</a:t>
            </a:fld>
            <a:endParaRPr lang="en-US" altLang="en-US" sz="1800">
              <a:latin typeface="Arial" charset="0"/>
              <a:cs typeface="Arial" charset="0"/>
            </a:endParaRPr>
          </a:p>
        </p:txBody>
      </p:sp>
      <p:sp>
        <p:nvSpPr>
          <p:cNvPr id="138246" name="Footer Placeholder 5"/>
          <p:cNvSpPr>
            <a:spLocks noGrp="1"/>
          </p:cNvSpPr>
          <p:nvPr>
            <p:ph type="ftr" sz="quarter" idx="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endParaRPr lang="vi-VN" altLang="en-US" sz="1200">
              <a:cs typeface="Arial" charset="0"/>
            </a:endParaRPr>
          </a:p>
        </p:txBody>
      </p:sp>
      <p:sp>
        <p:nvSpPr>
          <p:cNvPr id="138247" name="Header Placeholder 6"/>
          <p:cNvSpPr>
            <a:spLocks noGrp="1"/>
          </p:cNvSpPr>
          <p:nvPr>
            <p:ph type="hdr" sz="quarter"/>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lvl1pPr eaLnBrk="0" hangingPunct="0">
              <a:defRPr sz="2800">
                <a:solidFill>
                  <a:schemeClr val="tx1"/>
                </a:solidFill>
                <a:latin typeface="Arial Unicode MS" pitchFamily="34" charset="-128"/>
              </a:defRPr>
            </a:lvl1pPr>
            <a:lvl2pPr marL="742950" indent="-285750" eaLnBrk="0" hangingPunct="0">
              <a:defRPr sz="2800">
                <a:solidFill>
                  <a:schemeClr val="tx1"/>
                </a:solidFill>
                <a:latin typeface="Arial Unicode MS" pitchFamily="34" charset="-128"/>
              </a:defRPr>
            </a:lvl2pPr>
            <a:lvl3pPr marL="1143000" indent="-228600" eaLnBrk="0" hangingPunct="0">
              <a:defRPr sz="2800">
                <a:solidFill>
                  <a:schemeClr val="tx1"/>
                </a:solidFill>
                <a:latin typeface="Arial Unicode MS" pitchFamily="34" charset="-128"/>
              </a:defRPr>
            </a:lvl3pPr>
            <a:lvl4pPr marL="1600200" indent="-228600" eaLnBrk="0" hangingPunct="0">
              <a:defRPr sz="2800">
                <a:solidFill>
                  <a:schemeClr val="tx1"/>
                </a:solidFill>
                <a:latin typeface="Arial Unicode MS" pitchFamily="34" charset="-128"/>
              </a:defRPr>
            </a:lvl4pPr>
            <a:lvl5pPr marL="2057400" indent="-228600" eaLnBrk="0" hangingPunct="0">
              <a:defRPr sz="2800">
                <a:solidFill>
                  <a:schemeClr val="tx1"/>
                </a:solidFill>
                <a:latin typeface="Arial Unicode MS" pitchFamily="34" charset="-128"/>
              </a:defRPr>
            </a:lvl5pPr>
            <a:lvl6pPr marL="2514600" indent="-228600" eaLnBrk="0" fontAlgn="base" hangingPunct="0">
              <a:spcBef>
                <a:spcPct val="0"/>
              </a:spcBef>
              <a:spcAft>
                <a:spcPct val="0"/>
              </a:spcAft>
              <a:defRPr sz="2800">
                <a:solidFill>
                  <a:schemeClr val="tx1"/>
                </a:solidFill>
                <a:latin typeface="Arial Unicode MS" pitchFamily="34" charset="-128"/>
              </a:defRPr>
            </a:lvl6pPr>
            <a:lvl7pPr marL="2971800" indent="-228600" eaLnBrk="0" fontAlgn="base" hangingPunct="0">
              <a:spcBef>
                <a:spcPct val="0"/>
              </a:spcBef>
              <a:spcAft>
                <a:spcPct val="0"/>
              </a:spcAft>
              <a:defRPr sz="2800">
                <a:solidFill>
                  <a:schemeClr val="tx1"/>
                </a:solidFill>
                <a:latin typeface="Arial Unicode MS" pitchFamily="34" charset="-128"/>
              </a:defRPr>
            </a:lvl7pPr>
            <a:lvl8pPr marL="3429000" indent="-228600" eaLnBrk="0" fontAlgn="base" hangingPunct="0">
              <a:spcBef>
                <a:spcPct val="0"/>
              </a:spcBef>
              <a:spcAft>
                <a:spcPct val="0"/>
              </a:spcAft>
              <a:defRPr sz="2800">
                <a:solidFill>
                  <a:schemeClr val="tx1"/>
                </a:solidFill>
                <a:latin typeface="Arial Unicode MS" pitchFamily="34" charset="-128"/>
              </a:defRPr>
            </a:lvl8pPr>
            <a:lvl9pPr marL="3886200" indent="-228600" eaLnBrk="0" fontAlgn="base" hangingPunct="0">
              <a:spcBef>
                <a:spcPct val="0"/>
              </a:spcBef>
              <a:spcAft>
                <a:spcPct val="0"/>
              </a:spcAft>
              <a:defRPr sz="2800">
                <a:solidFill>
                  <a:schemeClr val="tx1"/>
                </a:solidFill>
                <a:latin typeface="Arial Unicode MS" pitchFamily="34" charset="-128"/>
              </a:defRPr>
            </a:lvl9pPr>
          </a:lstStyle>
          <a:p>
            <a:pPr eaLnBrk="1" hangingPunct="1"/>
            <a:r>
              <a:rPr lang="en-US" altLang="en-US" sz="1200">
                <a:cs typeface="Arial" charset="0"/>
              </a:rPr>
              <a:t>TS. Tạ Thị Vân Hà</a:t>
            </a:r>
          </a:p>
        </p:txBody>
      </p:sp>
    </p:spTree>
    <p:extLst>
      <p:ext uri="{BB962C8B-B14F-4D97-AF65-F5344CB8AC3E}">
        <p14:creationId xmlns:p14="http://schemas.microsoft.com/office/powerpoint/2010/main" val="34200054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11</a:t>
            </a:fld>
            <a:endParaRPr lang="en-US"/>
          </a:p>
        </p:txBody>
      </p:sp>
    </p:spTree>
    <p:extLst>
      <p:ext uri="{BB962C8B-B14F-4D97-AF65-F5344CB8AC3E}">
        <p14:creationId xmlns:p14="http://schemas.microsoft.com/office/powerpoint/2010/main" val="3613310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12</a:t>
            </a:fld>
            <a:endParaRPr lang="en-US"/>
          </a:p>
        </p:txBody>
      </p:sp>
    </p:spTree>
    <p:extLst>
      <p:ext uri="{BB962C8B-B14F-4D97-AF65-F5344CB8AC3E}">
        <p14:creationId xmlns:p14="http://schemas.microsoft.com/office/powerpoint/2010/main" val="1623490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13</a:t>
            </a:fld>
            <a:endParaRPr lang="en-US"/>
          </a:p>
        </p:txBody>
      </p:sp>
    </p:spTree>
    <p:extLst>
      <p:ext uri="{BB962C8B-B14F-4D97-AF65-F5344CB8AC3E}">
        <p14:creationId xmlns:p14="http://schemas.microsoft.com/office/powerpoint/2010/main" val="1701143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14</a:t>
            </a:fld>
            <a:endParaRPr lang="en-US"/>
          </a:p>
        </p:txBody>
      </p:sp>
    </p:spTree>
    <p:extLst>
      <p:ext uri="{BB962C8B-B14F-4D97-AF65-F5344CB8AC3E}">
        <p14:creationId xmlns:p14="http://schemas.microsoft.com/office/powerpoint/2010/main" val="33844109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15</a:t>
            </a:fld>
            <a:endParaRPr lang="en-US"/>
          </a:p>
        </p:txBody>
      </p:sp>
    </p:spTree>
    <p:extLst>
      <p:ext uri="{BB962C8B-B14F-4D97-AF65-F5344CB8AC3E}">
        <p14:creationId xmlns:p14="http://schemas.microsoft.com/office/powerpoint/2010/main" val="37171791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16</a:t>
            </a:fld>
            <a:endParaRPr lang="en-US"/>
          </a:p>
        </p:txBody>
      </p:sp>
    </p:spTree>
    <p:extLst>
      <p:ext uri="{BB962C8B-B14F-4D97-AF65-F5344CB8AC3E}">
        <p14:creationId xmlns:p14="http://schemas.microsoft.com/office/powerpoint/2010/main" val="3125749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17</a:t>
            </a:fld>
            <a:endParaRPr lang="en-US"/>
          </a:p>
        </p:txBody>
      </p:sp>
    </p:spTree>
    <p:extLst>
      <p:ext uri="{BB962C8B-B14F-4D97-AF65-F5344CB8AC3E}">
        <p14:creationId xmlns:p14="http://schemas.microsoft.com/office/powerpoint/2010/main" val="38102101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18</a:t>
            </a:fld>
            <a:endParaRPr lang="en-US"/>
          </a:p>
        </p:txBody>
      </p:sp>
    </p:spTree>
    <p:extLst>
      <p:ext uri="{BB962C8B-B14F-4D97-AF65-F5344CB8AC3E}">
        <p14:creationId xmlns:p14="http://schemas.microsoft.com/office/powerpoint/2010/main" val="2604615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3</a:t>
            </a:fld>
            <a:endParaRPr lang="en-US"/>
          </a:p>
        </p:txBody>
      </p:sp>
    </p:spTree>
    <p:extLst>
      <p:ext uri="{BB962C8B-B14F-4D97-AF65-F5344CB8AC3E}">
        <p14:creationId xmlns:p14="http://schemas.microsoft.com/office/powerpoint/2010/main" val="2402943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4</a:t>
            </a:fld>
            <a:endParaRPr lang="en-US"/>
          </a:p>
        </p:txBody>
      </p:sp>
    </p:spTree>
    <p:extLst>
      <p:ext uri="{BB962C8B-B14F-4D97-AF65-F5344CB8AC3E}">
        <p14:creationId xmlns:p14="http://schemas.microsoft.com/office/powerpoint/2010/main" val="31697847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5</a:t>
            </a:fld>
            <a:endParaRPr lang="en-US"/>
          </a:p>
        </p:txBody>
      </p:sp>
    </p:spTree>
    <p:extLst>
      <p:ext uri="{BB962C8B-B14F-4D97-AF65-F5344CB8AC3E}">
        <p14:creationId xmlns:p14="http://schemas.microsoft.com/office/powerpoint/2010/main" val="3249603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6</a:t>
            </a:fld>
            <a:endParaRPr lang="en-US"/>
          </a:p>
        </p:txBody>
      </p:sp>
    </p:spTree>
    <p:extLst>
      <p:ext uri="{BB962C8B-B14F-4D97-AF65-F5344CB8AC3E}">
        <p14:creationId xmlns:p14="http://schemas.microsoft.com/office/powerpoint/2010/main" val="1740587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7</a:t>
            </a:fld>
            <a:endParaRPr lang="en-US"/>
          </a:p>
        </p:txBody>
      </p:sp>
    </p:spTree>
    <p:extLst>
      <p:ext uri="{BB962C8B-B14F-4D97-AF65-F5344CB8AC3E}">
        <p14:creationId xmlns:p14="http://schemas.microsoft.com/office/powerpoint/2010/main" val="30283982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8</a:t>
            </a:fld>
            <a:endParaRPr lang="en-US"/>
          </a:p>
        </p:txBody>
      </p:sp>
    </p:spTree>
    <p:extLst>
      <p:ext uri="{BB962C8B-B14F-4D97-AF65-F5344CB8AC3E}">
        <p14:creationId xmlns:p14="http://schemas.microsoft.com/office/powerpoint/2010/main" val="2639339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9</a:t>
            </a:fld>
            <a:endParaRPr lang="en-US"/>
          </a:p>
        </p:txBody>
      </p:sp>
    </p:spTree>
    <p:extLst>
      <p:ext uri="{BB962C8B-B14F-4D97-AF65-F5344CB8AC3E}">
        <p14:creationId xmlns:p14="http://schemas.microsoft.com/office/powerpoint/2010/main" val="302512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C49E891-0BE3-476A-AD6C-E6658D2CFC8A}" type="slidenum">
              <a:rPr lang="en-US" smtClean="0"/>
              <a:t>10</a:t>
            </a:fld>
            <a:endParaRPr lang="en-US"/>
          </a:p>
        </p:txBody>
      </p:sp>
    </p:spTree>
    <p:extLst>
      <p:ext uri="{BB962C8B-B14F-4D97-AF65-F5344CB8AC3E}">
        <p14:creationId xmlns:p14="http://schemas.microsoft.com/office/powerpoint/2010/main" val="368247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4288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070964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241234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694810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09B3EC-0601-4F7A-ADBF-4FA0574C3457}" type="datetimeFigureOut">
              <a:rPr lang="en-US" smtClean="0"/>
              <a:t>15-Jul-24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3656398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875969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09B3EC-0601-4F7A-ADBF-4FA0574C3457}" type="datetimeFigureOut">
              <a:rPr lang="en-US" smtClean="0"/>
              <a:t>15-Jul-24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856580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09B3EC-0601-4F7A-ADBF-4FA0574C3457}" type="datetimeFigureOut">
              <a:rPr lang="en-US" smtClean="0"/>
              <a:t>15-Jul-24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5470866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09B3EC-0601-4F7A-ADBF-4FA0574C3457}" type="datetimeFigureOut">
              <a:rPr lang="en-US" smtClean="0"/>
              <a:t>15-Jul-24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871004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1155623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09B3EC-0601-4F7A-ADBF-4FA0574C3457}" type="datetimeFigureOut">
              <a:rPr lang="en-US" smtClean="0"/>
              <a:t>15-Jul-24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E32D79-F70B-456A-83C2-7ABF28384928}" type="slidenum">
              <a:rPr lang="en-US" smtClean="0"/>
              <a:t>‹#›</a:t>
            </a:fld>
            <a:endParaRPr lang="en-US"/>
          </a:p>
        </p:txBody>
      </p:sp>
    </p:spTree>
    <p:extLst>
      <p:ext uri="{BB962C8B-B14F-4D97-AF65-F5344CB8AC3E}">
        <p14:creationId xmlns:p14="http://schemas.microsoft.com/office/powerpoint/2010/main" val="414394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09B3EC-0601-4F7A-ADBF-4FA0574C3457}" type="datetimeFigureOut">
              <a:rPr lang="en-US" smtClean="0"/>
              <a:t>15-Jul-24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32D79-F70B-456A-83C2-7ABF28384928}" type="slidenum">
              <a:rPr lang="en-US" smtClean="0"/>
              <a:t>‹#›</a:t>
            </a:fld>
            <a:endParaRPr lang="en-US"/>
          </a:p>
        </p:txBody>
      </p:sp>
      <p:pic>
        <p:nvPicPr>
          <p:cNvPr id="7" name="Graphic 7">
            <a:extLst>
              <a:ext uri="{FF2B5EF4-FFF2-40B4-BE49-F238E27FC236}">
                <a16:creationId xmlns:a16="http://schemas.microsoft.com/office/drawing/2014/main" id="{B73CDF94-991E-6AF1-03F5-4B4DA53FA286}"/>
              </a:ext>
            </a:extLst>
          </p:cNvPr>
          <p:cNvPicPr>
            <a:picLocks noChangeAspect="1"/>
          </p:cNvPicPr>
          <p:nvPr userDrawn="1"/>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39638" y="92076"/>
            <a:ext cx="1586848" cy="618339"/>
          </a:xfrm>
          <a:prstGeom prst="rect">
            <a:avLst/>
          </a:prstGeom>
        </p:spPr>
      </p:pic>
    </p:spTree>
    <p:extLst>
      <p:ext uri="{BB962C8B-B14F-4D97-AF65-F5344CB8AC3E}">
        <p14:creationId xmlns:p14="http://schemas.microsoft.com/office/powerpoint/2010/main" val="378911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15960" y="2190789"/>
            <a:ext cx="8446149" cy="186225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UTM Alexander" panose="02040603050506020204" pitchFamily="18" charset="0"/>
                <a:ea typeface="Tahoma" panose="020B0604030504040204" pitchFamily="34" charset="0"/>
                <a:cs typeface="Tahoma" panose="020B060403050404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chemeClr val="accent5">
                    <a:lumMod val="75000"/>
                  </a:schemeClr>
                </a:solidFill>
              </a:rPr>
              <a:t>HỌC PHẦN</a:t>
            </a:r>
          </a:p>
          <a:p>
            <a:pPr>
              <a:spcBef>
                <a:spcPts val="1200"/>
              </a:spcBef>
            </a:pPr>
            <a:r>
              <a:rPr lang="en-US" altLang="en-US" sz="3600" b="1">
                <a:solidFill>
                  <a:srgbClr val="FF0000"/>
                </a:solidFill>
                <a:latin typeface="Times New Roman" panose="02020603050405020304" pitchFamily="18" charset="0"/>
                <a:cs typeface="Times New Roman" panose="02020603050405020304" pitchFamily="18" charset="0"/>
              </a:rPr>
              <a:t>CHỦ NGHĨA XÃ HỘI KHOA HỌC</a:t>
            </a:r>
          </a:p>
          <a:p>
            <a:pPr>
              <a:lnSpc>
                <a:spcPct val="100000"/>
              </a:lnSpc>
              <a:spcBef>
                <a:spcPts val="1600"/>
              </a:spcBef>
            </a:pPr>
            <a:endParaRPr lang="en-US" sz="4000" b="1">
              <a:solidFill>
                <a:srgbClr val="FF0000"/>
              </a:solidFill>
            </a:endParaRPr>
          </a:p>
          <a:p>
            <a:pPr>
              <a:lnSpc>
                <a:spcPct val="100000"/>
              </a:lnSpc>
              <a:spcBef>
                <a:spcPts val="1600"/>
              </a:spcBef>
            </a:pPr>
            <a:endParaRPr lang="en-US" sz="4000" b="1">
              <a:solidFill>
                <a:srgbClr val="FF0000"/>
              </a:solidFill>
            </a:endParaRPr>
          </a:p>
        </p:txBody>
      </p:sp>
      <p:sp>
        <p:nvSpPr>
          <p:cNvPr id="2" name="Rectangle 1"/>
          <p:cNvSpPr/>
          <p:nvPr/>
        </p:nvSpPr>
        <p:spPr>
          <a:xfrm>
            <a:off x="115960" y="3719921"/>
            <a:ext cx="8730642" cy="1069332"/>
          </a:xfrm>
          <a:prstGeom prst="rect">
            <a:avLst/>
          </a:prstGeom>
        </p:spPr>
        <p:txBody>
          <a:bodyPr wrap="square">
            <a:spAutoFit/>
          </a:bodyPr>
          <a:lstStyle/>
          <a:p>
            <a:pPr algn="ctr">
              <a:lnSpc>
                <a:spcPct val="140000"/>
              </a:lnSpc>
            </a:pPr>
            <a:r>
              <a:rPr lang="en-US" sz="2400" b="1">
                <a:solidFill>
                  <a:srgbClr val="002060"/>
                </a:solidFill>
                <a:latin typeface="Times New Roman" pitchFamily="18" charset="0"/>
                <a:ea typeface="Tahoma" pitchFamily="34" charset="0"/>
                <a:cs typeface="Times New Roman" pitchFamily="18" charset="0"/>
              </a:rPr>
              <a:t>CHỦ NGHĨA XÃ HỘI VÀ THỜI KỲ QUÁ ĐỘ </a:t>
            </a:r>
          </a:p>
          <a:p>
            <a:pPr algn="ctr">
              <a:lnSpc>
                <a:spcPct val="140000"/>
              </a:lnSpc>
            </a:pPr>
            <a:r>
              <a:rPr lang="en-US" sz="2400" b="1">
                <a:solidFill>
                  <a:srgbClr val="002060"/>
                </a:solidFill>
                <a:latin typeface="Times New Roman" pitchFamily="18" charset="0"/>
                <a:ea typeface="Tahoma" pitchFamily="34" charset="0"/>
                <a:cs typeface="Times New Roman" pitchFamily="18" charset="0"/>
              </a:rPr>
              <a:t>LÊN CHỦ NGHĨA XÃ HỘI</a:t>
            </a:r>
          </a:p>
        </p:txBody>
      </p:sp>
    </p:spTree>
    <p:extLst>
      <p:ext uri="{BB962C8B-B14F-4D97-AF65-F5344CB8AC3E}">
        <p14:creationId xmlns:p14="http://schemas.microsoft.com/office/powerpoint/2010/main" val="1240130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2166425" y="-1"/>
            <a:ext cx="6850966" cy="1141587"/>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600" b="1">
                <a:latin typeface="Time New Roman"/>
              </a:rPr>
              <a:t>2. Những đặc trưng của chủ nghĩa xã hội và phương hướng xây dựng chủ nghĩa xã hội ở Việt Nam hiện nay</a:t>
            </a:r>
            <a:endParaRPr lang="en-US" sz="2600" b="1">
              <a:latin typeface="Time New Roman"/>
              <a:cs typeface="Times New Roman" panose="02020603050405020304" pitchFamily="18" charset="0"/>
            </a:endParaRPr>
          </a:p>
        </p:txBody>
      </p:sp>
      <p:grpSp>
        <p:nvGrpSpPr>
          <p:cNvPr id="28" name="Group 27"/>
          <p:cNvGrpSpPr/>
          <p:nvPr/>
        </p:nvGrpSpPr>
        <p:grpSpPr>
          <a:xfrm>
            <a:off x="7131" y="1253026"/>
            <a:ext cx="7569704" cy="962148"/>
            <a:chOff x="212477" y="406442"/>
            <a:chExt cx="5840730" cy="797040"/>
          </a:xfrm>
        </p:grpSpPr>
        <p:sp>
          <p:nvSpPr>
            <p:cNvPr id="29" name="Rounded Rectangle 28"/>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indent="457200" algn="just">
                <a:spcBef>
                  <a:spcPts val="600"/>
                </a:spcBef>
                <a:spcAft>
                  <a:spcPts val="600"/>
                </a:spcAft>
                <a:tabLst>
                  <a:tab pos="1260475" algn="l"/>
                  <a:tab pos="5671185" algn="l"/>
                </a:tabLst>
              </a:pPr>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2.1.Những đặc trưng bản chất của chủ nghĩa xã hội Việt Nam </a:t>
              </a:r>
              <a:endParaRPr lang="en-US" sz="2000" b="1">
                <a:solidFill>
                  <a:srgbClr val="002060"/>
                </a:solidFill>
                <a:latin typeface="Calibri" panose="020F0502020204030204" pitchFamily="34" charset="0"/>
                <a:ea typeface="Calibri" panose="020F0502020204030204" pitchFamily="34" charset="0"/>
                <a:cs typeface="Times New Roman" panose="02020603050405020304" pitchFamily="18" charset="0"/>
              </a:endParaRPr>
            </a:p>
          </p:txBody>
        </p:sp>
      </p:grpSp>
      <p:sp>
        <p:nvSpPr>
          <p:cNvPr id="4" name="Rectangle 3"/>
          <p:cNvSpPr/>
          <p:nvPr/>
        </p:nvSpPr>
        <p:spPr>
          <a:xfrm>
            <a:off x="507031" y="2326614"/>
            <a:ext cx="8346508" cy="4431983"/>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indent="457200" algn="just">
              <a:spcBef>
                <a:spcPts val="600"/>
              </a:spcBef>
              <a:spcAft>
                <a:spcPts val="600"/>
              </a:spcAft>
              <a:tabLst>
                <a:tab pos="1260475" algn="l"/>
                <a:tab pos="5671185" algn="l"/>
              </a:tabLst>
            </a:pPr>
            <a:r>
              <a:rPr lang="en-US" sz="2200" b="1" i="1">
                <a:solidFill>
                  <a:schemeClr val="tx2">
                    <a:lumMod val="75000"/>
                  </a:schemeClr>
                </a:solidFill>
                <a:latin typeface="Time New Roman"/>
                <a:ea typeface="Calibri" panose="020F0502020204030204" pitchFamily="34" charset="0"/>
                <a:cs typeface="Times New Roman" panose="02020603050405020304" pitchFamily="18" charset="0"/>
              </a:rPr>
              <a:t>- Bốn là:</a:t>
            </a:r>
            <a:r>
              <a:rPr lang="en-US" sz="2200" b="1">
                <a:solidFill>
                  <a:schemeClr val="tx2">
                    <a:lumMod val="75000"/>
                  </a:schemeClr>
                </a:solidFill>
                <a:latin typeface="Time New Roman"/>
                <a:ea typeface="Calibri" panose="020F0502020204030204" pitchFamily="34" charset="0"/>
                <a:cs typeface="Times New Roman" panose="02020603050405020304" pitchFamily="18" charset="0"/>
              </a:rPr>
              <a:t> Có nền văn hóa tiên tiến, đậm đà bản sắc dân tộc.</a:t>
            </a:r>
          </a:p>
          <a:p>
            <a:pPr indent="457200" algn="just">
              <a:spcBef>
                <a:spcPts val="600"/>
              </a:spcBef>
              <a:spcAft>
                <a:spcPts val="600"/>
              </a:spcAft>
              <a:tabLst>
                <a:tab pos="1260475" algn="l"/>
                <a:tab pos="5671185" algn="l"/>
              </a:tabLst>
            </a:pPr>
            <a:r>
              <a:rPr lang="en-US" sz="2200" b="1" i="1">
                <a:solidFill>
                  <a:schemeClr val="tx2">
                    <a:lumMod val="75000"/>
                  </a:schemeClr>
                </a:solidFill>
                <a:latin typeface="Time New Roman"/>
                <a:ea typeface="Calibri" panose="020F0502020204030204" pitchFamily="34" charset="0"/>
                <a:cs typeface="Times New Roman" panose="02020603050405020304" pitchFamily="18" charset="0"/>
              </a:rPr>
              <a:t>- Năm là:</a:t>
            </a:r>
            <a:r>
              <a:rPr lang="en-US" sz="2200" b="1">
                <a:solidFill>
                  <a:schemeClr val="tx2">
                    <a:lumMod val="75000"/>
                  </a:schemeClr>
                </a:solidFill>
                <a:latin typeface="Time New Roman"/>
                <a:ea typeface="Calibri" panose="020F0502020204030204" pitchFamily="34" charset="0"/>
                <a:cs typeface="Times New Roman" panose="02020603050405020304" pitchFamily="18" charset="0"/>
              </a:rPr>
              <a:t> Con người có cuộc sống âm no, tự do, hạnh phúc, có điều kiện phát triển toàn diện.</a:t>
            </a:r>
          </a:p>
          <a:p>
            <a:pPr indent="457200" algn="just">
              <a:spcBef>
                <a:spcPts val="600"/>
              </a:spcBef>
              <a:spcAft>
                <a:spcPts val="600"/>
              </a:spcAft>
              <a:tabLst>
                <a:tab pos="1260475" algn="l"/>
                <a:tab pos="5671185" algn="l"/>
              </a:tabLst>
            </a:pPr>
            <a:r>
              <a:rPr lang="en-US" sz="2200" b="1" i="1">
                <a:solidFill>
                  <a:schemeClr val="tx2">
                    <a:lumMod val="75000"/>
                  </a:schemeClr>
                </a:solidFill>
                <a:latin typeface="Time New Roman"/>
                <a:ea typeface="Calibri" panose="020F0502020204030204" pitchFamily="34" charset="0"/>
                <a:cs typeface="Times New Roman" panose="02020603050405020304" pitchFamily="18" charset="0"/>
              </a:rPr>
              <a:t>- Sáu là:</a:t>
            </a:r>
            <a:r>
              <a:rPr lang="en-US" sz="2200" b="1">
                <a:solidFill>
                  <a:schemeClr val="tx2">
                    <a:lumMod val="75000"/>
                  </a:schemeClr>
                </a:solidFill>
                <a:latin typeface="Time New Roman"/>
                <a:ea typeface="Calibri" panose="020F0502020204030204" pitchFamily="34" charset="0"/>
                <a:cs typeface="Times New Roman" panose="02020603050405020304" pitchFamily="18" charset="0"/>
              </a:rPr>
              <a:t> Các dân tộc trong cộng đông, Việt Nam bình đẳng, đoàn kết, tôn trọng và giúp nhau cùng phát triển.</a:t>
            </a:r>
          </a:p>
          <a:p>
            <a:pPr indent="457200" algn="just">
              <a:spcBef>
                <a:spcPts val="600"/>
              </a:spcBef>
              <a:spcAft>
                <a:spcPts val="600"/>
              </a:spcAft>
              <a:tabLst>
                <a:tab pos="1260475" algn="l"/>
                <a:tab pos="5671185" algn="l"/>
              </a:tabLst>
            </a:pPr>
            <a:r>
              <a:rPr lang="en-US" sz="2200" b="1" i="1">
                <a:solidFill>
                  <a:schemeClr val="tx2">
                    <a:lumMod val="75000"/>
                  </a:schemeClr>
                </a:solidFill>
                <a:latin typeface="Time New Roman"/>
                <a:ea typeface="Calibri" panose="020F0502020204030204" pitchFamily="34" charset="0"/>
                <a:cs typeface="Times New Roman" panose="02020603050405020304" pitchFamily="18" charset="0"/>
              </a:rPr>
              <a:t>- Bảy là:</a:t>
            </a:r>
            <a:r>
              <a:rPr lang="en-US" sz="2200" b="1">
                <a:solidFill>
                  <a:schemeClr val="tx2">
                    <a:lumMod val="75000"/>
                  </a:schemeClr>
                </a:solidFill>
                <a:latin typeface="Time New Roman"/>
                <a:ea typeface="Calibri" panose="020F0502020204030204" pitchFamily="34" charset="0"/>
                <a:cs typeface="Times New Roman" panose="02020603050405020304" pitchFamily="18" charset="0"/>
              </a:rPr>
              <a:t> Có Nhà nước pháp quyền xã hội chủ nghĩa của nhân dân, do nhân dân vì nhân dân do Đảng Cộng sản lãnh đạo.</a:t>
            </a:r>
          </a:p>
          <a:p>
            <a:pPr>
              <a:spcBef>
                <a:spcPts val="600"/>
              </a:spcBef>
              <a:spcAft>
                <a:spcPts val="600"/>
              </a:spcAft>
            </a:pPr>
            <a:r>
              <a:rPr lang="en-US" sz="2200" b="1" i="1">
                <a:solidFill>
                  <a:schemeClr val="tx2">
                    <a:lumMod val="75000"/>
                  </a:schemeClr>
                </a:solidFill>
                <a:latin typeface="Time New Roman"/>
                <a:ea typeface="Calibri" panose="020F0502020204030204" pitchFamily="34" charset="0"/>
              </a:rPr>
              <a:t>     - Tám là:</a:t>
            </a:r>
            <a:r>
              <a:rPr lang="en-US" sz="2200" b="1">
                <a:solidFill>
                  <a:schemeClr val="tx2">
                    <a:lumMod val="75000"/>
                  </a:schemeClr>
                </a:solidFill>
                <a:latin typeface="Time New Roman"/>
                <a:ea typeface="Calibri" panose="020F0502020204030204" pitchFamily="34" charset="0"/>
              </a:rPr>
              <a:t> Có quan hệ hữu nghị và hợp tác với các nước trên thế giới.</a:t>
            </a:r>
            <a:endParaRPr lang="en-US" sz="2200" b="1">
              <a:solidFill>
                <a:schemeClr val="tx2">
                  <a:lumMod val="75000"/>
                </a:schemeClr>
              </a:solidFill>
              <a:latin typeface="Time New Roman"/>
            </a:endParaRPr>
          </a:p>
        </p:txBody>
      </p:sp>
    </p:spTree>
    <p:extLst>
      <p:ext uri="{BB962C8B-B14F-4D97-AF65-F5344CB8AC3E}">
        <p14:creationId xmlns:p14="http://schemas.microsoft.com/office/powerpoint/2010/main" val="2943972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000"/>
                                        <p:tgtEl>
                                          <p:spTgt spid="4">
                                            <p:txEl>
                                              <p:pRg st="0" end="0"/>
                                            </p:txEl>
                                          </p:spTgt>
                                        </p:tgtEl>
                                      </p:cBhvr>
                                    </p:animEffect>
                                    <p:anim calcmode="lin" valueType="num">
                                      <p:cBhvr>
                                        <p:cTn id="2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1" end="1"/>
                                            </p:txEl>
                                          </p:spTgt>
                                        </p:tgtEl>
                                        <p:attrNameLst>
                                          <p:attrName>style.visibility</p:attrName>
                                        </p:attrNameLst>
                                      </p:cBhvr>
                                      <p:to>
                                        <p:strVal val="visible"/>
                                      </p:to>
                                    </p:set>
                                    <p:animEffect transition="in" filter="fade">
                                      <p:cBhvr>
                                        <p:cTn id="26" dur="1000"/>
                                        <p:tgtEl>
                                          <p:spTgt spid="4">
                                            <p:txEl>
                                              <p:pRg st="1" end="1"/>
                                            </p:txEl>
                                          </p:spTgt>
                                        </p:tgtEl>
                                      </p:cBhvr>
                                    </p:animEffect>
                                    <p:anim calcmode="lin" valueType="num">
                                      <p:cBhvr>
                                        <p:cTn id="27"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Effect transition="in" filter="fade">
                                      <p:cBhvr>
                                        <p:cTn id="33" dur="1000"/>
                                        <p:tgtEl>
                                          <p:spTgt spid="4">
                                            <p:txEl>
                                              <p:pRg st="2" end="2"/>
                                            </p:txEl>
                                          </p:spTgt>
                                        </p:tgtEl>
                                      </p:cBhvr>
                                    </p:animEffect>
                                    <p:anim calcmode="lin" valueType="num">
                                      <p:cBhvr>
                                        <p:cTn id="34"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4">
                                            <p:txEl>
                                              <p:pRg st="3" end="3"/>
                                            </p:txEl>
                                          </p:spTgt>
                                        </p:tgtEl>
                                        <p:attrNameLst>
                                          <p:attrName>style.visibility</p:attrName>
                                        </p:attrNameLst>
                                      </p:cBhvr>
                                      <p:to>
                                        <p:strVal val="visible"/>
                                      </p:to>
                                    </p:set>
                                    <p:animEffect transition="in" filter="fade">
                                      <p:cBhvr>
                                        <p:cTn id="40" dur="1000"/>
                                        <p:tgtEl>
                                          <p:spTgt spid="4">
                                            <p:txEl>
                                              <p:pRg st="3" end="3"/>
                                            </p:txEl>
                                          </p:spTgt>
                                        </p:tgtEl>
                                      </p:cBhvr>
                                    </p:animEffect>
                                    <p:anim calcmode="lin" valueType="num">
                                      <p:cBhvr>
                                        <p:cTn id="41"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animEffect transition="in" filter="fade">
                                      <p:cBhvr>
                                        <p:cTn id="47" dur="1000"/>
                                        <p:tgtEl>
                                          <p:spTgt spid="4">
                                            <p:txEl>
                                              <p:pRg st="4" end="4"/>
                                            </p:txEl>
                                          </p:spTgt>
                                        </p:tgtEl>
                                      </p:cBhvr>
                                    </p:animEffect>
                                    <p:anim calcmode="lin" valueType="num">
                                      <p:cBhvr>
                                        <p:cTn id="48"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49"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2124222" y="0"/>
            <a:ext cx="6991640" cy="116761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400" b="1">
                <a:latin typeface="Time New Roman"/>
              </a:rPr>
              <a:t>2. Những đặc trưng của chủ nghĩa xã hội và phương hướng xây dựng chủ nghĩa xã hội ở Việt Nam hiện nay</a:t>
            </a:r>
            <a:endParaRPr lang="en-US" sz="2400" b="1">
              <a:latin typeface="Time New Roman"/>
              <a:cs typeface="Times New Roman" panose="02020603050405020304" pitchFamily="18" charset="0"/>
            </a:endParaRPr>
          </a:p>
        </p:txBody>
      </p:sp>
      <p:grpSp>
        <p:nvGrpSpPr>
          <p:cNvPr id="31" name="Group 30"/>
          <p:cNvGrpSpPr/>
          <p:nvPr/>
        </p:nvGrpSpPr>
        <p:grpSpPr>
          <a:xfrm>
            <a:off x="187141" y="1450387"/>
            <a:ext cx="7603694" cy="962148"/>
            <a:chOff x="111148" y="1617509"/>
            <a:chExt cx="6649850" cy="797040"/>
          </a:xfrm>
        </p:grpSpPr>
        <p:sp>
          <p:nvSpPr>
            <p:cNvPr id="32" name="Rounded Rectangle 31"/>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indent="457200" algn="just">
                <a:spcBef>
                  <a:spcPts val="600"/>
                </a:spcBef>
                <a:spcAft>
                  <a:spcPts val="600"/>
                </a:spcAft>
                <a:tabLst>
                  <a:tab pos="1260475" algn="l"/>
                  <a:tab pos="5671185" algn="l"/>
                </a:tabLst>
              </a:pPr>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2.2. Phương hướng xây dụng chủ nghĩa xã hội ở Việt Nam hiện nay</a:t>
              </a:r>
              <a:endParaRPr lang="en-US" sz="2000" b="1">
                <a:solidFill>
                  <a:srgbClr val="002060"/>
                </a:solidFill>
                <a:latin typeface="Calibri" panose="020F0502020204030204" pitchFamily="34" charset="0"/>
                <a:ea typeface="Calibri" panose="020F0502020204030204" pitchFamily="34" charset="0"/>
                <a:cs typeface="Times New Roman" panose="02020603050405020304" pitchFamily="18" charset="0"/>
              </a:endParaRPr>
            </a:p>
          </p:txBody>
        </p:sp>
      </p:grpSp>
      <p:sp>
        <p:nvSpPr>
          <p:cNvPr id="4" name="Rectangle 3"/>
          <p:cNvSpPr/>
          <p:nvPr/>
        </p:nvSpPr>
        <p:spPr>
          <a:xfrm>
            <a:off x="331889" y="2848634"/>
            <a:ext cx="8311467" cy="3724096"/>
          </a:xfrm>
          <a:prstGeom prst="rect">
            <a:avLst/>
          </a:prstGeom>
          <a:solidFill>
            <a:schemeClr val="accent3">
              <a:lumMod val="20000"/>
              <a:lumOff val="80000"/>
            </a:schemeClr>
          </a:solidFill>
          <a:ln w="25400">
            <a:solidFill>
              <a:schemeClr val="accent1">
                <a:shade val="50000"/>
              </a:schemeClr>
            </a:solidFill>
          </a:ln>
        </p:spPr>
        <p:txBody>
          <a:bodyPr wrap="square">
            <a:spAutoFit/>
          </a:bodyPr>
          <a:lstStyle/>
          <a:p>
            <a:pPr indent="457200" algn="just">
              <a:spcBef>
                <a:spcPts val="600"/>
              </a:spcBef>
              <a:spcAft>
                <a:spcPts val="600"/>
              </a:spcAft>
              <a:tabLst>
                <a:tab pos="1260475" algn="l"/>
                <a:tab pos="5671185" algn="l"/>
              </a:tabLst>
            </a:pPr>
            <a:r>
              <a:rPr lang="en-US" sz="2400" b="1">
                <a:solidFill>
                  <a:schemeClr val="tx2">
                    <a:lumMod val="75000"/>
                  </a:schemeClr>
                </a:solidFill>
                <a:latin typeface="Time New Roman"/>
                <a:ea typeface="Calibri" panose="020F0502020204030204" pitchFamily="34" charset="0"/>
                <a:cs typeface="Times New Roman" panose="02020603050405020304" pitchFamily="18" charset="0"/>
              </a:rPr>
              <a:t>Cương lĩnh xây dựng đất nước trong thời quá độ lên chủ nghĩa xã hội (Bổ sung và phát triển năm 2011) xác dịnh 8 phương hướng, phán ánh con đường đi lên chủ nghĩa xã hội ở nước ta, đó là:</a:t>
            </a:r>
          </a:p>
          <a:p>
            <a:pPr indent="457200" algn="just">
              <a:spcBef>
                <a:spcPts val="600"/>
              </a:spcBef>
              <a:spcAft>
                <a:spcPts val="600"/>
              </a:spcAft>
              <a:tabLst>
                <a:tab pos="1260475" algn="l"/>
                <a:tab pos="5671185" algn="l"/>
              </a:tabLst>
            </a:pPr>
            <a:r>
              <a:rPr lang="en-US" sz="2400" b="1" i="1">
                <a:solidFill>
                  <a:schemeClr val="tx2">
                    <a:lumMod val="75000"/>
                  </a:schemeClr>
                </a:solidFill>
                <a:latin typeface="Time New Roman"/>
                <a:ea typeface="Calibri" panose="020F0502020204030204" pitchFamily="34" charset="0"/>
                <a:cs typeface="Times New Roman" panose="02020603050405020304" pitchFamily="18" charset="0"/>
              </a:rPr>
              <a:t>- Một là</a:t>
            </a:r>
            <a:r>
              <a:rPr lang="en-US" sz="2400" b="1">
                <a:solidFill>
                  <a:schemeClr val="tx2">
                    <a:lumMod val="75000"/>
                  </a:schemeClr>
                </a:solidFill>
                <a:latin typeface="Time New Roman"/>
                <a:ea typeface="Calibri" panose="020F0502020204030204" pitchFamily="34" charset="0"/>
                <a:cs typeface="Times New Roman" panose="02020603050405020304" pitchFamily="18" charset="0"/>
              </a:rPr>
              <a:t>, đẩy mạnh công nghiệp hóa, hiện đại hoá đất nước gắn với phát triển kinh tế tri thức, bảo vệ tài nguyên, môi trường.</a:t>
            </a:r>
          </a:p>
          <a:p>
            <a:pPr indent="457200" algn="just">
              <a:spcBef>
                <a:spcPts val="600"/>
              </a:spcBef>
              <a:spcAft>
                <a:spcPts val="600"/>
              </a:spcAft>
              <a:tabLst>
                <a:tab pos="1260475" algn="l"/>
                <a:tab pos="5671185" algn="l"/>
              </a:tabLst>
            </a:pPr>
            <a:r>
              <a:rPr lang="en-US" sz="2400" b="1" i="1">
                <a:solidFill>
                  <a:schemeClr val="tx2">
                    <a:lumMod val="75000"/>
                  </a:schemeClr>
                </a:solidFill>
                <a:latin typeface="Time New Roman"/>
                <a:ea typeface="Calibri" panose="020F0502020204030204" pitchFamily="34" charset="0"/>
                <a:cs typeface="Times New Roman" panose="02020603050405020304" pitchFamily="18" charset="0"/>
              </a:rPr>
              <a:t>- Hai là</a:t>
            </a:r>
            <a:r>
              <a:rPr lang="en-US" sz="2400" b="1">
                <a:solidFill>
                  <a:schemeClr val="tx2">
                    <a:lumMod val="75000"/>
                  </a:schemeClr>
                </a:solidFill>
                <a:latin typeface="Time New Roman"/>
                <a:ea typeface="Calibri" panose="020F0502020204030204" pitchFamily="34" charset="0"/>
                <a:cs typeface="Times New Roman" panose="02020603050405020304" pitchFamily="18" charset="0"/>
              </a:rPr>
              <a:t>, phát triển nền kinh tế thị trường, định hướng xã hội chủ nghĩa. </a:t>
            </a:r>
          </a:p>
        </p:txBody>
      </p:sp>
    </p:spTree>
    <p:extLst>
      <p:ext uri="{BB962C8B-B14F-4D97-AF65-F5344CB8AC3E}">
        <p14:creationId xmlns:p14="http://schemas.microsoft.com/office/powerpoint/2010/main" val="55819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1000"/>
                                        <p:tgtEl>
                                          <p:spTgt spid="31"/>
                                        </p:tgtEl>
                                      </p:cBhvr>
                                    </p:animEffect>
                                    <p:anim calcmode="lin" valueType="num">
                                      <p:cBhvr>
                                        <p:cTn id="8" dur="1000" fill="hold"/>
                                        <p:tgtEl>
                                          <p:spTgt spid="31"/>
                                        </p:tgtEl>
                                        <p:attrNameLst>
                                          <p:attrName>ppt_x</p:attrName>
                                        </p:attrNameLst>
                                      </p:cBhvr>
                                      <p:tavLst>
                                        <p:tav tm="0">
                                          <p:val>
                                            <p:strVal val="#ppt_x"/>
                                          </p:val>
                                        </p:tav>
                                        <p:tav tm="100000">
                                          <p:val>
                                            <p:strVal val="#ppt_x"/>
                                          </p:val>
                                        </p:tav>
                                      </p:tavLst>
                                    </p:anim>
                                    <p:anim calcmode="lin" valueType="num">
                                      <p:cBhvr>
                                        <p:cTn id="9"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circle(in)">
                                      <p:cBhvr>
                                        <p:cTn id="14" dur="2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animEffect transition="in" filter="fade">
                                      <p:cBhvr>
                                        <p:cTn id="19" dur="1000"/>
                                        <p:tgtEl>
                                          <p:spTgt spid="4">
                                            <p:txEl>
                                              <p:pRg st="0" end="0"/>
                                            </p:txEl>
                                          </p:spTgt>
                                        </p:tgtEl>
                                      </p:cBhvr>
                                    </p:animEffect>
                                    <p:anim calcmode="lin" valueType="num">
                                      <p:cBhvr>
                                        <p:cTn id="2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1" end="1"/>
                                            </p:txEl>
                                          </p:spTgt>
                                        </p:tgtEl>
                                        <p:attrNameLst>
                                          <p:attrName>style.visibility</p:attrName>
                                        </p:attrNameLst>
                                      </p:cBhvr>
                                      <p:to>
                                        <p:strVal val="visible"/>
                                      </p:to>
                                    </p:set>
                                    <p:animEffect transition="in" filter="fade">
                                      <p:cBhvr>
                                        <p:cTn id="26" dur="1000"/>
                                        <p:tgtEl>
                                          <p:spTgt spid="4">
                                            <p:txEl>
                                              <p:pRg st="1" end="1"/>
                                            </p:txEl>
                                          </p:spTgt>
                                        </p:tgtEl>
                                      </p:cBhvr>
                                    </p:animEffect>
                                    <p:anim calcmode="lin" valueType="num">
                                      <p:cBhvr>
                                        <p:cTn id="27"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animEffect transition="in" filter="fade">
                                      <p:cBhvr>
                                        <p:cTn id="33" dur="1000"/>
                                        <p:tgtEl>
                                          <p:spTgt spid="4">
                                            <p:txEl>
                                              <p:pRg st="2" end="2"/>
                                            </p:txEl>
                                          </p:spTgt>
                                        </p:tgtEl>
                                      </p:cBhvr>
                                    </p:animEffect>
                                    <p:anim calcmode="lin" valueType="num">
                                      <p:cBhvr>
                                        <p:cTn id="34"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2307102" y="-1"/>
            <a:ext cx="6808760" cy="1237957"/>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400" b="1">
                <a:latin typeface="Time New Roman"/>
              </a:rPr>
              <a:t>2. Những đặc trưng của chủ nghĩa xã hội và phương hướng xây dựng chủ nghĩa xã hội ở Việt Nam hiện nay</a:t>
            </a:r>
            <a:endParaRPr lang="en-US" sz="2400" b="1">
              <a:latin typeface="Time New Roman"/>
              <a:cs typeface="Times New Roman" panose="02020603050405020304" pitchFamily="18" charset="0"/>
            </a:endParaRPr>
          </a:p>
        </p:txBody>
      </p:sp>
      <p:grpSp>
        <p:nvGrpSpPr>
          <p:cNvPr id="31" name="Group 30"/>
          <p:cNvGrpSpPr/>
          <p:nvPr/>
        </p:nvGrpSpPr>
        <p:grpSpPr>
          <a:xfrm>
            <a:off x="173072" y="1406467"/>
            <a:ext cx="7603694" cy="962148"/>
            <a:chOff x="111148" y="1617509"/>
            <a:chExt cx="6649850" cy="797040"/>
          </a:xfrm>
        </p:grpSpPr>
        <p:sp>
          <p:nvSpPr>
            <p:cNvPr id="32" name="Rounded Rectangle 31"/>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indent="457200" algn="just">
                <a:spcBef>
                  <a:spcPts val="600"/>
                </a:spcBef>
                <a:spcAft>
                  <a:spcPts val="600"/>
                </a:spcAft>
                <a:tabLst>
                  <a:tab pos="1260475" algn="l"/>
                  <a:tab pos="5671185" algn="l"/>
                </a:tabLst>
              </a:pPr>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2.2. Phương hướng xây dụng chủ nghĩa xã hội ở Việt Nam hiện nay</a:t>
              </a:r>
              <a:endParaRPr lang="en-US" sz="2000" b="1">
                <a:solidFill>
                  <a:srgbClr val="002060"/>
                </a:solidFill>
                <a:latin typeface="Calibri" panose="020F0502020204030204" pitchFamily="34" charset="0"/>
                <a:ea typeface="Calibri" panose="020F0502020204030204" pitchFamily="34" charset="0"/>
                <a:cs typeface="Times New Roman" panose="02020603050405020304" pitchFamily="18" charset="0"/>
              </a:endParaRPr>
            </a:p>
          </p:txBody>
        </p:sp>
      </p:grpSp>
      <p:sp>
        <p:nvSpPr>
          <p:cNvPr id="4" name="Rectangle 3"/>
          <p:cNvSpPr/>
          <p:nvPr/>
        </p:nvSpPr>
        <p:spPr>
          <a:xfrm>
            <a:off x="466773" y="3017447"/>
            <a:ext cx="8105987" cy="3354765"/>
          </a:xfrm>
          <a:prstGeom prst="rect">
            <a:avLst/>
          </a:prstGeom>
          <a:solidFill>
            <a:schemeClr val="bg2">
              <a:lumMod val="90000"/>
            </a:schemeClr>
          </a:solidFill>
          <a:ln w="25400">
            <a:solidFill>
              <a:schemeClr val="accent1">
                <a:shade val="50000"/>
              </a:schemeClr>
            </a:solidFill>
          </a:ln>
        </p:spPr>
        <p:txBody>
          <a:bodyPr wrap="square">
            <a:spAutoFit/>
          </a:bodyPr>
          <a:lstStyle/>
          <a:p>
            <a:pPr indent="457200" algn="just">
              <a:spcBef>
                <a:spcPts val="600"/>
              </a:spcBef>
              <a:spcAft>
                <a:spcPts val="600"/>
              </a:spcAft>
              <a:tabLst>
                <a:tab pos="1260475" algn="l"/>
                <a:tab pos="5671185" algn="l"/>
              </a:tabLst>
            </a:pPr>
            <a:r>
              <a:rPr lang="en-US" sz="2400" b="1" i="1">
                <a:solidFill>
                  <a:schemeClr val="tx2">
                    <a:lumMod val="75000"/>
                  </a:schemeClr>
                </a:solidFill>
                <a:latin typeface="Time New Roman"/>
                <a:ea typeface="Calibri" panose="020F0502020204030204" pitchFamily="34" charset="0"/>
                <a:cs typeface="Times New Roman" panose="02020603050405020304" pitchFamily="18" charset="0"/>
              </a:rPr>
              <a:t>- Ba là</a:t>
            </a:r>
            <a:r>
              <a:rPr lang="en-US" sz="2400" b="1">
                <a:solidFill>
                  <a:schemeClr val="tx2">
                    <a:lumMod val="75000"/>
                  </a:schemeClr>
                </a:solidFill>
                <a:latin typeface="Time New Roman"/>
                <a:ea typeface="Calibri" panose="020F0502020204030204" pitchFamily="34" charset="0"/>
                <a:cs typeface="Times New Roman" panose="02020603050405020304" pitchFamily="18" charset="0"/>
              </a:rPr>
              <a:t>, xây dựng nền văn hoá tiên tiến, đậm đà bản sắc dân tộc; xây dựng con người, nâng cao đời sống nhân dân, thực hiện tiến bộ và công bằng xã hội. </a:t>
            </a:r>
          </a:p>
          <a:p>
            <a:pPr indent="457200" algn="just">
              <a:spcBef>
                <a:spcPts val="600"/>
              </a:spcBef>
              <a:spcAft>
                <a:spcPts val="600"/>
              </a:spcAft>
              <a:tabLst>
                <a:tab pos="1260475" algn="l"/>
                <a:tab pos="5671185" algn="l"/>
              </a:tabLst>
            </a:pPr>
            <a:r>
              <a:rPr lang="en-US" sz="2400" b="1" i="1">
                <a:solidFill>
                  <a:schemeClr val="tx2">
                    <a:lumMod val="75000"/>
                  </a:schemeClr>
                </a:solidFill>
                <a:latin typeface="Time New Roman"/>
                <a:ea typeface="Calibri" panose="020F0502020204030204" pitchFamily="34" charset="0"/>
                <a:cs typeface="Times New Roman" panose="02020603050405020304" pitchFamily="18" charset="0"/>
              </a:rPr>
              <a:t>- Bốn là</a:t>
            </a:r>
            <a:r>
              <a:rPr lang="en-US" sz="2400" b="1">
                <a:solidFill>
                  <a:schemeClr val="tx2">
                    <a:lumMod val="75000"/>
                  </a:schemeClr>
                </a:solidFill>
                <a:latin typeface="Time New Roman"/>
                <a:ea typeface="Calibri" panose="020F0502020204030204" pitchFamily="34" charset="0"/>
                <a:cs typeface="Times New Roman" panose="02020603050405020304" pitchFamily="18" charset="0"/>
              </a:rPr>
              <a:t>, bảo đảm vững chắc quốc phòng và an ninh quốc gia, trật tự, an toàn xã hội. </a:t>
            </a:r>
          </a:p>
          <a:p>
            <a:pPr indent="457200" algn="just">
              <a:spcBef>
                <a:spcPts val="600"/>
              </a:spcBef>
              <a:spcAft>
                <a:spcPts val="600"/>
              </a:spcAft>
              <a:tabLst>
                <a:tab pos="1260475" algn="l"/>
                <a:tab pos="5671185" algn="l"/>
              </a:tabLst>
            </a:pPr>
            <a:r>
              <a:rPr lang="en-US" sz="2400" b="1" i="1">
                <a:solidFill>
                  <a:schemeClr val="tx2">
                    <a:lumMod val="75000"/>
                  </a:schemeClr>
                </a:solidFill>
                <a:latin typeface="Time New Roman"/>
                <a:ea typeface="Calibri" panose="020F0502020204030204" pitchFamily="34" charset="0"/>
                <a:cs typeface="Times New Roman" panose="02020603050405020304" pitchFamily="18" charset="0"/>
              </a:rPr>
              <a:t>- Năm là</a:t>
            </a:r>
            <a:r>
              <a:rPr lang="en-US" sz="2400" b="1">
                <a:solidFill>
                  <a:schemeClr val="tx2">
                    <a:lumMod val="75000"/>
                  </a:schemeClr>
                </a:solidFill>
                <a:latin typeface="Time New Roman"/>
                <a:ea typeface="Calibri" panose="020F0502020204030204" pitchFamily="34" charset="0"/>
                <a:cs typeface="Times New Roman" panose="02020603050405020304" pitchFamily="18" charset="0"/>
              </a:rPr>
              <a:t>, thực hiện đường lối đối ngoại độc lập, tự chủ, hoà bình, hữu nghị, hợp tác và phát triển; chủ động và tích cực hội nhập quốc tế.</a:t>
            </a:r>
          </a:p>
        </p:txBody>
      </p:sp>
    </p:spTree>
    <p:extLst>
      <p:ext uri="{BB962C8B-B14F-4D97-AF65-F5344CB8AC3E}">
        <p14:creationId xmlns:p14="http://schemas.microsoft.com/office/powerpoint/2010/main" val="41453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1000"/>
                                        <p:tgtEl>
                                          <p:spTgt spid="4">
                                            <p:txEl>
                                              <p:pRg st="2" end="2"/>
                                            </p:txEl>
                                          </p:spTgt>
                                        </p:tgtEl>
                                      </p:cBhvr>
                                    </p:animEffect>
                                    <p:anim calcmode="lin" valueType="num">
                                      <p:cBhvr>
                                        <p:cTn id="2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2194560" y="0"/>
            <a:ext cx="6921302" cy="1195754"/>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400" b="1">
                <a:latin typeface="Time New Roman"/>
              </a:rPr>
              <a:t>2. Những đặc trưng của chủ nghĩa xã hội và phương hướng xây dựng chủ nghĩa xã hội ở Việt Nam hiện nay</a:t>
            </a:r>
            <a:endParaRPr lang="en-US" sz="2400" b="1">
              <a:latin typeface="Time New Roman"/>
              <a:cs typeface="Times New Roman" panose="02020603050405020304" pitchFamily="18" charset="0"/>
            </a:endParaRPr>
          </a:p>
        </p:txBody>
      </p:sp>
      <p:grpSp>
        <p:nvGrpSpPr>
          <p:cNvPr id="31" name="Group 30"/>
          <p:cNvGrpSpPr/>
          <p:nvPr/>
        </p:nvGrpSpPr>
        <p:grpSpPr>
          <a:xfrm>
            <a:off x="159005" y="1449680"/>
            <a:ext cx="7603694" cy="962148"/>
            <a:chOff x="111148" y="1617509"/>
            <a:chExt cx="6649850" cy="797040"/>
          </a:xfrm>
        </p:grpSpPr>
        <p:sp>
          <p:nvSpPr>
            <p:cNvPr id="32" name="Rounded Rectangle 31"/>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indent="457200" algn="just">
                <a:spcBef>
                  <a:spcPts val="600"/>
                </a:spcBef>
                <a:spcAft>
                  <a:spcPts val="600"/>
                </a:spcAft>
                <a:tabLst>
                  <a:tab pos="1260475" algn="l"/>
                  <a:tab pos="5671185" algn="l"/>
                </a:tabLst>
              </a:pPr>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2.2. Phương hướng xây dụng chủ nghĩa xã hội ở Việt Nam hiện nay</a:t>
              </a:r>
              <a:endParaRPr lang="en-US" sz="2000" b="1">
                <a:solidFill>
                  <a:srgbClr val="002060"/>
                </a:solidFill>
                <a:latin typeface="Calibri" panose="020F0502020204030204" pitchFamily="34" charset="0"/>
                <a:ea typeface="Calibri" panose="020F0502020204030204" pitchFamily="34" charset="0"/>
                <a:cs typeface="Times New Roman" panose="02020603050405020304" pitchFamily="18" charset="0"/>
              </a:endParaRPr>
            </a:p>
          </p:txBody>
        </p:sp>
      </p:grpSp>
      <p:sp>
        <p:nvSpPr>
          <p:cNvPr id="4" name="Rectangle 3"/>
          <p:cNvSpPr/>
          <p:nvPr/>
        </p:nvSpPr>
        <p:spPr>
          <a:xfrm>
            <a:off x="466773" y="3003379"/>
            <a:ext cx="8105987" cy="2616101"/>
          </a:xfrm>
          <a:prstGeom prst="rect">
            <a:avLst/>
          </a:prstGeom>
          <a:solidFill>
            <a:schemeClr val="accent4">
              <a:lumMod val="20000"/>
              <a:lumOff val="80000"/>
            </a:schemeClr>
          </a:solidFill>
          <a:ln w="25400">
            <a:solidFill>
              <a:schemeClr val="accent1">
                <a:shade val="50000"/>
              </a:schemeClr>
            </a:solidFill>
          </a:ln>
        </p:spPr>
        <p:txBody>
          <a:bodyPr wrap="square">
            <a:spAutoFit/>
          </a:bodyPr>
          <a:lstStyle/>
          <a:p>
            <a:pPr indent="457200" algn="just">
              <a:spcBef>
                <a:spcPts val="600"/>
              </a:spcBef>
              <a:spcAft>
                <a:spcPts val="600"/>
              </a:spcAft>
              <a:tabLst>
                <a:tab pos="1260475" algn="l"/>
                <a:tab pos="5671185" algn="l"/>
              </a:tabLst>
            </a:pPr>
            <a:r>
              <a:rPr lang="en-US" sz="2400" b="1" i="1">
                <a:solidFill>
                  <a:schemeClr val="tx2">
                    <a:lumMod val="75000"/>
                  </a:schemeClr>
                </a:solidFill>
                <a:latin typeface="Time New Roman"/>
                <a:ea typeface="Calibri" panose="020F0502020204030204" pitchFamily="34" charset="0"/>
                <a:cs typeface="Times New Roman" panose="02020603050405020304" pitchFamily="18" charset="0"/>
              </a:rPr>
              <a:t>- Sáu là,</a:t>
            </a:r>
            <a:r>
              <a:rPr lang="en-US" sz="2400" b="1">
                <a:solidFill>
                  <a:schemeClr val="tx2">
                    <a:lumMod val="75000"/>
                  </a:schemeClr>
                </a:solidFill>
                <a:latin typeface="Time New Roman"/>
                <a:ea typeface="Calibri" panose="020F0502020204030204" pitchFamily="34" charset="0"/>
                <a:cs typeface="Times New Roman" panose="02020603050405020304" pitchFamily="18" charset="0"/>
              </a:rPr>
              <a:t> xây dựng nền dân chủ xã hội chủ nghĩa, thực hiện đại đoàn kết toàn dân tộc, tăng cường và mở rộng mặt trận dân tộc thống nhất. </a:t>
            </a:r>
          </a:p>
          <a:p>
            <a:pPr indent="457200" algn="just">
              <a:spcBef>
                <a:spcPts val="600"/>
              </a:spcBef>
              <a:spcAft>
                <a:spcPts val="600"/>
              </a:spcAft>
              <a:tabLst>
                <a:tab pos="1260475" algn="l"/>
                <a:tab pos="5671185" algn="l"/>
              </a:tabLst>
            </a:pPr>
            <a:r>
              <a:rPr lang="en-US" sz="2400" b="1" i="1">
                <a:solidFill>
                  <a:schemeClr val="tx2">
                    <a:lumMod val="75000"/>
                  </a:schemeClr>
                </a:solidFill>
                <a:latin typeface="Time New Roman"/>
                <a:ea typeface="Calibri" panose="020F0502020204030204" pitchFamily="34" charset="0"/>
                <a:cs typeface="Times New Roman" panose="02020603050405020304" pitchFamily="18" charset="0"/>
              </a:rPr>
              <a:t>- Bảy là,</a:t>
            </a:r>
            <a:r>
              <a:rPr lang="en-US" sz="2400" b="1">
                <a:solidFill>
                  <a:schemeClr val="tx2">
                    <a:lumMod val="75000"/>
                  </a:schemeClr>
                </a:solidFill>
                <a:latin typeface="Time New Roman"/>
                <a:ea typeface="Calibri" panose="020F0502020204030204" pitchFamily="34" charset="0"/>
                <a:cs typeface="Times New Roman" panose="02020603050405020304" pitchFamily="18" charset="0"/>
              </a:rPr>
              <a:t> xây dựng Nhà nước pháp quyền xã hội chủ nghĩa của nhân dân, do nhân dân, vì nhân dân.</a:t>
            </a:r>
          </a:p>
          <a:p>
            <a:pPr indent="457200" algn="just">
              <a:spcBef>
                <a:spcPts val="600"/>
              </a:spcBef>
              <a:spcAft>
                <a:spcPts val="600"/>
              </a:spcAft>
              <a:tabLst>
                <a:tab pos="1260475" algn="l"/>
                <a:tab pos="5671185" algn="l"/>
              </a:tabLst>
            </a:pPr>
            <a:r>
              <a:rPr lang="en-US" sz="2400" b="1" i="1">
                <a:solidFill>
                  <a:schemeClr val="tx2">
                    <a:lumMod val="75000"/>
                  </a:schemeClr>
                </a:solidFill>
                <a:latin typeface="Time New Roman"/>
                <a:ea typeface="Calibri" panose="020F0502020204030204" pitchFamily="34" charset="0"/>
                <a:cs typeface="Times New Roman" panose="02020603050405020304" pitchFamily="18" charset="0"/>
              </a:rPr>
              <a:t>- Tám là,</a:t>
            </a:r>
            <a:r>
              <a:rPr lang="en-US" sz="2400" b="1">
                <a:solidFill>
                  <a:schemeClr val="tx2">
                    <a:lumMod val="75000"/>
                  </a:schemeClr>
                </a:solidFill>
                <a:latin typeface="Time New Roman"/>
                <a:ea typeface="Calibri" panose="020F0502020204030204" pitchFamily="34" charset="0"/>
                <a:cs typeface="Times New Roman" panose="02020603050405020304" pitchFamily="18" charset="0"/>
              </a:rPr>
              <a:t> xây dựng Đảng trong sạch, vững mạnh.</a:t>
            </a:r>
            <a:endParaRPr lang="en-US" sz="2400" b="1">
              <a:solidFill>
                <a:schemeClr val="tx2">
                  <a:lumMod val="75000"/>
                </a:schemeClr>
              </a:solidFill>
              <a:effectLst/>
              <a:latin typeface="Time New Roman"/>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26486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1000"/>
                                        <p:tgtEl>
                                          <p:spTgt spid="4">
                                            <p:txEl>
                                              <p:pRg st="0" end="0"/>
                                            </p:txEl>
                                          </p:spTgt>
                                        </p:tgtEl>
                                      </p:cBhvr>
                                    </p:animEffect>
                                    <p:anim calcmode="lin" valueType="num">
                                      <p:cBhvr>
                                        <p:cTn id="13"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animEffect transition="in" filter="fade">
                                      <p:cBhvr>
                                        <p:cTn id="19" dur="1000"/>
                                        <p:tgtEl>
                                          <p:spTgt spid="4">
                                            <p:txEl>
                                              <p:pRg st="1" end="1"/>
                                            </p:txEl>
                                          </p:spTgt>
                                        </p:tgtEl>
                                      </p:cBhvr>
                                    </p:animEffect>
                                    <p:anim calcmode="lin" valueType="num">
                                      <p:cBhvr>
                                        <p:cTn id="20"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fade">
                                      <p:cBhvr>
                                        <p:cTn id="26" dur="1000"/>
                                        <p:tgtEl>
                                          <p:spTgt spid="4">
                                            <p:txEl>
                                              <p:pRg st="2" end="2"/>
                                            </p:txEl>
                                          </p:spTgt>
                                        </p:tgtEl>
                                      </p:cBhvr>
                                    </p:animEffect>
                                    <p:anim calcmode="lin" valueType="num">
                                      <p:cBhvr>
                                        <p:cTn id="27"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ounded Rectangle 26"/>
          <p:cNvSpPr/>
          <p:nvPr/>
        </p:nvSpPr>
        <p:spPr>
          <a:xfrm>
            <a:off x="2124222" y="0"/>
            <a:ext cx="6991640" cy="1195754"/>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US" sz="2400" b="1">
                <a:latin typeface="Time New Roman"/>
              </a:rPr>
              <a:t>2. Những đặc trưng của chủ nghĩa xã hội và phương hướng xây dựng chủ nghĩa xã hội ở Việt Nam hiện nay</a:t>
            </a:r>
            <a:endParaRPr lang="en-US" sz="2400" b="1">
              <a:latin typeface="Time New Roman"/>
              <a:cs typeface="Times New Roman" panose="02020603050405020304" pitchFamily="18" charset="0"/>
            </a:endParaRPr>
          </a:p>
        </p:txBody>
      </p:sp>
      <p:grpSp>
        <p:nvGrpSpPr>
          <p:cNvPr id="31" name="Group 30"/>
          <p:cNvGrpSpPr/>
          <p:nvPr/>
        </p:nvGrpSpPr>
        <p:grpSpPr>
          <a:xfrm>
            <a:off x="116802" y="1561994"/>
            <a:ext cx="7603694" cy="962148"/>
            <a:chOff x="111148" y="1617509"/>
            <a:chExt cx="6649850" cy="797040"/>
          </a:xfrm>
        </p:grpSpPr>
        <p:sp>
          <p:nvSpPr>
            <p:cNvPr id="32" name="Rounded Rectangle 31"/>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indent="457200" algn="just">
                <a:spcBef>
                  <a:spcPts val="600"/>
                </a:spcBef>
                <a:spcAft>
                  <a:spcPts val="600"/>
                </a:spcAft>
                <a:tabLst>
                  <a:tab pos="1260475" algn="l"/>
                  <a:tab pos="5671185" algn="l"/>
                </a:tabLst>
              </a:pPr>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2.2. Phương hướng xây dụng chủ nghĩa xã hội ở Việt Nam hiện nay</a:t>
              </a:r>
              <a:endParaRPr lang="en-US" sz="2000" b="1">
                <a:solidFill>
                  <a:srgbClr val="002060"/>
                </a:solidFill>
                <a:latin typeface="Calibri" panose="020F0502020204030204" pitchFamily="34" charset="0"/>
                <a:ea typeface="Calibri" panose="020F0502020204030204" pitchFamily="34" charset="0"/>
                <a:cs typeface="Times New Roman" panose="02020603050405020304" pitchFamily="18" charset="0"/>
              </a:endParaRPr>
            </a:p>
          </p:txBody>
        </p:sp>
      </p:grpSp>
      <p:sp>
        <p:nvSpPr>
          <p:cNvPr id="2" name="Rectangle 1"/>
          <p:cNvSpPr/>
          <p:nvPr/>
        </p:nvSpPr>
        <p:spPr>
          <a:xfrm>
            <a:off x="376831" y="2719716"/>
            <a:ext cx="4757877" cy="461665"/>
          </a:xfrm>
          <a:prstGeom prst="rect">
            <a:avLst/>
          </a:prstGeom>
          <a:solidFill>
            <a:schemeClr val="accent6">
              <a:lumMod val="60000"/>
              <a:lumOff val="40000"/>
            </a:schemeClr>
          </a:solidFill>
          <a:ln w="25400">
            <a:solidFill>
              <a:schemeClr val="accent1">
                <a:shade val="50000"/>
              </a:schemeClr>
            </a:solidFill>
          </a:ln>
        </p:spPr>
        <p:txBody>
          <a:bodyPr wrap="square">
            <a:spAutoFit/>
          </a:bodyPr>
          <a:lstStyle/>
          <a:p>
            <a:pPr algn="just"/>
            <a:r>
              <a:rPr lang="en-US" sz="2400" b="1">
                <a:solidFill>
                  <a:schemeClr val="tx2">
                    <a:lumMod val="75000"/>
                  </a:schemeClr>
                </a:solidFill>
                <a:latin typeface="Times New Roman" panose="02020603050405020304" pitchFamily="18" charset="0"/>
                <a:ea typeface="Calibri" panose="020F0502020204030204" pitchFamily="34" charset="0"/>
              </a:rPr>
              <a:t>* Đại hội Đảng lần thứ XII chỉ rõ:</a:t>
            </a:r>
            <a:endParaRPr lang="en-US" sz="2400" b="1">
              <a:solidFill>
                <a:schemeClr val="tx2">
                  <a:lumMod val="75000"/>
                </a:schemeClr>
              </a:solidFill>
            </a:endParaRPr>
          </a:p>
        </p:txBody>
      </p:sp>
      <p:sp>
        <p:nvSpPr>
          <p:cNvPr id="8" name="Rectangle 7"/>
          <p:cNvSpPr/>
          <p:nvPr/>
        </p:nvSpPr>
        <p:spPr>
          <a:xfrm>
            <a:off x="612983" y="3571244"/>
            <a:ext cx="7695027" cy="2677656"/>
          </a:xfrm>
          <a:prstGeom prst="rect">
            <a:avLst/>
          </a:prstGeom>
          <a:solidFill>
            <a:schemeClr val="accent6">
              <a:lumMod val="20000"/>
              <a:lumOff val="80000"/>
            </a:schemeClr>
          </a:solidFill>
          <a:ln w="25400">
            <a:solidFill>
              <a:schemeClr val="accent1">
                <a:shade val="50000"/>
              </a:schemeClr>
            </a:solidFill>
          </a:ln>
        </p:spPr>
        <p:txBody>
          <a:bodyPr wrap="square">
            <a:spAutoFit/>
          </a:bodyPr>
          <a:lstStyle/>
          <a:p>
            <a:pPr algn="just"/>
            <a:r>
              <a:rPr lang="en-US" sz="2400" b="1">
                <a:solidFill>
                  <a:schemeClr val="tx2">
                    <a:lumMod val="75000"/>
                  </a:schemeClr>
                </a:solidFill>
                <a:latin typeface="Times New Roman" panose="02020603050405020304" pitchFamily="18" charset="0"/>
                <a:ea typeface="Calibri" panose="020F0502020204030204" pitchFamily="34" charset="0"/>
              </a:rPr>
              <a:t>“Tăng cường xây dựng Đảng trong sạch, vững mạnh, nâng cao năng lực lãnh đạo và sức chiến đầu của Đảng, xây dựng hệ thống chính trị vững mạnh. Phát huy sức mạnh toàn dân tộc và dân chủ xã hội chú nghĩa. Đẩy mạnh toàn diện, đồng bộ công cuộc đổi mới; phát triển kinh tế nhanh, bền vững, phấn đấu sớm đưa nước ta cơ bản trở thành nước công nghiệp theo hướng hiện đại”</a:t>
            </a:r>
            <a:endParaRPr lang="en-US" sz="2400" b="1">
              <a:solidFill>
                <a:schemeClr val="tx2">
                  <a:lumMod val="75000"/>
                </a:schemeClr>
              </a:solidFill>
            </a:endParaRPr>
          </a:p>
        </p:txBody>
      </p:sp>
    </p:spTree>
    <p:extLst>
      <p:ext uri="{BB962C8B-B14F-4D97-AF65-F5344CB8AC3E}">
        <p14:creationId xmlns:p14="http://schemas.microsoft.com/office/powerpoint/2010/main" val="202503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iterate type="wd">
                                    <p:tmAbs val="50"/>
                                  </p:iterate>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2152359" y="475"/>
            <a:ext cx="7118249" cy="962148"/>
            <a:chOff x="111148" y="1617509"/>
            <a:chExt cx="6649850" cy="797040"/>
          </a:xfrm>
        </p:grpSpPr>
        <p:sp>
          <p:nvSpPr>
            <p:cNvPr id="32" name="Rounded Rectangle 31"/>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indent="457200" algn="ctr">
                <a:tabLst>
                  <a:tab pos="1260475" algn="l"/>
                  <a:tab pos="5671185" algn="l"/>
                </a:tabLst>
              </a:pPr>
              <a:r>
                <a:rPr lang="en-US" sz="2800" b="1">
                  <a:solidFill>
                    <a:srgbClr val="002060"/>
                  </a:solidFill>
                  <a:latin typeface="Times New Roman" panose="02020603050405020304" pitchFamily="18" charset="0"/>
                  <a:ea typeface="Calibri" panose="020F0502020204030204" pitchFamily="34" charset="0"/>
                  <a:cs typeface="Times New Roman" panose="02020603050405020304" pitchFamily="18" charset="0"/>
                </a:rPr>
                <a:t>2.2. Phương hướng xây dụng chủ nghĩa xã hội ở  Việt Nam hiện nay</a:t>
              </a:r>
              <a:endParaRPr lang="en-US" sz="2000" b="1">
                <a:solidFill>
                  <a:srgbClr val="002060"/>
                </a:solidFill>
                <a:latin typeface="Calibri" panose="020F0502020204030204" pitchFamily="34" charset="0"/>
                <a:ea typeface="Calibri" panose="020F0502020204030204" pitchFamily="34" charset="0"/>
                <a:cs typeface="Times New Roman" panose="02020603050405020304" pitchFamily="18" charset="0"/>
              </a:endParaRPr>
            </a:p>
          </p:txBody>
        </p:sp>
      </p:grpSp>
      <p:sp>
        <p:nvSpPr>
          <p:cNvPr id="2" name="Rectangle 1"/>
          <p:cNvSpPr/>
          <p:nvPr/>
        </p:nvSpPr>
        <p:spPr>
          <a:xfrm>
            <a:off x="267289" y="1224446"/>
            <a:ext cx="4757877" cy="461665"/>
          </a:xfrm>
          <a:prstGeom prst="rect">
            <a:avLst/>
          </a:prstGeom>
          <a:solidFill>
            <a:schemeClr val="accent6">
              <a:lumMod val="60000"/>
              <a:lumOff val="40000"/>
            </a:schemeClr>
          </a:solidFill>
          <a:ln w="25400">
            <a:solidFill>
              <a:schemeClr val="accent1">
                <a:shade val="50000"/>
              </a:schemeClr>
            </a:solidFill>
          </a:ln>
        </p:spPr>
        <p:txBody>
          <a:bodyPr wrap="square">
            <a:spAutoFit/>
          </a:bodyPr>
          <a:lstStyle/>
          <a:p>
            <a:pPr algn="just"/>
            <a:r>
              <a:rPr lang="en-US" sz="2400" b="1">
                <a:solidFill>
                  <a:schemeClr val="tx2">
                    <a:lumMod val="75000"/>
                  </a:schemeClr>
                </a:solidFill>
                <a:latin typeface="Times New Roman" panose="02020603050405020304" pitchFamily="18" charset="0"/>
                <a:ea typeface="Calibri" panose="020F0502020204030204" pitchFamily="34" charset="0"/>
              </a:rPr>
              <a:t>* Đại hội Đảng lần thứ XII chỉ rõ:</a:t>
            </a:r>
            <a:endParaRPr lang="en-US" sz="2400" b="1">
              <a:solidFill>
                <a:schemeClr val="tx2">
                  <a:lumMod val="75000"/>
                </a:schemeClr>
              </a:solidFill>
            </a:endParaRPr>
          </a:p>
        </p:txBody>
      </p:sp>
      <p:sp>
        <p:nvSpPr>
          <p:cNvPr id="9" name="Rounded Rectangle 8">
            <a:extLst>
              <a:ext uri="{FF2B5EF4-FFF2-40B4-BE49-F238E27FC236}">
                <a16:creationId xmlns:a16="http://schemas.microsoft.com/office/drawing/2014/main" id="{083D889A-732F-B34C-B40F-C18B4DE66456}"/>
              </a:ext>
            </a:extLst>
          </p:cNvPr>
          <p:cNvSpPr/>
          <p:nvPr/>
        </p:nvSpPr>
        <p:spPr>
          <a:xfrm>
            <a:off x="267289" y="2124220"/>
            <a:ext cx="1445451" cy="4065563"/>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800" b="1">
                <a:solidFill>
                  <a:schemeClr val="tx2">
                    <a:lumMod val="75000"/>
                  </a:schemeClr>
                </a:solidFill>
                <a:latin typeface="Time New Roman"/>
              </a:rPr>
              <a:t>Đề ra 12 nhiệm vụ cơ bản</a:t>
            </a:r>
            <a:endParaRPr lang="vi-VN" sz="2800" b="1" dirty="0">
              <a:solidFill>
                <a:schemeClr val="tx2">
                  <a:lumMod val="75000"/>
                </a:schemeClr>
              </a:solidFill>
              <a:latin typeface="Time New Roman"/>
            </a:endParaRPr>
          </a:p>
        </p:txBody>
      </p:sp>
      <p:sp>
        <p:nvSpPr>
          <p:cNvPr id="10" name="Rounded Rectangle 9">
            <a:extLst>
              <a:ext uri="{FF2B5EF4-FFF2-40B4-BE49-F238E27FC236}">
                <a16:creationId xmlns:a16="http://schemas.microsoft.com/office/drawing/2014/main" id="{083D889A-732F-B34C-B40F-C18B4DE66456}"/>
              </a:ext>
            </a:extLst>
          </p:cNvPr>
          <p:cNvSpPr/>
          <p:nvPr/>
        </p:nvSpPr>
        <p:spPr>
          <a:xfrm>
            <a:off x="2152360" y="1825274"/>
            <a:ext cx="6105376" cy="58994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sz="2400" b="1" i="1">
                <a:solidFill>
                  <a:schemeClr val="tx2">
                    <a:lumMod val="75000"/>
                  </a:schemeClr>
                </a:solidFill>
                <a:latin typeface="Time New Roman"/>
              </a:rPr>
              <a:t>(1). Về phát triển kinh tế</a:t>
            </a:r>
          </a:p>
        </p:txBody>
      </p:sp>
      <p:sp>
        <p:nvSpPr>
          <p:cNvPr id="11" name="Rounded Rectangle 10">
            <a:extLst>
              <a:ext uri="{FF2B5EF4-FFF2-40B4-BE49-F238E27FC236}">
                <a16:creationId xmlns:a16="http://schemas.microsoft.com/office/drawing/2014/main" id="{083D889A-732F-B34C-B40F-C18B4DE66456}"/>
              </a:ext>
            </a:extLst>
          </p:cNvPr>
          <p:cNvSpPr/>
          <p:nvPr/>
        </p:nvSpPr>
        <p:spPr>
          <a:xfrm>
            <a:off x="2152360" y="2659871"/>
            <a:ext cx="6105376" cy="5899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sz="2400" b="1" i="1">
                <a:solidFill>
                  <a:schemeClr val="tx2">
                    <a:lumMod val="75000"/>
                  </a:schemeClr>
                </a:solidFill>
                <a:latin typeface="Time New Roman"/>
              </a:rPr>
              <a:t>(2). Về hoàn thiện thể chế</a:t>
            </a:r>
          </a:p>
        </p:txBody>
      </p:sp>
      <p:sp>
        <p:nvSpPr>
          <p:cNvPr id="12" name="Rounded Rectangle 11">
            <a:extLst>
              <a:ext uri="{FF2B5EF4-FFF2-40B4-BE49-F238E27FC236}">
                <a16:creationId xmlns:a16="http://schemas.microsoft.com/office/drawing/2014/main" id="{083D889A-732F-B34C-B40F-C18B4DE66456}"/>
              </a:ext>
            </a:extLst>
          </p:cNvPr>
          <p:cNvSpPr/>
          <p:nvPr/>
        </p:nvSpPr>
        <p:spPr>
          <a:xfrm>
            <a:off x="2180495" y="3494468"/>
            <a:ext cx="6105376" cy="61821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sz="2400" b="1" i="1">
                <a:solidFill>
                  <a:schemeClr val="tx2">
                    <a:lumMod val="75000"/>
                  </a:schemeClr>
                </a:solidFill>
                <a:latin typeface="Time New Roman"/>
              </a:rPr>
              <a:t>(3). Về giáo dục, đào tạo</a:t>
            </a:r>
          </a:p>
        </p:txBody>
      </p:sp>
      <p:sp>
        <p:nvSpPr>
          <p:cNvPr id="13" name="Rounded Rectangle 12">
            <a:extLst>
              <a:ext uri="{FF2B5EF4-FFF2-40B4-BE49-F238E27FC236}">
                <a16:creationId xmlns:a16="http://schemas.microsoft.com/office/drawing/2014/main" id="{083D889A-732F-B34C-B40F-C18B4DE66456}"/>
              </a:ext>
            </a:extLst>
          </p:cNvPr>
          <p:cNvSpPr/>
          <p:nvPr/>
        </p:nvSpPr>
        <p:spPr>
          <a:xfrm>
            <a:off x="2180495" y="6049106"/>
            <a:ext cx="6105376" cy="647118"/>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sz="2400" b="1" i="1">
                <a:solidFill>
                  <a:schemeClr val="tx2">
                    <a:lumMod val="75000"/>
                  </a:schemeClr>
                </a:solidFill>
                <a:latin typeface="Time New Roman"/>
              </a:rPr>
              <a:t>(6). Về tài nguyên, môi trường</a:t>
            </a:r>
          </a:p>
        </p:txBody>
      </p:sp>
      <p:cxnSp>
        <p:nvCxnSpPr>
          <p:cNvPr id="14" name="Straight Arrow Connector 13"/>
          <p:cNvCxnSpPr>
            <a:stCxn id="9" idx="3"/>
            <a:endCxn id="10" idx="1"/>
          </p:cNvCxnSpPr>
          <p:nvPr/>
        </p:nvCxnSpPr>
        <p:spPr>
          <a:xfrm flipV="1">
            <a:off x="1712740" y="2120247"/>
            <a:ext cx="439620" cy="20367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9" idx="3"/>
            <a:endCxn id="11" idx="1"/>
          </p:cNvCxnSpPr>
          <p:nvPr/>
        </p:nvCxnSpPr>
        <p:spPr>
          <a:xfrm flipV="1">
            <a:off x="1712740" y="2954844"/>
            <a:ext cx="439620" cy="120215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3"/>
            <a:endCxn id="12" idx="1"/>
          </p:cNvCxnSpPr>
          <p:nvPr/>
        </p:nvCxnSpPr>
        <p:spPr>
          <a:xfrm flipV="1">
            <a:off x="1712740" y="3803575"/>
            <a:ext cx="467755" cy="35342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3"/>
            <a:endCxn id="13" idx="1"/>
          </p:cNvCxnSpPr>
          <p:nvPr/>
        </p:nvCxnSpPr>
        <p:spPr>
          <a:xfrm>
            <a:off x="1712740" y="4157002"/>
            <a:ext cx="467755" cy="221566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a:extLst>
              <a:ext uri="{FF2B5EF4-FFF2-40B4-BE49-F238E27FC236}">
                <a16:creationId xmlns:a16="http://schemas.microsoft.com/office/drawing/2014/main" id="{083D889A-732F-B34C-B40F-C18B4DE66456}"/>
              </a:ext>
            </a:extLst>
          </p:cNvPr>
          <p:cNvSpPr/>
          <p:nvPr/>
        </p:nvSpPr>
        <p:spPr>
          <a:xfrm>
            <a:off x="2152360" y="4354329"/>
            <a:ext cx="6105376" cy="61821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sz="2400" b="1" i="1">
                <a:solidFill>
                  <a:schemeClr val="tx2">
                    <a:lumMod val="75000"/>
                  </a:schemeClr>
                </a:solidFill>
                <a:latin typeface="Time New Roman"/>
              </a:rPr>
              <a:t>(4). Về xây dựng nền văn hóa</a:t>
            </a:r>
          </a:p>
        </p:txBody>
      </p:sp>
      <p:sp>
        <p:nvSpPr>
          <p:cNvPr id="19" name="Rounded Rectangle 18">
            <a:extLst>
              <a:ext uri="{FF2B5EF4-FFF2-40B4-BE49-F238E27FC236}">
                <a16:creationId xmlns:a16="http://schemas.microsoft.com/office/drawing/2014/main" id="{083D889A-732F-B34C-B40F-C18B4DE66456}"/>
              </a:ext>
            </a:extLst>
          </p:cNvPr>
          <p:cNvSpPr/>
          <p:nvPr/>
        </p:nvSpPr>
        <p:spPr>
          <a:xfrm>
            <a:off x="2180495" y="5170202"/>
            <a:ext cx="6105376" cy="618214"/>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sz="2400" b="1" i="1">
                <a:solidFill>
                  <a:schemeClr val="tx2">
                    <a:lumMod val="75000"/>
                  </a:schemeClr>
                </a:solidFill>
                <a:latin typeface="Time New Roman"/>
              </a:rPr>
              <a:t>(5). Về quản lý xã hội</a:t>
            </a:r>
          </a:p>
        </p:txBody>
      </p:sp>
      <p:cxnSp>
        <p:nvCxnSpPr>
          <p:cNvPr id="28" name="Straight Arrow Connector 27"/>
          <p:cNvCxnSpPr>
            <a:stCxn id="9" idx="3"/>
            <a:endCxn id="18" idx="1"/>
          </p:cNvCxnSpPr>
          <p:nvPr/>
        </p:nvCxnSpPr>
        <p:spPr>
          <a:xfrm>
            <a:off x="1712740" y="4157002"/>
            <a:ext cx="439620" cy="50643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9" idx="3"/>
            <a:endCxn id="19" idx="1"/>
          </p:cNvCxnSpPr>
          <p:nvPr/>
        </p:nvCxnSpPr>
        <p:spPr>
          <a:xfrm>
            <a:off x="1712740" y="4157002"/>
            <a:ext cx="467755" cy="132230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288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circle(in)">
                                      <p:cBhvr>
                                        <p:cTn id="14" dur="20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barn(inVertical)">
                                      <p:cBhvr>
                                        <p:cTn id="19" dur="500"/>
                                        <p:tgtEl>
                                          <p:spTgt spid="14"/>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barn(inVertical)">
                                      <p:cBhvr>
                                        <p:cTn id="27" dur="500"/>
                                        <p:tgtEl>
                                          <p:spTgt spid="15"/>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arn(inVertical)">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barn(inVertical)">
                                      <p:cBhvr>
                                        <p:cTn id="35" dur="500"/>
                                        <p:tgtEl>
                                          <p:spTgt spid="16"/>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barn(inVertical)">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barn(inVertical)">
                                      <p:cBhvr>
                                        <p:cTn id="43" dur="500"/>
                                        <p:tgtEl>
                                          <p:spTgt spid="28"/>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barn(inVertical)">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barn(inVertical)">
                                      <p:cBhvr>
                                        <p:cTn id="51" dur="500"/>
                                        <p:tgtEl>
                                          <p:spTgt spid="34"/>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barn(inVertical)">
                                      <p:cBhvr>
                                        <p:cTn id="54" dur="500"/>
                                        <p:tgtEl>
                                          <p:spTgt spid="19"/>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barn(inVertical)">
                                      <p:cBhvr>
                                        <p:cTn id="59" dur="500"/>
                                        <p:tgtEl>
                                          <p:spTgt spid="17"/>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barn(inVertical)">
                                      <p:cBhvr>
                                        <p:cTn id="6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P spid="12" grpId="0" animBg="1"/>
      <p:bldP spid="13"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2194562" y="-5391"/>
            <a:ext cx="7061980" cy="962148"/>
            <a:chOff x="111148" y="1617509"/>
            <a:chExt cx="6649850" cy="797040"/>
          </a:xfrm>
        </p:grpSpPr>
        <p:sp>
          <p:nvSpPr>
            <p:cNvPr id="32" name="Rounded Rectangle 31"/>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indent="457200" algn="ctr">
                <a:tabLst>
                  <a:tab pos="1260475" algn="l"/>
                  <a:tab pos="5671185" algn="l"/>
                </a:tabLst>
              </a:pPr>
              <a:r>
                <a:rPr lang="en-US" sz="2800" b="1">
                  <a:solidFill>
                    <a:srgbClr val="002060"/>
                  </a:solidFill>
                  <a:latin typeface="Times New Roman" panose="02020603050405020304" pitchFamily="18" charset="0"/>
                  <a:ea typeface="Calibri" panose="020F0502020204030204" pitchFamily="34" charset="0"/>
                  <a:cs typeface="Times New Roman" panose="02020603050405020304" pitchFamily="18" charset="0"/>
                </a:rPr>
                <a:t>2.2. Phương hướng xây dụng chủ nghĩa xã hội ở  Việt Nam hiện nay</a:t>
              </a:r>
              <a:endParaRPr lang="en-US" sz="2000" b="1">
                <a:solidFill>
                  <a:srgbClr val="002060"/>
                </a:solidFill>
                <a:latin typeface="Calibri" panose="020F0502020204030204" pitchFamily="34" charset="0"/>
                <a:ea typeface="Calibri" panose="020F0502020204030204" pitchFamily="34" charset="0"/>
                <a:cs typeface="Times New Roman" panose="02020603050405020304" pitchFamily="18" charset="0"/>
              </a:endParaRPr>
            </a:p>
          </p:txBody>
        </p:sp>
      </p:grpSp>
      <p:sp>
        <p:nvSpPr>
          <p:cNvPr id="2" name="Rectangle 1"/>
          <p:cNvSpPr/>
          <p:nvPr/>
        </p:nvSpPr>
        <p:spPr>
          <a:xfrm>
            <a:off x="261550" y="1014237"/>
            <a:ext cx="4757877" cy="461665"/>
          </a:xfrm>
          <a:prstGeom prst="rect">
            <a:avLst/>
          </a:prstGeom>
          <a:solidFill>
            <a:schemeClr val="accent6">
              <a:lumMod val="60000"/>
              <a:lumOff val="40000"/>
            </a:schemeClr>
          </a:solidFill>
          <a:ln w="25400">
            <a:solidFill>
              <a:schemeClr val="accent1">
                <a:shade val="50000"/>
              </a:schemeClr>
            </a:solidFill>
          </a:ln>
        </p:spPr>
        <p:txBody>
          <a:bodyPr wrap="square">
            <a:spAutoFit/>
          </a:bodyPr>
          <a:lstStyle/>
          <a:p>
            <a:pPr algn="just"/>
            <a:r>
              <a:rPr lang="en-US" sz="2400" b="1">
                <a:solidFill>
                  <a:schemeClr val="tx2">
                    <a:lumMod val="75000"/>
                  </a:schemeClr>
                </a:solidFill>
                <a:latin typeface="Times New Roman" panose="02020603050405020304" pitchFamily="18" charset="0"/>
                <a:ea typeface="Calibri" panose="020F0502020204030204" pitchFamily="34" charset="0"/>
              </a:rPr>
              <a:t>* Đại hội Đảng lần thứ XII chỉ rõ:</a:t>
            </a:r>
            <a:endParaRPr lang="en-US" sz="2400" b="1">
              <a:solidFill>
                <a:schemeClr val="tx2">
                  <a:lumMod val="75000"/>
                </a:schemeClr>
              </a:solidFill>
            </a:endParaRPr>
          </a:p>
        </p:txBody>
      </p:sp>
      <p:sp>
        <p:nvSpPr>
          <p:cNvPr id="20" name="Rounded Rectangle 19">
            <a:extLst>
              <a:ext uri="{FF2B5EF4-FFF2-40B4-BE49-F238E27FC236}">
                <a16:creationId xmlns:a16="http://schemas.microsoft.com/office/drawing/2014/main" id="{083D889A-732F-B34C-B40F-C18B4DE66456}"/>
              </a:ext>
            </a:extLst>
          </p:cNvPr>
          <p:cNvSpPr/>
          <p:nvPr/>
        </p:nvSpPr>
        <p:spPr>
          <a:xfrm>
            <a:off x="334105" y="2392581"/>
            <a:ext cx="1445451" cy="360917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800" b="1">
                <a:solidFill>
                  <a:schemeClr val="tx2">
                    <a:lumMod val="75000"/>
                  </a:schemeClr>
                </a:solidFill>
                <a:latin typeface="Time New Roman"/>
              </a:rPr>
              <a:t>Đề ra 12 nhiệm vụ cơ bản</a:t>
            </a:r>
            <a:endParaRPr lang="vi-VN" sz="2800" b="1" dirty="0">
              <a:solidFill>
                <a:schemeClr val="tx2">
                  <a:lumMod val="75000"/>
                </a:schemeClr>
              </a:solidFill>
              <a:latin typeface="Time New Roman"/>
            </a:endParaRPr>
          </a:p>
        </p:txBody>
      </p:sp>
      <p:sp>
        <p:nvSpPr>
          <p:cNvPr id="21" name="Rounded Rectangle 20">
            <a:extLst>
              <a:ext uri="{FF2B5EF4-FFF2-40B4-BE49-F238E27FC236}">
                <a16:creationId xmlns:a16="http://schemas.microsoft.com/office/drawing/2014/main" id="{083D889A-732F-B34C-B40F-C18B4DE66456}"/>
              </a:ext>
            </a:extLst>
          </p:cNvPr>
          <p:cNvSpPr/>
          <p:nvPr/>
        </p:nvSpPr>
        <p:spPr>
          <a:xfrm>
            <a:off x="2208630" y="1557984"/>
            <a:ext cx="6645521" cy="58994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sz="2400" b="1" i="1">
                <a:solidFill>
                  <a:schemeClr val="tx2">
                    <a:lumMod val="75000"/>
                  </a:schemeClr>
                </a:solidFill>
                <a:latin typeface="Time New Roman"/>
              </a:rPr>
              <a:t>(7). Về an ninh, quốc phòng</a:t>
            </a:r>
          </a:p>
        </p:txBody>
      </p:sp>
      <p:sp>
        <p:nvSpPr>
          <p:cNvPr id="22" name="Rounded Rectangle 21">
            <a:extLst>
              <a:ext uri="{FF2B5EF4-FFF2-40B4-BE49-F238E27FC236}">
                <a16:creationId xmlns:a16="http://schemas.microsoft.com/office/drawing/2014/main" id="{083D889A-732F-B34C-B40F-C18B4DE66456}"/>
              </a:ext>
            </a:extLst>
          </p:cNvPr>
          <p:cNvSpPr/>
          <p:nvPr/>
        </p:nvSpPr>
        <p:spPr>
          <a:xfrm>
            <a:off x="2208630" y="2434785"/>
            <a:ext cx="6645521" cy="589946"/>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sz="2400" b="1" i="1">
                <a:solidFill>
                  <a:schemeClr val="tx2">
                    <a:lumMod val="75000"/>
                  </a:schemeClr>
                </a:solidFill>
                <a:latin typeface="Time New Roman"/>
              </a:rPr>
              <a:t>(8). Về đối ngoại</a:t>
            </a:r>
          </a:p>
        </p:txBody>
      </p:sp>
      <p:sp>
        <p:nvSpPr>
          <p:cNvPr id="23" name="Rounded Rectangle 22">
            <a:extLst>
              <a:ext uri="{FF2B5EF4-FFF2-40B4-BE49-F238E27FC236}">
                <a16:creationId xmlns:a16="http://schemas.microsoft.com/office/drawing/2014/main" id="{083D889A-732F-B34C-B40F-C18B4DE66456}"/>
              </a:ext>
            </a:extLst>
          </p:cNvPr>
          <p:cNvSpPr/>
          <p:nvPr/>
        </p:nvSpPr>
        <p:spPr>
          <a:xfrm>
            <a:off x="2236765" y="3339722"/>
            <a:ext cx="6645521" cy="618214"/>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sz="2400" b="1" i="1">
                <a:solidFill>
                  <a:schemeClr val="tx2">
                    <a:lumMod val="75000"/>
                  </a:schemeClr>
                </a:solidFill>
                <a:latin typeface="Time New Roman"/>
              </a:rPr>
              <a:t>(9). Về phát huy dân chủ XHCN</a:t>
            </a:r>
          </a:p>
        </p:txBody>
      </p:sp>
      <p:sp>
        <p:nvSpPr>
          <p:cNvPr id="24" name="Rounded Rectangle 23">
            <a:extLst>
              <a:ext uri="{FF2B5EF4-FFF2-40B4-BE49-F238E27FC236}">
                <a16:creationId xmlns:a16="http://schemas.microsoft.com/office/drawing/2014/main" id="{083D889A-732F-B34C-B40F-C18B4DE66456}"/>
              </a:ext>
            </a:extLst>
          </p:cNvPr>
          <p:cNvSpPr/>
          <p:nvPr/>
        </p:nvSpPr>
        <p:spPr>
          <a:xfrm>
            <a:off x="2236765" y="6001752"/>
            <a:ext cx="6645521" cy="792956"/>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sz="2400" b="1" i="1">
                <a:solidFill>
                  <a:schemeClr val="tx2">
                    <a:lumMod val="75000"/>
                  </a:schemeClr>
                </a:solidFill>
                <a:latin typeface="Time New Roman"/>
              </a:rPr>
              <a:t>(12). Về quán triệt và xử lý tốt các quan hệ lớn</a:t>
            </a:r>
          </a:p>
        </p:txBody>
      </p:sp>
      <p:cxnSp>
        <p:nvCxnSpPr>
          <p:cNvPr id="25" name="Straight Arrow Connector 24"/>
          <p:cNvCxnSpPr>
            <a:stCxn id="20" idx="3"/>
            <a:endCxn id="21" idx="1"/>
          </p:cNvCxnSpPr>
          <p:nvPr/>
        </p:nvCxnSpPr>
        <p:spPr>
          <a:xfrm flipV="1">
            <a:off x="1779556" y="1852957"/>
            <a:ext cx="429074" cy="234420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0" idx="3"/>
            <a:endCxn id="23" idx="1"/>
          </p:cNvCxnSpPr>
          <p:nvPr/>
        </p:nvCxnSpPr>
        <p:spPr>
          <a:xfrm flipV="1">
            <a:off x="1779556" y="3648829"/>
            <a:ext cx="457209" cy="54833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0" idx="3"/>
            <a:endCxn id="30" idx="1"/>
          </p:cNvCxnSpPr>
          <p:nvPr/>
        </p:nvCxnSpPr>
        <p:spPr>
          <a:xfrm>
            <a:off x="1779556" y="4197166"/>
            <a:ext cx="429074" cy="4240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a:stCxn id="20" idx="3"/>
            <a:endCxn id="24" idx="1"/>
          </p:cNvCxnSpPr>
          <p:nvPr/>
        </p:nvCxnSpPr>
        <p:spPr>
          <a:xfrm>
            <a:off x="1779556" y="4197166"/>
            <a:ext cx="457209" cy="22010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a:extLst>
              <a:ext uri="{FF2B5EF4-FFF2-40B4-BE49-F238E27FC236}">
                <a16:creationId xmlns:a16="http://schemas.microsoft.com/office/drawing/2014/main" id="{083D889A-732F-B34C-B40F-C18B4DE66456}"/>
              </a:ext>
            </a:extLst>
          </p:cNvPr>
          <p:cNvSpPr/>
          <p:nvPr/>
        </p:nvSpPr>
        <p:spPr>
          <a:xfrm>
            <a:off x="2208630" y="4312127"/>
            <a:ext cx="6645521" cy="61821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sz="2400" b="1" i="1">
                <a:solidFill>
                  <a:schemeClr val="tx2">
                    <a:lumMod val="75000"/>
                  </a:schemeClr>
                </a:solidFill>
                <a:latin typeface="Time New Roman"/>
              </a:rPr>
              <a:t>(10). Về hoàn thiện nhà nước pháp quyền</a:t>
            </a:r>
          </a:p>
        </p:txBody>
      </p:sp>
      <p:sp>
        <p:nvSpPr>
          <p:cNvPr id="35" name="Rounded Rectangle 34">
            <a:extLst>
              <a:ext uri="{FF2B5EF4-FFF2-40B4-BE49-F238E27FC236}">
                <a16:creationId xmlns:a16="http://schemas.microsoft.com/office/drawing/2014/main" id="{083D889A-732F-B34C-B40F-C18B4DE66456}"/>
              </a:ext>
            </a:extLst>
          </p:cNvPr>
          <p:cNvSpPr/>
          <p:nvPr/>
        </p:nvSpPr>
        <p:spPr>
          <a:xfrm>
            <a:off x="2236765" y="5156135"/>
            <a:ext cx="6645521" cy="618214"/>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sz="2400" b="1" i="1">
                <a:solidFill>
                  <a:schemeClr val="tx2">
                    <a:lumMod val="75000"/>
                  </a:schemeClr>
                </a:solidFill>
                <a:latin typeface="Time New Roman"/>
              </a:rPr>
              <a:t>(11). Về xây dựng Đảng</a:t>
            </a:r>
          </a:p>
        </p:txBody>
      </p:sp>
      <p:cxnSp>
        <p:nvCxnSpPr>
          <p:cNvPr id="36" name="Straight Arrow Connector 35"/>
          <p:cNvCxnSpPr>
            <a:stCxn id="20" idx="3"/>
            <a:endCxn id="22" idx="1"/>
          </p:cNvCxnSpPr>
          <p:nvPr/>
        </p:nvCxnSpPr>
        <p:spPr>
          <a:xfrm flipV="1">
            <a:off x="1779556" y="2729758"/>
            <a:ext cx="429074" cy="146740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20" idx="3"/>
            <a:endCxn id="35" idx="1"/>
          </p:cNvCxnSpPr>
          <p:nvPr/>
        </p:nvCxnSpPr>
        <p:spPr>
          <a:xfrm>
            <a:off x="1779556" y="4197166"/>
            <a:ext cx="457209" cy="126807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669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circle(in)">
                                      <p:cBhvr>
                                        <p:cTn id="14" dur="20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barn(inVertical)">
                                      <p:cBhvr>
                                        <p:cTn id="19" dur="500"/>
                                        <p:tgtEl>
                                          <p:spTgt spid="25"/>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arn(inVertical)">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barn(inVertical)">
                                      <p:cBhvr>
                                        <p:cTn id="27" dur="500"/>
                                        <p:tgtEl>
                                          <p:spTgt spid="36"/>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barn(inVertical)">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barn(inVertical)">
                                      <p:cBhvr>
                                        <p:cTn id="35" dur="500"/>
                                        <p:tgtEl>
                                          <p:spTgt spid="26"/>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barn(inVertical)">
                                      <p:cBhvr>
                                        <p:cTn id="38" dur="5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barn(inVertical)">
                                      <p:cBhvr>
                                        <p:cTn id="43" dur="500"/>
                                        <p:tgtEl>
                                          <p:spTgt spid="27"/>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barn(inVertical)">
                                      <p:cBhvr>
                                        <p:cTn id="46" dur="500"/>
                                        <p:tgtEl>
                                          <p:spTgt spid="30"/>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barn(inVertical)">
                                      <p:cBhvr>
                                        <p:cTn id="51" dur="500"/>
                                        <p:tgtEl>
                                          <p:spTgt spid="37"/>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barn(inVertical)">
                                      <p:cBhvr>
                                        <p:cTn id="54" dur="500"/>
                                        <p:tgtEl>
                                          <p:spTgt spid="35"/>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nodeType="click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barn(inVertical)">
                                      <p:cBhvr>
                                        <p:cTn id="59" dur="500"/>
                                        <p:tgtEl>
                                          <p:spTgt spid="29"/>
                                        </p:tgtEl>
                                      </p:cBhvr>
                                    </p:animEffect>
                                  </p:childTnLst>
                                </p:cTn>
                              </p:par>
                              <p:par>
                                <p:cTn id="60" presetID="16" presetClass="entr" presetSubtype="21" fill="hold" grpId="0" nodeType="with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barn(inVertical)">
                                      <p:cBhvr>
                                        <p:cTn id="6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P spid="21" grpId="0" animBg="1"/>
      <p:bldP spid="22" grpId="0" animBg="1"/>
      <p:bldP spid="23" grpId="0" animBg="1"/>
      <p:bldP spid="24" grpId="0" animBg="1"/>
      <p:bldP spid="30" grpId="0" animBg="1"/>
      <p:bldP spid="3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2208628" y="475"/>
            <a:ext cx="6738423" cy="962148"/>
            <a:chOff x="111148" y="1617509"/>
            <a:chExt cx="6649850" cy="797040"/>
          </a:xfrm>
        </p:grpSpPr>
        <p:sp>
          <p:nvSpPr>
            <p:cNvPr id="32" name="Rounded Rectangle 31"/>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indent="457200" algn="ctr">
                <a:tabLst>
                  <a:tab pos="1260475" algn="l"/>
                  <a:tab pos="5671185" algn="l"/>
                </a:tabLst>
              </a:pPr>
              <a:r>
                <a:rPr lang="en-US" sz="2800" b="1">
                  <a:solidFill>
                    <a:srgbClr val="002060"/>
                  </a:solidFill>
                  <a:latin typeface="Times New Roman" panose="02020603050405020304" pitchFamily="18" charset="0"/>
                  <a:ea typeface="Calibri" panose="020F0502020204030204" pitchFamily="34" charset="0"/>
                  <a:cs typeface="Times New Roman" panose="02020603050405020304" pitchFamily="18" charset="0"/>
                </a:rPr>
                <a:t>2.2. Phương hướng xây dụng chủ nghĩa xã hội ở  Việt Nam hiện nay</a:t>
              </a:r>
              <a:endParaRPr lang="en-US" sz="2000" b="1">
                <a:solidFill>
                  <a:srgbClr val="002060"/>
                </a:solidFill>
                <a:latin typeface="Calibri" panose="020F0502020204030204" pitchFamily="34" charset="0"/>
                <a:ea typeface="Calibri" panose="020F0502020204030204" pitchFamily="34" charset="0"/>
                <a:cs typeface="Times New Roman" panose="02020603050405020304" pitchFamily="18" charset="0"/>
              </a:endParaRPr>
            </a:p>
          </p:txBody>
        </p:sp>
      </p:grpSp>
      <p:sp>
        <p:nvSpPr>
          <p:cNvPr id="2" name="Rectangle 1"/>
          <p:cNvSpPr/>
          <p:nvPr/>
        </p:nvSpPr>
        <p:spPr>
          <a:xfrm>
            <a:off x="261550" y="1014237"/>
            <a:ext cx="4757877" cy="461665"/>
          </a:xfrm>
          <a:prstGeom prst="rect">
            <a:avLst/>
          </a:prstGeom>
          <a:solidFill>
            <a:schemeClr val="accent6">
              <a:lumMod val="60000"/>
              <a:lumOff val="40000"/>
            </a:schemeClr>
          </a:solidFill>
          <a:ln w="25400">
            <a:solidFill>
              <a:schemeClr val="accent1">
                <a:shade val="50000"/>
              </a:schemeClr>
            </a:solidFill>
          </a:ln>
        </p:spPr>
        <p:txBody>
          <a:bodyPr wrap="square">
            <a:spAutoFit/>
          </a:bodyPr>
          <a:lstStyle/>
          <a:p>
            <a:pPr algn="just"/>
            <a:r>
              <a:rPr lang="en-US" sz="2400" b="1">
                <a:solidFill>
                  <a:schemeClr val="tx2">
                    <a:lumMod val="75000"/>
                  </a:schemeClr>
                </a:solidFill>
                <a:latin typeface="Times New Roman" panose="02020603050405020304" pitchFamily="18" charset="0"/>
                <a:ea typeface="Calibri" panose="020F0502020204030204" pitchFamily="34" charset="0"/>
              </a:rPr>
              <a:t>* Đại hội Đảng lần thứ XII chỉ rõ:</a:t>
            </a:r>
            <a:endParaRPr lang="en-US" sz="2400" b="1">
              <a:solidFill>
                <a:schemeClr val="tx2">
                  <a:lumMod val="75000"/>
                </a:schemeClr>
              </a:solidFill>
            </a:endParaRPr>
          </a:p>
        </p:txBody>
      </p:sp>
      <p:sp>
        <p:nvSpPr>
          <p:cNvPr id="20" name="Rounded Rectangle 19">
            <a:extLst>
              <a:ext uri="{FF2B5EF4-FFF2-40B4-BE49-F238E27FC236}">
                <a16:creationId xmlns:a16="http://schemas.microsoft.com/office/drawing/2014/main" id="{083D889A-732F-B34C-B40F-C18B4DE66456}"/>
              </a:ext>
            </a:extLst>
          </p:cNvPr>
          <p:cNvSpPr/>
          <p:nvPr/>
        </p:nvSpPr>
        <p:spPr>
          <a:xfrm>
            <a:off x="116801" y="1852957"/>
            <a:ext cx="1662755" cy="4196599"/>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65760" indent="-256032" algn="just">
              <a:buClr>
                <a:schemeClr val="accent3"/>
              </a:buClr>
              <a:defRPr/>
            </a:pPr>
            <a:r>
              <a:rPr lang="en-US" sz="2800" b="1">
                <a:solidFill>
                  <a:schemeClr val="tx2">
                    <a:lumMod val="75000"/>
                  </a:schemeClr>
                </a:solidFill>
                <a:latin typeface="Times New Roman" panose="02020603050405020304" pitchFamily="18" charset="0"/>
                <a:cs typeface="Times New Roman" panose="02020603050405020304" pitchFamily="18" charset="0"/>
              </a:rPr>
              <a:t>Về các mối quan hệ cần giải quyết</a:t>
            </a:r>
          </a:p>
        </p:txBody>
      </p:sp>
      <p:sp>
        <p:nvSpPr>
          <p:cNvPr id="21" name="Rounded Rectangle 20">
            <a:extLst>
              <a:ext uri="{FF2B5EF4-FFF2-40B4-BE49-F238E27FC236}">
                <a16:creationId xmlns:a16="http://schemas.microsoft.com/office/drawing/2014/main" id="{083D889A-732F-B34C-B40F-C18B4DE66456}"/>
              </a:ext>
            </a:extLst>
          </p:cNvPr>
          <p:cNvSpPr/>
          <p:nvPr/>
        </p:nvSpPr>
        <p:spPr>
          <a:xfrm>
            <a:off x="2301530" y="1804760"/>
            <a:ext cx="6645521" cy="58994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109537">
              <a:buClr>
                <a:schemeClr val="accent3"/>
              </a:buClr>
              <a:defRPr/>
            </a:pPr>
            <a:r>
              <a:rPr lang="en-US" sz="2400" b="1" i="1">
                <a:solidFill>
                  <a:schemeClr val="tx2">
                    <a:lumMod val="75000"/>
                  </a:schemeClr>
                </a:solidFill>
                <a:latin typeface="Times New Roman" panose="02020603050405020304" pitchFamily="18" charset="0"/>
                <a:cs typeface="Times New Roman" panose="02020603050405020304" pitchFamily="18" charset="0"/>
              </a:rPr>
              <a:t>(1). Giữa đổi mới, ổn định và phát triển </a:t>
            </a:r>
          </a:p>
        </p:txBody>
      </p:sp>
      <p:sp>
        <p:nvSpPr>
          <p:cNvPr id="22" name="Rounded Rectangle 21">
            <a:extLst>
              <a:ext uri="{FF2B5EF4-FFF2-40B4-BE49-F238E27FC236}">
                <a16:creationId xmlns:a16="http://schemas.microsoft.com/office/drawing/2014/main" id="{083D889A-732F-B34C-B40F-C18B4DE66456}"/>
              </a:ext>
            </a:extLst>
          </p:cNvPr>
          <p:cNvSpPr/>
          <p:nvPr/>
        </p:nvSpPr>
        <p:spPr>
          <a:xfrm>
            <a:off x="2312675" y="2873516"/>
            <a:ext cx="6645521" cy="79815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400" b="1" i="1">
                <a:solidFill>
                  <a:schemeClr val="tx2">
                    <a:lumMod val="75000"/>
                  </a:schemeClr>
                </a:solidFill>
                <a:latin typeface="Times New Roman" panose="02020603050405020304" pitchFamily="18" charset="0"/>
                <a:cs typeface="Times New Roman" panose="02020603050405020304" pitchFamily="18" charset="0"/>
              </a:rPr>
              <a:t>(2). Giữa đổi mới kinh tế và đổi mới chính trị</a:t>
            </a:r>
          </a:p>
        </p:txBody>
      </p:sp>
      <p:sp>
        <p:nvSpPr>
          <p:cNvPr id="23" name="Rounded Rectangle 22">
            <a:extLst>
              <a:ext uri="{FF2B5EF4-FFF2-40B4-BE49-F238E27FC236}">
                <a16:creationId xmlns:a16="http://schemas.microsoft.com/office/drawing/2014/main" id="{083D889A-732F-B34C-B40F-C18B4DE66456}"/>
              </a:ext>
            </a:extLst>
          </p:cNvPr>
          <p:cNvSpPr/>
          <p:nvPr/>
        </p:nvSpPr>
        <p:spPr>
          <a:xfrm>
            <a:off x="2208629" y="3991498"/>
            <a:ext cx="6645521" cy="895977"/>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sz="2400" b="1" i="1">
              <a:solidFill>
                <a:schemeClr val="tx2">
                  <a:lumMod val="75000"/>
                </a:schemeClr>
              </a:solidFill>
              <a:latin typeface="Times New Roman" panose="02020603050405020304" pitchFamily="18" charset="0"/>
              <a:cs typeface="Times New Roman" panose="02020603050405020304" pitchFamily="18" charset="0"/>
            </a:endParaRPr>
          </a:p>
          <a:p>
            <a:r>
              <a:rPr lang="en-US" sz="2400" b="1" i="1">
                <a:solidFill>
                  <a:schemeClr val="tx2">
                    <a:lumMod val="75000"/>
                  </a:schemeClr>
                </a:solidFill>
                <a:latin typeface="Times New Roman" panose="02020603050405020304" pitchFamily="18" charset="0"/>
                <a:cs typeface="Times New Roman" panose="02020603050405020304" pitchFamily="18" charset="0"/>
              </a:rPr>
              <a:t>(3). Giữa kinh tế thị trường và định hướng XHCN </a:t>
            </a:r>
          </a:p>
          <a:p>
            <a:endParaRPr lang="en-US" sz="2400" b="1" i="1">
              <a:solidFill>
                <a:schemeClr val="tx2">
                  <a:lumMod val="75000"/>
                </a:schemeClr>
              </a:solidFill>
              <a:latin typeface="Times New Roman" panose="02020603050405020304" pitchFamily="18" charset="0"/>
              <a:cs typeface="Times New Roman" panose="02020603050405020304" pitchFamily="18" charset="0"/>
            </a:endParaRPr>
          </a:p>
        </p:txBody>
      </p:sp>
      <p:cxnSp>
        <p:nvCxnSpPr>
          <p:cNvPr id="25" name="Straight Arrow Connector 24"/>
          <p:cNvCxnSpPr>
            <a:stCxn id="20" idx="3"/>
            <a:endCxn id="21" idx="1"/>
          </p:cNvCxnSpPr>
          <p:nvPr/>
        </p:nvCxnSpPr>
        <p:spPr>
          <a:xfrm flipV="1">
            <a:off x="1779556" y="2099733"/>
            <a:ext cx="521974" cy="18515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0" idx="3"/>
            <a:endCxn id="23" idx="1"/>
          </p:cNvCxnSpPr>
          <p:nvPr/>
        </p:nvCxnSpPr>
        <p:spPr>
          <a:xfrm>
            <a:off x="1779556" y="3951257"/>
            <a:ext cx="429073" cy="48823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a:extLst>
              <a:ext uri="{FF2B5EF4-FFF2-40B4-BE49-F238E27FC236}">
                <a16:creationId xmlns:a16="http://schemas.microsoft.com/office/drawing/2014/main" id="{083D889A-732F-B34C-B40F-C18B4DE66456}"/>
              </a:ext>
            </a:extLst>
          </p:cNvPr>
          <p:cNvSpPr/>
          <p:nvPr/>
        </p:nvSpPr>
        <p:spPr>
          <a:xfrm>
            <a:off x="2236765" y="5316392"/>
            <a:ext cx="6645521" cy="934123"/>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sz="2400" b="1" i="1">
              <a:solidFill>
                <a:schemeClr val="tx2">
                  <a:lumMod val="75000"/>
                </a:schemeClr>
              </a:solidFill>
              <a:latin typeface="Times New Roman" panose="02020603050405020304" pitchFamily="18" charset="0"/>
              <a:cs typeface="Times New Roman" panose="02020603050405020304" pitchFamily="18" charset="0"/>
            </a:endParaRPr>
          </a:p>
          <a:p>
            <a:r>
              <a:rPr lang="en-US" sz="2400" b="1" i="1">
                <a:solidFill>
                  <a:schemeClr val="tx2">
                    <a:lumMod val="75000"/>
                  </a:schemeClr>
                </a:solidFill>
                <a:latin typeface="Times New Roman" panose="02020603050405020304" pitchFamily="18" charset="0"/>
                <a:cs typeface="Times New Roman" panose="02020603050405020304" pitchFamily="18" charset="0"/>
              </a:rPr>
              <a:t>(4). Giữa phát triển LLSX và xây dựng, hoàn thiện từng bước QHSX XHCN</a:t>
            </a:r>
          </a:p>
          <a:p>
            <a:endParaRPr lang="en-US" sz="2400" b="1" i="1">
              <a:solidFill>
                <a:schemeClr val="tx2">
                  <a:lumMod val="75000"/>
                </a:schemeClr>
              </a:solidFill>
              <a:latin typeface="Times New Roman" panose="02020603050405020304" pitchFamily="18" charset="0"/>
              <a:cs typeface="Times New Roman" panose="02020603050405020304" pitchFamily="18" charset="0"/>
            </a:endParaRPr>
          </a:p>
        </p:txBody>
      </p:sp>
      <p:cxnSp>
        <p:nvCxnSpPr>
          <p:cNvPr id="36" name="Straight Arrow Connector 35"/>
          <p:cNvCxnSpPr>
            <a:stCxn id="20" idx="3"/>
            <a:endCxn id="22" idx="1"/>
          </p:cNvCxnSpPr>
          <p:nvPr/>
        </p:nvCxnSpPr>
        <p:spPr>
          <a:xfrm flipV="1">
            <a:off x="1779556" y="3272592"/>
            <a:ext cx="533119" cy="67866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30" idx="1"/>
          </p:cNvCxnSpPr>
          <p:nvPr/>
        </p:nvCxnSpPr>
        <p:spPr>
          <a:xfrm>
            <a:off x="1765488" y="3886169"/>
            <a:ext cx="471277" cy="18972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8447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circle(in)">
                                      <p:cBhvr>
                                        <p:cTn id="14" dur="20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barn(inVertical)">
                                      <p:cBhvr>
                                        <p:cTn id="19" dur="500"/>
                                        <p:tgtEl>
                                          <p:spTgt spid="25"/>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arn(inVertical)">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barn(inVertical)">
                                      <p:cBhvr>
                                        <p:cTn id="27" dur="500"/>
                                        <p:tgtEl>
                                          <p:spTgt spid="36"/>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barn(inVertical)">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barn(inVertical)">
                                      <p:cBhvr>
                                        <p:cTn id="35" dur="500"/>
                                        <p:tgtEl>
                                          <p:spTgt spid="27"/>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barn(inVertical)">
                                      <p:cBhvr>
                                        <p:cTn id="38" dur="5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barn(inVertical)">
                                      <p:cBhvr>
                                        <p:cTn id="43" dur="500"/>
                                        <p:tgtEl>
                                          <p:spTgt spid="37"/>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barn(inVertical)">
                                      <p:cBhvr>
                                        <p:cTn id="4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P spid="21" grpId="0" animBg="1"/>
      <p:bldP spid="22" grpId="0" animBg="1"/>
      <p:bldP spid="23" grpId="0" animBg="1"/>
      <p:bldP spid="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2039814" y="475"/>
            <a:ext cx="6907237" cy="962148"/>
            <a:chOff x="111148" y="1617509"/>
            <a:chExt cx="6649850" cy="797040"/>
          </a:xfrm>
        </p:grpSpPr>
        <p:sp>
          <p:nvSpPr>
            <p:cNvPr id="32" name="Rounded Rectangle 31"/>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indent="457200" algn="ctr">
                <a:tabLst>
                  <a:tab pos="1260475" algn="l"/>
                  <a:tab pos="5671185" algn="l"/>
                </a:tabLst>
              </a:pPr>
              <a:r>
                <a:rPr lang="en-US" sz="2800" b="1">
                  <a:solidFill>
                    <a:srgbClr val="002060"/>
                  </a:solidFill>
                  <a:latin typeface="Times New Roman" panose="02020603050405020304" pitchFamily="18" charset="0"/>
                  <a:ea typeface="Calibri" panose="020F0502020204030204" pitchFamily="34" charset="0"/>
                  <a:cs typeface="Times New Roman" panose="02020603050405020304" pitchFamily="18" charset="0"/>
                </a:rPr>
                <a:t>2.2. Phương hướng xây dụng chủ nghĩa xã hội ở  Việt Nam hiện nay</a:t>
              </a:r>
              <a:endParaRPr lang="en-US" sz="2000" b="1">
                <a:solidFill>
                  <a:srgbClr val="002060"/>
                </a:solidFill>
                <a:latin typeface="Calibri" panose="020F0502020204030204" pitchFamily="34" charset="0"/>
                <a:ea typeface="Calibri" panose="020F0502020204030204" pitchFamily="34" charset="0"/>
                <a:cs typeface="Times New Roman" panose="02020603050405020304" pitchFamily="18" charset="0"/>
              </a:endParaRPr>
            </a:p>
          </p:txBody>
        </p:sp>
      </p:grpSp>
      <p:sp>
        <p:nvSpPr>
          <p:cNvPr id="2" name="Rectangle 1"/>
          <p:cNvSpPr/>
          <p:nvPr/>
        </p:nvSpPr>
        <p:spPr>
          <a:xfrm>
            <a:off x="261550" y="1014237"/>
            <a:ext cx="4757877" cy="461665"/>
          </a:xfrm>
          <a:prstGeom prst="rect">
            <a:avLst/>
          </a:prstGeom>
          <a:solidFill>
            <a:schemeClr val="accent6">
              <a:lumMod val="60000"/>
              <a:lumOff val="40000"/>
            </a:schemeClr>
          </a:solidFill>
          <a:ln w="25400">
            <a:solidFill>
              <a:schemeClr val="accent1">
                <a:shade val="50000"/>
              </a:schemeClr>
            </a:solidFill>
          </a:ln>
        </p:spPr>
        <p:txBody>
          <a:bodyPr wrap="square">
            <a:spAutoFit/>
          </a:bodyPr>
          <a:lstStyle/>
          <a:p>
            <a:pPr algn="just"/>
            <a:r>
              <a:rPr lang="en-US" sz="2400" b="1">
                <a:solidFill>
                  <a:schemeClr val="tx2">
                    <a:lumMod val="75000"/>
                  </a:schemeClr>
                </a:solidFill>
                <a:latin typeface="Times New Roman" panose="02020603050405020304" pitchFamily="18" charset="0"/>
                <a:ea typeface="Calibri" panose="020F0502020204030204" pitchFamily="34" charset="0"/>
              </a:rPr>
              <a:t>* Đại hội Đảng lần thứ XII chỉ rõ:</a:t>
            </a:r>
            <a:endParaRPr lang="en-US" sz="2400" b="1">
              <a:solidFill>
                <a:schemeClr val="tx2">
                  <a:lumMod val="75000"/>
                </a:schemeClr>
              </a:solidFill>
            </a:endParaRPr>
          </a:p>
        </p:txBody>
      </p:sp>
      <p:sp>
        <p:nvSpPr>
          <p:cNvPr id="20" name="Rounded Rectangle 19">
            <a:extLst>
              <a:ext uri="{FF2B5EF4-FFF2-40B4-BE49-F238E27FC236}">
                <a16:creationId xmlns:a16="http://schemas.microsoft.com/office/drawing/2014/main" id="{083D889A-732F-B34C-B40F-C18B4DE66456}"/>
              </a:ext>
            </a:extLst>
          </p:cNvPr>
          <p:cNvSpPr/>
          <p:nvPr/>
        </p:nvSpPr>
        <p:spPr>
          <a:xfrm>
            <a:off x="116801" y="1852957"/>
            <a:ext cx="1662755" cy="4196599"/>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65760" indent="-256032" algn="just">
              <a:buClr>
                <a:schemeClr val="accent3"/>
              </a:buClr>
              <a:defRPr/>
            </a:pPr>
            <a:r>
              <a:rPr lang="en-US" sz="2800" b="1">
                <a:solidFill>
                  <a:schemeClr val="tx2">
                    <a:lumMod val="75000"/>
                  </a:schemeClr>
                </a:solidFill>
                <a:latin typeface="Times New Roman" panose="02020603050405020304" pitchFamily="18" charset="0"/>
                <a:cs typeface="Times New Roman" panose="02020603050405020304" pitchFamily="18" charset="0"/>
              </a:rPr>
              <a:t>Về các mối quan hệ cần giải quyết</a:t>
            </a:r>
          </a:p>
        </p:txBody>
      </p:sp>
      <p:sp>
        <p:nvSpPr>
          <p:cNvPr id="21" name="Rounded Rectangle 20">
            <a:extLst>
              <a:ext uri="{FF2B5EF4-FFF2-40B4-BE49-F238E27FC236}">
                <a16:creationId xmlns:a16="http://schemas.microsoft.com/office/drawing/2014/main" id="{083D889A-732F-B34C-B40F-C18B4DE66456}"/>
              </a:ext>
            </a:extLst>
          </p:cNvPr>
          <p:cNvSpPr/>
          <p:nvPr/>
        </p:nvSpPr>
        <p:spPr>
          <a:xfrm>
            <a:off x="2259326" y="1804760"/>
            <a:ext cx="6645521" cy="589946"/>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109537">
              <a:buClr>
                <a:schemeClr val="accent3"/>
              </a:buClr>
              <a:defRPr/>
            </a:pPr>
            <a:r>
              <a:rPr lang="en-US" sz="2400" b="1" i="1">
                <a:solidFill>
                  <a:schemeClr val="tx2">
                    <a:lumMod val="75000"/>
                  </a:schemeClr>
                </a:solidFill>
                <a:latin typeface="Times New Roman" panose="02020603050405020304" pitchFamily="18" charset="0"/>
                <a:cs typeface="Times New Roman" panose="02020603050405020304" pitchFamily="18" charset="0"/>
              </a:rPr>
              <a:t>(5). Giữa Nhà nước và thị trường </a:t>
            </a:r>
          </a:p>
        </p:txBody>
      </p:sp>
      <p:sp>
        <p:nvSpPr>
          <p:cNvPr id="22" name="Rounded Rectangle 21">
            <a:extLst>
              <a:ext uri="{FF2B5EF4-FFF2-40B4-BE49-F238E27FC236}">
                <a16:creationId xmlns:a16="http://schemas.microsoft.com/office/drawing/2014/main" id="{083D889A-732F-B34C-B40F-C18B4DE66456}"/>
              </a:ext>
            </a:extLst>
          </p:cNvPr>
          <p:cNvSpPr/>
          <p:nvPr/>
        </p:nvSpPr>
        <p:spPr>
          <a:xfrm>
            <a:off x="2259325" y="2676832"/>
            <a:ext cx="6645521" cy="798152"/>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sz="2400" b="1" i="1">
                <a:solidFill>
                  <a:schemeClr val="tx2">
                    <a:lumMod val="75000"/>
                  </a:schemeClr>
                </a:solidFill>
                <a:latin typeface="Times New Roman" panose="02020603050405020304" pitchFamily="18" charset="0"/>
                <a:cs typeface="Times New Roman" panose="02020603050405020304" pitchFamily="18" charset="0"/>
              </a:rPr>
              <a:t>(6). Giữa tăng trưởng kinh tế và phát triển văn hoá, thực hiện tiến bộ và công bằng xã hội</a:t>
            </a:r>
          </a:p>
        </p:txBody>
      </p:sp>
      <p:sp>
        <p:nvSpPr>
          <p:cNvPr id="23" name="Rounded Rectangle 22">
            <a:extLst>
              <a:ext uri="{FF2B5EF4-FFF2-40B4-BE49-F238E27FC236}">
                <a16:creationId xmlns:a16="http://schemas.microsoft.com/office/drawing/2014/main" id="{083D889A-732F-B34C-B40F-C18B4DE66456}"/>
              </a:ext>
            </a:extLst>
          </p:cNvPr>
          <p:cNvSpPr/>
          <p:nvPr/>
        </p:nvSpPr>
        <p:spPr>
          <a:xfrm>
            <a:off x="2222697" y="3704938"/>
            <a:ext cx="6645521" cy="895977"/>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sz="2400" b="1" i="1">
                <a:solidFill>
                  <a:schemeClr val="tx2">
                    <a:lumMod val="75000"/>
                  </a:schemeClr>
                </a:solidFill>
                <a:latin typeface="Times New Roman" panose="02020603050405020304" pitchFamily="18" charset="0"/>
                <a:cs typeface="Times New Roman" panose="02020603050405020304" pitchFamily="18" charset="0"/>
              </a:rPr>
              <a:t>(7). Giữa xây dựng CNXH và bảo vệ Tổ quốc XHCN</a:t>
            </a:r>
          </a:p>
        </p:txBody>
      </p:sp>
      <p:cxnSp>
        <p:nvCxnSpPr>
          <p:cNvPr id="25" name="Straight Arrow Connector 24"/>
          <p:cNvCxnSpPr>
            <a:stCxn id="20" idx="3"/>
            <a:endCxn id="21" idx="1"/>
          </p:cNvCxnSpPr>
          <p:nvPr/>
        </p:nvCxnSpPr>
        <p:spPr>
          <a:xfrm flipV="1">
            <a:off x="1779556" y="2099733"/>
            <a:ext cx="479770" cy="18515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20" idx="3"/>
            <a:endCxn id="23" idx="1"/>
          </p:cNvCxnSpPr>
          <p:nvPr/>
        </p:nvCxnSpPr>
        <p:spPr>
          <a:xfrm>
            <a:off x="1779556" y="3951257"/>
            <a:ext cx="443141" cy="20167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a:extLst>
              <a:ext uri="{FF2B5EF4-FFF2-40B4-BE49-F238E27FC236}">
                <a16:creationId xmlns:a16="http://schemas.microsoft.com/office/drawing/2014/main" id="{083D889A-732F-B34C-B40F-C18B4DE66456}"/>
              </a:ext>
            </a:extLst>
          </p:cNvPr>
          <p:cNvSpPr/>
          <p:nvPr/>
        </p:nvSpPr>
        <p:spPr>
          <a:xfrm>
            <a:off x="2236764" y="5670060"/>
            <a:ext cx="6645521" cy="934123"/>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sz="2400" b="1" i="1">
                <a:solidFill>
                  <a:schemeClr val="tx2">
                    <a:lumMod val="75000"/>
                  </a:schemeClr>
                </a:solidFill>
                <a:latin typeface="Times New Roman" panose="02020603050405020304" pitchFamily="18" charset="0"/>
                <a:cs typeface="Times New Roman" panose="02020603050405020304" pitchFamily="18" charset="0"/>
              </a:rPr>
              <a:t>(9). Giữa Đảng lãnh đạo, Nhà nước quản lý, nhân dân làm chủ</a:t>
            </a:r>
          </a:p>
        </p:txBody>
      </p:sp>
      <p:cxnSp>
        <p:nvCxnSpPr>
          <p:cNvPr id="36" name="Straight Arrow Connector 35"/>
          <p:cNvCxnSpPr>
            <a:stCxn id="20" idx="3"/>
            <a:endCxn id="22" idx="1"/>
          </p:cNvCxnSpPr>
          <p:nvPr/>
        </p:nvCxnSpPr>
        <p:spPr>
          <a:xfrm flipV="1">
            <a:off x="1779556" y="3075908"/>
            <a:ext cx="479769" cy="8753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30" idx="1"/>
          </p:cNvCxnSpPr>
          <p:nvPr/>
        </p:nvCxnSpPr>
        <p:spPr>
          <a:xfrm>
            <a:off x="1765488" y="3886169"/>
            <a:ext cx="471276" cy="225095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083D889A-732F-B34C-B40F-C18B4DE66456}"/>
              </a:ext>
            </a:extLst>
          </p:cNvPr>
          <p:cNvSpPr/>
          <p:nvPr/>
        </p:nvSpPr>
        <p:spPr>
          <a:xfrm>
            <a:off x="2236764" y="4782249"/>
            <a:ext cx="6645521" cy="625985"/>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sz="2400" b="1" i="1">
                <a:solidFill>
                  <a:schemeClr val="tx2">
                    <a:lumMod val="75000"/>
                  </a:schemeClr>
                </a:solidFill>
                <a:latin typeface="Times New Roman" panose="02020603050405020304" pitchFamily="18" charset="0"/>
                <a:cs typeface="Times New Roman" panose="02020603050405020304" pitchFamily="18" charset="0"/>
              </a:rPr>
              <a:t>(8). Giữa độc lập, tự chủ và hội nhập quốc tế</a:t>
            </a:r>
          </a:p>
        </p:txBody>
      </p:sp>
      <p:cxnSp>
        <p:nvCxnSpPr>
          <p:cNvPr id="18" name="Straight Arrow Connector 17"/>
          <p:cNvCxnSpPr>
            <a:stCxn id="20" idx="3"/>
            <a:endCxn id="15" idx="1"/>
          </p:cNvCxnSpPr>
          <p:nvPr/>
        </p:nvCxnSpPr>
        <p:spPr>
          <a:xfrm>
            <a:off x="1779556" y="3951257"/>
            <a:ext cx="457208" cy="114398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2068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circle(in)">
                                      <p:cBhvr>
                                        <p:cTn id="14" dur="20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barn(inVertical)">
                                      <p:cBhvr>
                                        <p:cTn id="19" dur="500"/>
                                        <p:tgtEl>
                                          <p:spTgt spid="25"/>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barn(inVertical)">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barn(inVertical)">
                                      <p:cBhvr>
                                        <p:cTn id="27" dur="500"/>
                                        <p:tgtEl>
                                          <p:spTgt spid="36"/>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barn(inVertical)">
                                      <p:cBhvr>
                                        <p:cTn id="30" dur="500"/>
                                        <p:tgtEl>
                                          <p:spTgt spid="22"/>
                                        </p:tgtEl>
                                      </p:cBhvr>
                                    </p:animEffect>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nodeType="click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barn(inVertical)">
                                      <p:cBhvr>
                                        <p:cTn id="35" dur="500"/>
                                        <p:tgtEl>
                                          <p:spTgt spid="27"/>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23"/>
                                        </p:tgtEl>
                                        <p:attrNameLst>
                                          <p:attrName>style.visibility</p:attrName>
                                        </p:attrNameLst>
                                      </p:cBhvr>
                                      <p:to>
                                        <p:strVal val="visible"/>
                                      </p:to>
                                    </p:set>
                                    <p:animEffect transition="in" filter="barn(inVertical)">
                                      <p:cBhvr>
                                        <p:cTn id="38" dur="500"/>
                                        <p:tgtEl>
                                          <p:spTgt spid="23"/>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21"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barn(inVertical)">
                                      <p:cBhvr>
                                        <p:cTn id="43" dur="500"/>
                                        <p:tgtEl>
                                          <p:spTgt spid="18"/>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barn(inVertical)">
                                      <p:cBhvr>
                                        <p:cTn id="46" dur="500"/>
                                        <p:tgtEl>
                                          <p:spTgt spid="15"/>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barn(inVertical)">
                                      <p:cBhvr>
                                        <p:cTn id="51" dur="500"/>
                                        <p:tgtEl>
                                          <p:spTgt spid="37"/>
                                        </p:tgtEl>
                                      </p:cBhvr>
                                    </p:animEffect>
                                  </p:childTnLst>
                                </p:cTn>
                              </p:par>
                              <p:par>
                                <p:cTn id="52" presetID="16" presetClass="entr" presetSubtype="21" fill="hold" grpId="0" nodeType="with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barn(inVertical)">
                                      <p:cBhvr>
                                        <p:cTn id="54"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P spid="21" grpId="0" animBg="1"/>
      <p:bldP spid="22" grpId="0" animBg="1"/>
      <p:bldP spid="23" grpId="0" animBg="1"/>
      <p:bldP spid="30"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541194" y="1079621"/>
            <a:ext cx="8201465" cy="5440754"/>
            <a:chOff x="555262" y="1165946"/>
            <a:chExt cx="8201465" cy="5440754"/>
          </a:xfrm>
        </p:grpSpPr>
        <p:pic>
          <p:nvPicPr>
            <p:cNvPr id="2" name="Picture 1">
              <a:extLst>
                <a:ext uri="{FF2B5EF4-FFF2-40B4-BE49-F238E27FC236}">
                  <a16:creationId xmlns:a16="http://schemas.microsoft.com/office/drawing/2014/main" id="{2A3EB997-1589-470A-AC3E-8EF01FA4484D}"/>
                </a:ext>
              </a:extLst>
            </p:cNvPr>
            <p:cNvPicPr>
              <a:picLocks noChangeAspect="1"/>
            </p:cNvPicPr>
            <p:nvPr/>
          </p:nvPicPr>
          <p:blipFill>
            <a:blip r:embed="rId2"/>
            <a:stretch>
              <a:fillRect/>
            </a:stretch>
          </p:blipFill>
          <p:spPr>
            <a:xfrm>
              <a:off x="914402" y="1165946"/>
              <a:ext cx="7677150" cy="5191125"/>
            </a:xfrm>
            <a:prstGeom prst="rect">
              <a:avLst/>
            </a:prstGeom>
          </p:spPr>
        </p:pic>
        <p:sp>
          <p:nvSpPr>
            <p:cNvPr id="3" name="Rectangle 2">
              <a:extLst>
                <a:ext uri="{FF2B5EF4-FFF2-40B4-BE49-F238E27FC236}">
                  <a16:creationId xmlns:a16="http://schemas.microsoft.com/office/drawing/2014/main" id="{829F3682-E0EA-45EC-9FA6-2974F7B74CD7}"/>
                </a:ext>
              </a:extLst>
            </p:cNvPr>
            <p:cNvSpPr/>
            <p:nvPr/>
          </p:nvSpPr>
          <p:spPr>
            <a:xfrm>
              <a:off x="555262" y="1165946"/>
              <a:ext cx="8201465" cy="5440754"/>
            </a:xfrm>
            <a:prstGeom prst="rect">
              <a:avLst/>
            </a:prstGeom>
            <a:solidFill>
              <a:schemeClr val="accent1">
                <a:alpha val="2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65356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152399" y="2048954"/>
            <a:ext cx="8617527" cy="1074074"/>
          </a:xfrm>
          <a:prstGeom prst="roundRect">
            <a:avLst/>
          </a:prstGeom>
          <a:solidFill>
            <a:srgbClr val="0000FF"/>
          </a:solidFill>
        </p:spPr>
        <p:style>
          <a:lnRef idx="1">
            <a:schemeClr val="accent6"/>
          </a:lnRef>
          <a:fillRef idx="2">
            <a:schemeClr val="accent6"/>
          </a:fillRef>
          <a:effectRef idx="1">
            <a:schemeClr val="accent6"/>
          </a:effectRef>
          <a:fontRef idx="minor">
            <a:schemeClr val="dk1"/>
          </a:fontRef>
        </p:style>
        <p:txBody>
          <a:bodyPr anchor="ctr"/>
          <a:lstStyle/>
          <a:p>
            <a:pPr algn="just">
              <a:defRPr/>
            </a:pPr>
            <a:endParaRPr lang="en-US" sz="2800" b="1">
              <a:solidFill>
                <a:schemeClr val="bg1"/>
              </a:solidFill>
              <a:latin typeface="+mj-lt"/>
              <a:cs typeface="Times New Roman" pitchFamily="18" charset="0"/>
            </a:endParaRPr>
          </a:p>
          <a:p>
            <a:pPr algn="just">
              <a:defRPr/>
            </a:pPr>
            <a:r>
              <a:rPr lang="vi-VN" sz="2800" b="1">
                <a:solidFill>
                  <a:schemeClr val="bg1"/>
                </a:solidFill>
                <a:latin typeface="+mj-lt"/>
                <a:cs typeface="Times New Roman" pitchFamily="18" charset="0"/>
              </a:rPr>
              <a:t>I. </a:t>
            </a:r>
            <a:r>
              <a:rPr lang="en-US" sz="2800" b="1">
                <a:solidFill>
                  <a:schemeClr val="bg1"/>
                </a:solidFill>
                <a:latin typeface="Times New Roman" panose="02020603050405020304" pitchFamily="18" charset="0"/>
                <a:cs typeface="Times New Roman" panose="02020603050405020304" pitchFamily="18" charset="0"/>
              </a:rPr>
              <a:t>CHỦ NGHĨA XÃ HỘI</a:t>
            </a:r>
          </a:p>
          <a:p>
            <a:pPr algn="just" fontAlgn="auto">
              <a:spcBef>
                <a:spcPts val="0"/>
              </a:spcBef>
              <a:spcAft>
                <a:spcPts val="0"/>
              </a:spcAft>
              <a:defRPr/>
            </a:pPr>
            <a:endParaRPr lang="vi-VN" sz="2800" b="1">
              <a:solidFill>
                <a:schemeClr val="bg1"/>
              </a:solidFill>
              <a:latin typeface="+mj-lt"/>
              <a:cs typeface="Times New Roman" pitchFamily="18" charset="0"/>
            </a:endParaRPr>
          </a:p>
        </p:txBody>
      </p:sp>
      <p:sp>
        <p:nvSpPr>
          <p:cNvPr id="7" name="Rounded Rectangle 6"/>
          <p:cNvSpPr/>
          <p:nvPr/>
        </p:nvSpPr>
        <p:spPr>
          <a:xfrm>
            <a:off x="138558" y="3704972"/>
            <a:ext cx="8617526" cy="1092110"/>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fontAlgn="auto">
              <a:spcBef>
                <a:spcPts val="0"/>
              </a:spcBef>
              <a:spcAft>
                <a:spcPts val="0"/>
              </a:spcAft>
              <a:defRPr/>
            </a:pPr>
            <a:r>
              <a:rPr lang="en-US" sz="2800" b="1">
                <a:solidFill>
                  <a:schemeClr val="bg1"/>
                </a:solidFill>
                <a:latin typeface="Times New Roman" panose="02020603050405020304" pitchFamily="18" charset="0"/>
                <a:cs typeface="Times New Roman" panose="02020603050405020304" pitchFamily="18" charset="0"/>
              </a:rPr>
              <a:t>I</a:t>
            </a:r>
            <a:r>
              <a:rPr lang="vi-VN" sz="2800" b="1">
                <a:solidFill>
                  <a:schemeClr val="bg1"/>
                </a:solidFill>
                <a:latin typeface="Times New Roman" panose="02020603050405020304" pitchFamily="18" charset="0"/>
                <a:cs typeface="Times New Roman" panose="02020603050405020304" pitchFamily="18" charset="0"/>
              </a:rPr>
              <a:t>I. </a:t>
            </a:r>
            <a:r>
              <a:rPr lang="en-US" sz="2800" b="1">
                <a:solidFill>
                  <a:schemeClr val="bg1"/>
                </a:solidFill>
                <a:latin typeface="Times New Roman" panose="02020603050405020304" pitchFamily="18" charset="0"/>
                <a:cs typeface="Times New Roman" panose="02020603050405020304" pitchFamily="18" charset="0"/>
              </a:rPr>
              <a:t>THỜI KỲ QUÁ ĐỘ LÊN CHỦ NGHĨA XÃ HỘI </a:t>
            </a:r>
            <a:endParaRPr lang="vi-VN" sz="2800" b="1">
              <a:solidFill>
                <a:schemeClr val="bg1"/>
              </a:solidFill>
              <a:latin typeface="Times New Roman" panose="02020603050405020304" pitchFamily="18" charset="0"/>
              <a:cs typeface="Times New Roman" panose="02020603050405020304" pitchFamily="18" charset="0"/>
            </a:endParaRPr>
          </a:p>
        </p:txBody>
      </p:sp>
      <p:sp>
        <p:nvSpPr>
          <p:cNvPr id="18" name="Title 1"/>
          <p:cNvSpPr>
            <a:spLocks noGrp="1"/>
          </p:cNvSpPr>
          <p:nvPr>
            <p:ph type="title"/>
          </p:nvPr>
        </p:nvSpPr>
        <p:spPr>
          <a:xfrm>
            <a:off x="2138289" y="12526"/>
            <a:ext cx="7005712" cy="1309838"/>
          </a:xfrm>
          <a:solidFill>
            <a:schemeClr val="accent1">
              <a:lumMod val="75000"/>
            </a:schemeClr>
          </a:solidFill>
        </p:spPr>
        <p:txBody>
          <a:bodyPr>
            <a:noAutofit/>
          </a:bodyPr>
          <a:lstStyle/>
          <a:p>
            <a:br>
              <a:rPr lang="en-US" sz="2400" b="1">
                <a:solidFill>
                  <a:srgbClr val="00B050"/>
                </a:solidFill>
                <a:latin typeface="Times New Roman" pitchFamily="18" charset="0"/>
                <a:cs typeface="Times New Roman" pitchFamily="18" charset="0"/>
              </a:rPr>
            </a:br>
            <a:r>
              <a:rPr lang="en-US" sz="2400" b="1">
                <a:solidFill>
                  <a:srgbClr val="00B050"/>
                </a:solidFill>
                <a:latin typeface="Times New Roman" pitchFamily="18" charset="0"/>
                <a:cs typeface="Times New Roman" pitchFamily="18" charset="0"/>
              </a:rPr>
              <a:t>Chương 3</a:t>
            </a:r>
            <a:br>
              <a:rPr lang="en-US" sz="2400">
                <a:solidFill>
                  <a:schemeClr val="accent5">
                    <a:lumMod val="75000"/>
                  </a:schemeClr>
                </a:solidFill>
              </a:rPr>
            </a:br>
            <a:r>
              <a:rPr lang="en-US" sz="2400" b="1">
                <a:solidFill>
                  <a:srgbClr val="FFC000"/>
                </a:solidFill>
                <a:latin typeface="Times New Roman" pitchFamily="18" charset="0"/>
                <a:ea typeface="Tahoma" pitchFamily="34" charset="0"/>
                <a:cs typeface="Times New Roman" pitchFamily="18" charset="0"/>
              </a:rPr>
              <a:t>CHỦ NGHĨA XÃ HỘI VÀ THỜI KỲ QUÁ ĐỘ </a:t>
            </a:r>
            <a:br>
              <a:rPr lang="en-US" sz="2400" b="1">
                <a:solidFill>
                  <a:srgbClr val="FFC000"/>
                </a:solidFill>
                <a:latin typeface="Times New Roman" pitchFamily="18" charset="0"/>
                <a:ea typeface="Tahoma" pitchFamily="34" charset="0"/>
                <a:cs typeface="Times New Roman" pitchFamily="18" charset="0"/>
              </a:rPr>
            </a:br>
            <a:r>
              <a:rPr lang="en-US" sz="2400" b="1">
                <a:solidFill>
                  <a:srgbClr val="FFC000"/>
                </a:solidFill>
                <a:latin typeface="Times New Roman" pitchFamily="18" charset="0"/>
                <a:ea typeface="Tahoma" pitchFamily="34" charset="0"/>
                <a:cs typeface="Times New Roman" pitchFamily="18" charset="0"/>
              </a:rPr>
              <a:t>LÊN CHỦ NGHĨA XÃ HỘI</a:t>
            </a:r>
            <a:br>
              <a:rPr lang="en-US" sz="2400" b="1">
                <a:solidFill>
                  <a:srgbClr val="FFC000"/>
                </a:solidFill>
                <a:latin typeface="Times New Roman" pitchFamily="18" charset="0"/>
                <a:ea typeface="Tahoma" pitchFamily="34" charset="0"/>
                <a:cs typeface="Times New Roman" pitchFamily="18" charset="0"/>
              </a:rPr>
            </a:br>
            <a:endParaRPr lang="en-US" sz="2400" b="1">
              <a:solidFill>
                <a:srgbClr val="FFC000"/>
              </a:solidFill>
              <a:latin typeface="Times New Roman" pitchFamily="18" charset="0"/>
              <a:cs typeface="Times New Roman" pitchFamily="18" charset="0"/>
            </a:endParaRPr>
          </a:p>
        </p:txBody>
      </p:sp>
      <p:sp>
        <p:nvSpPr>
          <p:cNvPr id="49" name="Rounded Rectangle 48"/>
          <p:cNvSpPr/>
          <p:nvPr/>
        </p:nvSpPr>
        <p:spPr>
          <a:xfrm>
            <a:off x="152399" y="5289453"/>
            <a:ext cx="8631367" cy="1039856"/>
          </a:xfrm>
          <a:prstGeom prst="roundRect">
            <a:avLst/>
          </a:prstGeom>
          <a:solidFill>
            <a:srgbClr val="0000FF"/>
          </a:solidFill>
        </p:spPr>
        <p:style>
          <a:lnRef idx="1">
            <a:schemeClr val="accent1"/>
          </a:lnRef>
          <a:fillRef idx="2">
            <a:schemeClr val="accent1"/>
          </a:fillRef>
          <a:effectRef idx="1">
            <a:schemeClr val="accent1"/>
          </a:effectRef>
          <a:fontRef idx="minor">
            <a:schemeClr val="dk1"/>
          </a:fontRef>
        </p:style>
        <p:txBody>
          <a:bodyPr anchor="ctr"/>
          <a:lstStyle/>
          <a:p>
            <a:pPr algn="just" fontAlgn="auto">
              <a:spcBef>
                <a:spcPts val="0"/>
              </a:spcBef>
              <a:spcAft>
                <a:spcPts val="0"/>
              </a:spcAft>
              <a:defRPr/>
            </a:pPr>
            <a:r>
              <a:rPr lang="en-US" sz="2800" b="1">
                <a:solidFill>
                  <a:schemeClr val="bg1"/>
                </a:solidFill>
                <a:latin typeface="Times New Roman" panose="02020603050405020304" pitchFamily="18" charset="0"/>
                <a:cs typeface="Times New Roman" panose="02020603050405020304" pitchFamily="18" charset="0"/>
              </a:rPr>
              <a:t>II</a:t>
            </a:r>
            <a:r>
              <a:rPr lang="vi-VN" sz="2800" b="1">
                <a:solidFill>
                  <a:schemeClr val="bg1"/>
                </a:solidFill>
                <a:latin typeface="Times New Roman" panose="02020603050405020304" pitchFamily="18" charset="0"/>
                <a:cs typeface="Times New Roman" panose="02020603050405020304" pitchFamily="18" charset="0"/>
              </a:rPr>
              <a:t>I. </a:t>
            </a:r>
            <a:r>
              <a:rPr lang="en-US" sz="2800" b="1">
                <a:solidFill>
                  <a:schemeClr val="bg1"/>
                </a:solidFill>
                <a:latin typeface="Times New Roman" panose="02020603050405020304" pitchFamily="18" charset="0"/>
                <a:cs typeface="Times New Roman" panose="02020603050405020304" pitchFamily="18" charset="0"/>
              </a:rPr>
              <a:t>QUÁ ĐỘ CHỦ NGHĨA XÃ HỘI Ở VIỆT NAM</a:t>
            </a:r>
            <a:endParaRPr lang="vi-VN" sz="2800" b="1">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2239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arn(inVertical)">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49"/>
                                        </p:tgtEl>
                                        <p:attrNameLst>
                                          <p:attrName>style.visibility</p:attrName>
                                        </p:attrNameLst>
                                      </p:cBhvr>
                                      <p:to>
                                        <p:strVal val="visible"/>
                                      </p:to>
                                    </p:set>
                                    <p:animEffect transition="in" filter="circle(in)">
                                      <p:cBhvr>
                                        <p:cTn id="22" dur="2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18" grpId="0" animBg="1"/>
      <p:bldP spid="4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7573" y="877100"/>
            <a:ext cx="8356209" cy="5847755"/>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algn="ctr"/>
            <a:r>
              <a:rPr lang="en-US" sz="2200" b="1">
                <a:latin typeface="Times New Roman" panose="02020603050405020304" pitchFamily="18" charset="0"/>
                <a:cs typeface="Times New Roman" panose="02020603050405020304" pitchFamily="18" charset="0"/>
              </a:rPr>
              <a:t>TÀI LIỆU THAM KHẢO</a:t>
            </a:r>
          </a:p>
          <a:p>
            <a:pPr algn="just"/>
            <a:r>
              <a:rPr lang="en-US" sz="2200">
                <a:latin typeface="Times New Roman" panose="02020603050405020304" pitchFamily="18" charset="0"/>
                <a:cs typeface="Times New Roman" panose="02020603050405020304" pitchFamily="18" charset="0"/>
              </a:rPr>
              <a:t>1. Bộ Giáo dục và Đào tạo (2021), Giáo trình Chủ nghĩa xã hội khoa học, dùng cho sinh viên đại học hệ không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2. Bộ Giáo dục và Đào tạo (2021), Giáo trình Chủ nghĩa xã hội khoa học, dùng cho sinh viên đại học hệ  chuyên lý luận chính trị, Nxb. Chính trị quốc gia sự thật, Hà Nội, 2021.</a:t>
            </a:r>
          </a:p>
          <a:p>
            <a:pPr algn="just"/>
            <a:r>
              <a:rPr lang="en-US" sz="2200">
                <a:latin typeface="Times New Roman" panose="02020603050405020304" pitchFamily="18" charset="0"/>
                <a:cs typeface="Times New Roman" panose="02020603050405020304" pitchFamily="18" charset="0"/>
              </a:rPr>
              <a:t>3. Bộ Giáo dục và Đào tạo (2006), Giáo trình chủ nghĩa xã hội khoa học, Nxb Giáo dục và đào tạo.</a:t>
            </a:r>
          </a:p>
          <a:p>
            <a:pPr algn="just"/>
            <a:r>
              <a:rPr lang="en-US" sz="2200">
                <a:latin typeface="Times New Roman" panose="02020603050405020304" pitchFamily="18" charset="0"/>
                <a:cs typeface="Times New Roman" panose="02020603050405020304" pitchFamily="18" charset="0"/>
              </a:rPr>
              <a:t>4. Hội đồng Trung ương chỉ đạo biên soạn giáo trình quốc gia các môn khoa học Mác – V.I.Lênin, tư tưởng Hồ Chí Minh (2002) Giáo trình chủ nghĩa xã hội khoa học, Nhà xuất bản Chính trị quốc gia sự thật, Hà Nội. </a:t>
            </a:r>
          </a:p>
          <a:p>
            <a:pPr algn="just"/>
            <a:r>
              <a:rPr lang="en-US" sz="2200">
                <a:latin typeface="Times New Roman" panose="02020603050405020304" pitchFamily="18" charset="0"/>
                <a:cs typeface="Times New Roman" panose="02020603050405020304" pitchFamily="18" charset="0"/>
              </a:rPr>
              <a:t>5. Học viện Chính trị quốc gia Hồ Chí Minh (2018), Giáo trình Chủ nghĩa xã hội khoa học, “Chương trình cao cấp lý luận chính trị”, Bùi Thị Ngọc Lan, Đỗ Thị Thạch (đồng chủ biên) Nxb Lý luận chính trị, Hà Nội.</a:t>
            </a:r>
          </a:p>
          <a:p>
            <a:pPr algn="just"/>
            <a:r>
              <a:rPr lang="en-US" sz="2200">
                <a:latin typeface="Times New Roman" panose="02020603050405020304" pitchFamily="18" charset="0"/>
                <a:cs typeface="Times New Roman" panose="02020603050405020304" pitchFamily="18" charset="0"/>
              </a:rPr>
              <a:t>6. Pedro P. Geiger (2015), Chủ nghĩa tư bản, chủ nghĩa quốc tế và chủ nghĩa xã hội thời toàn cầu. Tạp chí Thông tin khoa học lý luận, số 3 (4).</a:t>
            </a:r>
          </a:p>
        </p:txBody>
      </p:sp>
    </p:spTree>
    <p:extLst>
      <p:ext uri="{BB962C8B-B14F-4D97-AF65-F5344CB8AC3E}">
        <p14:creationId xmlns:p14="http://schemas.microsoft.com/office/powerpoint/2010/main" val="628581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815" y="12527"/>
            <a:ext cx="7104186" cy="791667"/>
          </a:xfrm>
          <a:solidFill>
            <a:schemeClr val="accent1">
              <a:lumMod val="75000"/>
            </a:schemeClr>
          </a:solidFill>
        </p:spPr>
        <p:txBody>
          <a:bodyPr>
            <a:noAutofit/>
          </a:bodyPr>
          <a:lstStyle/>
          <a:p>
            <a:pPr fontAlgn="auto">
              <a:spcBef>
                <a:spcPts val="0"/>
              </a:spcBef>
              <a:spcAft>
                <a:spcPts val="0"/>
              </a:spcAft>
              <a:defRPr/>
            </a:pPr>
            <a:r>
              <a:rPr lang="en-US" sz="2400" b="1">
                <a:solidFill>
                  <a:schemeClr val="bg1"/>
                </a:solidFill>
                <a:latin typeface="Times New Roman" panose="02020603050405020304" pitchFamily="18" charset="0"/>
                <a:cs typeface="Times New Roman" panose="02020603050405020304" pitchFamily="18" charset="0"/>
              </a:rPr>
              <a:t>II</a:t>
            </a:r>
            <a:r>
              <a:rPr lang="vi-VN" sz="2400" b="1">
                <a:solidFill>
                  <a:schemeClr val="bg1"/>
                </a:solidFill>
                <a:cs typeface="Times New Roman" panose="02020603050405020304" pitchFamily="18" charset="0"/>
              </a:rPr>
              <a:t>I. </a:t>
            </a:r>
            <a:r>
              <a:rPr lang="en-US" sz="2400" b="1">
                <a:solidFill>
                  <a:schemeClr val="bg1"/>
                </a:solidFill>
                <a:latin typeface="Times New Roman" panose="02020603050405020304" pitchFamily="18" charset="0"/>
                <a:cs typeface="Times New Roman" panose="02020603050405020304" pitchFamily="18" charset="0"/>
              </a:rPr>
              <a:t>QUÁ ĐỘ CHỦ NGHĨA XÃ HỘI Ở VIỆT NAM</a:t>
            </a:r>
            <a:endParaRPr lang="vi-VN" sz="2400" b="1">
              <a:solidFill>
                <a:schemeClr val="bg1"/>
              </a:solidFill>
              <a:cs typeface="Times New Roman" panose="02020603050405020304" pitchFamily="18" charset="0"/>
            </a:endParaRPr>
          </a:p>
        </p:txBody>
      </p:sp>
      <p:sp>
        <p:nvSpPr>
          <p:cNvPr id="22" name="Rounded Rectangle 21"/>
          <p:cNvSpPr/>
          <p:nvPr/>
        </p:nvSpPr>
        <p:spPr>
          <a:xfrm>
            <a:off x="0" y="1131677"/>
            <a:ext cx="8159262" cy="91870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400" b="1" i="1">
                <a:latin typeface="Time New Roman"/>
                <a:cs typeface="Times New Roman" panose="02020603050405020304" pitchFamily="18" charset="0"/>
              </a:rPr>
              <a:t>1. </a:t>
            </a:r>
            <a:r>
              <a:rPr lang="en-US" sz="2400" b="1" i="1">
                <a:latin typeface="Time New Roman"/>
              </a:rPr>
              <a:t>Quá độ lên chủ nghĩa xã hội bỏ qua chế độ tư bản chủ nghĩa</a:t>
            </a:r>
            <a:endParaRPr lang="en-US" sz="2400" b="1" i="1">
              <a:latin typeface="Time New Roman"/>
              <a:cs typeface="Times New Roman" panose="02020603050405020304" pitchFamily="18" charset="0"/>
            </a:endParaRPr>
          </a:p>
        </p:txBody>
      </p:sp>
      <p:sp>
        <p:nvSpPr>
          <p:cNvPr id="27" name="Rounded Rectangle 26"/>
          <p:cNvSpPr/>
          <p:nvPr/>
        </p:nvSpPr>
        <p:spPr>
          <a:xfrm>
            <a:off x="0" y="2487081"/>
            <a:ext cx="8356209" cy="91870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400" b="1" i="1">
                <a:latin typeface="Time New Roman"/>
              </a:rPr>
              <a:t>2. Những đặc trưng của chủ nghĩa xã hội và phương hướng xây dựng chủ nghĩa xã hội ở Việt Nam hiện nay</a:t>
            </a:r>
            <a:endParaRPr lang="en-US" sz="2400" b="1" i="1">
              <a:latin typeface="Time New Roman"/>
              <a:cs typeface="Times New Roman" panose="02020603050405020304" pitchFamily="18" charset="0"/>
            </a:endParaRPr>
          </a:p>
        </p:txBody>
      </p:sp>
      <p:grpSp>
        <p:nvGrpSpPr>
          <p:cNvPr id="28" name="Group 27"/>
          <p:cNvGrpSpPr/>
          <p:nvPr/>
        </p:nvGrpSpPr>
        <p:grpSpPr>
          <a:xfrm>
            <a:off x="741625" y="3799045"/>
            <a:ext cx="7569704" cy="962148"/>
            <a:chOff x="212477" y="406442"/>
            <a:chExt cx="5840730" cy="797040"/>
          </a:xfrm>
        </p:grpSpPr>
        <p:sp>
          <p:nvSpPr>
            <p:cNvPr id="29" name="Rounded Rectangle 28"/>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indent="457200" algn="just">
                <a:spcBef>
                  <a:spcPts val="600"/>
                </a:spcBef>
                <a:spcAft>
                  <a:spcPts val="600"/>
                </a:spcAft>
                <a:tabLst>
                  <a:tab pos="1260475" algn="l"/>
                  <a:tab pos="5671185" algn="l"/>
                </a:tabLst>
              </a:pPr>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2.1.Những đặc trưng bản chất của chủ nghĩa xã hội Việt Nam </a:t>
              </a:r>
              <a:endParaRPr lang="en-US" sz="2000" b="1">
                <a:solidFill>
                  <a:srgbClr val="002060"/>
                </a:solidFill>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31" name="Group 30"/>
          <p:cNvGrpSpPr/>
          <p:nvPr/>
        </p:nvGrpSpPr>
        <p:grpSpPr>
          <a:xfrm>
            <a:off x="792051" y="5088676"/>
            <a:ext cx="7603694" cy="962148"/>
            <a:chOff x="111148" y="1617509"/>
            <a:chExt cx="6649850" cy="797040"/>
          </a:xfrm>
        </p:grpSpPr>
        <p:sp>
          <p:nvSpPr>
            <p:cNvPr id="32" name="Rounded Rectangle 31"/>
            <p:cNvSpPr/>
            <p:nvPr/>
          </p:nvSpPr>
          <p:spPr>
            <a:xfrm>
              <a:off x="111148" y="1617509"/>
              <a:ext cx="6601076"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3" name="Rounded Rectangle 6"/>
            <p:cNvSpPr/>
            <p:nvPr/>
          </p:nvSpPr>
          <p:spPr>
            <a:xfrm>
              <a:off x="237738" y="1656417"/>
              <a:ext cx="6523260"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indent="457200" algn="just">
                <a:spcBef>
                  <a:spcPts val="600"/>
                </a:spcBef>
                <a:spcAft>
                  <a:spcPts val="600"/>
                </a:spcAft>
                <a:tabLst>
                  <a:tab pos="1260475" algn="l"/>
                  <a:tab pos="5671185" algn="l"/>
                </a:tabLst>
              </a:pPr>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2.2. Phương hướng xây dụng chủ nghĩa xã hội ở Việt Nam hiện nay</a:t>
              </a:r>
              <a:endParaRPr lang="en-US" sz="2000" b="1">
                <a:solidFill>
                  <a:srgbClr val="002060"/>
                </a:solidFill>
                <a:latin typeface="Calibri" panose="020F0502020204030204" pitchFamily="34"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649433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anim calcmode="lin" valueType="num">
                                      <p:cBhvr>
                                        <p:cTn id="13" dur="1000" fill="hold"/>
                                        <p:tgtEl>
                                          <p:spTgt spid="22"/>
                                        </p:tgtEl>
                                        <p:attrNameLst>
                                          <p:attrName>ppt_x</p:attrName>
                                        </p:attrNameLst>
                                      </p:cBhvr>
                                      <p:tavLst>
                                        <p:tav tm="0">
                                          <p:val>
                                            <p:strVal val="#ppt_x"/>
                                          </p:val>
                                        </p:tav>
                                        <p:tav tm="100000">
                                          <p:val>
                                            <p:strVal val="#ppt_x"/>
                                          </p:val>
                                        </p:tav>
                                      </p:tavLst>
                                    </p:anim>
                                    <p:anim calcmode="lin" valueType="num">
                                      <p:cBhvr>
                                        <p:cTn id="1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1000"/>
                                        <p:tgtEl>
                                          <p:spTgt spid="27"/>
                                        </p:tgtEl>
                                      </p:cBhvr>
                                    </p:animEffect>
                                    <p:anim calcmode="lin" valueType="num">
                                      <p:cBhvr>
                                        <p:cTn id="20" dur="1000" fill="hold"/>
                                        <p:tgtEl>
                                          <p:spTgt spid="27"/>
                                        </p:tgtEl>
                                        <p:attrNameLst>
                                          <p:attrName>ppt_x</p:attrName>
                                        </p:attrNameLst>
                                      </p:cBhvr>
                                      <p:tavLst>
                                        <p:tav tm="0">
                                          <p:val>
                                            <p:strVal val="#ppt_x"/>
                                          </p:val>
                                        </p:tav>
                                        <p:tav tm="100000">
                                          <p:val>
                                            <p:strVal val="#ppt_x"/>
                                          </p:val>
                                        </p:tav>
                                      </p:tavLst>
                                    </p:anim>
                                    <p:anim calcmode="lin" valueType="num">
                                      <p:cBhvr>
                                        <p:cTn id="21"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1000"/>
                                        <p:tgtEl>
                                          <p:spTgt spid="28"/>
                                        </p:tgtEl>
                                      </p:cBhvr>
                                    </p:animEffect>
                                    <p:anim calcmode="lin" valueType="num">
                                      <p:cBhvr>
                                        <p:cTn id="27" dur="1000" fill="hold"/>
                                        <p:tgtEl>
                                          <p:spTgt spid="28"/>
                                        </p:tgtEl>
                                        <p:attrNameLst>
                                          <p:attrName>ppt_x</p:attrName>
                                        </p:attrNameLst>
                                      </p:cBhvr>
                                      <p:tavLst>
                                        <p:tav tm="0">
                                          <p:val>
                                            <p:strVal val="#ppt_x"/>
                                          </p:val>
                                        </p:tav>
                                        <p:tav tm="100000">
                                          <p:val>
                                            <p:strVal val="#ppt_x"/>
                                          </p:val>
                                        </p:tav>
                                      </p:tavLst>
                                    </p:anim>
                                    <p:anim calcmode="lin" valueType="num">
                                      <p:cBhvr>
                                        <p:cTn id="28"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1000"/>
                                        <p:tgtEl>
                                          <p:spTgt spid="31"/>
                                        </p:tgtEl>
                                      </p:cBhvr>
                                    </p:animEffect>
                                    <p:anim calcmode="lin" valueType="num">
                                      <p:cBhvr>
                                        <p:cTn id="34" dur="1000" fill="hold"/>
                                        <p:tgtEl>
                                          <p:spTgt spid="31"/>
                                        </p:tgtEl>
                                        <p:attrNameLst>
                                          <p:attrName>ppt_x</p:attrName>
                                        </p:attrNameLst>
                                      </p:cBhvr>
                                      <p:tavLst>
                                        <p:tav tm="0">
                                          <p:val>
                                            <p:strVal val="#ppt_x"/>
                                          </p:val>
                                        </p:tav>
                                        <p:tav tm="100000">
                                          <p:val>
                                            <p:strVal val="#ppt_x"/>
                                          </p:val>
                                        </p:tav>
                                      </p:tavLst>
                                    </p:anim>
                                    <p:anim calcmode="lin" valueType="num">
                                      <p:cBhvr>
                                        <p:cTn id="35"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2" grpId="0" animBg="1"/>
      <p:bldP spid="2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6085" y="12527"/>
            <a:ext cx="7047915" cy="791667"/>
          </a:xfrm>
          <a:solidFill>
            <a:schemeClr val="accent1">
              <a:lumMod val="75000"/>
            </a:schemeClr>
          </a:solidFill>
        </p:spPr>
        <p:txBody>
          <a:bodyPr>
            <a:noAutofit/>
          </a:bodyPr>
          <a:lstStyle/>
          <a:p>
            <a:pPr fontAlgn="auto">
              <a:spcBef>
                <a:spcPts val="0"/>
              </a:spcBef>
              <a:spcAft>
                <a:spcPts val="0"/>
              </a:spcAft>
              <a:defRPr/>
            </a:pPr>
            <a:r>
              <a:rPr lang="en-US" sz="2400" b="1">
                <a:solidFill>
                  <a:schemeClr val="bg1"/>
                </a:solidFill>
                <a:latin typeface="Times New Roman" panose="02020603050405020304" pitchFamily="18" charset="0"/>
                <a:cs typeface="Times New Roman" panose="02020603050405020304" pitchFamily="18" charset="0"/>
              </a:rPr>
              <a:t>II</a:t>
            </a:r>
            <a:r>
              <a:rPr lang="vi-VN" sz="2400" b="1">
                <a:solidFill>
                  <a:schemeClr val="bg1"/>
                </a:solidFill>
                <a:cs typeface="Times New Roman" panose="02020603050405020304" pitchFamily="18" charset="0"/>
              </a:rPr>
              <a:t>I. </a:t>
            </a:r>
            <a:r>
              <a:rPr lang="en-US" sz="2400" b="1">
                <a:solidFill>
                  <a:schemeClr val="bg1"/>
                </a:solidFill>
                <a:latin typeface="Times New Roman" panose="02020603050405020304" pitchFamily="18" charset="0"/>
                <a:cs typeface="Times New Roman" panose="02020603050405020304" pitchFamily="18" charset="0"/>
              </a:rPr>
              <a:t>QUÁ ĐỘ CHỦ NGHĨA XÃ HỘI Ở VIỆT NAM</a:t>
            </a:r>
            <a:endParaRPr lang="vi-VN" sz="2400" b="1">
              <a:solidFill>
                <a:schemeClr val="bg1"/>
              </a:solidFill>
              <a:cs typeface="Times New Roman" panose="02020603050405020304" pitchFamily="18" charset="0"/>
            </a:endParaRPr>
          </a:p>
        </p:txBody>
      </p:sp>
      <p:sp>
        <p:nvSpPr>
          <p:cNvPr id="22" name="Rounded Rectangle 21"/>
          <p:cNvSpPr/>
          <p:nvPr/>
        </p:nvSpPr>
        <p:spPr>
          <a:xfrm>
            <a:off x="0" y="912391"/>
            <a:ext cx="8159262" cy="91870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400" b="1" i="1">
                <a:latin typeface="Time New Roman"/>
                <a:cs typeface="Times New Roman" panose="02020603050405020304" pitchFamily="18" charset="0"/>
              </a:rPr>
              <a:t>1. </a:t>
            </a:r>
            <a:r>
              <a:rPr lang="en-US" sz="2400" b="1" i="1">
                <a:latin typeface="Time New Roman"/>
              </a:rPr>
              <a:t>Quá độ lên chủ nghĩa xã hội bỏ qua chế độ tư bản chủ nghĩa</a:t>
            </a:r>
            <a:endParaRPr lang="en-US" sz="2400" b="1" i="1">
              <a:latin typeface="Time New Roman"/>
              <a:cs typeface="Times New Roman" panose="02020603050405020304" pitchFamily="18" charset="0"/>
            </a:endParaRPr>
          </a:p>
        </p:txBody>
      </p:sp>
      <p:sp>
        <p:nvSpPr>
          <p:cNvPr id="11" name="Rectangle 3">
            <a:extLst>
              <a:ext uri="{FF2B5EF4-FFF2-40B4-BE49-F238E27FC236}">
                <a16:creationId xmlns:a16="http://schemas.microsoft.com/office/drawing/2014/main" id="{D5A9B6C6-3D5A-5C42-965D-99BDA3ABA38F}"/>
              </a:ext>
            </a:extLst>
          </p:cNvPr>
          <p:cNvSpPr txBox="1">
            <a:spLocks noChangeArrowheads="1"/>
          </p:cNvSpPr>
          <p:nvPr/>
        </p:nvSpPr>
        <p:spPr>
          <a:xfrm>
            <a:off x="290037" y="1903737"/>
            <a:ext cx="8277187" cy="628448"/>
          </a:xfrm>
          <a:prstGeom prst="rect">
            <a:avLst/>
          </a:prstGeom>
          <a:solidFill>
            <a:schemeClr val="accent6">
              <a:lumMod val="60000"/>
              <a:lumOff val="40000"/>
            </a:schemeClr>
          </a:solidFill>
          <a:ln w="25400">
            <a:solidFill>
              <a:schemeClr val="accent1">
                <a:shade val="50000"/>
              </a:schemeClr>
            </a:solidFill>
          </a:ln>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30000"/>
              </a:lnSpc>
              <a:spcBef>
                <a:spcPts val="600"/>
              </a:spcBef>
              <a:buFontTx/>
              <a:buNone/>
              <a:defRPr/>
            </a:pPr>
            <a:r>
              <a:rPr lang="en-US" sz="2800" b="1">
                <a:solidFill>
                  <a:schemeClr val="accent2"/>
                </a:solidFill>
                <a:latin typeface="Times New Roman" panose="02020603050405020304" pitchFamily="18" charset="0"/>
                <a:cs typeface="Times New Roman" panose="02020603050405020304" pitchFamily="18" charset="0"/>
              </a:rPr>
              <a:t>* Đặc trưng tiến lên chủ nghĩa xã hội ở Việt nam:</a:t>
            </a:r>
          </a:p>
          <a:p>
            <a:pPr algn="just">
              <a:buFontTx/>
              <a:buNone/>
              <a:defRPr/>
            </a:pPr>
            <a:endParaRPr lang="en-US" sz="2800" i="1" dirty="0">
              <a:latin typeface="Times New Roman" panose="02020603050405020304" pitchFamily="18" charset="0"/>
              <a:cs typeface="Times New Roman" panose="02020603050405020304" pitchFamily="18" charset="0"/>
            </a:endParaRPr>
          </a:p>
        </p:txBody>
      </p:sp>
      <p:sp>
        <p:nvSpPr>
          <p:cNvPr id="3" name="Rectangle 2"/>
          <p:cNvSpPr/>
          <p:nvPr/>
        </p:nvSpPr>
        <p:spPr>
          <a:xfrm>
            <a:off x="290037" y="2930642"/>
            <a:ext cx="8292906" cy="3357137"/>
          </a:xfrm>
          <a:prstGeom prst="rect">
            <a:avLst/>
          </a:prstGeom>
          <a:solidFill>
            <a:schemeClr val="tx2">
              <a:lumMod val="20000"/>
              <a:lumOff val="80000"/>
            </a:schemeClr>
          </a:solidFill>
          <a:ln w="25400">
            <a:solidFill>
              <a:schemeClr val="accent1">
                <a:shade val="50000"/>
              </a:schemeClr>
            </a:solidFill>
          </a:ln>
        </p:spPr>
        <p:txBody>
          <a:bodyPr wrap="square">
            <a:spAutoFit/>
          </a:bodyPr>
          <a:lstStyle/>
          <a:p>
            <a:pPr indent="457200" algn="just">
              <a:lnSpc>
                <a:spcPct val="150000"/>
              </a:lnSpc>
              <a:spcBef>
                <a:spcPts val="600"/>
              </a:spcBef>
              <a:spcAft>
                <a:spcPts val="600"/>
              </a:spcAft>
              <a:tabLst>
                <a:tab pos="1260475" algn="l"/>
                <a:tab pos="5671185" algn="l"/>
              </a:tabLst>
            </a:pPr>
            <a:r>
              <a:rPr lang="en-US" sz="2400" b="1" i="1">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 Xuất phát từ một xã hội vốn là thuộc địa nữa phong kiến, lực lượng sản xuất rất thấp. Đất nước trải qua chiến tranh ác liệt, kéo dài nhiều thập kỷ, hậu quả để lại còn nặng nề. Những tàn dư thực dân, phong kiến còn nhiều. Các thể lực thủ địch thường xuyên tìm cách phá hoại chế độ xã hội chủ nghĩa và nền độc lập dân tộc của nhân dân ta.</a:t>
            </a:r>
            <a:endParaRPr lang="en-US" sz="2400" b="1" i="1">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8360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type="wd">
                                    <p:tmAbs val="50"/>
                                  </p:iterate>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1"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2152356" y="40187"/>
            <a:ext cx="6991643" cy="91870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indent="-457200" algn="ctr">
              <a:buAutoNum type="arabicPeriod"/>
            </a:pPr>
            <a:r>
              <a:rPr lang="en-US" sz="2800" b="1">
                <a:latin typeface="Time New Roman"/>
              </a:rPr>
              <a:t>Quá độ lên chủ nghĩa xã hội bỏ qua </a:t>
            </a:r>
          </a:p>
          <a:p>
            <a:pPr algn="ctr"/>
            <a:r>
              <a:rPr lang="en-US" sz="2800" b="1">
                <a:latin typeface="Time New Roman"/>
              </a:rPr>
              <a:t>chế độ tư bản chủ nghĩa</a:t>
            </a:r>
            <a:endParaRPr lang="en-US" sz="2800" b="1">
              <a:latin typeface="Time New Roman"/>
              <a:cs typeface="Times New Roman" panose="02020603050405020304" pitchFamily="18" charset="0"/>
            </a:endParaRPr>
          </a:p>
        </p:txBody>
      </p:sp>
      <p:sp>
        <p:nvSpPr>
          <p:cNvPr id="11" name="Rectangle 3">
            <a:extLst>
              <a:ext uri="{FF2B5EF4-FFF2-40B4-BE49-F238E27FC236}">
                <a16:creationId xmlns:a16="http://schemas.microsoft.com/office/drawing/2014/main" id="{D5A9B6C6-3D5A-5C42-965D-99BDA3ABA38F}"/>
              </a:ext>
            </a:extLst>
          </p:cNvPr>
          <p:cNvSpPr txBox="1">
            <a:spLocks noChangeArrowheads="1"/>
          </p:cNvSpPr>
          <p:nvPr/>
        </p:nvSpPr>
        <p:spPr>
          <a:xfrm>
            <a:off x="290037" y="1001099"/>
            <a:ext cx="8277187" cy="628448"/>
          </a:xfrm>
          <a:prstGeom prst="rect">
            <a:avLst/>
          </a:prstGeom>
          <a:solidFill>
            <a:schemeClr val="accent6">
              <a:lumMod val="60000"/>
              <a:lumOff val="40000"/>
            </a:schemeClr>
          </a:solidFill>
          <a:ln w="25400">
            <a:solidFill>
              <a:schemeClr val="accent1">
                <a:shade val="50000"/>
              </a:schemeClr>
            </a:solidFill>
          </a:ln>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30000"/>
              </a:lnSpc>
              <a:spcBef>
                <a:spcPts val="600"/>
              </a:spcBef>
              <a:buFontTx/>
              <a:buNone/>
              <a:defRPr/>
            </a:pPr>
            <a:r>
              <a:rPr lang="en-US" sz="2800" b="1">
                <a:solidFill>
                  <a:schemeClr val="accent2"/>
                </a:solidFill>
                <a:latin typeface="Times New Roman" panose="02020603050405020304" pitchFamily="18" charset="0"/>
                <a:cs typeface="Times New Roman" panose="02020603050405020304" pitchFamily="18" charset="0"/>
              </a:rPr>
              <a:t>* Đặc trưng tiến lên chủ nghĩa xã hội ở Việt nam:</a:t>
            </a:r>
          </a:p>
          <a:p>
            <a:pPr algn="just">
              <a:buFontTx/>
              <a:buNone/>
              <a:defRPr/>
            </a:pPr>
            <a:endParaRPr lang="en-US" sz="2800" i="1" dirty="0">
              <a:latin typeface="Times New Roman" panose="02020603050405020304" pitchFamily="18" charset="0"/>
              <a:cs typeface="Times New Roman" panose="02020603050405020304" pitchFamily="18" charset="0"/>
            </a:endParaRPr>
          </a:p>
        </p:txBody>
      </p:sp>
      <p:sp>
        <p:nvSpPr>
          <p:cNvPr id="4" name="Rectangle 3"/>
          <p:cNvSpPr/>
          <p:nvPr/>
        </p:nvSpPr>
        <p:spPr>
          <a:xfrm>
            <a:off x="336277" y="2239027"/>
            <a:ext cx="8471445" cy="3416320"/>
          </a:xfrm>
          <a:prstGeom prst="rect">
            <a:avLst/>
          </a:prstGeom>
          <a:solidFill>
            <a:schemeClr val="accent2">
              <a:lumMod val="20000"/>
              <a:lumOff val="80000"/>
            </a:schemeClr>
          </a:solidFill>
          <a:ln w="25400">
            <a:solidFill>
              <a:schemeClr val="accent1">
                <a:shade val="50000"/>
              </a:schemeClr>
            </a:solidFill>
          </a:ln>
        </p:spPr>
        <p:txBody>
          <a:bodyPr wrap="square">
            <a:spAutoFit/>
          </a:bodyPr>
          <a:lstStyle/>
          <a:p>
            <a:pPr indent="457200" algn="just">
              <a:lnSpc>
                <a:spcPct val="150000"/>
              </a:lnSpc>
              <a:spcBef>
                <a:spcPts val="600"/>
              </a:spcBef>
              <a:spcAft>
                <a:spcPts val="600"/>
              </a:spcAft>
              <a:tabLst>
                <a:tab pos="1260475" algn="l"/>
                <a:tab pos="5671185" algn="l"/>
              </a:tabLst>
            </a:pPr>
            <a:r>
              <a:rPr lang="en-US" sz="2400" b="1" i="1">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 Cuộc cách mạng khoa học và công nghệ hiện đại đang diễn ra mạnh mẽ, cuốn hút tất cả các nước ở mức độ khác nhau. Nền sản xuất vật chất và đời sống xã hội đang trong quá trình quốc tế hoá sâu sắc, ảnh hưởng lớn tới nhịp độ phát triển lịch sử và cuộc sống các dân tộc. Những xu thế đó vừa tạo thời cơ phát triển nhanh cho các nước vừa đặt ra những thách thức gay gắt.</a:t>
            </a:r>
            <a:endParaRPr lang="en-US" sz="2400" b="1" i="1">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5153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barn(inVertical)">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wd">
                                    <p:tmAbs val="50"/>
                                  </p:iterate>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1"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2321168" y="26119"/>
            <a:ext cx="6822831" cy="91870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indent="-457200" algn="ctr">
              <a:buAutoNum type="arabicPeriod"/>
            </a:pPr>
            <a:r>
              <a:rPr lang="en-US" sz="2800" b="1">
                <a:latin typeface="Time New Roman"/>
              </a:rPr>
              <a:t>Quá độ lên chủ nghĩa xã hội bỏ qua </a:t>
            </a:r>
          </a:p>
          <a:p>
            <a:pPr algn="ctr"/>
            <a:r>
              <a:rPr lang="en-US" sz="2800" b="1">
                <a:latin typeface="Time New Roman"/>
              </a:rPr>
              <a:t>chế độ tư bản chủ nghĩa</a:t>
            </a:r>
            <a:endParaRPr lang="en-US" sz="2800" b="1">
              <a:latin typeface="Time New Roman"/>
              <a:cs typeface="Times New Roman" panose="02020603050405020304" pitchFamily="18" charset="0"/>
            </a:endParaRPr>
          </a:p>
        </p:txBody>
      </p:sp>
      <p:sp>
        <p:nvSpPr>
          <p:cNvPr id="11" name="Rectangle 3">
            <a:extLst>
              <a:ext uri="{FF2B5EF4-FFF2-40B4-BE49-F238E27FC236}">
                <a16:creationId xmlns:a16="http://schemas.microsoft.com/office/drawing/2014/main" id="{D5A9B6C6-3D5A-5C42-965D-99BDA3ABA38F}"/>
              </a:ext>
            </a:extLst>
          </p:cNvPr>
          <p:cNvSpPr txBox="1">
            <a:spLocks noChangeArrowheads="1"/>
          </p:cNvSpPr>
          <p:nvPr/>
        </p:nvSpPr>
        <p:spPr>
          <a:xfrm>
            <a:off x="290037" y="1001099"/>
            <a:ext cx="8277187" cy="628448"/>
          </a:xfrm>
          <a:prstGeom prst="rect">
            <a:avLst/>
          </a:prstGeom>
          <a:solidFill>
            <a:schemeClr val="accent6">
              <a:lumMod val="60000"/>
              <a:lumOff val="40000"/>
            </a:schemeClr>
          </a:solidFill>
          <a:ln w="25400">
            <a:solidFill>
              <a:schemeClr val="accent1">
                <a:shade val="50000"/>
              </a:schemeClr>
            </a:solidFill>
          </a:ln>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30000"/>
              </a:lnSpc>
              <a:spcBef>
                <a:spcPts val="600"/>
              </a:spcBef>
              <a:buFontTx/>
              <a:buNone/>
              <a:defRPr/>
            </a:pPr>
            <a:r>
              <a:rPr lang="en-US" sz="2800" b="1">
                <a:solidFill>
                  <a:schemeClr val="accent2"/>
                </a:solidFill>
                <a:latin typeface="Times New Roman" panose="02020603050405020304" pitchFamily="18" charset="0"/>
                <a:cs typeface="Times New Roman" panose="02020603050405020304" pitchFamily="18" charset="0"/>
              </a:rPr>
              <a:t>* Đặc trưng tiến lên chủ nghĩa xã hội ở Việt nam:</a:t>
            </a:r>
          </a:p>
          <a:p>
            <a:pPr algn="just">
              <a:buFontTx/>
              <a:buNone/>
              <a:defRPr/>
            </a:pPr>
            <a:endParaRPr lang="en-US" sz="2800" i="1" dirty="0">
              <a:latin typeface="Times New Roman" panose="02020603050405020304" pitchFamily="18" charset="0"/>
              <a:cs typeface="Times New Roman" panose="02020603050405020304" pitchFamily="18" charset="0"/>
            </a:endParaRPr>
          </a:p>
        </p:txBody>
      </p:sp>
      <p:sp>
        <p:nvSpPr>
          <p:cNvPr id="5" name="Rectangle 4"/>
          <p:cNvSpPr/>
          <p:nvPr/>
        </p:nvSpPr>
        <p:spPr>
          <a:xfrm>
            <a:off x="388511" y="1737483"/>
            <a:ext cx="8544474" cy="5078313"/>
          </a:xfrm>
          <a:prstGeom prst="rect">
            <a:avLst/>
          </a:prstGeom>
          <a:solidFill>
            <a:schemeClr val="accent3">
              <a:lumMod val="20000"/>
              <a:lumOff val="80000"/>
            </a:schemeClr>
          </a:solidFill>
          <a:ln w="25400">
            <a:solidFill>
              <a:schemeClr val="accent1">
                <a:shade val="50000"/>
              </a:schemeClr>
            </a:solidFill>
          </a:ln>
        </p:spPr>
        <p:txBody>
          <a:bodyPr wrap="square">
            <a:spAutoFit/>
          </a:bodyPr>
          <a:lstStyle/>
          <a:p>
            <a:pPr indent="457200" algn="just">
              <a:lnSpc>
                <a:spcPct val="150000"/>
              </a:lnSpc>
              <a:spcBef>
                <a:spcPts val="600"/>
              </a:spcBef>
              <a:spcAft>
                <a:spcPts val="600"/>
              </a:spcAft>
              <a:tabLst>
                <a:tab pos="1260475" algn="l"/>
                <a:tab pos="5671185" algn="l"/>
              </a:tabLst>
            </a:pPr>
            <a:r>
              <a:rPr lang="en-US" sz="2400" b="1" i="1">
                <a:solidFill>
                  <a:schemeClr val="tx2">
                    <a:lumMod val="75000"/>
                  </a:schemeClr>
                </a:solidFill>
                <a:latin typeface="Times New Roman" panose="02020603050405020304" pitchFamily="18" charset="0"/>
                <a:ea typeface="Calibri" panose="020F0502020204030204" pitchFamily="34" charset="0"/>
                <a:cs typeface="Times New Roman" panose="02020603050405020304" pitchFamily="18" charset="0"/>
              </a:rPr>
              <a:t>- Thời đại ngày nay vẫn là thời đại quá độ từ chủ nghĩa tư bản lên chủ nghĩa xã hội, cho dù chế độ xã hội chủ nghĩa ở Liên Xô và Đông Âu sụp đổ. Các nước với chế độ xã hội và trình độ phát triển khác nhau cùng tồn tại, vừa hợp tác vừa đấu tranh, cạnh tranh gay gắt vì lợi ích quốc gia, dân tộc. Cuộc đấu tranh của nhân dân các nước vì hoà bình, độc lập dân tộc, dân chủ, phát triển va tiến bộ xã hội dù gặp nhiều khó khăn, thách thức, song theo quy luật tiến hoá của lịch sử., loài người nhất định sẽ tiến tới chủ nghĩa xã hội.</a:t>
            </a:r>
            <a:endParaRPr lang="en-US" sz="2400" b="1" i="1">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02142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iterate type="wd">
                                    <p:tmAbs val="50"/>
                                  </p:iterate>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2222694" y="40187"/>
            <a:ext cx="6921305" cy="91870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indent="-457200" algn="ctr">
              <a:buAutoNum type="arabicPeriod"/>
            </a:pPr>
            <a:r>
              <a:rPr lang="en-US" sz="2800" b="1">
                <a:latin typeface="Time New Roman"/>
              </a:rPr>
              <a:t>Quá độ lên chủ nghĩa xã hội bỏ qua </a:t>
            </a:r>
          </a:p>
          <a:p>
            <a:pPr algn="ctr"/>
            <a:r>
              <a:rPr lang="en-US" sz="2800" b="1">
                <a:latin typeface="Time New Roman"/>
              </a:rPr>
              <a:t>chế độ tư bản chủ nghĩa</a:t>
            </a:r>
            <a:endParaRPr lang="en-US" sz="2800" b="1">
              <a:latin typeface="Time New Roman"/>
              <a:cs typeface="Times New Roman" panose="02020603050405020304" pitchFamily="18" charset="0"/>
            </a:endParaRPr>
          </a:p>
        </p:txBody>
      </p:sp>
      <p:sp>
        <p:nvSpPr>
          <p:cNvPr id="5" name="Rectangle 3">
            <a:extLst>
              <a:ext uri="{FF2B5EF4-FFF2-40B4-BE49-F238E27FC236}">
                <a16:creationId xmlns:a16="http://schemas.microsoft.com/office/drawing/2014/main" id="{D5A9B6C6-3D5A-5C42-965D-99BDA3ABA38F}"/>
              </a:ext>
            </a:extLst>
          </p:cNvPr>
          <p:cNvSpPr txBox="1">
            <a:spLocks noChangeArrowheads="1"/>
          </p:cNvSpPr>
          <p:nvPr/>
        </p:nvSpPr>
        <p:spPr>
          <a:xfrm>
            <a:off x="95782" y="1029235"/>
            <a:ext cx="3477412" cy="5732585"/>
          </a:xfrm>
          <a:prstGeom prst="rect">
            <a:avLst/>
          </a:prstGeom>
          <a:solidFill>
            <a:schemeClr val="accent6">
              <a:lumMod val="60000"/>
              <a:lumOff val="40000"/>
            </a:schemeClr>
          </a:solidFill>
          <a:ln w="25400">
            <a:solidFill>
              <a:schemeClr val="accent1">
                <a:shade val="50000"/>
              </a:schemeClr>
            </a:solidFill>
          </a:ln>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30000"/>
              </a:lnSpc>
              <a:spcBef>
                <a:spcPts val="600"/>
              </a:spcBef>
              <a:buFontTx/>
              <a:buNone/>
              <a:defRPr/>
            </a:pPr>
            <a:r>
              <a:rPr lang="en-US" sz="2400" b="1">
                <a:solidFill>
                  <a:srgbClr val="C00000"/>
                </a:solidFill>
                <a:latin typeface="Time New Roman"/>
              </a:rPr>
              <a:t>* Quá độ lên chủ nghĩa xã hội bỏ qua chế độ tư bản chủ nghĩa là sự lựa chọn duy nhất đúng, khoa học, phản ánh đúng qui luật phát triển khách quan của cách mạng Việt Nam trong thời đại ngày nay.</a:t>
            </a:r>
            <a:endParaRPr lang="en-US" sz="2400" b="1" i="1" dirty="0">
              <a:solidFill>
                <a:srgbClr val="C00000"/>
              </a:solidFill>
              <a:latin typeface="Time New Roman"/>
              <a:cs typeface="Times New Roman" panose="02020603050405020304" pitchFamily="18" charset="0"/>
            </a:endParaRPr>
          </a:p>
        </p:txBody>
      </p:sp>
      <p:pic>
        <p:nvPicPr>
          <p:cNvPr id="1026" name="Picture 2" descr="Chủ nghĩa xã hội và con đường đi lên chủ nghĩa xã hội ở Việt Nam - Báo  Người lao độ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3194" y="1312989"/>
            <a:ext cx="5570806" cy="4745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1648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par>
                                <p:cTn id="8" presetID="6" presetClass="entr" presetSubtype="16"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circle(in)">
                                      <p:cBhvr>
                                        <p:cTn id="10"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ounded Rectangle 21"/>
          <p:cNvSpPr/>
          <p:nvPr/>
        </p:nvSpPr>
        <p:spPr>
          <a:xfrm>
            <a:off x="2250831" y="0"/>
            <a:ext cx="6893169" cy="91870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indent="-457200" algn="ctr">
              <a:buAutoNum type="arabicPeriod"/>
            </a:pPr>
            <a:r>
              <a:rPr lang="en-US" sz="2400" b="1">
                <a:latin typeface="Time New Roman"/>
              </a:rPr>
              <a:t>Quá độ lên chủ nghĩa xã hội bỏ qua </a:t>
            </a:r>
          </a:p>
          <a:p>
            <a:pPr algn="ctr"/>
            <a:r>
              <a:rPr lang="en-US" sz="2400" b="1">
                <a:latin typeface="Time New Roman"/>
              </a:rPr>
              <a:t>chế độ tư bản chủ nghĩa</a:t>
            </a:r>
            <a:endParaRPr lang="en-US" sz="2400" b="1">
              <a:latin typeface="Time New Roman"/>
              <a:cs typeface="Times New Roman" panose="02020603050405020304" pitchFamily="18" charset="0"/>
            </a:endParaRPr>
          </a:p>
        </p:txBody>
      </p:sp>
      <p:sp>
        <p:nvSpPr>
          <p:cNvPr id="6" name="Rounded Rectangle 5">
            <a:extLst>
              <a:ext uri="{FF2B5EF4-FFF2-40B4-BE49-F238E27FC236}">
                <a16:creationId xmlns:a16="http://schemas.microsoft.com/office/drawing/2014/main" id="{083D889A-732F-B34C-B40F-C18B4DE66456}"/>
              </a:ext>
            </a:extLst>
          </p:cNvPr>
          <p:cNvSpPr/>
          <p:nvPr/>
        </p:nvSpPr>
        <p:spPr>
          <a:xfrm>
            <a:off x="73841" y="1314522"/>
            <a:ext cx="1371610" cy="5128481"/>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800" b="1">
                <a:solidFill>
                  <a:schemeClr val="tx2">
                    <a:lumMod val="75000"/>
                  </a:schemeClr>
                </a:solidFill>
                <a:latin typeface="Time New Roman"/>
              </a:rPr>
              <a:t>Quá độ lên chủ nghĩa xã hội bỏ qua chế độ tư bản chủ nghĩa</a:t>
            </a:r>
            <a:endParaRPr lang="vi-VN" sz="2800" b="1" dirty="0">
              <a:solidFill>
                <a:schemeClr val="tx2">
                  <a:lumMod val="75000"/>
                </a:schemeClr>
              </a:solidFill>
              <a:latin typeface="Time New Roman"/>
            </a:endParaRPr>
          </a:p>
        </p:txBody>
      </p:sp>
      <p:sp>
        <p:nvSpPr>
          <p:cNvPr id="7" name="Rounded Rectangle 6">
            <a:extLst>
              <a:ext uri="{FF2B5EF4-FFF2-40B4-BE49-F238E27FC236}">
                <a16:creationId xmlns:a16="http://schemas.microsoft.com/office/drawing/2014/main" id="{083D889A-732F-B34C-B40F-C18B4DE66456}"/>
              </a:ext>
            </a:extLst>
          </p:cNvPr>
          <p:cNvSpPr/>
          <p:nvPr/>
        </p:nvSpPr>
        <p:spPr>
          <a:xfrm>
            <a:off x="1885071" y="1051544"/>
            <a:ext cx="7104184" cy="1251680"/>
          </a:xfrm>
          <a:prstGeom prst="round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sz="2400" b="1" i="1">
                <a:solidFill>
                  <a:schemeClr val="tx2">
                    <a:lumMod val="75000"/>
                  </a:schemeClr>
                </a:solidFill>
                <a:latin typeface="Time New Roman"/>
              </a:rPr>
              <a:t>Là con đường cách mạng tất yếu khách quan, con đường xây dựng đất nước trong thời kỳ quá độ lên chủ nghĩa xã hội ở nước ta.</a:t>
            </a:r>
          </a:p>
        </p:txBody>
      </p:sp>
      <p:sp>
        <p:nvSpPr>
          <p:cNvPr id="8" name="Rounded Rectangle 7">
            <a:extLst>
              <a:ext uri="{FF2B5EF4-FFF2-40B4-BE49-F238E27FC236}">
                <a16:creationId xmlns:a16="http://schemas.microsoft.com/office/drawing/2014/main" id="{083D889A-732F-B34C-B40F-C18B4DE66456}"/>
              </a:ext>
            </a:extLst>
          </p:cNvPr>
          <p:cNvSpPr/>
          <p:nvPr/>
        </p:nvSpPr>
        <p:spPr>
          <a:xfrm>
            <a:off x="1885071" y="2454434"/>
            <a:ext cx="7104184" cy="1251680"/>
          </a:xfrm>
          <a:prstGeom prst="round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sz="2400" b="1" i="1">
                <a:solidFill>
                  <a:schemeClr val="tx2">
                    <a:lumMod val="75000"/>
                  </a:schemeClr>
                </a:solidFill>
                <a:latin typeface="Time New Roman"/>
              </a:rPr>
              <a:t>Là bỏ qua việc xác lập vị trí thống trị của quan hệ sản xuất và kiến trúc thượng tầng tư bản chủ nghĩa.</a:t>
            </a:r>
          </a:p>
        </p:txBody>
      </p:sp>
      <p:sp>
        <p:nvSpPr>
          <p:cNvPr id="9" name="Rounded Rectangle 8">
            <a:extLst>
              <a:ext uri="{FF2B5EF4-FFF2-40B4-BE49-F238E27FC236}">
                <a16:creationId xmlns:a16="http://schemas.microsoft.com/office/drawing/2014/main" id="{083D889A-732F-B34C-B40F-C18B4DE66456}"/>
              </a:ext>
            </a:extLst>
          </p:cNvPr>
          <p:cNvSpPr/>
          <p:nvPr/>
        </p:nvSpPr>
        <p:spPr>
          <a:xfrm>
            <a:off x="1885071" y="3864736"/>
            <a:ext cx="7104184" cy="130825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sz="2400" b="1" i="1">
                <a:solidFill>
                  <a:schemeClr val="tx2">
                    <a:lumMod val="75000"/>
                  </a:schemeClr>
                </a:solidFill>
                <a:latin typeface="Time New Roman"/>
              </a:rPr>
              <a:t>Đòi hỏi phải tiếp thu, kế thừa những thành tựu mà nhân loại đã đạt được dưới chủ nghĩa tư bản: khoa học và công nghệ, quản lý…</a:t>
            </a:r>
          </a:p>
        </p:txBody>
      </p:sp>
      <p:sp>
        <p:nvSpPr>
          <p:cNvPr id="10" name="Rounded Rectangle 9">
            <a:extLst>
              <a:ext uri="{FF2B5EF4-FFF2-40B4-BE49-F238E27FC236}">
                <a16:creationId xmlns:a16="http://schemas.microsoft.com/office/drawing/2014/main" id="{083D889A-732F-B34C-B40F-C18B4DE66456}"/>
              </a:ext>
            </a:extLst>
          </p:cNvPr>
          <p:cNvSpPr/>
          <p:nvPr/>
        </p:nvSpPr>
        <p:spPr>
          <a:xfrm>
            <a:off x="1913206" y="5331613"/>
            <a:ext cx="7104184" cy="1252068"/>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r>
              <a:rPr lang="en-US" sz="2400" b="1" i="1">
                <a:solidFill>
                  <a:schemeClr val="tx2">
                    <a:lumMod val="75000"/>
                  </a:schemeClr>
                </a:solidFill>
                <a:latin typeface="Time New Roman"/>
              </a:rPr>
              <a:t>Tạo ra sự biến đổi về chất của xã hội trên tất cả các lĩnh vực, là sự nghiệp rất khó khăn, phức tạp, lâu đài với nhiều chặng đường…</a:t>
            </a:r>
          </a:p>
        </p:txBody>
      </p:sp>
      <p:cxnSp>
        <p:nvCxnSpPr>
          <p:cNvPr id="5" name="Straight Arrow Connector 4"/>
          <p:cNvCxnSpPr>
            <a:stCxn id="6" idx="3"/>
            <a:endCxn id="7" idx="1"/>
          </p:cNvCxnSpPr>
          <p:nvPr/>
        </p:nvCxnSpPr>
        <p:spPr>
          <a:xfrm flipV="1">
            <a:off x="1445451" y="1677384"/>
            <a:ext cx="439620" cy="220137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3"/>
            <a:endCxn id="8" idx="1"/>
          </p:cNvCxnSpPr>
          <p:nvPr/>
        </p:nvCxnSpPr>
        <p:spPr>
          <a:xfrm flipV="1">
            <a:off x="1445451" y="3080274"/>
            <a:ext cx="439620" cy="79848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6" idx="3"/>
            <a:endCxn id="9" idx="1"/>
          </p:cNvCxnSpPr>
          <p:nvPr/>
        </p:nvCxnSpPr>
        <p:spPr>
          <a:xfrm>
            <a:off x="1445451" y="3878763"/>
            <a:ext cx="439620" cy="6401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3"/>
            <a:endCxn id="10" idx="1"/>
          </p:cNvCxnSpPr>
          <p:nvPr/>
        </p:nvCxnSpPr>
        <p:spPr>
          <a:xfrm>
            <a:off x="1445451" y="3878763"/>
            <a:ext cx="467755" cy="207888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833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arn(inVertical)">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barn(inVertical)">
                                      <p:cBhvr>
                                        <p:cTn id="20" dur="500"/>
                                        <p:tgtEl>
                                          <p:spTgt spid="13"/>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inVertic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barn(inVertical)">
                                      <p:cBhvr>
                                        <p:cTn id="28" dur="500"/>
                                        <p:tgtEl>
                                          <p:spTgt spid="15"/>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arn(inVertical)">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barn(inVertical)">
                                      <p:cBhvr>
                                        <p:cTn id="36" dur="500"/>
                                        <p:tgtEl>
                                          <p:spTgt spid="17"/>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barn(inVertical)">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8627" y="12527"/>
            <a:ext cx="6935373" cy="791667"/>
          </a:xfrm>
          <a:solidFill>
            <a:schemeClr val="accent1">
              <a:lumMod val="75000"/>
            </a:schemeClr>
          </a:solidFill>
        </p:spPr>
        <p:txBody>
          <a:bodyPr>
            <a:noAutofit/>
          </a:bodyPr>
          <a:lstStyle/>
          <a:p>
            <a:pPr fontAlgn="auto">
              <a:spcBef>
                <a:spcPts val="0"/>
              </a:spcBef>
              <a:spcAft>
                <a:spcPts val="0"/>
              </a:spcAft>
              <a:defRPr/>
            </a:pPr>
            <a:r>
              <a:rPr lang="en-US" sz="2400" b="1">
                <a:solidFill>
                  <a:schemeClr val="bg1"/>
                </a:solidFill>
                <a:latin typeface="Times New Roman" panose="02020603050405020304" pitchFamily="18" charset="0"/>
                <a:cs typeface="Times New Roman" panose="02020603050405020304" pitchFamily="18" charset="0"/>
              </a:rPr>
              <a:t>II</a:t>
            </a:r>
            <a:r>
              <a:rPr lang="vi-VN" sz="2400" b="1">
                <a:solidFill>
                  <a:schemeClr val="bg1"/>
                </a:solidFill>
                <a:cs typeface="Times New Roman" panose="02020603050405020304" pitchFamily="18" charset="0"/>
              </a:rPr>
              <a:t>I. </a:t>
            </a:r>
            <a:r>
              <a:rPr lang="en-US" sz="2400" b="1">
                <a:solidFill>
                  <a:schemeClr val="bg1"/>
                </a:solidFill>
                <a:latin typeface="Times New Roman" panose="02020603050405020304" pitchFamily="18" charset="0"/>
                <a:cs typeface="Times New Roman" panose="02020603050405020304" pitchFamily="18" charset="0"/>
              </a:rPr>
              <a:t>QUÁ ĐỘ CHỦ NGHĨA XÃ HỘI Ở VIỆT NAM</a:t>
            </a:r>
            <a:endParaRPr lang="vi-VN" sz="2400" b="1">
              <a:solidFill>
                <a:schemeClr val="bg1"/>
              </a:solidFill>
              <a:cs typeface="Times New Roman" panose="02020603050405020304" pitchFamily="18" charset="0"/>
            </a:endParaRPr>
          </a:p>
        </p:txBody>
      </p:sp>
      <p:sp>
        <p:nvSpPr>
          <p:cNvPr id="27" name="Rounded Rectangle 26"/>
          <p:cNvSpPr/>
          <p:nvPr/>
        </p:nvSpPr>
        <p:spPr>
          <a:xfrm>
            <a:off x="39536" y="851162"/>
            <a:ext cx="8356209" cy="918708"/>
          </a:xfrm>
          <a:prstGeom prst="roundRect">
            <a:avLst/>
          </a:prstGeom>
          <a:solidFill>
            <a:srgbClr val="0070C0">
              <a:alpha val="90000"/>
            </a:srgb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r>
              <a:rPr lang="en-US" sz="2400" b="1" i="1">
                <a:latin typeface="Time New Roman"/>
              </a:rPr>
              <a:t>2. Những đặc trưng của chủ nghĩa xã hội và phương hướng xây dựng chủ nghĩa xã hội ở Việt Nam hiện nay</a:t>
            </a:r>
            <a:endParaRPr lang="en-US" sz="2400" b="1" i="1">
              <a:latin typeface="Time New Roman"/>
              <a:cs typeface="Times New Roman" panose="02020603050405020304" pitchFamily="18" charset="0"/>
            </a:endParaRPr>
          </a:p>
        </p:txBody>
      </p:sp>
      <p:grpSp>
        <p:nvGrpSpPr>
          <p:cNvPr id="28" name="Group 27"/>
          <p:cNvGrpSpPr/>
          <p:nvPr/>
        </p:nvGrpSpPr>
        <p:grpSpPr>
          <a:xfrm>
            <a:off x="39536" y="1816838"/>
            <a:ext cx="7569704" cy="962148"/>
            <a:chOff x="212477" y="406442"/>
            <a:chExt cx="5840730" cy="797040"/>
          </a:xfrm>
        </p:grpSpPr>
        <p:sp>
          <p:nvSpPr>
            <p:cNvPr id="29" name="Rounded Rectangle 28"/>
            <p:cNvSpPr/>
            <p:nvPr/>
          </p:nvSpPr>
          <p:spPr>
            <a:xfrm>
              <a:off x="212477" y="406442"/>
              <a:ext cx="5840730" cy="797040"/>
            </a:xfrm>
            <a:prstGeom prst="roundRect">
              <a:avLst/>
            </a:prstGeom>
            <a:solidFill>
              <a:schemeClr val="accent3">
                <a:lumMod val="7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Rounded Rectangle 4"/>
            <p:cNvSpPr/>
            <p:nvPr/>
          </p:nvSpPr>
          <p:spPr>
            <a:xfrm>
              <a:off x="251385" y="445350"/>
              <a:ext cx="5762914" cy="71922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20766" tIns="0" rIns="220766" bIns="0" numCol="1" spcCol="1270" anchor="ctr" anchorCtr="0">
              <a:noAutofit/>
            </a:bodyPr>
            <a:lstStyle/>
            <a:p>
              <a:pPr indent="457200" algn="just">
                <a:spcBef>
                  <a:spcPts val="600"/>
                </a:spcBef>
                <a:spcAft>
                  <a:spcPts val="600"/>
                </a:spcAft>
                <a:tabLst>
                  <a:tab pos="1260475" algn="l"/>
                  <a:tab pos="5671185" algn="l"/>
                </a:tabLst>
              </a:pPr>
              <a:r>
                <a:rPr lang="en-US" sz="2800" b="1" i="1">
                  <a:solidFill>
                    <a:srgbClr val="002060"/>
                  </a:solidFill>
                  <a:latin typeface="Times New Roman" panose="02020603050405020304" pitchFamily="18" charset="0"/>
                  <a:ea typeface="Calibri" panose="020F0502020204030204" pitchFamily="34" charset="0"/>
                  <a:cs typeface="Times New Roman" panose="02020603050405020304" pitchFamily="18" charset="0"/>
                </a:rPr>
                <a:t>2.1.Những đặc trưng bản chất của chủ nghĩa xã hội Việt Nam </a:t>
              </a:r>
              <a:endParaRPr lang="en-US" sz="2000" b="1">
                <a:solidFill>
                  <a:srgbClr val="002060"/>
                </a:solidFill>
                <a:latin typeface="Calibri" panose="020F0502020204030204" pitchFamily="34" charset="0"/>
                <a:ea typeface="Calibri" panose="020F0502020204030204" pitchFamily="34" charset="0"/>
                <a:cs typeface="Times New Roman" panose="02020603050405020304" pitchFamily="18" charset="0"/>
              </a:endParaRPr>
            </a:p>
          </p:txBody>
        </p:sp>
      </p:grpSp>
      <p:sp>
        <p:nvSpPr>
          <p:cNvPr id="4" name="Rectangle 3"/>
          <p:cNvSpPr/>
          <p:nvPr/>
        </p:nvSpPr>
        <p:spPr>
          <a:xfrm>
            <a:off x="351692" y="3348111"/>
            <a:ext cx="8346508" cy="2616101"/>
          </a:xfrm>
          <a:prstGeom prst="rect">
            <a:avLst/>
          </a:prstGeom>
          <a:solidFill>
            <a:schemeClr val="accent1">
              <a:lumMod val="20000"/>
              <a:lumOff val="80000"/>
            </a:schemeClr>
          </a:solidFill>
          <a:ln w="25400">
            <a:solidFill>
              <a:schemeClr val="accent1">
                <a:shade val="50000"/>
              </a:schemeClr>
            </a:solidFill>
          </a:ln>
        </p:spPr>
        <p:txBody>
          <a:bodyPr wrap="square">
            <a:spAutoFit/>
          </a:bodyPr>
          <a:lstStyle/>
          <a:p>
            <a:pPr indent="457200" algn="just">
              <a:spcBef>
                <a:spcPts val="600"/>
              </a:spcBef>
              <a:spcAft>
                <a:spcPts val="600"/>
              </a:spcAft>
              <a:tabLst>
                <a:tab pos="1260475" algn="l"/>
                <a:tab pos="5671185" algn="l"/>
              </a:tabLst>
            </a:pPr>
            <a:r>
              <a:rPr lang="en-US" sz="2400" b="1" i="1">
                <a:solidFill>
                  <a:schemeClr val="tx2">
                    <a:lumMod val="75000"/>
                  </a:schemeClr>
                </a:solidFill>
                <a:latin typeface="Time New Roman"/>
                <a:ea typeface="Calibri" panose="020F0502020204030204" pitchFamily="34" charset="0"/>
                <a:cs typeface="Times New Roman" panose="02020603050405020304" pitchFamily="18" charset="0"/>
              </a:rPr>
              <a:t>- Một là:</a:t>
            </a:r>
            <a:r>
              <a:rPr lang="en-US" sz="2400" b="1">
                <a:solidFill>
                  <a:schemeClr val="tx2">
                    <a:lumMod val="75000"/>
                  </a:schemeClr>
                </a:solidFill>
                <a:latin typeface="Time New Roman"/>
                <a:ea typeface="Calibri" panose="020F0502020204030204" pitchFamily="34" charset="0"/>
                <a:cs typeface="Times New Roman" panose="02020603050405020304" pitchFamily="18" charset="0"/>
              </a:rPr>
              <a:t> Dân giàu, nước mạnh, đân chủ, công bằng, văn minh.</a:t>
            </a:r>
          </a:p>
          <a:p>
            <a:pPr indent="457200" algn="just">
              <a:spcBef>
                <a:spcPts val="600"/>
              </a:spcBef>
              <a:spcAft>
                <a:spcPts val="600"/>
              </a:spcAft>
              <a:tabLst>
                <a:tab pos="1260475" algn="l"/>
                <a:tab pos="5671185" algn="l"/>
              </a:tabLst>
            </a:pPr>
            <a:r>
              <a:rPr lang="en-US" sz="2400" b="1" i="1">
                <a:solidFill>
                  <a:schemeClr val="tx2">
                    <a:lumMod val="75000"/>
                  </a:schemeClr>
                </a:solidFill>
                <a:latin typeface="Time New Roman"/>
                <a:ea typeface="Calibri" panose="020F0502020204030204" pitchFamily="34" charset="0"/>
                <a:cs typeface="Times New Roman" panose="02020603050405020304" pitchFamily="18" charset="0"/>
              </a:rPr>
              <a:t>- Hai là:</a:t>
            </a:r>
            <a:r>
              <a:rPr lang="en-US" sz="2400" b="1">
                <a:solidFill>
                  <a:schemeClr val="tx2">
                    <a:lumMod val="75000"/>
                  </a:schemeClr>
                </a:solidFill>
                <a:latin typeface="Time New Roman"/>
                <a:ea typeface="Calibri" panose="020F0502020204030204" pitchFamily="34" charset="0"/>
                <a:cs typeface="Times New Roman" panose="02020603050405020304" pitchFamily="18" charset="0"/>
              </a:rPr>
              <a:t> Do nhân dân làm chủ.</a:t>
            </a:r>
          </a:p>
          <a:p>
            <a:pPr indent="457200" algn="just">
              <a:spcBef>
                <a:spcPts val="600"/>
              </a:spcBef>
              <a:spcAft>
                <a:spcPts val="600"/>
              </a:spcAft>
              <a:tabLst>
                <a:tab pos="1260475" algn="l"/>
                <a:tab pos="5671185" algn="l"/>
              </a:tabLst>
            </a:pPr>
            <a:r>
              <a:rPr lang="en-US" sz="2400" b="1" i="1">
                <a:solidFill>
                  <a:schemeClr val="tx2">
                    <a:lumMod val="75000"/>
                  </a:schemeClr>
                </a:solidFill>
                <a:latin typeface="Time New Roman"/>
                <a:ea typeface="Calibri" panose="020F0502020204030204" pitchFamily="34" charset="0"/>
                <a:cs typeface="Times New Roman" panose="02020603050405020304" pitchFamily="18" charset="0"/>
              </a:rPr>
              <a:t>- Ba là:</a:t>
            </a:r>
            <a:r>
              <a:rPr lang="en-US" sz="2400" b="1">
                <a:solidFill>
                  <a:schemeClr val="tx2">
                    <a:lumMod val="75000"/>
                  </a:schemeClr>
                </a:solidFill>
                <a:latin typeface="Time New Roman"/>
                <a:ea typeface="Calibri" panose="020F0502020204030204" pitchFamily="34" charset="0"/>
                <a:cs typeface="Times New Roman" panose="02020603050405020304" pitchFamily="18" charset="0"/>
              </a:rPr>
              <a:t> Có nền kinh tế phát triển cao dựa trên lực lượng sản xuất hiện đại và quan hệ sản xuất tiến bộ phù hợp.</a:t>
            </a:r>
            <a:endParaRPr lang="en-US" sz="2400" b="1">
              <a:solidFill>
                <a:schemeClr val="tx2">
                  <a:lumMod val="75000"/>
                </a:schemeClr>
              </a:solidFill>
              <a:latin typeface="Time New Roman"/>
            </a:endParaRPr>
          </a:p>
        </p:txBody>
      </p:sp>
    </p:spTree>
    <p:extLst>
      <p:ext uri="{BB962C8B-B14F-4D97-AF65-F5344CB8AC3E}">
        <p14:creationId xmlns:p14="http://schemas.microsoft.com/office/powerpoint/2010/main" val="4177362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8"/>
                                        </p:tgtEl>
                                        <p:attrNameLst>
                                          <p:attrName>style.visibility</p:attrName>
                                        </p:attrNameLst>
                                      </p:cBhvr>
                                      <p:to>
                                        <p:strVal val="visible"/>
                                      </p:to>
                                    </p:set>
                                    <p:animEffect transition="in" filter="fade">
                                      <p:cBhvr>
                                        <p:cTn id="14" dur="1000"/>
                                        <p:tgtEl>
                                          <p:spTgt spid="28"/>
                                        </p:tgtEl>
                                      </p:cBhvr>
                                    </p:animEffect>
                                    <p:anim calcmode="lin" valueType="num">
                                      <p:cBhvr>
                                        <p:cTn id="15" dur="1000" fill="hold"/>
                                        <p:tgtEl>
                                          <p:spTgt spid="28"/>
                                        </p:tgtEl>
                                        <p:attrNameLst>
                                          <p:attrName>ppt_x</p:attrName>
                                        </p:attrNameLst>
                                      </p:cBhvr>
                                      <p:tavLst>
                                        <p:tav tm="0">
                                          <p:val>
                                            <p:strVal val="#ppt_x"/>
                                          </p:val>
                                        </p:tav>
                                        <p:tav tm="100000">
                                          <p:val>
                                            <p:strVal val="#ppt_x"/>
                                          </p:val>
                                        </p:tav>
                                      </p:tavLst>
                                    </p:anim>
                                    <p:anim calcmode="lin" valueType="num">
                                      <p:cBhvr>
                                        <p:cTn id="1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circle(in)">
                                      <p:cBhvr>
                                        <p:cTn id="21" dur="2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4">
                                            <p:txEl>
                                              <p:pRg st="0" end="0"/>
                                            </p:txEl>
                                          </p:spTgt>
                                        </p:tgtEl>
                                        <p:attrNameLst>
                                          <p:attrName>style.visibility</p:attrName>
                                        </p:attrNameLst>
                                      </p:cBhvr>
                                      <p:to>
                                        <p:strVal val="visible"/>
                                      </p:to>
                                    </p:set>
                                    <p:animEffect transition="in" filter="fade">
                                      <p:cBhvr>
                                        <p:cTn id="26" dur="1000"/>
                                        <p:tgtEl>
                                          <p:spTgt spid="4">
                                            <p:txEl>
                                              <p:pRg st="0" end="0"/>
                                            </p:txEl>
                                          </p:spTgt>
                                        </p:tgtEl>
                                      </p:cBhvr>
                                    </p:animEffect>
                                    <p:anim calcmode="lin" valueType="num">
                                      <p:cBhvr>
                                        <p:cTn id="27"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animEffect transition="in" filter="fade">
                                      <p:cBhvr>
                                        <p:cTn id="33" dur="1000"/>
                                        <p:tgtEl>
                                          <p:spTgt spid="4">
                                            <p:txEl>
                                              <p:pRg st="1" end="1"/>
                                            </p:txEl>
                                          </p:spTgt>
                                        </p:tgtEl>
                                      </p:cBhvr>
                                    </p:animEffect>
                                    <p:anim calcmode="lin" valueType="num">
                                      <p:cBhvr>
                                        <p:cTn id="34"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35"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4">
                                            <p:txEl>
                                              <p:pRg st="2" end="2"/>
                                            </p:txEl>
                                          </p:spTgt>
                                        </p:tgtEl>
                                        <p:attrNameLst>
                                          <p:attrName>style.visibility</p:attrName>
                                        </p:attrNameLst>
                                      </p:cBhvr>
                                      <p:to>
                                        <p:strVal val="visible"/>
                                      </p:to>
                                    </p:set>
                                    <p:animEffect transition="in" filter="fade">
                                      <p:cBhvr>
                                        <p:cTn id="40" dur="1000"/>
                                        <p:tgtEl>
                                          <p:spTgt spid="4">
                                            <p:txEl>
                                              <p:pRg st="2" end="2"/>
                                            </p:txEl>
                                          </p:spTgt>
                                        </p:tgtEl>
                                      </p:cBhvr>
                                    </p:animEffect>
                                    <p:anim calcmode="lin" valueType="num">
                                      <p:cBhvr>
                                        <p:cTn id="41"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42"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4"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16667</TotalTime>
  <Words>2238</Words>
  <Application>Microsoft Office PowerPoint</Application>
  <PresentationFormat>On-screen Show (4:3)</PresentationFormat>
  <Paragraphs>129</Paragraphs>
  <Slides>20</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 Unicode MS</vt:lpstr>
      <vt:lpstr>Time New Roman</vt:lpstr>
      <vt:lpstr>UTM Alexander</vt:lpstr>
      <vt:lpstr>Arial</vt:lpstr>
      <vt:lpstr>Calibri</vt:lpstr>
      <vt:lpstr>Times New Roman</vt:lpstr>
      <vt:lpstr>Office Theme</vt:lpstr>
      <vt:lpstr>PowerPoint Presentation</vt:lpstr>
      <vt:lpstr> Chương 3 CHỦ NGHĨA XÃ HỘI VÀ THỜI KỲ QUÁ ĐỘ  LÊN CHỦ NGHĨA XÃ HỘI </vt:lpstr>
      <vt:lpstr>III. QUÁ ĐỘ CHỦ NGHĨA XÃ HỘI Ở VIỆT NAM</vt:lpstr>
      <vt:lpstr>III. QUÁ ĐỘ CHỦ NGHĨA XÃ HỘI Ở VIỆT NAM</vt:lpstr>
      <vt:lpstr>PowerPoint Presentation</vt:lpstr>
      <vt:lpstr>PowerPoint Presentation</vt:lpstr>
      <vt:lpstr>PowerPoint Presentation</vt:lpstr>
      <vt:lpstr>PowerPoint Presentation</vt:lpstr>
      <vt:lpstr>III. QUÁ ĐỘ CHỦ NGHĨA XÃ HỘI Ở VIỆT NAM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Thành</cp:lastModifiedBy>
  <cp:revision>448</cp:revision>
  <dcterms:created xsi:type="dcterms:W3CDTF">2020-12-02T00:38:25Z</dcterms:created>
  <dcterms:modified xsi:type="dcterms:W3CDTF">2024-07-15T09:06:51Z</dcterms:modified>
</cp:coreProperties>
</file>