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466" r:id="rId3"/>
    <p:sldId id="433" r:id="rId4"/>
    <p:sldId id="434" r:id="rId5"/>
    <p:sldId id="446" r:id="rId6"/>
    <p:sldId id="436" r:id="rId7"/>
    <p:sldId id="448" r:id="rId8"/>
    <p:sldId id="438" r:id="rId9"/>
    <p:sldId id="449" r:id="rId10"/>
    <p:sldId id="450" r:id="rId11"/>
    <p:sldId id="451" r:id="rId12"/>
    <p:sldId id="464" r:id="rId13"/>
    <p:sldId id="4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27" autoAdjust="0"/>
  </p:normalViewPr>
  <p:slideViewPr>
    <p:cSldViewPr snapToGrid="0">
      <p:cViewPr varScale="1">
        <p:scale>
          <a:sx n="72" d="100"/>
          <a:sy n="72" d="100"/>
        </p:scale>
        <p:origin x="176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520485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83007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261479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287385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372056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419447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15651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378506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162439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385893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1645" y="8741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515" y="12527"/>
            <a:ext cx="7005485" cy="711374"/>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br>
              <a:rPr lang="en-US" sz="2800" b="1">
                <a:solidFill>
                  <a:schemeClr val="bg1"/>
                </a:solidFill>
                <a:cs typeface="Times New Roman" pitchFamily="18" charset="0"/>
              </a:rPr>
            </a:b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cs typeface="Times New Roman" panose="02020603050405020304" pitchFamily="18" charset="0"/>
              </a:rPr>
              <a:t>I. NHÀ NƯỚC XÃ HỘI CHỦ NGHĨA</a:t>
            </a:r>
            <a:br>
              <a:rPr lang="vi-VN" sz="2800" b="1">
                <a:solidFill>
                  <a:schemeClr val="bg1"/>
                </a:solidFill>
                <a:cs typeface="Times New Roman" panose="02020603050405020304" pitchFamily="18" charset="0"/>
              </a:rPr>
            </a:b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11" name="Rounded Rectangle 10"/>
          <p:cNvSpPr/>
          <p:nvPr/>
        </p:nvSpPr>
        <p:spPr>
          <a:xfrm>
            <a:off x="1" y="888766"/>
            <a:ext cx="8159750" cy="8437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Mối quan hệ giữa dân chủ xã hội chủ nghĩa và nhà nước xã hội chủ nghĩa</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1" y="1772030"/>
            <a:ext cx="8564477" cy="75556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.1. Dân chủ </a:t>
              </a:r>
              <a:r>
                <a:rPr lang="en-US" sz="2600" b="1" i="1">
                  <a:solidFill>
                    <a:srgbClr val="002060"/>
                  </a:solidFill>
                  <a:latin typeface="Times New Roman" panose="02020603050405020304" pitchFamily="18" charset="0"/>
                  <a:cs typeface="Times New Roman" panose="02020603050405020304" pitchFamily="18" charset="0"/>
                </a:rPr>
                <a:t>xã hội chủ nghĩa là cơ sở, nền tảng cho việc xây dựng và hoạt động của nhà nước xã hội chủ nghĩa</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262642" y="2670898"/>
            <a:ext cx="8618718" cy="3970318"/>
          </a:xfrm>
          <a:prstGeom prst="rect">
            <a:avLst/>
          </a:prstGeom>
          <a:solidFill>
            <a:schemeClr val="tx2">
              <a:lumMod val="20000"/>
              <a:lumOff val="80000"/>
            </a:schemeClr>
          </a:solidFill>
          <a:ln w="25400">
            <a:solidFill>
              <a:schemeClr val="accent1">
                <a:shade val="95000"/>
                <a:satMod val="105000"/>
              </a:schemeClr>
            </a:solidFill>
          </a:ln>
        </p:spPr>
        <p:txBody>
          <a:bodyPr wrap="square">
            <a:spAutoFit/>
          </a:bodyPr>
          <a:lstStyle/>
          <a:p>
            <a:pPr algn="just"/>
            <a:r>
              <a:rPr lang="en-US" sz="2800" b="1">
                <a:solidFill>
                  <a:srgbClr val="002060"/>
                </a:solidFill>
                <a:latin typeface="Times New Roman" panose="02020603050405020304" pitchFamily="18" charset="0"/>
                <a:ea typeface="Calibri" panose="020F0502020204030204" pitchFamily="34" charset="0"/>
              </a:rPr>
              <a:t>	- Người dân mới có đầy đủ các điều kiện cho việc thực hiện ý chí của mình thông qua việc lựa chọn một cách công bằng, bình đẳng những người đại diện cho quyền lực chính đáng của mình vào bộ máy nhà nước;</a:t>
            </a:r>
          </a:p>
          <a:p>
            <a:pPr algn="just"/>
            <a:r>
              <a:rPr lang="en-US" sz="2800" b="1">
                <a:solidFill>
                  <a:srgbClr val="002060"/>
                </a:solidFill>
                <a:latin typeface="Times New Roman" panose="02020603050405020304" pitchFamily="18" charset="0"/>
                <a:ea typeface="Calibri" panose="020F0502020204030204" pitchFamily="34" charset="0"/>
              </a:rPr>
              <a:t>	- Người dân tham gia một cách trực tiếp hoặc gián tiếp vào hoạt đồng quản lý nhà nước;</a:t>
            </a:r>
          </a:p>
          <a:p>
            <a:pPr algn="just"/>
            <a:r>
              <a:rPr lang="en-US" sz="2800" b="1">
                <a:solidFill>
                  <a:srgbClr val="002060"/>
                </a:solidFill>
                <a:latin typeface="Times New Roman" panose="02020603050405020304" pitchFamily="18" charset="0"/>
                <a:ea typeface="Calibri" panose="020F0502020204030204" pitchFamily="34" charset="0"/>
              </a:rPr>
              <a:t>	- Khai thác và phát huy một cách tốt nhất sức mạnh trí tuệ của nhân dân cho hoạt động của nhà nước.</a:t>
            </a:r>
            <a:endParaRPr lang="en-US" sz="2800" b="1">
              <a:solidFill>
                <a:srgbClr val="002060"/>
              </a:solidFill>
            </a:endParaRPr>
          </a:p>
        </p:txBody>
      </p:sp>
    </p:spTree>
    <p:extLst>
      <p:ext uri="{BB962C8B-B14F-4D97-AF65-F5344CB8AC3E}">
        <p14:creationId xmlns:p14="http://schemas.microsoft.com/office/powerpoint/2010/main" val="134233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1000"/>
                                        <p:tgtEl>
                                          <p:spTgt spid="3">
                                            <p:txEl>
                                              <p:pRg st="1" end="1"/>
                                            </p:txEl>
                                          </p:spTgt>
                                        </p:tgtEl>
                                      </p:cBhvr>
                                    </p:animEffect>
                                    <p:anim calcmode="lin" valueType="num">
                                      <p:cBhvr>
                                        <p:cTn id="3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1107441"/>
            <a:ext cx="8564477" cy="808486"/>
            <a:chOff x="111148" y="1617509"/>
            <a:chExt cx="6649850" cy="797040"/>
          </a:xfrm>
        </p:grpSpPr>
        <p:sp>
          <p:nvSpPr>
            <p:cNvPr id="35" name="Rounded Rectangle 3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Nhà nước </a:t>
              </a:r>
              <a:r>
                <a:rPr lang="en-US" sz="2600" b="1" i="1">
                  <a:solidFill>
                    <a:srgbClr val="002060"/>
                  </a:solidFill>
                  <a:latin typeface="Times New Roman" panose="02020603050405020304" pitchFamily="18" charset="0"/>
                  <a:cs typeface="Times New Roman" panose="02020603050405020304" pitchFamily="18" charset="0"/>
                </a:rPr>
                <a:t>xã hội chủ nghĩa trở thành công cụ quan trọng cho việc thực thi quyền làm chủ của người dân</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2064774" y="0"/>
            <a:ext cx="7079225" cy="104100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3000" b="1" kern="0">
                <a:solidFill>
                  <a:schemeClr val="bg1"/>
                </a:solidFill>
                <a:latin typeface="Times New Roman" panose="02020603050405020304" pitchFamily="18" charset="0"/>
                <a:cs typeface="Times New Roman" panose="02020603050405020304" pitchFamily="18" charset="0"/>
              </a:rPr>
              <a:t>2. </a:t>
            </a:r>
            <a:r>
              <a:rPr lang="en-US" sz="3000" b="1">
                <a:latin typeface="Times New Roman" panose="02020603050405020304" pitchFamily="18" charset="0"/>
                <a:cs typeface="Times New Roman" panose="02020603050405020304" pitchFamily="18" charset="0"/>
              </a:rPr>
              <a:t>Mối quan hệ giữa dân chủ xã hội chủ nghĩa và nhà nước xã hội chủ nghĩa</a:t>
            </a:r>
            <a:endParaRPr lang="vi-VN" sz="30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94059" y="2025908"/>
            <a:ext cx="8755879" cy="4832092"/>
          </a:xfrm>
          <a:prstGeom prst="rect">
            <a:avLst/>
          </a:prstGeom>
          <a:solidFill>
            <a:schemeClr val="accent2">
              <a:lumMod val="20000"/>
              <a:lumOff val="80000"/>
            </a:schemeClr>
          </a:solidFill>
          <a:ln w="25400">
            <a:solidFill>
              <a:schemeClr val="accent1">
                <a:shade val="95000"/>
                <a:satMod val="105000"/>
              </a:schemeClr>
            </a:solidFill>
          </a:ln>
        </p:spPr>
        <p:txBody>
          <a:bodyPr wrap="square">
            <a:spAutoFit/>
          </a:bodyPr>
          <a:lstStyle/>
          <a:p>
            <a:pPr algn="just"/>
            <a:r>
              <a:rPr lang="en-US" sz="2800">
                <a:solidFill>
                  <a:srgbClr val="002060"/>
                </a:solidFill>
                <a:latin typeface="Times New Roman" panose="02020603050405020304" pitchFamily="18" charset="0"/>
                <a:ea typeface="Calibri" panose="020F0502020204030204" pitchFamily="34" charset="0"/>
              </a:rPr>
              <a:t>     - Thể chế hóa ý chí của nhân dân thành các hành lang pháp lý;</a:t>
            </a:r>
          </a:p>
          <a:p>
            <a:pPr algn="just"/>
            <a:r>
              <a:rPr lang="en-US" sz="2800">
                <a:solidFill>
                  <a:srgbClr val="002060"/>
                </a:solidFill>
                <a:latin typeface="Times New Roman" panose="02020603050405020304" pitchFamily="18" charset="0"/>
                <a:ea typeface="Calibri" panose="020F0502020204030204" pitchFamily="34" charset="0"/>
              </a:rPr>
              <a:t>     - Phân định một cách rõ ràng quyền và trách nhiệm của mỗi công dân; </a:t>
            </a:r>
          </a:p>
          <a:p>
            <a:pPr algn="just"/>
            <a:r>
              <a:rPr lang="en-US" sz="2800">
                <a:solidFill>
                  <a:srgbClr val="002060"/>
                </a:solidFill>
                <a:latin typeface="Times New Roman" panose="02020603050405020304" pitchFamily="18" charset="0"/>
                <a:ea typeface="Calibri" panose="020F0502020204030204" pitchFamily="34" charset="0"/>
              </a:rPr>
              <a:t>     - Là cơ sở để người dân thực hiện quyền làm chủ của mình;</a:t>
            </a:r>
          </a:p>
          <a:p>
            <a:pPr algn="just"/>
            <a:r>
              <a:rPr lang="en-US" sz="2800">
                <a:solidFill>
                  <a:srgbClr val="002060"/>
                </a:solidFill>
                <a:latin typeface="Times New Roman" panose="02020603050405020304" pitchFamily="18" charset="0"/>
                <a:ea typeface="Calibri" panose="020F0502020204030204" pitchFamily="34" charset="0"/>
              </a:rPr>
              <a:t>     - Là công cụ bạo lực để ngăn chặn có hiệu quả các hành vi xâm phạm đến quyền và lợi ích chính đáng của người dân, bảo vệ nền dân chủ xã hội chủ nghĩa; </a:t>
            </a:r>
          </a:p>
          <a:p>
            <a:pPr algn="just"/>
            <a:r>
              <a:rPr lang="en-US" sz="2800">
                <a:solidFill>
                  <a:srgbClr val="002060"/>
                </a:solidFill>
                <a:latin typeface="Times New Roman" panose="02020603050405020304" pitchFamily="18" charset="0"/>
                <a:ea typeface="Calibri" panose="020F0502020204030204" pitchFamily="34" charset="0"/>
              </a:rPr>
              <a:t>     - Nhà nước xã hội chủ nghĩa nằm trong nền dân chủ xã hội chủ nghĩa là phương thức thể hiện và thực hiện dân chủ.</a:t>
            </a:r>
            <a:endParaRPr lang="en-US" sz="2800">
              <a:solidFill>
                <a:srgbClr val="002060"/>
              </a:solidFill>
            </a:endParaRPr>
          </a:p>
        </p:txBody>
      </p:sp>
    </p:spTree>
    <p:extLst>
      <p:ext uri="{BB962C8B-B14F-4D97-AF65-F5344CB8AC3E}">
        <p14:creationId xmlns:p14="http://schemas.microsoft.com/office/powerpoint/2010/main" val="20878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1000"/>
                                        <p:tgtEl>
                                          <p:spTgt spid="4">
                                            <p:txEl>
                                              <p:pRg st="1" end="1"/>
                                            </p:txEl>
                                          </p:spTgt>
                                        </p:tgtEl>
                                      </p:cBhvr>
                                    </p:animEffect>
                                    <p:anim calcmode="lin" valueType="num">
                                      <p:cBhvr>
                                        <p:cTn id="3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1000"/>
                                        <p:tgtEl>
                                          <p:spTgt spid="4">
                                            <p:txEl>
                                              <p:pRg st="2" end="2"/>
                                            </p:txEl>
                                          </p:spTgt>
                                        </p:tgtEl>
                                      </p:cBhvr>
                                    </p:animEffect>
                                    <p:anim calcmode="lin" valueType="num">
                                      <p:cBhvr>
                                        <p:cTn id="3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anim calcmode="lin" valueType="num">
                                      <p:cBhvr>
                                        <p:cTn id="4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anim calcmode="lin" valueType="num">
                                      <p:cBhvr>
                                        <p:cTn id="5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5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21487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độ, xây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4971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3" y="12527"/>
            <a:ext cx="7079227" cy="711374"/>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br>
              <a:rPr lang="en-US" sz="2800" b="1">
                <a:solidFill>
                  <a:schemeClr val="bg1"/>
                </a:solidFill>
                <a:cs typeface="Times New Roman" pitchFamily="18" charset="0"/>
              </a:rPr>
            </a:b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cs typeface="Times New Roman" panose="02020603050405020304" pitchFamily="18" charset="0"/>
              </a:rPr>
              <a:t>I. NHÀ NƯỚC XÃ HỘI CHỦ NGHĨA</a:t>
            </a:r>
            <a:br>
              <a:rPr lang="vi-VN" sz="2800" b="1">
                <a:solidFill>
                  <a:schemeClr val="bg1"/>
                </a:solidFill>
                <a:cs typeface="Times New Roman" panose="02020603050405020304" pitchFamily="18" charset="0"/>
              </a:rPr>
            </a:b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7" name="Rounded Rectangle 6"/>
          <p:cNvSpPr/>
          <p:nvPr/>
        </p:nvSpPr>
        <p:spPr>
          <a:xfrm>
            <a:off x="354440" y="848304"/>
            <a:ext cx="8159750" cy="90762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03424" y="4129628"/>
            <a:ext cx="8159750" cy="8437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Mối quan hệ giữa dân chủ xã hội chủ nghĩa và nhà nước xã hội chủ nghĩa</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677015" y="1812471"/>
            <a:ext cx="7281114"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600" b="1" i="1" kern="1200">
                  <a:solidFill>
                    <a:srgbClr val="002060"/>
                  </a:solidFill>
                  <a:latin typeface="Times New Roman" panose="02020603050405020304" pitchFamily="18" charset="0"/>
                  <a:cs typeface="Times New Roman" panose="02020603050405020304" pitchFamily="18" charset="0"/>
                </a:rPr>
                <a:t>1.1. </a:t>
              </a:r>
              <a:r>
                <a:rPr lang="en-US" sz="2600" b="1" i="1">
                  <a:solidFill>
                    <a:srgbClr val="002060"/>
                  </a:solidFill>
                  <a:latin typeface="Times New Roman" panose="02020603050405020304" pitchFamily="18" charset="0"/>
                  <a:cs typeface="Times New Roman" panose="02020603050405020304" pitchFamily="18" charset="0"/>
                </a:rPr>
                <a:t>Sự ra đời của nhà nước xã hội chủ nghĩa</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675160" y="2463293"/>
            <a:ext cx="7329357" cy="65974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kern="1200">
                  <a:solidFill>
                    <a:srgbClr val="002060"/>
                  </a:solidFill>
                  <a:latin typeface="Times New Roman" panose="02020603050405020304" pitchFamily="18" charset="0"/>
                  <a:cs typeface="Times New Roman" panose="02020603050405020304" pitchFamily="18" charset="0"/>
                </a:rPr>
                <a:t>1.2. </a:t>
              </a:r>
              <a:r>
                <a:rPr lang="en-US" sz="2600" b="1" i="1">
                  <a:solidFill>
                    <a:srgbClr val="002060"/>
                  </a:solidFill>
                  <a:latin typeface="Times New Roman" panose="02020603050405020304" pitchFamily="18" charset="0"/>
                  <a:cs typeface="Times New Roman" panose="02020603050405020304" pitchFamily="18" charset="0"/>
                </a:rPr>
                <a:t>Bản chất của nhà nước xã hội chủ nghĩa</a:t>
              </a:r>
              <a:endParaRPr lang="en-US" sz="2600" b="1">
                <a:solidFill>
                  <a:srgbClr val="002060"/>
                </a:solidFill>
                <a:latin typeface="Times New Roman" panose="02020603050405020304" pitchFamily="18" charset="0"/>
                <a:cs typeface="Times New Roman" panose="02020603050405020304" pitchFamily="18" charset="0"/>
              </a:endParaRPr>
            </a:p>
          </p:txBody>
        </p:sp>
      </p:grpSp>
      <p:grpSp>
        <p:nvGrpSpPr>
          <p:cNvPr id="28" name="Group 27"/>
          <p:cNvGrpSpPr/>
          <p:nvPr/>
        </p:nvGrpSpPr>
        <p:grpSpPr>
          <a:xfrm>
            <a:off x="675160" y="3189505"/>
            <a:ext cx="7329357" cy="659743"/>
            <a:chOff x="111148" y="1617509"/>
            <a:chExt cx="6649850" cy="797040"/>
          </a:xfrm>
        </p:grpSpPr>
        <p:sp>
          <p:nvSpPr>
            <p:cNvPr id="29" name="Rounded Rectangle 2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kern="1200">
                  <a:solidFill>
                    <a:srgbClr val="002060"/>
                  </a:solidFill>
                  <a:latin typeface="Times New Roman" panose="02020603050405020304" pitchFamily="18" charset="0"/>
                  <a:cs typeface="Times New Roman" panose="02020603050405020304" pitchFamily="18" charset="0"/>
                </a:rPr>
                <a:t>1.3. </a:t>
              </a:r>
              <a:r>
                <a:rPr lang="en-US" sz="2600" b="1" i="1">
                  <a:solidFill>
                    <a:srgbClr val="002060"/>
                  </a:solidFill>
                  <a:latin typeface="Times New Roman" panose="02020603050405020304" pitchFamily="18" charset="0"/>
                  <a:cs typeface="Times New Roman" panose="02020603050405020304" pitchFamily="18" charset="0"/>
                </a:rPr>
                <a:t>Chức năng của nhà nước xã hội chủ nghĩa</a:t>
              </a:r>
              <a:endParaRPr lang="en-US" sz="2600" b="1">
                <a:solidFill>
                  <a:srgbClr val="002060"/>
                </a:solidFill>
                <a:latin typeface="Times New Roman" panose="02020603050405020304" pitchFamily="18" charset="0"/>
                <a:cs typeface="Times New Roman" panose="02020603050405020304" pitchFamily="18" charset="0"/>
              </a:endParaRPr>
            </a:p>
          </p:txBody>
        </p:sp>
      </p:grpSp>
      <p:grpSp>
        <p:nvGrpSpPr>
          <p:cNvPr id="31" name="Group 30"/>
          <p:cNvGrpSpPr/>
          <p:nvPr/>
        </p:nvGrpSpPr>
        <p:grpSpPr>
          <a:xfrm>
            <a:off x="424780" y="5043765"/>
            <a:ext cx="8564477" cy="75556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.1. Dân chủ </a:t>
              </a:r>
              <a:r>
                <a:rPr lang="en-US" sz="2600" b="1" i="1">
                  <a:solidFill>
                    <a:srgbClr val="002060"/>
                  </a:solidFill>
                  <a:latin typeface="Times New Roman" panose="02020603050405020304" pitchFamily="18" charset="0"/>
                  <a:cs typeface="Times New Roman" panose="02020603050405020304" pitchFamily="18" charset="0"/>
                </a:rPr>
                <a:t>xã hội chủ nghĩa là cơ sở, nền tảng cho việc xây dựng và hoạt động của nhà nước xã hội chủ nghĩa</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424780" y="5873668"/>
            <a:ext cx="8564477" cy="808486"/>
            <a:chOff x="111148" y="1617509"/>
            <a:chExt cx="6649850" cy="797040"/>
          </a:xfrm>
        </p:grpSpPr>
        <p:sp>
          <p:nvSpPr>
            <p:cNvPr id="35" name="Rounded Rectangle 3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Nhà nước </a:t>
              </a:r>
              <a:r>
                <a:rPr lang="en-US" sz="2600" b="1" i="1">
                  <a:solidFill>
                    <a:srgbClr val="002060"/>
                  </a:solidFill>
                  <a:latin typeface="Times New Roman" panose="02020603050405020304" pitchFamily="18" charset="0"/>
                  <a:cs typeface="Times New Roman" panose="02020603050405020304" pitchFamily="18" charset="0"/>
                </a:rPr>
                <a:t>xã hội chủ nghĩa trở thành công cụ quan trọng cho việc thực thi quyền làm chủ của người dân</a:t>
              </a:r>
              <a:endParaRPr lang="en-US" sz="26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6064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94270" y="67346"/>
            <a:ext cx="7049729" cy="95959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defRPr/>
            </a:pPr>
            <a:r>
              <a:rPr lang="en-US" sz="3000" b="1">
                <a:latin typeface="Times New Roman" panose="02020603050405020304" pitchFamily="18" charset="0"/>
                <a:cs typeface="Times New Roman" panose="02020603050405020304" pitchFamily="18" charset="0"/>
              </a:rPr>
              <a:t>1. Sự ra đời, bản chất, chức năng của </a:t>
            </a:r>
          </a:p>
          <a:p>
            <a:pPr algn="ctr">
              <a:defRPr/>
            </a:pPr>
            <a:r>
              <a:rPr lang="en-US" sz="3000" b="1">
                <a:latin typeface="Times New Roman" panose="02020603050405020304" pitchFamily="18" charset="0"/>
                <a:cs typeface="Times New Roman" panose="02020603050405020304" pitchFamily="18" charset="0"/>
              </a:rPr>
              <a:t>nhà nước xã hội chủ nghĩa</a:t>
            </a:r>
            <a:endParaRPr lang="vi-VN" sz="3000" b="1" kern="0">
              <a:solidFill>
                <a:schemeClr val="bg1"/>
              </a:solidFill>
              <a:latin typeface="Times New Roman" panose="02020603050405020304" pitchFamily="18" charset="0"/>
              <a:cs typeface="Times New Roman" panose="02020603050405020304" pitchFamily="18" charset="0"/>
            </a:endParaRPr>
          </a:p>
          <a:p>
            <a:pPr algn="ctr">
              <a:defRPr/>
            </a:pPr>
            <a:endParaRPr lang="en-US" sz="3000">
              <a:latin typeface="Times New Roman" panose="02020603050405020304" pitchFamily="18" charset="0"/>
              <a:cs typeface="Times New Roman" panose="02020603050405020304" pitchFamily="18" charset="0"/>
            </a:endParaRPr>
          </a:p>
          <a:p>
            <a:pPr algn="ctr" fontAlgn="auto">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111559" y="1393092"/>
            <a:ext cx="7281114"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600" b="1" i="1" kern="1200">
                  <a:solidFill>
                    <a:srgbClr val="002060"/>
                  </a:solidFill>
                  <a:latin typeface="Times New Roman" panose="02020603050405020304" pitchFamily="18" charset="0"/>
                  <a:cs typeface="Times New Roman" panose="02020603050405020304" pitchFamily="18" charset="0"/>
                </a:rPr>
                <a:t>1.1. </a:t>
              </a:r>
              <a:r>
                <a:rPr lang="en-US" sz="2600" b="1" i="1">
                  <a:solidFill>
                    <a:srgbClr val="002060"/>
                  </a:solidFill>
                  <a:latin typeface="Times New Roman" panose="02020603050405020304" pitchFamily="18" charset="0"/>
                  <a:cs typeface="Times New Roman" panose="02020603050405020304" pitchFamily="18" charset="0"/>
                </a:rPr>
                <a:t>Sự ra đời của nhà nước xã hội chủ nghĩa</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sp>
        <p:nvSpPr>
          <p:cNvPr id="19" name="Rectangle 18"/>
          <p:cNvSpPr/>
          <p:nvPr/>
        </p:nvSpPr>
        <p:spPr>
          <a:xfrm>
            <a:off x="861645" y="2457201"/>
            <a:ext cx="7772400" cy="838200"/>
          </a:xfrm>
          <a:prstGeom prst="rect">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7030A0"/>
                </a:solidFill>
                <a:latin typeface="Times New Roman" pitchFamily="18" charset="0"/>
                <a:cs typeface="Times New Roman" pitchFamily="18" charset="0"/>
              </a:rPr>
              <a:t>LLSX  </a:t>
            </a:r>
            <a:r>
              <a:rPr lang="en-US" sz="3200" b="1" dirty="0" err="1">
                <a:solidFill>
                  <a:srgbClr val="7030A0"/>
                </a:solidFill>
                <a:latin typeface="Times New Roman" pitchFamily="18" charset="0"/>
                <a:cs typeface="Times New Roman" pitchFamily="18" charset="0"/>
              </a:rPr>
              <a:t>phát</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triển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cao</a:t>
            </a:r>
            <a:r>
              <a:rPr lang="en-US" sz="3200" b="1" dirty="0">
                <a:solidFill>
                  <a:srgbClr val="7030A0"/>
                </a:solidFill>
                <a:latin typeface="Times New Roman" pitchFamily="18" charset="0"/>
                <a:cs typeface="Times New Roman" pitchFamily="18" charset="0"/>
              </a:rPr>
              <a:t> &gt;&lt; QHSX TBCN</a:t>
            </a:r>
          </a:p>
        </p:txBody>
      </p:sp>
      <p:sp>
        <p:nvSpPr>
          <p:cNvPr id="20" name="Oval 19"/>
          <p:cNvSpPr/>
          <p:nvPr/>
        </p:nvSpPr>
        <p:spPr>
          <a:xfrm>
            <a:off x="1427285" y="3742951"/>
            <a:ext cx="6324600" cy="1088444"/>
          </a:xfrm>
          <a:prstGeom prst="ellipse">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Times New Roman" pitchFamily="18" charset="0"/>
                <a:cs typeface="Times New Roman" pitchFamily="18" charset="0"/>
              </a:rPr>
              <a:t>GCVS, NDLĐ &gt;&lt; GCTS </a:t>
            </a:r>
          </a:p>
        </p:txBody>
      </p:sp>
      <p:sp>
        <p:nvSpPr>
          <p:cNvPr id="24" name="Rectangle 23"/>
          <p:cNvSpPr/>
          <p:nvPr/>
        </p:nvSpPr>
        <p:spPr>
          <a:xfrm>
            <a:off x="1242645" y="5278945"/>
            <a:ext cx="7010400" cy="1390899"/>
          </a:xfrm>
          <a:prstGeom prst="rect">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a:solidFill>
                  <a:srgbClr val="FF0000"/>
                </a:solidFill>
                <a:latin typeface="Times New Roman" pitchFamily="18" charset="0"/>
                <a:cs typeface="Times New Roman" pitchFamily="18" charset="0"/>
              </a:rPr>
              <a:t>Kết quả: </a:t>
            </a:r>
            <a:r>
              <a:rPr lang="en-US" sz="3200" err="1">
                <a:solidFill>
                  <a:srgbClr val="FF0000"/>
                </a:solidFill>
                <a:latin typeface="Times New Roman" pitchFamily="18" charset="0"/>
                <a:cs typeface="Times New Roman" pitchFamily="18" charset="0"/>
              </a:rPr>
              <a:t>Cuộc</a:t>
            </a:r>
            <a:r>
              <a:rPr lang="en-US" sz="3200">
                <a:solidFill>
                  <a:srgbClr val="FF0000"/>
                </a:solidFill>
                <a:latin typeface="Times New Roman" pitchFamily="18" charset="0"/>
                <a:cs typeface="Times New Roman" pitchFamily="18" charset="0"/>
              </a:rPr>
              <a:t> Cách mạng vô sản  </a:t>
            </a:r>
            <a:r>
              <a:rPr lang="en-US" sz="3200" dirty="0" err="1">
                <a:solidFill>
                  <a:srgbClr val="FF0000"/>
                </a:solidFill>
                <a:latin typeface="Times New Roman" pitchFamily="18" charset="0"/>
                <a:cs typeface="Times New Roman" pitchFamily="18" charset="0"/>
              </a:rPr>
              <a:t>nổ</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ra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dưới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sự</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lãnh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đạo</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của</a:t>
            </a:r>
            <a:r>
              <a:rPr lang="en-US" sz="3200" dirty="0">
                <a:solidFill>
                  <a:srgbClr val="FF0000"/>
                </a:solidFill>
                <a:latin typeface="Times New Roman" pitchFamily="18" charset="0"/>
                <a:cs typeface="Times New Roman" pitchFamily="18" charset="0"/>
              </a:rPr>
              <a:t> ĐCS </a:t>
            </a:r>
            <a:r>
              <a:rPr lang="en-US" sz="3200">
                <a:solidFill>
                  <a:srgbClr val="FF0000"/>
                </a:solidFill>
                <a:latin typeface="Times New Roman" pitchFamily="18" charset="0"/>
                <a:cs typeface="Times New Roman" pitchFamily="18" charset="0"/>
              </a:rPr>
              <a:t>=&gt; Nhà nước xã hội chủ nghĩa </a:t>
            </a:r>
            <a:r>
              <a:rPr lang="en-US" sz="3200" dirty="0" err="1">
                <a:solidFill>
                  <a:srgbClr val="FF0000"/>
                </a:solidFill>
                <a:latin typeface="Times New Roman" pitchFamily="18" charset="0"/>
                <a:cs typeface="Times New Roman" pitchFamily="18" charset="0"/>
              </a:rPr>
              <a:t>ra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đời</a:t>
            </a:r>
            <a:endParaRPr lang="en-US" sz="3200" dirty="0">
              <a:solidFill>
                <a:srgbClr val="FF0000"/>
              </a:solidFill>
              <a:latin typeface="Times New Roman" pitchFamily="18" charset="0"/>
              <a:cs typeface="Times New Roman" pitchFamily="18" charset="0"/>
            </a:endParaRPr>
          </a:p>
        </p:txBody>
      </p:sp>
      <p:sp>
        <p:nvSpPr>
          <p:cNvPr id="3" name="Down Arrow 2"/>
          <p:cNvSpPr/>
          <p:nvPr/>
        </p:nvSpPr>
        <p:spPr>
          <a:xfrm>
            <a:off x="4473526" y="3337605"/>
            <a:ext cx="379828" cy="348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4473526" y="4888610"/>
            <a:ext cx="379828" cy="348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7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in)">
                                      <p:cBhvr>
                                        <p:cTn id="24" dur="2000"/>
                                        <p:tgtEl>
                                          <p:spTgt spid="3"/>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ircle(in)">
                                      <p:cBhvr>
                                        <p:cTn id="27" dur="2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circle(in)">
                                      <p:cBhvr>
                                        <p:cTn id="32" dur="2000"/>
                                        <p:tgtEl>
                                          <p:spTgt spid="2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circle(in)">
                                      <p:cBhvr>
                                        <p:cTn id="3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0" grpId="0" animBg="1"/>
      <p:bldP spid="24" grpId="0" animBg="1"/>
      <p:bldP spid="3"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82761" y="0"/>
            <a:ext cx="6961239" cy="10125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en-US" sz="3000" b="1">
                <a:latin typeface="Times New Roman" panose="02020603050405020304" pitchFamily="18" charset="0"/>
                <a:cs typeface="Times New Roman" panose="02020603050405020304" pitchFamily="18" charset="0"/>
              </a:rPr>
              <a:t>1. Sự ra đời, bản chất, chức năng của </a:t>
            </a:r>
          </a:p>
          <a:p>
            <a:pPr algn="ctr">
              <a:spcBef>
                <a:spcPct val="20000"/>
              </a:spcBef>
              <a:defRPr/>
            </a:pPr>
            <a:r>
              <a:rPr lang="en-US" sz="3000" b="1">
                <a:latin typeface="Times New Roman" panose="02020603050405020304" pitchFamily="18" charset="0"/>
                <a:cs typeface="Times New Roman" panose="02020603050405020304" pitchFamily="18" charset="0"/>
              </a:rPr>
              <a:t>nhà nước xã hội chủ nghĩa</a:t>
            </a:r>
            <a:endParaRPr lang="vi-VN"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3000">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0" y="1315456"/>
            <a:ext cx="7281114"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600" b="1" i="1" kern="1200">
                  <a:solidFill>
                    <a:srgbClr val="002060"/>
                  </a:solidFill>
                  <a:latin typeface="Times New Roman" panose="02020603050405020304" pitchFamily="18" charset="0"/>
                  <a:cs typeface="Times New Roman" panose="02020603050405020304" pitchFamily="18" charset="0"/>
                </a:rPr>
                <a:t>1.1. </a:t>
              </a:r>
              <a:r>
                <a:rPr lang="en-US" sz="2600" b="1" i="1">
                  <a:solidFill>
                    <a:srgbClr val="002060"/>
                  </a:solidFill>
                  <a:latin typeface="Times New Roman" panose="02020603050405020304" pitchFamily="18" charset="0"/>
                  <a:cs typeface="Times New Roman" panose="02020603050405020304" pitchFamily="18" charset="0"/>
                </a:rPr>
                <a:t>Sự ra đời của nhà nước xã hội chủ nghĩa</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sp>
        <p:nvSpPr>
          <p:cNvPr id="15" name="Rectangle 14"/>
          <p:cNvSpPr/>
          <p:nvPr/>
        </p:nvSpPr>
        <p:spPr>
          <a:xfrm>
            <a:off x="555674" y="2480496"/>
            <a:ext cx="7673926" cy="3416320"/>
          </a:xfrm>
          <a:prstGeom prst="rect">
            <a:avLst/>
          </a:prstGeom>
          <a:solidFill>
            <a:schemeClr val="tx2">
              <a:lumMod val="20000"/>
              <a:lumOff val="80000"/>
            </a:schemeClr>
          </a:solidFill>
          <a:ln w="25400">
            <a:solidFill>
              <a:schemeClr val="accent6">
                <a:shade val="95000"/>
                <a:satMod val="105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Nhà nước xã hội chủ nghĩa là nhà nước mà ở đó, sự thống trị thuộc về giai cấp công nhân, do cách mạng xã hội chủ nghĩa sản sinh ra và có sứ mệnh xây dựng thành công chủ xã hội, đưa nhân dân lao động lên địa vị làm chủ trên tất cả các mặt của đời sống xã hội trong một xã hội phát triển cao – xã hội xã hội chủ nghĩa.</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234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
                                  </p:iterate>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50026" y="0"/>
            <a:ext cx="7093973" cy="90762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defRPr/>
            </a:pPr>
            <a:r>
              <a:rPr lang="en-US" sz="2800" b="1">
                <a:latin typeface="Times New Roman" panose="02020603050405020304" pitchFamily="18" charset="0"/>
                <a:cs typeface="Times New Roman" panose="02020603050405020304" pitchFamily="18" charset="0"/>
              </a:rPr>
              <a:t>1. Sự ra đời, bản chất, chức năng của </a:t>
            </a:r>
          </a:p>
          <a:p>
            <a:pPr algn="ctr">
              <a:defRPr/>
            </a:pPr>
            <a:r>
              <a:rPr lang="en-US" sz="2800" b="1">
                <a:latin typeface="Times New Roman" panose="02020603050405020304" pitchFamily="18" charset="0"/>
                <a:cs typeface="Times New Roman" panose="02020603050405020304" pitchFamily="18" charset="0"/>
              </a:rPr>
              <a:t>nhà nước xã hội chủ nghĩa</a:t>
            </a:r>
            <a:endParaRPr lang="vi-VN" sz="2800" b="1" kern="0">
              <a:solidFill>
                <a:schemeClr val="bg1"/>
              </a:solidFill>
              <a:latin typeface="Times New Roman" panose="02020603050405020304" pitchFamily="18" charset="0"/>
              <a:cs typeface="Times New Roman" panose="02020603050405020304" pitchFamily="18" charset="0"/>
            </a:endParaRPr>
          </a:p>
          <a:p>
            <a:pPr algn="ctr">
              <a:defRPr/>
            </a:pPr>
            <a:endParaRPr lang="en-US" sz="2800">
              <a:latin typeface="Times New Roman" panose="02020603050405020304" pitchFamily="18" charset="0"/>
              <a:cs typeface="Times New Roman" panose="02020603050405020304" pitchFamily="18" charset="0"/>
            </a:endParaRPr>
          </a:p>
          <a:p>
            <a:pPr algn="ctr" fontAlgn="auto">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59506" y="1040358"/>
            <a:ext cx="7329357" cy="65974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kern="1200">
                  <a:solidFill>
                    <a:srgbClr val="002060"/>
                  </a:solidFill>
                  <a:latin typeface="Times New Roman" panose="02020603050405020304" pitchFamily="18" charset="0"/>
                  <a:cs typeface="Times New Roman" panose="02020603050405020304" pitchFamily="18" charset="0"/>
                </a:rPr>
                <a:t>1.2. </a:t>
              </a:r>
              <a:r>
                <a:rPr lang="en-US" sz="2600" b="1" i="1">
                  <a:solidFill>
                    <a:srgbClr val="002060"/>
                  </a:solidFill>
                  <a:latin typeface="Times New Roman" panose="02020603050405020304" pitchFamily="18" charset="0"/>
                  <a:cs typeface="Times New Roman" panose="02020603050405020304" pitchFamily="18" charset="0"/>
                </a:rPr>
                <a:t>Bản chất của nhà nước xã hội chủ nghĩa</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8" name="Text Box 2"/>
          <p:cNvSpPr txBox="1">
            <a:spLocks noChangeArrowheads="1"/>
          </p:cNvSpPr>
          <p:nvPr/>
        </p:nvSpPr>
        <p:spPr bwMode="auto">
          <a:xfrm>
            <a:off x="759655" y="1991386"/>
            <a:ext cx="7455877" cy="954107"/>
          </a:xfrm>
          <a:prstGeom prst="rect">
            <a:avLst/>
          </a:prstGeom>
          <a:solidFill>
            <a:schemeClr val="accent6">
              <a:lumMod val="60000"/>
              <a:lumOff val="40000"/>
            </a:schemeClr>
          </a:solidFill>
          <a:ln w="25400">
            <a:solidFill>
              <a:schemeClr val="accent1">
                <a:shade val="50000"/>
              </a:schemeClr>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Là </a:t>
            </a:r>
            <a:r>
              <a:rPr lang="en-US" sz="2800" b="1" i="1" dirty="0" err="1">
                <a:solidFill>
                  <a:srgbClr val="FF0000"/>
                </a:solidFill>
                <a:latin typeface="Times New Roman" pitchFamily="18" charset="0"/>
                <a:cs typeface="Times New Roman" pitchFamily="18" charset="0"/>
              </a:rPr>
              <a:t>một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kiểu</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nhà</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nước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mới</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về</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so </a:t>
            </a:r>
            <a:r>
              <a:rPr lang="en-US" sz="2800" b="1" i="1" dirty="0" err="1">
                <a:solidFill>
                  <a:srgbClr val="FF0000"/>
                </a:solidFill>
                <a:latin typeface="Times New Roman" pitchFamily="18" charset="0"/>
                <a:cs typeface="Times New Roman" pitchFamily="18" charset="0"/>
              </a:rPr>
              <a:t>với</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cả</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nhà</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nước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đã</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có</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trong</a:t>
            </a:r>
            <a:r>
              <a:rPr lang="en-US" sz="2800" b="1" i="1" dirty="0">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lịch</a:t>
            </a:r>
            <a:r>
              <a:rPr lang="en-US" sz="2800" b="1" i="1">
                <a:solidFill>
                  <a:srgbClr val="FF0000"/>
                </a:solidFill>
                <a:latin typeface="Times New Roman" pitchFamily="18" charset="0"/>
                <a:cs typeface="Times New Roman" pitchFamily="18" charset="0"/>
              </a:rPr>
              <a:t> sử</a:t>
            </a: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370788" y="4137111"/>
            <a:ext cx="1501555" cy="1606464"/>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 Về chính trị</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3077704" y="3262091"/>
            <a:ext cx="5715000" cy="941287"/>
          </a:xfrm>
          <a:prstGeom prst="roundRect">
            <a:avLst/>
          </a:prstGeom>
          <a:solidFill>
            <a:schemeClr val="bg2">
              <a:lumMod val="9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Mang bản chất chất giai cấp công nhân </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077704" y="4456325"/>
            <a:ext cx="5715000" cy="654665"/>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Do Đảng Cộng sản lãnh đạo </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090404" y="5363937"/>
            <a:ext cx="5715000" cy="1400889"/>
          </a:xfrm>
          <a:prstGeom prst="roundRect">
            <a:avLst/>
          </a:prstGeom>
          <a:solidFill>
            <a:schemeClr val="accent1">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Nhân dân là chủ thể của quyền lực nhà nước (nhà nước của dân, do dân, vì dân) </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1872343" y="3732735"/>
            <a:ext cx="1205361" cy="12076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1872343" y="4783658"/>
            <a:ext cx="1205361" cy="15668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a:off x="1872343" y="4940343"/>
            <a:ext cx="1218061" cy="11240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77336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circle(in)">
                                      <p:cBhvr>
                                        <p:cTn id="14" dur="2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ircle(in)">
                                      <p:cBhvr>
                                        <p:cTn id="19" dur="2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inVertical)">
                                      <p:cBhvr>
                                        <p:cTn id="32" dur="500"/>
                                        <p:tgtEl>
                                          <p:spTgt spid="2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035276" y="0"/>
            <a:ext cx="7108723" cy="888912"/>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58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kern="1200">
                  <a:solidFill>
                    <a:srgbClr val="002060"/>
                  </a:solidFill>
                  <a:latin typeface="Times New Roman" panose="02020603050405020304" pitchFamily="18" charset="0"/>
                  <a:cs typeface="Times New Roman" panose="02020603050405020304" pitchFamily="18" charset="0"/>
                </a:rPr>
                <a:t>1.2. </a:t>
              </a:r>
              <a:r>
                <a:rPr lang="en-US" sz="3000" b="1">
                  <a:solidFill>
                    <a:srgbClr val="002060"/>
                  </a:solidFill>
                  <a:latin typeface="Times New Roman" panose="02020603050405020304" pitchFamily="18" charset="0"/>
                  <a:cs typeface="Times New Roman" panose="02020603050405020304" pitchFamily="18" charset="0"/>
                </a:rPr>
                <a:t>Bản chất của nhà nước </a:t>
              </a:r>
            </a:p>
            <a:p>
              <a:pPr algn="ctr"/>
              <a:r>
                <a:rPr lang="en-US" sz="3000" b="1">
                  <a:solidFill>
                    <a:srgbClr val="002060"/>
                  </a:solidFill>
                  <a:latin typeface="Times New Roman" panose="02020603050405020304" pitchFamily="18" charset="0"/>
                  <a:cs typeface="Times New Roman" panose="02020603050405020304" pitchFamily="18" charset="0"/>
                </a:rPr>
                <a:t>xã hội chủ nghĩa</a:t>
              </a:r>
            </a:p>
          </p:txBody>
        </p:sp>
      </p:grpSp>
      <p:sp>
        <p:nvSpPr>
          <p:cNvPr id="7" name="Rounded Rectangle 6"/>
          <p:cNvSpPr/>
          <p:nvPr/>
        </p:nvSpPr>
        <p:spPr>
          <a:xfrm>
            <a:off x="145043" y="1149737"/>
            <a:ext cx="1501555" cy="1606464"/>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 Về kính tế</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2423886" y="1011682"/>
            <a:ext cx="6368819" cy="941287"/>
          </a:xfrm>
          <a:prstGeom prst="roundRect">
            <a:avLst/>
          </a:prstGeom>
          <a:solidFill>
            <a:schemeClr val="bg2">
              <a:lumMod val="9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spcBef>
                <a:spcPts val="600"/>
              </a:spcBef>
              <a:buFont typeface="Wingdings" panose="05000000000000000000" pitchFamily="2" charset="2"/>
              <a:buChar char="§"/>
            </a:pPr>
            <a:r>
              <a:rPr lang="en-US" altLang="en-US" sz="2600" b="1" i="1">
                <a:solidFill>
                  <a:srgbClr val="002060"/>
                </a:solidFill>
                <a:latin typeface="Times New Roman" panose="02020603050405020304" pitchFamily="18" charset="0"/>
                <a:cs typeface="Times New Roman" panose="02020603050405020304" pitchFamily="18" charset="0"/>
              </a:rPr>
              <a:t> Chịu sự quy định của cơ sở kinh tế XHCN (chế độ sở hữu xã hội về TLSX chủ yếu) </a:t>
            </a:r>
          </a:p>
        </p:txBody>
      </p:sp>
      <p:sp>
        <p:nvSpPr>
          <p:cNvPr id="11" name="Rounded Rectangle 10"/>
          <p:cNvSpPr/>
          <p:nvPr/>
        </p:nvSpPr>
        <p:spPr>
          <a:xfrm>
            <a:off x="2540001" y="2105252"/>
            <a:ext cx="6252704" cy="797976"/>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spcBef>
                <a:spcPts val="600"/>
              </a:spcBef>
              <a:buFont typeface="Wingdings" panose="05000000000000000000" pitchFamily="2" charset="2"/>
              <a:buChar char="§"/>
            </a:pPr>
            <a:r>
              <a:rPr lang="en-US" altLang="en-US" sz="2600" b="1" i="1">
                <a:solidFill>
                  <a:srgbClr val="002060"/>
                </a:solidFill>
                <a:latin typeface="Times New Roman" panose="02020603050405020304" pitchFamily="18" charset="0"/>
                <a:cs typeface="Times New Roman" panose="02020603050405020304" pitchFamily="18" charset="0"/>
              </a:rPr>
              <a:t> Không ngừng nâng cao đời sống vật chất của nhân dân</a:t>
            </a:r>
          </a:p>
        </p:txBody>
      </p:sp>
      <p:cxnSp>
        <p:nvCxnSpPr>
          <p:cNvPr id="13" name="Straight Arrow Connector 12"/>
          <p:cNvCxnSpPr>
            <a:stCxn id="7" idx="3"/>
            <a:endCxn id="10" idx="1"/>
          </p:cNvCxnSpPr>
          <p:nvPr/>
        </p:nvCxnSpPr>
        <p:spPr>
          <a:xfrm flipV="1">
            <a:off x="1646598" y="1482326"/>
            <a:ext cx="777288" cy="4706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7" idx="3"/>
            <a:endCxn id="11" idx="1"/>
          </p:cNvCxnSpPr>
          <p:nvPr/>
        </p:nvCxnSpPr>
        <p:spPr>
          <a:xfrm>
            <a:off x="1646598" y="1952969"/>
            <a:ext cx="893403" cy="5512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9" name="Rounded Rectangle 18"/>
          <p:cNvSpPr/>
          <p:nvPr/>
        </p:nvSpPr>
        <p:spPr>
          <a:xfrm>
            <a:off x="227462" y="4202678"/>
            <a:ext cx="1501555" cy="2323848"/>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 Về tư tưởng –văn hóa xã hội</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2540001" y="3174308"/>
            <a:ext cx="6252704" cy="869632"/>
          </a:xfrm>
          <a:prstGeom prst="roundRect">
            <a:avLst/>
          </a:prstGeom>
          <a:solidFill>
            <a:schemeClr val="bg2">
              <a:lumMod val="9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600"/>
              </a:spcBef>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Hệ tư tưởng chủ đạo trong nhà nước là chủ nghĩa Mác – Lênin</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2540001" y="4224399"/>
            <a:ext cx="6252704" cy="799743"/>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600"/>
              </a:spcBef>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Kế thừa những giá trị của các nhà nước trước đó trong xây dựng NN XHCN</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2552701" y="5219968"/>
            <a:ext cx="6252704" cy="602601"/>
          </a:xfrm>
          <a:prstGeom prst="roundRect">
            <a:avLst/>
          </a:prstGeom>
          <a:solidFill>
            <a:schemeClr val="accent6">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600"/>
              </a:spcBef>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Xóa bỏ sự phân hóa giai cấp, tầng lớp</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cxnSp>
        <p:nvCxnSpPr>
          <p:cNvPr id="23" name="Straight Arrow Connector 22"/>
          <p:cNvCxnSpPr>
            <a:stCxn id="19" idx="3"/>
            <a:endCxn id="20" idx="1"/>
          </p:cNvCxnSpPr>
          <p:nvPr/>
        </p:nvCxnSpPr>
        <p:spPr>
          <a:xfrm flipV="1">
            <a:off x="1729017" y="3609124"/>
            <a:ext cx="810984" cy="17554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a:stCxn id="19" idx="3"/>
            <a:endCxn id="21" idx="1"/>
          </p:cNvCxnSpPr>
          <p:nvPr/>
        </p:nvCxnSpPr>
        <p:spPr>
          <a:xfrm flipV="1">
            <a:off x="1729017" y="4624271"/>
            <a:ext cx="810984" cy="74033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19" idx="3"/>
            <a:endCxn id="28" idx="1"/>
          </p:cNvCxnSpPr>
          <p:nvPr/>
        </p:nvCxnSpPr>
        <p:spPr>
          <a:xfrm>
            <a:off x="1729017" y="5364602"/>
            <a:ext cx="823684" cy="10147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8" name="Rounded Rectangle 27"/>
          <p:cNvSpPr/>
          <p:nvPr/>
        </p:nvSpPr>
        <p:spPr>
          <a:xfrm>
            <a:off x="2552701" y="5967203"/>
            <a:ext cx="6252704" cy="824339"/>
          </a:xfrm>
          <a:prstGeom prst="roundRect">
            <a:avLst/>
          </a:prstGeom>
          <a:solidFill>
            <a:schemeClr val="accent1">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600"/>
              </a:spcBef>
              <a:buFont typeface="Wingdings" panose="05000000000000000000" pitchFamily="2" charset="2"/>
              <a:buChar char="§"/>
              <a:defRPr/>
            </a:pPr>
            <a:r>
              <a:rPr lang="en-US" altLang="en-US" sz="2600" b="1" i="1">
                <a:solidFill>
                  <a:srgbClr val="002060"/>
                </a:solidFill>
                <a:latin typeface="Times New Roman" panose="02020603050405020304" pitchFamily="18" charset="0"/>
                <a:cs typeface="Times New Roman" panose="02020603050405020304" pitchFamily="18" charset="0"/>
              </a:rPr>
              <a:t>Bảo đảm quyền cơ bản của con người (tự do, bình đẳng…)</a:t>
            </a:r>
            <a:endParaRPr lang="en-US" altLang="en-US" sz="2600" b="1" i="1" dirty="0">
              <a:solidFill>
                <a:srgbClr val="002060"/>
              </a:solidFill>
              <a:latin typeface="Times New Roman" panose="02020603050405020304" pitchFamily="18" charset="0"/>
              <a:cs typeface="Times New Roman" panose="02020603050405020304" pitchFamily="18" charset="0"/>
            </a:endParaRPr>
          </a:p>
        </p:txBody>
      </p:sp>
      <p:cxnSp>
        <p:nvCxnSpPr>
          <p:cNvPr id="41" name="Straight Arrow Connector 40"/>
          <p:cNvCxnSpPr>
            <a:stCxn id="19" idx="3"/>
            <a:endCxn id="22" idx="1"/>
          </p:cNvCxnSpPr>
          <p:nvPr/>
        </p:nvCxnSpPr>
        <p:spPr>
          <a:xfrm>
            <a:off x="1729017" y="5364602"/>
            <a:ext cx="823684" cy="1566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9800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arn(inVertical)">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arn(inVertical)">
                                      <p:cBhvr>
                                        <p:cTn id="49" dur="500"/>
                                        <p:tgtEl>
                                          <p:spTgt spid="4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arn(inVertical)">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9" grpId="0" animBg="1"/>
      <p:bldP spid="20" grpId="0" animBg="1"/>
      <p:bldP spid="21" grpId="0" animBg="1"/>
      <p:bldP spid="22"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1171430"/>
            <a:ext cx="7790266" cy="659743"/>
            <a:chOff x="111148" y="1617509"/>
            <a:chExt cx="6649850" cy="797040"/>
          </a:xfrm>
        </p:grpSpPr>
        <p:sp>
          <p:nvSpPr>
            <p:cNvPr id="29" name="Rounded Rectangle 2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1.3. </a:t>
              </a:r>
              <a:r>
                <a:rPr lang="en-US" sz="2800" b="1" i="1">
                  <a:solidFill>
                    <a:srgbClr val="002060"/>
                  </a:solidFill>
                  <a:latin typeface="Times New Roman" panose="02020603050405020304" pitchFamily="18" charset="0"/>
                  <a:cs typeface="Times New Roman" panose="02020603050405020304" pitchFamily="18" charset="0"/>
                </a:rPr>
                <a:t>Chức năng của nhà nước xã hội chủ nghĩa</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68013" y="-1"/>
            <a:ext cx="6975986" cy="9908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marL="514350" indent="-514350" algn="ctr">
              <a:buAutoNum type="arabicPeriod"/>
              <a:defRPr/>
            </a:pPr>
            <a:r>
              <a:rPr lang="en-US" sz="3000" b="1">
                <a:latin typeface="Times New Roman" panose="02020603050405020304" pitchFamily="18" charset="0"/>
                <a:cs typeface="Times New Roman" panose="02020603050405020304" pitchFamily="18" charset="0"/>
              </a:rPr>
              <a:t>Sự ra đời, bản chất, chức năng </a:t>
            </a:r>
          </a:p>
          <a:p>
            <a:pPr algn="ctr">
              <a:defRPr/>
            </a:pPr>
            <a:r>
              <a:rPr lang="en-US" sz="3000" b="1">
                <a:latin typeface="Times New Roman" panose="02020603050405020304" pitchFamily="18" charset="0"/>
                <a:cs typeface="Times New Roman" panose="02020603050405020304" pitchFamily="18" charset="0"/>
              </a:rPr>
              <a:t>của nhà nước xã hội chủ nghĩa</a:t>
            </a:r>
            <a:endParaRPr lang="vi-VN" sz="3000" b="1" kern="0">
              <a:solidFill>
                <a:schemeClr val="bg1"/>
              </a:solidFill>
              <a:latin typeface="Times New Roman" panose="02020603050405020304" pitchFamily="18" charset="0"/>
              <a:cs typeface="Times New Roman" panose="02020603050405020304" pitchFamily="18" charset="0"/>
            </a:endParaRPr>
          </a:p>
          <a:p>
            <a:pPr algn="ctr">
              <a:defRPr/>
            </a:pPr>
            <a:endParaRPr lang="en-US" sz="3000">
              <a:latin typeface="Times New Roman" panose="02020603050405020304" pitchFamily="18" charset="0"/>
              <a:cs typeface="Times New Roman" panose="02020603050405020304" pitchFamily="18" charset="0"/>
            </a:endParaRPr>
          </a:p>
          <a:p>
            <a:pPr algn="ctr" fontAlgn="auto">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207805" y="2216044"/>
            <a:ext cx="2774545" cy="176983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Căn cứ vào phạm vi tác động của quyền lực nhà nước</a:t>
            </a:r>
            <a:endParaRPr lang="en-US" sz="2800" b="1" dirty="0">
              <a:solidFill>
                <a:srgbClr val="FF0000"/>
              </a:solidFill>
            </a:endParaRPr>
          </a:p>
        </p:txBody>
      </p:sp>
      <p:sp>
        <p:nvSpPr>
          <p:cNvPr id="26" name="Rounded Rectangle 25"/>
          <p:cNvSpPr/>
          <p:nvPr/>
        </p:nvSpPr>
        <p:spPr>
          <a:xfrm>
            <a:off x="3924886" y="2216044"/>
            <a:ext cx="4825614" cy="698309"/>
          </a:xfrm>
          <a:prstGeom prst="roundRect">
            <a:avLst/>
          </a:prstGeom>
          <a:solidFill>
            <a:schemeClr val="bg2">
              <a:lumMod val="9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đối nội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sp>
        <p:nvSpPr>
          <p:cNvPr id="27" name="Rounded Rectangle 26"/>
          <p:cNvSpPr/>
          <p:nvPr/>
        </p:nvSpPr>
        <p:spPr>
          <a:xfrm>
            <a:off x="3924886" y="3331215"/>
            <a:ext cx="4825614" cy="654665"/>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đối ngoại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cxnSp>
        <p:nvCxnSpPr>
          <p:cNvPr id="32" name="Straight Arrow Connector 31"/>
          <p:cNvCxnSpPr>
            <a:stCxn id="25" idx="3"/>
            <a:endCxn id="26" idx="1"/>
          </p:cNvCxnSpPr>
          <p:nvPr/>
        </p:nvCxnSpPr>
        <p:spPr>
          <a:xfrm flipV="1">
            <a:off x="2982350" y="2565199"/>
            <a:ext cx="942536" cy="5357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a:stCxn id="25" idx="3"/>
            <a:endCxn id="27" idx="1"/>
          </p:cNvCxnSpPr>
          <p:nvPr/>
        </p:nvCxnSpPr>
        <p:spPr>
          <a:xfrm>
            <a:off x="2982350" y="3100962"/>
            <a:ext cx="942536" cy="55758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6" name="Rounded Rectangle 45"/>
          <p:cNvSpPr/>
          <p:nvPr/>
        </p:nvSpPr>
        <p:spPr>
          <a:xfrm>
            <a:off x="261729" y="4506737"/>
            <a:ext cx="2774545" cy="176983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ts val="4000"/>
              </a:lnSpc>
              <a:defRPr/>
            </a:pPr>
            <a:r>
              <a:rPr lang="en-US" sz="2800" b="1">
                <a:solidFill>
                  <a:srgbClr val="FF0000"/>
                </a:solidFill>
                <a:latin typeface="Times New Roman" panose="02020603050405020304" pitchFamily="18" charset="0"/>
                <a:cs typeface="Times New Roman" panose="02020603050405020304" pitchFamily="18" charset="0"/>
              </a:rPr>
              <a:t>* Căn cứ vào tính chất quyền lực nhà nước</a:t>
            </a:r>
            <a:endParaRPr lang="en-US" sz="2800" b="1" dirty="0">
              <a:solidFill>
                <a:srgbClr val="FF0000"/>
              </a:solidFill>
              <a:latin typeface="Times New Roman" pitchFamily="18" charset="0"/>
              <a:cs typeface="Times New Roman" pitchFamily="18" charset="0"/>
            </a:endParaRPr>
          </a:p>
        </p:txBody>
      </p:sp>
      <p:sp>
        <p:nvSpPr>
          <p:cNvPr id="47" name="Rounded Rectangle 46"/>
          <p:cNvSpPr/>
          <p:nvPr/>
        </p:nvSpPr>
        <p:spPr>
          <a:xfrm>
            <a:off x="3978810" y="4380126"/>
            <a:ext cx="4825614" cy="1085912"/>
          </a:xfrm>
          <a:prstGeom prst="roundRect">
            <a:avLst/>
          </a:prstGeom>
          <a:solidFill>
            <a:schemeClr val="accent6">
              <a:lumMod val="40000"/>
              <a:lumOff val="6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giai cấp (trấn áp)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sp>
        <p:nvSpPr>
          <p:cNvPr id="48" name="Rounded Rectangle 47"/>
          <p:cNvSpPr/>
          <p:nvPr/>
        </p:nvSpPr>
        <p:spPr>
          <a:xfrm>
            <a:off x="3978810" y="5621908"/>
            <a:ext cx="4825614" cy="1018043"/>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xã hội (tổ chức và xây dựng)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46" idx="3"/>
            <a:endCxn id="47" idx="1"/>
          </p:cNvCxnSpPr>
          <p:nvPr/>
        </p:nvCxnSpPr>
        <p:spPr>
          <a:xfrm flipV="1">
            <a:off x="3036274" y="4923082"/>
            <a:ext cx="942536" cy="46857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p:cNvCxnSpPr>
            <a:stCxn id="46" idx="3"/>
            <a:endCxn id="48" idx="1"/>
          </p:cNvCxnSpPr>
          <p:nvPr/>
        </p:nvCxnSpPr>
        <p:spPr>
          <a:xfrm>
            <a:off x="3036274" y="5391655"/>
            <a:ext cx="942536" cy="7392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79949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circle(in)">
                                      <p:cBhvr>
                                        <p:cTn id="14" dur="20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arn(inVertical)">
                                      <p:cBhvr>
                                        <p:cTn id="19" dur="500"/>
                                        <p:tgtEl>
                                          <p:spTgt spid="3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inVertical)">
                                      <p:cBhvr>
                                        <p:cTn id="27" dur="500"/>
                                        <p:tgtEl>
                                          <p:spTgt spid="3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arn(inVertical)">
                                      <p:cBhvr>
                                        <p:cTn id="40" dur="500"/>
                                        <p:tgtEl>
                                          <p:spTgt spid="4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barn(inVertical)">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arn(inVertical)">
                                      <p:cBhvr>
                                        <p:cTn id="48" dur="500"/>
                                        <p:tgtEl>
                                          <p:spTgt spid="5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6" grpId="0" animBg="1"/>
      <p:bldP spid="47"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123768" y="0"/>
            <a:ext cx="7020232" cy="928468"/>
            <a:chOff x="111148" y="1617509"/>
            <a:chExt cx="6649850" cy="797040"/>
          </a:xfrm>
        </p:grpSpPr>
        <p:sp>
          <p:nvSpPr>
            <p:cNvPr id="29" name="Rounded Rectangle 2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1.3. </a:t>
              </a:r>
              <a:r>
                <a:rPr lang="en-US" sz="2800" b="1">
                  <a:solidFill>
                    <a:srgbClr val="002060"/>
                  </a:solidFill>
                  <a:latin typeface="Times New Roman" panose="02020603050405020304" pitchFamily="18" charset="0"/>
                  <a:cs typeface="Times New Roman" panose="02020603050405020304" pitchFamily="18" charset="0"/>
                </a:rPr>
                <a:t>Chức năng của nhà nước </a:t>
              </a:r>
            </a:p>
            <a:p>
              <a:pPr algn="ctr"/>
              <a:r>
                <a:rPr lang="en-US" sz="2800" b="1">
                  <a:solidFill>
                    <a:srgbClr val="002060"/>
                  </a:solidFill>
                  <a:latin typeface="Times New Roman" panose="02020603050405020304" pitchFamily="18" charset="0"/>
                  <a:cs typeface="Times New Roman" panose="02020603050405020304" pitchFamily="18" charset="0"/>
                </a:rPr>
                <a:t>xã hội chủ nghĩa</a:t>
              </a:r>
            </a:p>
          </p:txBody>
        </p:sp>
      </p:grpSp>
      <p:sp>
        <p:nvSpPr>
          <p:cNvPr id="25" name="Rounded Rectangle 24"/>
          <p:cNvSpPr/>
          <p:nvPr/>
        </p:nvSpPr>
        <p:spPr>
          <a:xfrm>
            <a:off x="207806" y="2773629"/>
            <a:ext cx="2774545" cy="176983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lvl="0" algn="just"/>
            <a:r>
              <a:rPr lang="en-US" sz="2800" b="1">
                <a:solidFill>
                  <a:srgbClr val="FF0000"/>
                </a:solidFill>
                <a:latin typeface="Times New Roman" panose="02020603050405020304" pitchFamily="18" charset="0"/>
                <a:cs typeface="Times New Roman" panose="02020603050405020304" pitchFamily="18" charset="0"/>
              </a:rPr>
              <a:t>* Căn cứ vào lĩnh vực tác động của quyền lực nhà nước</a:t>
            </a:r>
            <a:endParaRPr lang="en-US" sz="2800" b="1" dirty="0">
              <a:solidFill>
                <a:srgbClr val="FF0000"/>
              </a:solidFill>
            </a:endParaRPr>
          </a:p>
        </p:txBody>
      </p:sp>
      <p:sp>
        <p:nvSpPr>
          <p:cNvPr id="26" name="Rounded Rectangle 25"/>
          <p:cNvSpPr/>
          <p:nvPr/>
        </p:nvSpPr>
        <p:spPr>
          <a:xfrm>
            <a:off x="3924886" y="2216044"/>
            <a:ext cx="4825614" cy="698309"/>
          </a:xfrm>
          <a:prstGeom prst="roundRect">
            <a:avLst/>
          </a:prstGeom>
          <a:solidFill>
            <a:schemeClr val="bg2">
              <a:lumMod val="9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kinh tế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sp>
        <p:nvSpPr>
          <p:cNvPr id="27" name="Rounded Rectangle 26"/>
          <p:cNvSpPr/>
          <p:nvPr/>
        </p:nvSpPr>
        <p:spPr>
          <a:xfrm>
            <a:off x="3924886" y="3331215"/>
            <a:ext cx="4825614" cy="654665"/>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chính trị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cxnSp>
        <p:nvCxnSpPr>
          <p:cNvPr id="32" name="Straight Arrow Connector 31"/>
          <p:cNvCxnSpPr>
            <a:stCxn id="25" idx="3"/>
            <a:endCxn id="26" idx="1"/>
          </p:cNvCxnSpPr>
          <p:nvPr/>
        </p:nvCxnSpPr>
        <p:spPr>
          <a:xfrm flipV="1">
            <a:off x="2982351" y="2565199"/>
            <a:ext cx="942535" cy="10933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a:stCxn id="25" idx="3"/>
            <a:endCxn id="27" idx="1"/>
          </p:cNvCxnSpPr>
          <p:nvPr/>
        </p:nvCxnSpPr>
        <p:spPr>
          <a:xfrm>
            <a:off x="2982351" y="3658547"/>
            <a:ext cx="942535"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ounded Rectangle 46"/>
          <p:cNvSpPr/>
          <p:nvPr/>
        </p:nvSpPr>
        <p:spPr>
          <a:xfrm>
            <a:off x="3978810" y="4380126"/>
            <a:ext cx="4825614" cy="838988"/>
          </a:xfrm>
          <a:prstGeom prst="roundRect">
            <a:avLst/>
          </a:prstGeom>
          <a:solidFill>
            <a:schemeClr val="accent6">
              <a:lumMod val="40000"/>
              <a:lumOff val="6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ts val="4000"/>
              </a:lnSpc>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Chức năng văn hóa, xã hội </a:t>
            </a:r>
            <a:endParaRPr lang="en-US" altLang="en-US" sz="2800" b="1" i="1" dirty="0">
              <a:solidFill>
                <a:srgbClr val="002060"/>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25" idx="3"/>
            <a:endCxn id="47" idx="1"/>
          </p:cNvCxnSpPr>
          <p:nvPr/>
        </p:nvCxnSpPr>
        <p:spPr>
          <a:xfrm>
            <a:off x="2982351" y="3658547"/>
            <a:ext cx="996459" cy="114107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051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20027</TotalTime>
  <Words>1482</Words>
  <Application>Microsoft Office PowerPoint</Application>
  <PresentationFormat>On-screen Show (4:3)</PresentationFormat>
  <Paragraphs>113</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UTM Alexander</vt:lpstr>
      <vt:lpstr>Arial</vt:lpstr>
      <vt:lpstr>Calibri</vt:lpstr>
      <vt:lpstr>Times New Roman</vt:lpstr>
      <vt:lpstr>Wingdings</vt:lpstr>
      <vt:lpstr>Office Theme</vt:lpstr>
      <vt:lpstr>PowerPoint Presentation</vt:lpstr>
      <vt:lpstr>  Chương 4 DÂN CHỦ XÃ HỘI CHỦ NGHĨA  VÀ NHÀ NƯỚC XÃ HỘI CHỦ NGHĨA  </vt:lpstr>
      <vt:lpstr>  II. NHÀ NƯỚC XÃ HỘI CHỦ NGHĨA  </vt:lpstr>
      <vt:lpstr>PowerPoint Presentation</vt:lpstr>
      <vt:lpstr>PowerPoint Presentation</vt:lpstr>
      <vt:lpstr>PowerPoint Presentation</vt:lpstr>
      <vt:lpstr>PowerPoint Presentation</vt:lpstr>
      <vt:lpstr>PowerPoint Presentation</vt:lpstr>
      <vt:lpstr>PowerPoint Presentation</vt:lpstr>
      <vt:lpstr>  II. NHÀ NƯỚC XÃ HỘI CHỦ NGHĨA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570</cp:revision>
  <dcterms:created xsi:type="dcterms:W3CDTF">2020-12-02T00:38:25Z</dcterms:created>
  <dcterms:modified xsi:type="dcterms:W3CDTF">2024-07-15T09:12:14Z</dcterms:modified>
</cp:coreProperties>
</file>