
<file path=[Content_Types].xml><?xml version="1.0" encoding="utf-8"?>
<Types xmlns="http://schemas.openxmlformats.org/package/2006/content-types">
  <Default Extension="crdownload"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477" r:id="rId3"/>
    <p:sldId id="443" r:id="rId4"/>
    <p:sldId id="478" r:id="rId5"/>
    <p:sldId id="486" r:id="rId6"/>
    <p:sldId id="480" r:id="rId7"/>
    <p:sldId id="484" r:id="rId8"/>
    <p:sldId id="483" r:id="rId9"/>
    <p:sldId id="485" r:id="rId10"/>
    <p:sldId id="472" r:id="rId11"/>
    <p:sldId id="4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27" autoAdjust="0"/>
  </p:normalViewPr>
  <p:slideViewPr>
    <p:cSldViewPr snapToGrid="0">
      <p:cViewPr varScale="1">
        <p:scale>
          <a:sx n="72" d="100"/>
          <a:sy n="72" d="100"/>
        </p:scale>
        <p:origin x="1762" y="72"/>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71241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144199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357585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1945901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919136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30596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202478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186935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20976"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crdownload"/><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954107"/>
          </a:xfrm>
          <a:prstGeom prst="rect">
            <a:avLst/>
          </a:prstGeom>
        </p:spPr>
        <p:txBody>
          <a:bodyPr wrap="square">
            <a:spAutoFit/>
          </a:bodyPr>
          <a:lstStyle/>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DÂN CHỦ XÃ HỘI CHỦ NGHĨA </a:t>
            </a:r>
          </a:p>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VÀ NHÀ NƯỚC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009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84243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152400" y="1246201"/>
            <a:ext cx="2743200" cy="111253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152400" y="2418755"/>
            <a:ext cx="2743200" cy="88987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NHÀ NƯỚC XÃ HỘI CHỦ NGHĨA</a:t>
            </a:r>
          </a:p>
        </p:txBody>
      </p:sp>
      <p:sp>
        <p:nvSpPr>
          <p:cNvPr id="9" name="Rounded Rectangle 8"/>
          <p:cNvSpPr/>
          <p:nvPr/>
        </p:nvSpPr>
        <p:spPr>
          <a:xfrm>
            <a:off x="3338959" y="2081834"/>
            <a:ext cx="5715000" cy="6796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14700" y="2823810"/>
            <a:ext cx="5715000" cy="6378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Mối quan hệ giữa dân chủ xã hội chủ nghĩa và nhà nước xã hội chủ nghĩa	</a:t>
            </a:r>
          </a:p>
        </p:txBody>
      </p:sp>
      <p:sp>
        <p:nvSpPr>
          <p:cNvPr id="12" name="Rounded Rectangle 11"/>
          <p:cNvSpPr/>
          <p:nvPr/>
        </p:nvSpPr>
        <p:spPr>
          <a:xfrm>
            <a:off x="3314700" y="1189853"/>
            <a:ext cx="5715000" cy="4474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spc="-50">
                <a:solidFill>
                  <a:schemeClr val="bg1"/>
                </a:solidFill>
                <a:latin typeface="Times New Roman" panose="02020603050405020304" pitchFamily="18" charset="0"/>
                <a:cs typeface="Times New Roman" panose="02020603050405020304" pitchFamily="18" charset="0"/>
              </a:rPr>
              <a:t>1. </a:t>
            </a:r>
            <a:r>
              <a:rPr lang="en-US" sz="2300" b="1" i="1" spc="-50">
                <a:latin typeface="Times New Roman" panose="02020603050405020304" pitchFamily="18" charset="0"/>
                <a:cs typeface="Times New Roman" panose="02020603050405020304" pitchFamily="18" charset="0"/>
              </a:rPr>
              <a:t>Dân chủ và sự ra đời, phát triển của dân chủ</a:t>
            </a:r>
            <a:endParaRPr lang="en-US" sz="2300" spc="-50">
              <a:latin typeface="Times New Roman" panose="02020603050405020304" pitchFamily="18" charset="0"/>
              <a:cs typeface="Times New Roman" panose="02020603050405020304" pitchFamily="18" charset="0"/>
            </a:endParaRPr>
          </a:p>
        </p:txBody>
      </p:sp>
      <p:sp>
        <p:nvSpPr>
          <p:cNvPr id="13" name="Rounded Rectangle 12"/>
          <p:cNvSpPr/>
          <p:nvPr/>
        </p:nvSpPr>
        <p:spPr>
          <a:xfrm>
            <a:off x="3358009" y="1686683"/>
            <a:ext cx="5715000" cy="3663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Dân chủ xã hội chủ nghĩa </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2895600" y="1413561"/>
            <a:ext cx="419100" cy="388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6" idx="3"/>
            <a:endCxn id="13" idx="1"/>
          </p:cNvCxnSpPr>
          <p:nvPr/>
        </p:nvCxnSpPr>
        <p:spPr>
          <a:xfrm>
            <a:off x="2895600" y="1802471"/>
            <a:ext cx="462409" cy="6737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8" idx="3"/>
            <a:endCxn id="9" idx="1"/>
          </p:cNvCxnSpPr>
          <p:nvPr/>
        </p:nvCxnSpPr>
        <p:spPr>
          <a:xfrm flipV="1">
            <a:off x="2895600" y="2421673"/>
            <a:ext cx="443359" cy="44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0" idx="1"/>
          </p:cNvCxnSpPr>
          <p:nvPr/>
        </p:nvCxnSpPr>
        <p:spPr>
          <a:xfrm>
            <a:off x="2895600" y="2863692"/>
            <a:ext cx="419100" cy="2790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38559" y="4289737"/>
            <a:ext cx="2743200" cy="213070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DÂN CHỦ XÃ HỘI CHỦ NGHĨA VÀ NHÀ NƯỚC PHÁP QUYỀN XÃ HỘI CHỦ NGHĨA Ở VIỆT NAM </a:t>
            </a:r>
          </a:p>
        </p:txBody>
      </p:sp>
      <p:sp>
        <p:nvSpPr>
          <p:cNvPr id="21" name="Rounded Rectangle 20"/>
          <p:cNvSpPr/>
          <p:nvPr/>
        </p:nvSpPr>
        <p:spPr>
          <a:xfrm>
            <a:off x="3358009" y="3520698"/>
            <a:ext cx="5715000" cy="3733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Dân chủ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338959" y="3932676"/>
            <a:ext cx="5715000" cy="6546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Nhà nước pháp quyền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351659" y="4634889"/>
            <a:ext cx="5715000" cy="1012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3. </a:t>
            </a:r>
            <a:r>
              <a:rPr lang="en-US" sz="23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2881759" y="3707373"/>
            <a:ext cx="476250" cy="16477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2881759" y="4260009"/>
            <a:ext cx="457200" cy="10950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flipV="1">
            <a:off x="2881759" y="5141225"/>
            <a:ext cx="469900" cy="2138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Rounded Rectangle 29"/>
          <p:cNvSpPr/>
          <p:nvPr/>
        </p:nvSpPr>
        <p:spPr>
          <a:xfrm>
            <a:off x="3347883" y="5699511"/>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2300" b="1" i="1" kern="0">
                <a:solidFill>
                  <a:schemeClr val="bg1"/>
                </a:solidFill>
                <a:latin typeface="Times New Roman" panose="02020603050405020304" pitchFamily="18" charset="0"/>
                <a:cs typeface="Times New Roman" panose="02020603050405020304" pitchFamily="18" charset="0"/>
              </a:rPr>
              <a:t>4</a:t>
            </a:r>
            <a:r>
              <a:rPr lang="vi-VN" sz="2300" b="1" i="1" kern="0">
                <a:solidFill>
                  <a:schemeClr val="bg1"/>
                </a:solidFill>
                <a:latin typeface="Times New Roman" panose="02020603050405020304" pitchFamily="18" charset="0"/>
                <a:cs typeface="Times New Roman" panose="02020603050405020304" pitchFamily="18" charset="0"/>
              </a:rPr>
              <a:t>. </a:t>
            </a:r>
            <a:r>
              <a:rPr lang="vi-VN" sz="2300" b="1" i="1">
                <a:latin typeface="Times New Roman" panose="02020603050405020304" pitchFamily="18" charset="0"/>
                <a:cs typeface="Times New Roman" panose="02020603050405020304" pitchFamily="18" charset="0"/>
              </a:rPr>
              <a:t>Phòng, chống tham nhũng góp phần bảo vệ chế đ</a:t>
            </a:r>
            <a:r>
              <a:rPr lang="en-US" sz="2300" b="1" i="1">
                <a:latin typeface="Times New Roman" panose="02020603050405020304" pitchFamily="18" charset="0"/>
                <a:cs typeface="Times New Roman" panose="02020603050405020304" pitchFamily="18" charset="0"/>
              </a:rPr>
              <a:t>ộ</a:t>
            </a:r>
            <a:r>
              <a:rPr lang="vi-VN" sz="2300" b="1" i="1">
                <a:latin typeface="Times New Roman" panose="02020603050405020304" pitchFamily="18" charset="0"/>
                <a:cs typeface="Times New Roman" panose="02020603050405020304" pitchFamily="18" charset="0"/>
              </a:rPr>
              <a:t>, x</a:t>
            </a:r>
            <a:r>
              <a:rPr lang="en-US" sz="2300" b="1" i="1">
                <a:latin typeface="Times New Roman" panose="02020603050405020304" pitchFamily="18" charset="0"/>
                <a:cs typeface="Times New Roman" panose="02020603050405020304" pitchFamily="18" charset="0"/>
              </a:rPr>
              <a:t>â</a:t>
            </a:r>
            <a:r>
              <a:rPr lang="vi-VN" sz="2300" b="1" i="1">
                <a:latin typeface="Times New Roman" panose="02020603050405020304" pitchFamily="18" charset="0"/>
                <a:cs typeface="Times New Roman" panose="02020603050405020304" pitchFamily="18" charset="0"/>
              </a:rPr>
              <a:t>y dựng Nhà nước pháp quyền</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3355261" y="6324915"/>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5. Trách nhiệm của c</a:t>
            </a:r>
            <a:r>
              <a:rPr lang="en-US" sz="2300" b="1" i="1" kern="0">
                <a:solidFill>
                  <a:schemeClr val="bg1"/>
                </a:solidFill>
                <a:latin typeface="Times New Roman" panose="02020603050405020304" pitchFamily="18" charset="0"/>
                <a:cs typeface="Times New Roman" panose="02020603050405020304" pitchFamily="18" charset="0"/>
              </a:rPr>
              <a:t>ô</a:t>
            </a:r>
            <a:r>
              <a:rPr lang="vi-VN" sz="2300" b="1" i="1" kern="0">
                <a:solidFill>
                  <a:schemeClr val="bg1"/>
                </a:solidFill>
                <a:latin typeface="Times New Roman" panose="02020603050405020304" pitchFamily="18" charset="0"/>
                <a:cs typeface="Times New Roman" panose="02020603050405020304" pitchFamily="18" charset="0"/>
              </a:rPr>
              <a:t>ng d</a:t>
            </a:r>
            <a:r>
              <a:rPr lang="en-US" sz="2300" b="1" i="1" kern="0">
                <a:solidFill>
                  <a:schemeClr val="bg1"/>
                </a:solidFill>
                <a:latin typeface="Times New Roman" panose="02020603050405020304" pitchFamily="18" charset="0"/>
                <a:cs typeface="Times New Roman" panose="02020603050405020304" pitchFamily="18" charset="0"/>
              </a:rPr>
              <a:t>â</a:t>
            </a:r>
            <a:r>
              <a:rPr lang="vi-VN" sz="2300" b="1" i="1" kern="0">
                <a:solidFill>
                  <a:schemeClr val="bg1"/>
                </a:solidFill>
                <a:latin typeface="Times New Roman" panose="02020603050405020304" pitchFamily="18" charset="0"/>
                <a:cs typeface="Times New Roman" panose="02020603050405020304" pitchFamily="18" charset="0"/>
              </a:rPr>
              <a:t>n trong phòng, chống tham nhũng</a:t>
            </a:r>
          </a:p>
        </p:txBody>
      </p:sp>
      <p:cxnSp>
        <p:nvCxnSpPr>
          <p:cNvPr id="33" name="Straight Arrow Connector 32"/>
          <p:cNvCxnSpPr>
            <a:stCxn id="20" idx="3"/>
            <a:endCxn id="30" idx="1"/>
          </p:cNvCxnSpPr>
          <p:nvPr/>
        </p:nvCxnSpPr>
        <p:spPr>
          <a:xfrm>
            <a:off x="2881759" y="5355091"/>
            <a:ext cx="466124" cy="6385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0" idx="3"/>
            <a:endCxn id="31" idx="1"/>
          </p:cNvCxnSpPr>
          <p:nvPr/>
        </p:nvCxnSpPr>
        <p:spPr>
          <a:xfrm>
            <a:off x="2881759" y="5355091"/>
            <a:ext cx="473502" cy="126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511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inVertical)">
                                      <p:cBhvr>
                                        <p:cTn id="83" dur="500"/>
                                        <p:tgtEl>
                                          <p:spTgt spid="33"/>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arn(inVertical)">
                                      <p:cBhvr>
                                        <p:cTn id="86" dur="500"/>
                                        <p:tgtEl>
                                          <p:spTgt spid="30"/>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barn(inVertical)">
                                      <p:cBhvr>
                                        <p:cTn id="91" dur="500"/>
                                        <p:tgtEl>
                                          <p:spTgt spid="34"/>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barn(inVertical)">
                                      <p:cBhvr>
                                        <p:cTn id="9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36" name="Rounded Rectangle 35"/>
          <p:cNvSpPr/>
          <p:nvPr/>
        </p:nvSpPr>
        <p:spPr>
          <a:xfrm>
            <a:off x="257461" y="1672870"/>
            <a:ext cx="1645081" cy="42257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i="1" kern="0">
                <a:solidFill>
                  <a:schemeClr val="bg1"/>
                </a:solidFill>
                <a:latin typeface="Times New Roman" panose="02020603050405020304" pitchFamily="18" charset="0"/>
                <a:cs typeface="Times New Roman" panose="02020603050405020304" pitchFamily="18" charset="0"/>
              </a:rPr>
              <a:t>5. Trách nhiệm của c</a:t>
            </a:r>
            <a:r>
              <a:rPr lang="en-US" sz="2800" b="1" i="1" kern="0">
                <a:solidFill>
                  <a:schemeClr val="bg1"/>
                </a:solidFill>
                <a:latin typeface="Times New Roman" panose="02020603050405020304" pitchFamily="18" charset="0"/>
                <a:cs typeface="Times New Roman" panose="02020603050405020304" pitchFamily="18" charset="0"/>
              </a:rPr>
              <a:t>ô</a:t>
            </a:r>
            <a:r>
              <a:rPr lang="vi-VN" sz="2800" b="1" i="1" kern="0">
                <a:solidFill>
                  <a:schemeClr val="bg1"/>
                </a:solidFill>
                <a:latin typeface="Times New Roman" panose="02020603050405020304" pitchFamily="18" charset="0"/>
                <a:cs typeface="Times New Roman" panose="02020603050405020304" pitchFamily="18" charset="0"/>
              </a:rPr>
              <a:t>ng d</a:t>
            </a:r>
            <a:r>
              <a:rPr lang="en-US" sz="2800" b="1" i="1" kern="0">
                <a:solidFill>
                  <a:schemeClr val="bg1"/>
                </a:solidFill>
                <a:latin typeface="Times New Roman" panose="02020603050405020304" pitchFamily="18" charset="0"/>
                <a:cs typeface="Times New Roman" panose="02020603050405020304" pitchFamily="18" charset="0"/>
              </a:rPr>
              <a:t>â</a:t>
            </a:r>
            <a:r>
              <a:rPr lang="vi-VN" sz="2800" b="1" i="1" kern="0">
                <a:solidFill>
                  <a:schemeClr val="bg1"/>
                </a:solidFill>
                <a:latin typeface="Times New Roman" panose="02020603050405020304" pitchFamily="18" charset="0"/>
                <a:cs typeface="Times New Roman" panose="02020603050405020304" pitchFamily="18" charset="0"/>
              </a:rPr>
              <a:t>n trong phòng, chống tham nhũng</a:t>
            </a:r>
          </a:p>
        </p:txBody>
      </p:sp>
      <p:sp>
        <p:nvSpPr>
          <p:cNvPr id="37" name="Text Box 2"/>
          <p:cNvSpPr txBox="1">
            <a:spLocks noChangeArrowheads="1"/>
          </p:cNvSpPr>
          <p:nvPr/>
        </p:nvSpPr>
        <p:spPr bwMode="auto">
          <a:xfrm>
            <a:off x="2358388" y="1343959"/>
            <a:ext cx="6550990" cy="1083374"/>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lvl="0" algn="ctr">
              <a:lnSpc>
                <a:spcPct val="115000"/>
              </a:lnSpc>
              <a:spcAft>
                <a:spcPts val="1000"/>
              </a:spcAft>
              <a:buClr>
                <a:srgbClr val="000000"/>
              </a:buClr>
              <a:buSzPts val="1150"/>
            </a:pPr>
            <a:r>
              <a:rPr lang="en-US" sz="2800">
                <a:latin typeface="Times New Roman" panose="02020603050405020304" pitchFamily="18" charset="0"/>
                <a:ea typeface="Calibri" panose="020F0502020204030204" pitchFamily="34" charset="0"/>
                <a:cs typeface="Times New Roman" panose="02020603050405020304" pitchFamily="18" charset="0"/>
              </a:rPr>
              <a:t>Công dân phải chấp hành nghiêm chỉnh pháp luật về phòng, chống tham nhũng.</a:t>
            </a: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2454649" y="2580600"/>
            <a:ext cx="6358468" cy="2973072"/>
          </a:xfrm>
          <a:prstGeom prst="rect">
            <a:avLst/>
          </a:prstGeom>
        </p:spPr>
      </p:pic>
      <p:pic>
        <p:nvPicPr>
          <p:cNvPr id="9" name="Picture 8"/>
          <p:cNvPicPr>
            <a:picLocks noChangeAspect="1"/>
          </p:cNvPicPr>
          <p:nvPr/>
        </p:nvPicPr>
        <p:blipFill>
          <a:blip r:embed="rId4"/>
          <a:stretch>
            <a:fillRect/>
          </a:stretch>
        </p:blipFill>
        <p:spPr>
          <a:xfrm>
            <a:off x="2816540" y="5540093"/>
            <a:ext cx="5693278" cy="1363726"/>
          </a:xfrm>
          <a:prstGeom prst="rect">
            <a:avLst/>
          </a:prstGeom>
        </p:spPr>
      </p:pic>
    </p:spTree>
    <p:extLst>
      <p:ext uri="{BB962C8B-B14F-4D97-AF65-F5344CB8AC3E}">
        <p14:creationId xmlns:p14="http://schemas.microsoft.com/office/powerpoint/2010/main" val="4251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36" name="Rounded Rectangle 35"/>
          <p:cNvSpPr/>
          <p:nvPr/>
        </p:nvSpPr>
        <p:spPr>
          <a:xfrm>
            <a:off x="257461" y="1672870"/>
            <a:ext cx="1645081" cy="42257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i="1" kern="0">
                <a:solidFill>
                  <a:schemeClr val="bg1"/>
                </a:solidFill>
                <a:latin typeface="Times New Roman" panose="02020603050405020304" pitchFamily="18" charset="0"/>
                <a:cs typeface="Times New Roman" panose="02020603050405020304" pitchFamily="18" charset="0"/>
              </a:rPr>
              <a:t>5. Trách nhiệm của c</a:t>
            </a:r>
            <a:r>
              <a:rPr lang="en-US" sz="2800" b="1" i="1" kern="0">
                <a:solidFill>
                  <a:schemeClr val="bg1"/>
                </a:solidFill>
                <a:latin typeface="Times New Roman" panose="02020603050405020304" pitchFamily="18" charset="0"/>
                <a:cs typeface="Times New Roman" panose="02020603050405020304" pitchFamily="18" charset="0"/>
              </a:rPr>
              <a:t>ô</a:t>
            </a:r>
            <a:r>
              <a:rPr lang="vi-VN" sz="2800" b="1" i="1" kern="0">
                <a:solidFill>
                  <a:schemeClr val="bg1"/>
                </a:solidFill>
                <a:latin typeface="Times New Roman" panose="02020603050405020304" pitchFamily="18" charset="0"/>
                <a:cs typeface="Times New Roman" panose="02020603050405020304" pitchFamily="18" charset="0"/>
              </a:rPr>
              <a:t>ng d</a:t>
            </a:r>
            <a:r>
              <a:rPr lang="en-US" sz="2800" b="1" i="1" kern="0">
                <a:solidFill>
                  <a:schemeClr val="bg1"/>
                </a:solidFill>
                <a:latin typeface="Times New Roman" panose="02020603050405020304" pitchFamily="18" charset="0"/>
                <a:cs typeface="Times New Roman" panose="02020603050405020304" pitchFamily="18" charset="0"/>
              </a:rPr>
              <a:t>â</a:t>
            </a:r>
            <a:r>
              <a:rPr lang="vi-VN" sz="2800" b="1" i="1" kern="0">
                <a:solidFill>
                  <a:schemeClr val="bg1"/>
                </a:solidFill>
                <a:latin typeface="Times New Roman" panose="02020603050405020304" pitchFamily="18" charset="0"/>
                <a:cs typeface="Times New Roman" panose="02020603050405020304" pitchFamily="18" charset="0"/>
              </a:rPr>
              <a:t>n trong phòng, chống tham nhũng</a:t>
            </a:r>
          </a:p>
        </p:txBody>
      </p:sp>
      <p:sp>
        <p:nvSpPr>
          <p:cNvPr id="37" name="Text Box 2"/>
          <p:cNvSpPr txBox="1">
            <a:spLocks noChangeArrowheads="1"/>
          </p:cNvSpPr>
          <p:nvPr/>
        </p:nvSpPr>
        <p:spPr bwMode="auto">
          <a:xfrm>
            <a:off x="2358388" y="1409459"/>
            <a:ext cx="6550990" cy="2042995"/>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lvl="0" algn="ctr">
              <a:lnSpc>
                <a:spcPct val="115000"/>
              </a:lnSpc>
              <a:spcAft>
                <a:spcPts val="0"/>
              </a:spcAft>
              <a:buClr>
                <a:srgbClr val="000000"/>
              </a:buClr>
              <a:buSzPts val="1150"/>
            </a:pPr>
            <a:r>
              <a:rPr lang="en-US" sz="2800">
                <a:latin typeface="Times New Roman" panose="02020603050405020304" pitchFamily="18" charset="0"/>
                <a:ea typeface="Calibri" panose="020F0502020204030204" pitchFamily="34" charset="0"/>
                <a:cs typeface="Times New Roman" panose="02020603050405020304" pitchFamily="18" charset="0"/>
              </a:rPr>
              <a:t>Công dân có quyền phát hiện, phản ánh, tố cáo, tố giác, báo tin về hành vi tham nhũng và được bảo vệ, khen thưởng theo quy định của pháp luật.</a:t>
            </a: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214" y="3604548"/>
            <a:ext cx="4531444" cy="3146836"/>
          </a:xfrm>
          <a:prstGeom prst="rect">
            <a:avLst/>
          </a:prstGeom>
        </p:spPr>
      </p:pic>
    </p:spTree>
    <p:extLst>
      <p:ext uri="{BB962C8B-B14F-4D97-AF65-F5344CB8AC3E}">
        <p14:creationId xmlns:p14="http://schemas.microsoft.com/office/powerpoint/2010/main" val="74933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36" name="Rounded Rectangle 35"/>
          <p:cNvSpPr/>
          <p:nvPr/>
        </p:nvSpPr>
        <p:spPr>
          <a:xfrm>
            <a:off x="257461" y="1672870"/>
            <a:ext cx="1645081" cy="42257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i="1" kern="0">
                <a:solidFill>
                  <a:schemeClr val="bg1"/>
                </a:solidFill>
                <a:latin typeface="Times New Roman" panose="02020603050405020304" pitchFamily="18" charset="0"/>
                <a:cs typeface="Times New Roman" panose="02020603050405020304" pitchFamily="18" charset="0"/>
              </a:rPr>
              <a:t>5. Trách nhiệm của c</a:t>
            </a:r>
            <a:r>
              <a:rPr lang="en-US" sz="2800" b="1" i="1" kern="0">
                <a:solidFill>
                  <a:schemeClr val="bg1"/>
                </a:solidFill>
                <a:latin typeface="Times New Roman" panose="02020603050405020304" pitchFamily="18" charset="0"/>
                <a:cs typeface="Times New Roman" panose="02020603050405020304" pitchFamily="18" charset="0"/>
              </a:rPr>
              <a:t>ô</a:t>
            </a:r>
            <a:r>
              <a:rPr lang="vi-VN" sz="2800" b="1" i="1" kern="0">
                <a:solidFill>
                  <a:schemeClr val="bg1"/>
                </a:solidFill>
                <a:latin typeface="Times New Roman" panose="02020603050405020304" pitchFamily="18" charset="0"/>
                <a:cs typeface="Times New Roman" panose="02020603050405020304" pitchFamily="18" charset="0"/>
              </a:rPr>
              <a:t>ng d</a:t>
            </a:r>
            <a:r>
              <a:rPr lang="en-US" sz="2800" b="1" i="1" kern="0">
                <a:solidFill>
                  <a:schemeClr val="bg1"/>
                </a:solidFill>
                <a:latin typeface="Times New Roman" panose="02020603050405020304" pitchFamily="18" charset="0"/>
                <a:cs typeface="Times New Roman" panose="02020603050405020304" pitchFamily="18" charset="0"/>
              </a:rPr>
              <a:t>â</a:t>
            </a:r>
            <a:r>
              <a:rPr lang="vi-VN" sz="2800" b="1" i="1" kern="0">
                <a:solidFill>
                  <a:schemeClr val="bg1"/>
                </a:solidFill>
                <a:latin typeface="Times New Roman" panose="02020603050405020304" pitchFamily="18" charset="0"/>
                <a:cs typeface="Times New Roman" panose="02020603050405020304" pitchFamily="18" charset="0"/>
              </a:rPr>
              <a:t>n trong phòng, chống tham nhũng</a:t>
            </a:r>
          </a:p>
        </p:txBody>
      </p:sp>
      <p:sp>
        <p:nvSpPr>
          <p:cNvPr id="7" name="Text Box 2"/>
          <p:cNvSpPr txBox="1">
            <a:spLocks noChangeArrowheads="1"/>
          </p:cNvSpPr>
          <p:nvPr/>
        </p:nvSpPr>
        <p:spPr bwMode="auto">
          <a:xfrm>
            <a:off x="2488086" y="1233824"/>
            <a:ext cx="6550990" cy="1547475"/>
          </a:xfrm>
          <a:prstGeom prst="rect">
            <a:avLst/>
          </a:prstGeom>
          <a:solidFill>
            <a:schemeClr val="accent6">
              <a:lumMod val="20000"/>
              <a:lumOff val="80000"/>
            </a:schemeClr>
          </a:solidFill>
          <a:ln w="25400">
            <a:solidFill>
              <a:schemeClr val="accent1">
                <a:shade val="50000"/>
              </a:schemeClr>
            </a:solidFill>
            <a:miter lim="800000"/>
            <a:headEnd/>
            <a:tailEnd/>
          </a:ln>
          <a:effectLst/>
        </p:spPr>
        <p:txBody>
          <a:bodyPr wrap="square">
            <a:spAutoFit/>
          </a:bodyPr>
          <a:lstStyle/>
          <a:p>
            <a:pPr lvl="0">
              <a:lnSpc>
                <a:spcPct val="115000"/>
              </a:lnSpc>
              <a:spcAft>
                <a:spcPts val="0"/>
              </a:spcAft>
              <a:buClr>
                <a:srgbClr val="000000"/>
              </a:buClr>
              <a:buSzPts val="1150"/>
            </a:pPr>
            <a:r>
              <a:rPr lang="en-US" sz="2800">
                <a:latin typeface="Times New Roman" panose="02020603050405020304" pitchFamily="18" charset="0"/>
                <a:ea typeface="Calibri" panose="020F0502020204030204" pitchFamily="34" charset="0"/>
                <a:cs typeface="Times New Roman" panose="02020603050405020304" pitchFamily="18" charset="0"/>
              </a:rPr>
              <a:t>Công dân có nghĩa vụ hợp tác, giúp đỡ cơ quan, tổ chức, cá nhân có thẩm quyền trong phòng, chống tham nhũng.</a:t>
            </a:r>
            <a:endParaRPr lang="en-US">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684" y="2859465"/>
            <a:ext cx="5958348" cy="4051677"/>
          </a:xfrm>
          <a:prstGeom prst="rect">
            <a:avLst/>
          </a:prstGeom>
        </p:spPr>
      </p:pic>
    </p:spTree>
    <p:extLst>
      <p:ext uri="{BB962C8B-B14F-4D97-AF65-F5344CB8AC3E}">
        <p14:creationId xmlns:p14="http://schemas.microsoft.com/office/powerpoint/2010/main" val="358171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36" name="Rounded Rectangle 35"/>
          <p:cNvSpPr/>
          <p:nvPr/>
        </p:nvSpPr>
        <p:spPr>
          <a:xfrm>
            <a:off x="257461" y="1672870"/>
            <a:ext cx="1645081" cy="42257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i="1" kern="0">
                <a:solidFill>
                  <a:schemeClr val="bg1"/>
                </a:solidFill>
                <a:latin typeface="Times New Roman" panose="02020603050405020304" pitchFamily="18" charset="0"/>
                <a:cs typeface="Times New Roman" panose="02020603050405020304" pitchFamily="18" charset="0"/>
              </a:rPr>
              <a:t>5. Trách nhiệm của c</a:t>
            </a:r>
            <a:r>
              <a:rPr lang="en-US" sz="2800" b="1" i="1" kern="0">
                <a:solidFill>
                  <a:schemeClr val="bg1"/>
                </a:solidFill>
                <a:latin typeface="Times New Roman" panose="02020603050405020304" pitchFamily="18" charset="0"/>
                <a:cs typeface="Times New Roman" panose="02020603050405020304" pitchFamily="18" charset="0"/>
              </a:rPr>
              <a:t>ô</a:t>
            </a:r>
            <a:r>
              <a:rPr lang="vi-VN" sz="2800" b="1" i="1" kern="0">
                <a:solidFill>
                  <a:schemeClr val="bg1"/>
                </a:solidFill>
                <a:latin typeface="Times New Roman" panose="02020603050405020304" pitchFamily="18" charset="0"/>
                <a:cs typeface="Times New Roman" panose="02020603050405020304" pitchFamily="18" charset="0"/>
              </a:rPr>
              <a:t>ng d</a:t>
            </a:r>
            <a:r>
              <a:rPr lang="en-US" sz="2800" b="1" i="1" kern="0">
                <a:solidFill>
                  <a:schemeClr val="bg1"/>
                </a:solidFill>
                <a:latin typeface="Times New Roman" panose="02020603050405020304" pitchFamily="18" charset="0"/>
                <a:cs typeface="Times New Roman" panose="02020603050405020304" pitchFamily="18" charset="0"/>
              </a:rPr>
              <a:t>â</a:t>
            </a:r>
            <a:r>
              <a:rPr lang="vi-VN" sz="2800" b="1" i="1" kern="0">
                <a:solidFill>
                  <a:schemeClr val="bg1"/>
                </a:solidFill>
                <a:latin typeface="Times New Roman" panose="02020603050405020304" pitchFamily="18" charset="0"/>
                <a:cs typeface="Times New Roman" panose="02020603050405020304" pitchFamily="18" charset="0"/>
              </a:rPr>
              <a:t>n trong phòng, chống tham nhũng</a:t>
            </a:r>
          </a:p>
        </p:txBody>
      </p:sp>
      <p:sp>
        <p:nvSpPr>
          <p:cNvPr id="37" name="Text Box 2"/>
          <p:cNvSpPr txBox="1">
            <a:spLocks noChangeArrowheads="1"/>
          </p:cNvSpPr>
          <p:nvPr/>
        </p:nvSpPr>
        <p:spPr bwMode="auto">
          <a:xfrm>
            <a:off x="2358388" y="2321799"/>
            <a:ext cx="6550990" cy="2538515"/>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lvl="0" algn="ctr">
              <a:lnSpc>
                <a:spcPct val="115000"/>
              </a:lnSpc>
              <a:spcAft>
                <a:spcPts val="0"/>
              </a:spcAft>
              <a:buClr>
                <a:srgbClr val="000000"/>
              </a:buClr>
              <a:buSzPts val="1150"/>
            </a:pPr>
            <a:r>
              <a:rPr lang="en-US" sz="2800">
                <a:latin typeface="Times New Roman" panose="02020603050405020304" pitchFamily="18" charset="0"/>
                <a:ea typeface="Calibri" panose="020F0502020204030204" pitchFamily="34" charset="0"/>
                <a:cs typeface="Times New Roman" panose="02020603050405020304" pitchFamily="18" charset="0"/>
              </a:rPr>
              <a:t>Công dân có thể tham gia vào công tác phòng, chống tham nhũng bằng việc trực tiếp thực hiện quyền tố cáo của mình hoặc thực hiện quyền giám sát của mình thông qua hoạt động của Ban thanh tra nhân dân.</a:t>
            </a:r>
            <a:endParaRPr lang="en-US">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36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36" name="Rounded Rectangle 35"/>
          <p:cNvSpPr/>
          <p:nvPr/>
        </p:nvSpPr>
        <p:spPr>
          <a:xfrm>
            <a:off x="257461" y="1672870"/>
            <a:ext cx="1645081" cy="42257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i="1" kern="0">
                <a:solidFill>
                  <a:schemeClr val="bg1"/>
                </a:solidFill>
                <a:latin typeface="Times New Roman" panose="02020603050405020304" pitchFamily="18" charset="0"/>
                <a:cs typeface="Times New Roman" panose="02020603050405020304" pitchFamily="18" charset="0"/>
              </a:rPr>
              <a:t>5. Trách nhiệm của c</a:t>
            </a:r>
            <a:r>
              <a:rPr lang="en-US" sz="2800" b="1" i="1" kern="0">
                <a:solidFill>
                  <a:schemeClr val="bg1"/>
                </a:solidFill>
                <a:latin typeface="Times New Roman" panose="02020603050405020304" pitchFamily="18" charset="0"/>
                <a:cs typeface="Times New Roman" panose="02020603050405020304" pitchFamily="18" charset="0"/>
              </a:rPr>
              <a:t>ô</a:t>
            </a:r>
            <a:r>
              <a:rPr lang="vi-VN" sz="2800" b="1" i="1" kern="0">
                <a:solidFill>
                  <a:schemeClr val="bg1"/>
                </a:solidFill>
                <a:latin typeface="Times New Roman" panose="02020603050405020304" pitchFamily="18" charset="0"/>
                <a:cs typeface="Times New Roman" panose="02020603050405020304" pitchFamily="18" charset="0"/>
              </a:rPr>
              <a:t>ng d</a:t>
            </a:r>
            <a:r>
              <a:rPr lang="en-US" sz="2800" b="1" i="1" kern="0">
                <a:solidFill>
                  <a:schemeClr val="bg1"/>
                </a:solidFill>
                <a:latin typeface="Times New Roman" panose="02020603050405020304" pitchFamily="18" charset="0"/>
                <a:cs typeface="Times New Roman" panose="02020603050405020304" pitchFamily="18" charset="0"/>
              </a:rPr>
              <a:t>â</a:t>
            </a:r>
            <a:r>
              <a:rPr lang="vi-VN" sz="2800" b="1" i="1" kern="0">
                <a:solidFill>
                  <a:schemeClr val="bg1"/>
                </a:solidFill>
                <a:latin typeface="Times New Roman" panose="02020603050405020304" pitchFamily="18" charset="0"/>
                <a:cs typeface="Times New Roman" panose="02020603050405020304" pitchFamily="18" charset="0"/>
              </a:rPr>
              <a:t>n trong phòng, chống tham nhũng</a:t>
            </a:r>
          </a:p>
        </p:txBody>
      </p:sp>
      <p:sp>
        <p:nvSpPr>
          <p:cNvPr id="7" name="Text Box 2"/>
          <p:cNvSpPr txBox="1">
            <a:spLocks noChangeArrowheads="1"/>
          </p:cNvSpPr>
          <p:nvPr/>
        </p:nvSpPr>
        <p:spPr bwMode="auto">
          <a:xfrm>
            <a:off x="2123767" y="1245166"/>
            <a:ext cx="6813756" cy="2793072"/>
          </a:xfrm>
          <a:prstGeom prst="rect">
            <a:avLst/>
          </a:prstGeom>
          <a:solidFill>
            <a:schemeClr val="accent6">
              <a:lumMod val="20000"/>
              <a:lumOff val="80000"/>
            </a:schemeClr>
          </a:solidFill>
          <a:ln w="25400">
            <a:solidFill>
              <a:schemeClr val="accent1">
                <a:shade val="50000"/>
              </a:schemeClr>
            </a:solidFill>
            <a:miter lim="800000"/>
            <a:headEnd/>
            <a:tailEnd/>
          </a:ln>
          <a:effectLst/>
        </p:spPr>
        <p:txBody>
          <a:bodyPr wrap="square">
            <a:spAutoFit/>
          </a:bodyPr>
          <a:lstStyle/>
          <a:p>
            <a:pPr lvl="0" algn="ctr">
              <a:lnSpc>
                <a:spcPct val="115000"/>
              </a:lnSpc>
              <a:spcAft>
                <a:spcPts val="0"/>
              </a:spcAft>
              <a:buClr>
                <a:srgbClr val="000000"/>
              </a:buClr>
              <a:buSzPts val="1150"/>
            </a:pPr>
            <a:r>
              <a:rPr lang="en-US" sz="2200">
                <a:latin typeface="Times New Roman" panose="02020603050405020304" pitchFamily="18" charset="0"/>
                <a:ea typeface="Calibri" panose="020F0502020204030204" pitchFamily="34" charset="0"/>
                <a:cs typeface="Times New Roman" panose="02020603050405020304" pitchFamily="18" charset="0"/>
              </a:rPr>
              <a:t>Khi tố cáo hành vi tham nhũng với cơ quan, tổ chức, cá nhân có thẩm quyền, công dân phải nêu rõ họ, tên, địa chỉ, nội dung tố cáo và cung cấp các thông tin, tài liệu liên quan đến nội dung tố cáo mà mình có được cho cơ quan, tổ chức, cá nhân có thẩm quyền. Người tố cáo được cơ quan nhà nước có thẩm quyền bảo vệ khi bị đe dọa, trả thù, trù dập do việc tố cáo hành vi tham nhũng.</a:t>
            </a:r>
            <a:endParaRPr lang="en-US" sz="220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053774"/>
            <a:ext cx="4719484" cy="2804226"/>
          </a:xfrm>
          <a:prstGeom prst="rect">
            <a:avLst/>
          </a:prstGeom>
        </p:spPr>
      </p:pic>
    </p:spTree>
    <p:extLst>
      <p:ext uri="{BB962C8B-B14F-4D97-AF65-F5344CB8AC3E}">
        <p14:creationId xmlns:p14="http://schemas.microsoft.com/office/powerpoint/2010/main" val="98643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36" name="Rounded Rectangle 35"/>
          <p:cNvSpPr/>
          <p:nvPr/>
        </p:nvSpPr>
        <p:spPr>
          <a:xfrm>
            <a:off x="257461" y="1672870"/>
            <a:ext cx="1645081" cy="42257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i="1" kern="0">
                <a:solidFill>
                  <a:schemeClr val="bg1"/>
                </a:solidFill>
                <a:latin typeface="Times New Roman" panose="02020603050405020304" pitchFamily="18" charset="0"/>
                <a:cs typeface="Times New Roman" panose="02020603050405020304" pitchFamily="18" charset="0"/>
              </a:rPr>
              <a:t>5. Trách nhiệm của c</a:t>
            </a:r>
            <a:r>
              <a:rPr lang="en-US" sz="2800" b="1" i="1" kern="0">
                <a:solidFill>
                  <a:schemeClr val="bg1"/>
                </a:solidFill>
                <a:latin typeface="Times New Roman" panose="02020603050405020304" pitchFamily="18" charset="0"/>
                <a:cs typeface="Times New Roman" panose="02020603050405020304" pitchFamily="18" charset="0"/>
              </a:rPr>
              <a:t>ô</a:t>
            </a:r>
            <a:r>
              <a:rPr lang="vi-VN" sz="2800" b="1" i="1" kern="0">
                <a:solidFill>
                  <a:schemeClr val="bg1"/>
                </a:solidFill>
                <a:latin typeface="Times New Roman" panose="02020603050405020304" pitchFamily="18" charset="0"/>
                <a:cs typeface="Times New Roman" panose="02020603050405020304" pitchFamily="18" charset="0"/>
              </a:rPr>
              <a:t>ng d</a:t>
            </a:r>
            <a:r>
              <a:rPr lang="en-US" sz="2800" b="1" i="1" kern="0">
                <a:solidFill>
                  <a:schemeClr val="bg1"/>
                </a:solidFill>
                <a:latin typeface="Times New Roman" panose="02020603050405020304" pitchFamily="18" charset="0"/>
                <a:cs typeface="Times New Roman" panose="02020603050405020304" pitchFamily="18" charset="0"/>
              </a:rPr>
              <a:t>â</a:t>
            </a:r>
            <a:r>
              <a:rPr lang="vi-VN" sz="2800" b="1" i="1" kern="0">
                <a:solidFill>
                  <a:schemeClr val="bg1"/>
                </a:solidFill>
                <a:latin typeface="Times New Roman" panose="02020603050405020304" pitchFamily="18" charset="0"/>
                <a:cs typeface="Times New Roman" panose="02020603050405020304" pitchFamily="18" charset="0"/>
              </a:rPr>
              <a:t>n trong phòng, chống tham nhũng</a:t>
            </a:r>
          </a:p>
        </p:txBody>
      </p:sp>
      <p:sp>
        <p:nvSpPr>
          <p:cNvPr id="37" name="Text Box 2"/>
          <p:cNvSpPr txBox="1">
            <a:spLocks noChangeArrowheads="1"/>
          </p:cNvSpPr>
          <p:nvPr/>
        </p:nvSpPr>
        <p:spPr bwMode="auto">
          <a:xfrm>
            <a:off x="2358388" y="1212029"/>
            <a:ext cx="6550990" cy="5162247"/>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lvl="0" algn="ctr">
              <a:lnSpc>
                <a:spcPct val="115000"/>
              </a:lnSpc>
              <a:spcAft>
                <a:spcPts val="0"/>
              </a:spcAft>
              <a:buClr>
                <a:srgbClr val="000000"/>
              </a:buClr>
              <a:buSzPts val="1150"/>
            </a:pPr>
            <a:r>
              <a:rPr lang="en-US" sz="2400">
                <a:latin typeface="Times New Roman" panose="02020603050405020304" pitchFamily="18" charset="0"/>
                <a:ea typeface="Calibri" panose="020F0502020204030204" pitchFamily="34" charset="0"/>
                <a:cs typeface="Times New Roman" panose="02020603050405020304" pitchFamily="18" charset="0"/>
              </a:rPr>
              <a:t>Việc phản ánh của nhân dân, cán bộ, công chức, viên chức, người lao động về hành vi có dấu hiệu tham nhũng, vụ việc tham nhũng phải khách quan, trung thực. Ban thanh tra nhân dân có trách nhiệm tiếp nhận ý kiến phản ánh của nhân dân, cán bộ, công chức, viên chức, người lao động về hành vi có dấu hiệu tham nhũng, xem xét và kiến nghị Chủ tịch UBND xã, phường, thị trấn, người đứng đầu cơ quan nhà nước, đơn vị sự nghiệp, doanh nghiệp nhà nước hoặc cơ quan, tổ chức, cá nhân có trách nhiệm xem xét, giải quyết theo quy định của pháp luật và giám sát việc giải quyết đó.</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359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36" name="Rounded Rectangle 35"/>
          <p:cNvSpPr/>
          <p:nvPr/>
        </p:nvSpPr>
        <p:spPr>
          <a:xfrm>
            <a:off x="257461" y="1672870"/>
            <a:ext cx="1645081" cy="422579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i="1" kern="0">
                <a:solidFill>
                  <a:schemeClr val="bg1"/>
                </a:solidFill>
                <a:latin typeface="Times New Roman" panose="02020603050405020304" pitchFamily="18" charset="0"/>
                <a:cs typeface="Times New Roman" panose="02020603050405020304" pitchFamily="18" charset="0"/>
              </a:rPr>
              <a:t>5. Trách nhiệm của c</a:t>
            </a:r>
            <a:r>
              <a:rPr lang="en-US" sz="2800" b="1" i="1" kern="0">
                <a:solidFill>
                  <a:schemeClr val="bg1"/>
                </a:solidFill>
                <a:latin typeface="Times New Roman" panose="02020603050405020304" pitchFamily="18" charset="0"/>
                <a:cs typeface="Times New Roman" panose="02020603050405020304" pitchFamily="18" charset="0"/>
              </a:rPr>
              <a:t>ô</a:t>
            </a:r>
            <a:r>
              <a:rPr lang="vi-VN" sz="2800" b="1" i="1" kern="0">
                <a:solidFill>
                  <a:schemeClr val="bg1"/>
                </a:solidFill>
                <a:latin typeface="Times New Roman" panose="02020603050405020304" pitchFamily="18" charset="0"/>
                <a:cs typeface="Times New Roman" panose="02020603050405020304" pitchFamily="18" charset="0"/>
              </a:rPr>
              <a:t>ng d</a:t>
            </a:r>
            <a:r>
              <a:rPr lang="en-US" sz="2800" b="1" i="1" kern="0">
                <a:solidFill>
                  <a:schemeClr val="bg1"/>
                </a:solidFill>
                <a:latin typeface="Times New Roman" panose="02020603050405020304" pitchFamily="18" charset="0"/>
                <a:cs typeface="Times New Roman" panose="02020603050405020304" pitchFamily="18" charset="0"/>
              </a:rPr>
              <a:t>â</a:t>
            </a:r>
            <a:r>
              <a:rPr lang="vi-VN" sz="2800" b="1" i="1" kern="0">
                <a:solidFill>
                  <a:schemeClr val="bg1"/>
                </a:solidFill>
                <a:latin typeface="Times New Roman" panose="02020603050405020304" pitchFamily="18" charset="0"/>
                <a:cs typeface="Times New Roman" panose="02020603050405020304" pitchFamily="18" charset="0"/>
              </a:rPr>
              <a:t>n trong phòng, chống tham nhũng</a:t>
            </a:r>
          </a:p>
        </p:txBody>
      </p:sp>
      <p:sp>
        <p:nvSpPr>
          <p:cNvPr id="37" name="Text Box 2"/>
          <p:cNvSpPr txBox="1">
            <a:spLocks noChangeArrowheads="1"/>
          </p:cNvSpPr>
          <p:nvPr/>
        </p:nvSpPr>
        <p:spPr bwMode="auto">
          <a:xfrm>
            <a:off x="2593010" y="1200531"/>
            <a:ext cx="6550990" cy="1764394"/>
          </a:xfrm>
          <a:prstGeom prst="rect">
            <a:avLst/>
          </a:prstGeom>
          <a:solidFill>
            <a:schemeClr val="tx2">
              <a:lumMod val="20000"/>
              <a:lumOff val="80000"/>
            </a:schemeClr>
          </a:solidFill>
          <a:ln w="25400">
            <a:solidFill>
              <a:schemeClr val="accent1">
                <a:shade val="50000"/>
              </a:schemeClr>
            </a:solidFill>
            <a:miter lim="800000"/>
            <a:headEnd/>
            <a:tailEnd/>
          </a:ln>
          <a:effectLst/>
        </p:spPr>
        <p:txBody>
          <a:bodyPr wrap="square">
            <a:spAutoFit/>
          </a:bodyPr>
          <a:lstStyle/>
          <a:p>
            <a:pPr lvl="0" algn="ctr">
              <a:lnSpc>
                <a:spcPct val="115000"/>
              </a:lnSpc>
              <a:spcAft>
                <a:spcPts val="0"/>
              </a:spcAft>
              <a:buClr>
                <a:srgbClr val="000000"/>
              </a:buClr>
              <a:buSzPts val="1150"/>
            </a:pPr>
            <a:r>
              <a:rPr lang="en-US" sz="2400">
                <a:latin typeface="Times New Roman" panose="02020603050405020304" pitchFamily="18" charset="0"/>
                <a:ea typeface="Calibri" panose="020F0502020204030204" pitchFamily="34" charset="0"/>
                <a:cs typeface="Times New Roman" panose="02020603050405020304" pitchFamily="18" charset="0"/>
              </a:rPr>
              <a:t>Có quyền kiến nghị với cơ quan nhà nước hoàn thiện pháp luật về phòng, chống tham nhũng và giám sát việc thực hiện pháp luật về phòng, chống tham nhũng.</a:t>
            </a:r>
            <a:endParaRPr lang="en-US" sz="240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5433" y="2964925"/>
            <a:ext cx="5691442" cy="3793346"/>
          </a:xfrm>
          <a:prstGeom prst="rect">
            <a:avLst/>
          </a:prstGeom>
        </p:spPr>
      </p:pic>
    </p:spTree>
    <p:extLst>
      <p:ext uri="{BB962C8B-B14F-4D97-AF65-F5344CB8AC3E}">
        <p14:creationId xmlns:p14="http://schemas.microsoft.com/office/powerpoint/2010/main" val="267374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arn(inVertic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20599</TotalTime>
  <Words>1247</Words>
  <Application>Microsoft Office PowerPoint</Application>
  <PresentationFormat>On-screen Show (4:3)</PresentationFormat>
  <Paragraphs>55</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UTM Alexander</vt:lpstr>
      <vt:lpstr>Arial</vt:lpstr>
      <vt:lpstr>Calibri</vt:lpstr>
      <vt:lpstr>Times New Roman</vt:lpstr>
      <vt:lpstr>Office Theme</vt:lpstr>
      <vt:lpstr>PowerPoint Presentation</vt:lpstr>
      <vt:lpstr>  Chương 4 DÂN CHỦ XÃ HỘI CHỦ NGHĨA  VÀ NHÀ NƯỚC XÃ HỘI CHỦ NGHĨA  </vt:lpstr>
      <vt:lpstr>  III. DÂN CHỦ XÃ HỘI CHỦ NGHĨA VÀ  NHÀ NƯỚC PHÁP QUYỀN XÃ HỘI CHỦ NGHĨA Ở VIỆT NAM   </vt:lpstr>
      <vt:lpstr>  III. DÂN CHỦ XÃ HỘI CHỦ NGHĨA VÀ  NHÀ NƯỚC PHÁP QUYỀN XÃ HỘI CHỦ NGHĨA Ở VIỆT NAM   </vt:lpstr>
      <vt:lpstr>  III. DÂN CHỦ XÃ HỘI CHỦ NGHĨA VÀ  NHÀ NƯỚC PHÁP QUYỀN XÃ HỘI CHỦ NGHĨA Ở VIỆT NAM   </vt:lpstr>
      <vt:lpstr>  III. DÂN CHỦ XÃ HỘI CHỦ NGHĨA VÀ  NHÀ NƯỚC PHÁP QUYỀN XÃ HỘI CHỦ NGHĨA Ở VIỆT NAM   </vt:lpstr>
      <vt:lpstr>  III. DÂN CHỦ XÃ HỘI CHỦ NGHĨA VÀ  NHÀ NƯỚC PHÁP QUYỀN XÃ HỘI CHỦ NGHĨA Ở VIỆT NAM   </vt:lpstr>
      <vt:lpstr>  III. DÂN CHỦ XÃ HỘI CHỦ NGHĨA VÀ  NHÀ NƯỚC PHÁP QUYỀN XÃ HỘI CHỦ NGHĨA Ở VIỆT NAM   </vt:lpstr>
      <vt:lpstr>  III. DÂN CHỦ XÃ HỘI CHỦ NGHĨA VÀ  NHÀ NƯỚC PHÁP QUYỀN XÃ HỘI CHỦ NGHĨA Ở VIỆT NAM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625</cp:revision>
  <dcterms:created xsi:type="dcterms:W3CDTF">2020-12-02T00:38:25Z</dcterms:created>
  <dcterms:modified xsi:type="dcterms:W3CDTF">2024-07-15T09:15:19Z</dcterms:modified>
</cp:coreProperties>
</file>