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458" r:id="rId3"/>
    <p:sldId id="477" r:id="rId4"/>
    <p:sldId id="462" r:id="rId5"/>
    <p:sldId id="485" r:id="rId6"/>
    <p:sldId id="488" r:id="rId7"/>
    <p:sldId id="475" r:id="rId8"/>
    <p:sldId id="478" r:id="rId9"/>
    <p:sldId id="481" r:id="rId10"/>
    <p:sldId id="483" r:id="rId11"/>
    <p:sldId id="479" r:id="rId12"/>
    <p:sldId id="4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40248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4548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23169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3216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67524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2956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375890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1254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645"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67116" y="1650461"/>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67116" y="3776192"/>
            <a:ext cx="8730642" cy="1384995"/>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CƠ CẤU XÃ HỘI - GIAI CẤP VÀ </a:t>
            </a:r>
          </a:p>
          <a:p>
            <a:pPr algn="ctr"/>
            <a:r>
              <a:rPr lang="en-US" sz="2800" b="1" cap="all">
                <a:solidFill>
                  <a:srgbClr val="7030A0"/>
                </a:solidFill>
                <a:latin typeface="Times New Roman" panose="02020603050405020304" pitchFamily="18" charset="0"/>
                <a:cs typeface="Times New Roman" panose="02020603050405020304" pitchFamily="18" charset="0"/>
              </a:rPr>
              <a:t>LIÊN MINH GIAI CẤP, TẦNG LỚP TRONG THỜI KÌ QUÁ ĐỘ LÊN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59771" y="1250632"/>
            <a:ext cx="8052955"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Tầm quan trọng của liên minh giai cấp, tầng lớp:</a:t>
            </a:r>
          </a:p>
        </p:txBody>
      </p:sp>
      <p:sp>
        <p:nvSpPr>
          <p:cNvPr id="6" name="Rounded Rectangle 5"/>
          <p:cNvSpPr/>
          <p:nvPr/>
        </p:nvSpPr>
        <p:spPr>
          <a:xfrm>
            <a:off x="374072" y="2519576"/>
            <a:ext cx="8395855" cy="361798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lnSpc>
                <a:spcPct val="115000"/>
              </a:lnSpc>
              <a:spcAft>
                <a:spcPts val="1000"/>
              </a:spcAft>
            </a:pPr>
            <a:r>
              <a:rPr lang="en-US" sz="2800">
                <a:latin typeface="Times New Roman" panose="02020603050405020304" pitchFamily="18" charset="0"/>
                <a:ea typeface="Calibri" panose="020F0502020204030204" pitchFamily="34" charset="0"/>
                <a:cs typeface="Times New Roman" panose="02020603050405020304" pitchFamily="18" charset="0"/>
              </a:rPr>
              <a:t>Trong cách mạng xã hội chủ nghĩa, dưới sự lãnh đạo của Đảng Cộng sản, giai cấp công nhân phải liên minh với giai cấp nông dân và các tầng lớp nhân dân lao động để tạo ra sức mạnh tổng hợp đảm bảo cho thắng lợi của cuộc cách mạng xã hội chủ nghĩa.</a:t>
            </a:r>
          </a:p>
        </p:txBody>
      </p:sp>
    </p:spTree>
    <p:extLst>
      <p:ext uri="{BB962C8B-B14F-4D97-AF65-F5344CB8AC3E}">
        <p14:creationId xmlns:p14="http://schemas.microsoft.com/office/powerpoint/2010/main" val="220047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400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895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05891" y="12525"/>
            <a:ext cx="7038110" cy="1384312"/>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5</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CƠ CẤU XÃ HỘI - GIAI CẤP VÀ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LIÊN MINH GIAI CẤP, TẦNG LỚP TRONG THỜI KÌ QUÁ ĐỘ LÊN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67991" y="1823880"/>
            <a:ext cx="3026899" cy="177744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1900" b="1">
              <a:solidFill>
                <a:schemeClr val="bg1"/>
              </a:solidFill>
              <a:latin typeface="Times New Roman" panose="02020603050405020304" pitchFamily="18" charset="0"/>
              <a:cs typeface="Times New Roman" panose="02020603050405020304" pitchFamily="18" charset="0"/>
            </a:endParaRPr>
          </a:p>
          <a:p>
            <a:pPr algn="just">
              <a:defRPr/>
            </a:pPr>
            <a:r>
              <a:rPr lang="vi-VN" sz="1900" b="1">
                <a:solidFill>
                  <a:schemeClr val="bg1"/>
                </a:solidFill>
                <a:latin typeface="Times New Roman" panose="02020603050405020304" pitchFamily="18" charset="0"/>
                <a:cs typeface="Times New Roman" panose="02020603050405020304" pitchFamily="18" charset="0"/>
              </a:rPr>
              <a:t>I. CƠ CẤU XÃ HỘI - GIAI CẤP TRONG THỜI KỲ QUÁ ĐỘ LÊN CHỦ NGHĨA XÃ HỘI </a:t>
            </a:r>
            <a:endParaRPr lang="en-US" sz="1900" b="1">
              <a:solidFill>
                <a:schemeClr val="bg1"/>
              </a:solidFill>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7991" y="3805321"/>
            <a:ext cx="5952978" cy="76422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a:t>
            </a:r>
            <a:r>
              <a:rPr lang="vi-VN" sz="1900" b="1">
                <a:solidFill>
                  <a:schemeClr val="bg1"/>
                </a:solidFill>
                <a:latin typeface="Times New Roman" panose="02020603050405020304" pitchFamily="18" charset="0"/>
                <a:cs typeface="Times New Roman" panose="02020603050405020304" pitchFamily="18" charset="0"/>
              </a:rPr>
              <a:t>I. </a:t>
            </a:r>
            <a:r>
              <a:rPr lang="en-US" sz="19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699804" y="2597957"/>
            <a:ext cx="5373206" cy="111870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29" idx="1"/>
          </p:cNvCxnSpPr>
          <p:nvPr/>
        </p:nvCxnSpPr>
        <p:spPr>
          <a:xfrm flipV="1">
            <a:off x="3094890" y="2160214"/>
            <a:ext cx="604913" cy="5523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3094890" y="2712605"/>
            <a:ext cx="604913" cy="4447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699804" y="1795020"/>
            <a:ext cx="5373206" cy="7303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và vị trí của cơ cấu xã hội - giai cấp trong cơ cấu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4151" y="4776238"/>
            <a:ext cx="3200400" cy="208176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II</a:t>
            </a:r>
            <a:r>
              <a:rPr lang="vi-VN" sz="19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p:txBody>
      </p:sp>
      <p:sp>
        <p:nvSpPr>
          <p:cNvPr id="33" name="Rounded Rectangle 32"/>
          <p:cNvSpPr/>
          <p:nvPr/>
        </p:nvSpPr>
        <p:spPr>
          <a:xfrm>
            <a:off x="3723245" y="4773272"/>
            <a:ext cx="5349764" cy="777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p:txBody>
      </p:sp>
      <p:sp>
        <p:nvSpPr>
          <p:cNvPr id="34" name="Rounded Rectangle 33"/>
          <p:cNvSpPr/>
          <p:nvPr/>
        </p:nvSpPr>
        <p:spPr>
          <a:xfrm>
            <a:off x="3704195" y="5683186"/>
            <a:ext cx="5349764" cy="108337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endCxn id="33" idx="1"/>
          </p:cNvCxnSpPr>
          <p:nvPr/>
        </p:nvCxnSpPr>
        <p:spPr>
          <a:xfrm flipV="1">
            <a:off x="3254551" y="5162109"/>
            <a:ext cx="468694" cy="6357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endCxn id="34" idx="1"/>
          </p:cNvCxnSpPr>
          <p:nvPr/>
        </p:nvCxnSpPr>
        <p:spPr>
          <a:xfrm>
            <a:off x="3254551" y="5797830"/>
            <a:ext cx="449644" cy="4270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500"/>
                                        <p:tgtEl>
                                          <p:spTgt spid="5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arn(inVertical)">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arn(inVertical)">
                                      <p:cBhvr>
                                        <p:cTn id="51" dur="500"/>
                                        <p:tgtEl>
                                          <p:spTgt spid="5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29"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29492" y="2652928"/>
            <a:ext cx="8243455" cy="380329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sz="3200" b="1">
                <a:solidFill>
                  <a:srgbClr val="002060"/>
                </a:solidFill>
                <a:latin typeface="Times New Roman" panose="02020603050405020304" pitchFamily="18" charset="0"/>
                <a:cs typeface="Times New Roman" panose="02020603050405020304" pitchFamily="18" charset="0"/>
              </a:rPr>
              <a:t>Liên minh giai cấp, tầng lớp trong thời kỳ</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quá độ lên CNXH là sự liên kết, hợp tác,</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hỗ trợ nhau..., giữa các giai cấp, tầng lớp</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xã hội nhằm thực hiện nhu cầu và lợi ích</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của các chủ thể trong khối liên minh,</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đồng thời tạo động lực thực hiện thắng</a:t>
            </a:r>
            <a:br>
              <a:rPr lang="en-US" sz="3200" b="1">
                <a:solidFill>
                  <a:srgbClr val="002060"/>
                </a:solidFill>
                <a:latin typeface="Times New Roman" panose="02020603050405020304" pitchFamily="18" charset="0"/>
                <a:cs typeface="Times New Roman" panose="02020603050405020304" pitchFamily="18" charset="0"/>
              </a:rPr>
            </a:br>
            <a:r>
              <a:rPr lang="en-US" sz="3200" b="1">
                <a:solidFill>
                  <a:srgbClr val="002060"/>
                </a:solidFill>
                <a:latin typeface="Times New Roman" panose="02020603050405020304" pitchFamily="18" charset="0"/>
                <a:cs typeface="Times New Roman" panose="02020603050405020304" pitchFamily="18" charset="0"/>
              </a:rPr>
              <a:t>lợi mục tiêu của CNXH.</a:t>
            </a:r>
            <a:endParaRPr lang="en-US" altLang="en-US" sz="320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9" name="Rectangle 3"/>
          <p:cNvSpPr txBox="1">
            <a:spLocks noChangeArrowheads="1"/>
          </p:cNvSpPr>
          <p:nvPr/>
        </p:nvSpPr>
        <p:spPr>
          <a:xfrm>
            <a:off x="148936" y="1291427"/>
            <a:ext cx="6598228"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Khái niệm liên minh giai cấp, tầng lớp:</a:t>
            </a:r>
          </a:p>
        </p:txBody>
      </p:sp>
    </p:spTree>
    <p:extLst>
      <p:ext uri="{BB962C8B-B14F-4D97-AF65-F5344CB8AC3E}">
        <p14:creationId xmlns:p14="http://schemas.microsoft.com/office/powerpoint/2010/main" val="11774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
                                  </p:iterate>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50472" y="0"/>
            <a:ext cx="7093527"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498763" y="1853076"/>
            <a:ext cx="8243455" cy="154128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altLang="en-US" sz="3200">
                <a:latin typeface="Times New Roman" panose="02020603050405020304" pitchFamily="18" charset="0"/>
                <a:cs typeface="Times New Roman" panose="02020603050405020304" pitchFamily="18" charset="0"/>
              </a:rPr>
              <a:t>- Liên minh </a:t>
            </a:r>
            <a:r>
              <a:rPr lang="en-US" altLang="en-US" sz="3200">
                <a:latin typeface="Times New Roman" panose="02020603050405020304" pitchFamily="18" charset="0"/>
                <a:cs typeface="Times New Roman" panose="02020603050405020304" pitchFamily="18" charset="0"/>
                <a:sym typeface="Wingdings" panose="05000000000000000000" pitchFamily="2" charset="2"/>
              </a:rPr>
              <a:t></a:t>
            </a:r>
            <a:r>
              <a:rPr lang="vi-VN" altLang="en-US" sz="320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sym typeface="Wingdings" panose="05000000000000000000" pitchFamily="2" charset="2"/>
              </a:rPr>
              <a:t> tập hợp lực lượng tiến hành cách mạng XHCN  phát huy sức mạnh tổng hợp cải tạo xã hội cũ, xây dựng xã hội mới.</a:t>
            </a:r>
          </a:p>
        </p:txBody>
      </p:sp>
      <p:sp>
        <p:nvSpPr>
          <p:cNvPr id="9" name="Rectangle 3"/>
          <p:cNvSpPr txBox="1">
            <a:spLocks noChangeArrowheads="1"/>
          </p:cNvSpPr>
          <p:nvPr/>
        </p:nvSpPr>
        <p:spPr>
          <a:xfrm>
            <a:off x="55419" y="1160233"/>
            <a:ext cx="4145973"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Xét từ góc độ chính trị</a:t>
            </a:r>
          </a:p>
        </p:txBody>
      </p:sp>
      <p:pic>
        <p:nvPicPr>
          <p:cNvPr id="10" name="Picture 9" descr="https://i0.wp.com/nhanvanviet.com/wp-content/uploads/2023/10/tranhcodong_giaoduc_so1.jpg?resize=800%2C445&amp;ssl=1"/>
          <p:cNvPicPr/>
          <p:nvPr/>
        </p:nvPicPr>
        <p:blipFill>
          <a:blip r:embed="rId3">
            <a:extLst>
              <a:ext uri="{28A0092B-C50C-407E-A947-70E740481C1C}">
                <a14:useLocalDpi xmlns:a14="http://schemas.microsoft.com/office/drawing/2010/main" val="0"/>
              </a:ext>
            </a:extLst>
          </a:blip>
          <a:srcRect/>
          <a:stretch>
            <a:fillRect/>
          </a:stretch>
        </p:blipFill>
        <p:spPr bwMode="auto">
          <a:xfrm>
            <a:off x="1482436" y="3394364"/>
            <a:ext cx="6109854" cy="3463636"/>
          </a:xfrm>
          <a:prstGeom prst="rect">
            <a:avLst/>
          </a:prstGeom>
          <a:noFill/>
          <a:ln>
            <a:noFill/>
          </a:ln>
        </p:spPr>
      </p:pic>
    </p:spTree>
    <p:extLst>
      <p:ext uri="{BB962C8B-B14F-4D97-AF65-F5344CB8AC3E}">
        <p14:creationId xmlns:p14="http://schemas.microsoft.com/office/powerpoint/2010/main" val="399586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50472" y="0"/>
            <a:ext cx="7093527"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98765" y="2396856"/>
            <a:ext cx="8243453" cy="1177326"/>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altLang="en-US" sz="3200">
                <a:latin typeface="Times New Roman" panose="02020603050405020304" pitchFamily="18" charset="0"/>
                <a:cs typeface="Times New Roman" panose="02020603050405020304" pitchFamily="18" charset="0"/>
                <a:sym typeface="Wingdings" panose="05000000000000000000" pitchFamily="2" charset="2"/>
              </a:rPr>
              <a:t>- Tạo nền tảng cơ sở xã hội của chế độ  thực hiện đoàn kết toàn dân.</a:t>
            </a:r>
          </a:p>
        </p:txBody>
      </p:sp>
      <p:sp>
        <p:nvSpPr>
          <p:cNvPr id="8" name="Rounded Rectangle 7"/>
          <p:cNvSpPr/>
          <p:nvPr/>
        </p:nvSpPr>
        <p:spPr>
          <a:xfrm>
            <a:off x="498765" y="3946919"/>
            <a:ext cx="8243452" cy="117732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altLang="en-US" sz="3200">
                <a:latin typeface="Times New Roman" panose="02020603050405020304" pitchFamily="18" charset="0"/>
                <a:cs typeface="Times New Roman" panose="02020603050405020304" pitchFamily="18" charset="0"/>
                <a:sym typeface="Wingdings" panose="05000000000000000000" pitchFamily="2" charset="2"/>
              </a:rPr>
              <a:t>- Khối liên minh do ĐCS lãnh đạo  giữ vững định hướng XHCN.</a:t>
            </a:r>
          </a:p>
        </p:txBody>
      </p:sp>
      <p:sp>
        <p:nvSpPr>
          <p:cNvPr id="9" name="Rectangle 3"/>
          <p:cNvSpPr txBox="1">
            <a:spLocks noChangeArrowheads="1"/>
          </p:cNvSpPr>
          <p:nvPr/>
        </p:nvSpPr>
        <p:spPr>
          <a:xfrm>
            <a:off x="148937" y="1291427"/>
            <a:ext cx="4145973"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Xét từ góc độ chính trị</a:t>
            </a:r>
          </a:p>
        </p:txBody>
      </p:sp>
    </p:spTree>
    <p:extLst>
      <p:ext uri="{BB962C8B-B14F-4D97-AF65-F5344CB8AC3E}">
        <p14:creationId xmlns:p14="http://schemas.microsoft.com/office/powerpoint/2010/main" val="37118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59772" y="1139794"/>
            <a:ext cx="4145973" cy="564315"/>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Xét từ góc độ kinh tế</a:t>
            </a:r>
          </a:p>
        </p:txBody>
      </p:sp>
      <p:sp>
        <p:nvSpPr>
          <p:cNvPr id="6" name="Rounded Rectangle 5"/>
          <p:cNvSpPr/>
          <p:nvPr/>
        </p:nvSpPr>
        <p:spPr>
          <a:xfrm>
            <a:off x="429491" y="1749844"/>
            <a:ext cx="8395855" cy="98562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altLang="en-US" sz="3000">
                <a:latin typeface="Times New Roman" panose="02020603050405020304" pitchFamily="18" charset="0"/>
                <a:cs typeface="Times New Roman" panose="02020603050405020304" pitchFamily="18" charset="0"/>
              </a:rPr>
              <a:t>- M</a:t>
            </a:r>
            <a:r>
              <a:rPr lang="vi-VN" altLang="en-US" sz="3000">
                <a:latin typeface="Times New Roman" panose="02020603050405020304" pitchFamily="18" charset="0"/>
                <a:cs typeface="Times New Roman" panose="02020603050405020304" pitchFamily="18" charset="0"/>
              </a:rPr>
              <a:t>ỗi</a:t>
            </a:r>
            <a:r>
              <a:rPr lang="en-US" altLang="en-US" sz="3000">
                <a:latin typeface="Times New Roman" panose="02020603050405020304" pitchFamily="18" charset="0"/>
                <a:cs typeface="Times New Roman" panose="02020603050405020304" pitchFamily="18" charset="0"/>
              </a:rPr>
              <a:t> qu</a:t>
            </a:r>
            <a:r>
              <a:rPr lang="vi-VN" altLang="en-US" sz="3000">
                <a:latin typeface="Times New Roman" panose="02020603050405020304" pitchFamily="18" charset="0"/>
                <a:cs typeface="Times New Roman" panose="02020603050405020304" pitchFamily="18" charset="0"/>
              </a:rPr>
              <a:t>ốc</a:t>
            </a:r>
            <a:r>
              <a:rPr lang="en-US" altLang="en-US" sz="3000">
                <a:latin typeface="Times New Roman" panose="02020603050405020304" pitchFamily="18" charset="0"/>
                <a:cs typeface="Times New Roman" panose="02020603050405020304" pitchFamily="18" charset="0"/>
              </a:rPr>
              <a:t> gia, các lĩnh vực kinh tế </a:t>
            </a:r>
            <a:r>
              <a:rPr lang="vi-VN" altLang="en-US" sz="3000">
                <a:latin typeface="Times New Roman" panose="02020603050405020304" pitchFamily="18" charset="0"/>
                <a:cs typeface="Times New Roman" panose="02020603050405020304" pitchFamily="18" charset="0"/>
              </a:rPr>
              <a:t>phải gắn</a:t>
            </a:r>
            <a:r>
              <a:rPr lang="en-US" altLang="en-US" sz="3000">
                <a:latin typeface="Times New Roman" panose="02020603050405020304" pitchFamily="18" charset="0"/>
                <a:cs typeface="Times New Roman" panose="02020603050405020304" pitchFamily="18" charset="0"/>
              </a:rPr>
              <a:t> ch</a:t>
            </a:r>
            <a:r>
              <a:rPr lang="vi-VN" altLang="en-US" sz="3000">
                <a:latin typeface="Times New Roman" panose="02020603050405020304" pitchFamily="18" charset="0"/>
                <a:cs typeface="Times New Roman" panose="02020603050405020304" pitchFamily="18" charset="0"/>
              </a:rPr>
              <a:t>ặt</a:t>
            </a:r>
            <a:r>
              <a:rPr lang="en-US" altLang="en-US" sz="3000">
                <a:latin typeface="Times New Roman" panose="02020603050405020304" pitchFamily="18" charset="0"/>
                <a:cs typeface="Times New Roman" panose="02020603050405020304" pitchFamily="18" charset="0"/>
              </a:rPr>
              <a:t> v</a:t>
            </a:r>
            <a:r>
              <a:rPr lang="vi-VN" altLang="en-US" sz="3000">
                <a:latin typeface="Times New Roman" panose="02020603050405020304" pitchFamily="18" charset="0"/>
                <a:cs typeface="Times New Roman" panose="02020603050405020304" pitchFamily="18" charset="0"/>
              </a:rPr>
              <a:t>ới</a:t>
            </a:r>
            <a:r>
              <a:rPr lang="en-US" altLang="en-US" sz="3000">
                <a:latin typeface="Times New Roman" panose="02020603050405020304" pitchFamily="18" charset="0"/>
                <a:cs typeface="Times New Roman" panose="02020603050405020304" pitchFamily="18" charset="0"/>
              </a:rPr>
              <a:t> nhau → </a:t>
            </a:r>
            <a:r>
              <a:rPr lang="vi-VN" altLang="en-US" sz="3000">
                <a:latin typeface="Times New Roman" panose="02020603050405020304" pitchFamily="18" charset="0"/>
                <a:cs typeface="Times New Roman" panose="02020603050405020304" pitchFamily="18" charset="0"/>
              </a:rPr>
              <a:t>các</a:t>
            </a:r>
            <a:r>
              <a:rPr lang="en-US" altLang="en-US" sz="3000">
                <a:latin typeface="Times New Roman" panose="02020603050405020304" pitchFamily="18" charset="0"/>
                <a:cs typeface="Times New Roman" panose="02020603050405020304" pitchFamily="18" charset="0"/>
              </a:rPr>
              <a:t> chủ thể phải liên minh với nhau.</a:t>
            </a:r>
          </a:p>
        </p:txBody>
      </p:sp>
      <p:pic>
        <p:nvPicPr>
          <p:cNvPr id="11" name="Content Placeholder 3" descr="Nhiều dự án đã góp phần quan trọng làm thay đổi tỷ trọng công nghiệp và chuyển dịch cơ cấu trong nông nghiệp, nông thôn.  Ảnh: Tư liệu"/>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2735465"/>
            <a:ext cx="6542469" cy="4076800"/>
          </a:xfrm>
          <a:prstGeom prst="rect">
            <a:avLst/>
          </a:prstGeom>
          <a:noFill/>
          <a:ln>
            <a:noFill/>
          </a:ln>
        </p:spPr>
      </p:pic>
    </p:spTree>
    <p:extLst>
      <p:ext uri="{BB962C8B-B14F-4D97-AF65-F5344CB8AC3E}">
        <p14:creationId xmlns:p14="http://schemas.microsoft.com/office/powerpoint/2010/main" val="101992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59772" y="1250632"/>
            <a:ext cx="4145973"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Xét từ góc độ kinh tế</a:t>
            </a:r>
          </a:p>
        </p:txBody>
      </p:sp>
      <p:sp>
        <p:nvSpPr>
          <p:cNvPr id="9" name="Rounded Rectangle 8"/>
          <p:cNvSpPr/>
          <p:nvPr/>
        </p:nvSpPr>
        <p:spPr>
          <a:xfrm>
            <a:off x="259772" y="4181224"/>
            <a:ext cx="8395855" cy="1817799"/>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spcBef>
                <a:spcPts val="1200"/>
              </a:spcBef>
              <a:spcAft>
                <a:spcPts val="600"/>
              </a:spcAft>
              <a:buFontTx/>
              <a:buNone/>
            </a:pPr>
            <a:r>
              <a:rPr lang="en-US" altLang="en-US" sz="3200">
                <a:latin typeface="Times New Roman" panose="02020603050405020304" pitchFamily="18" charset="0"/>
                <a:cs typeface="Times New Roman" panose="02020603050405020304" pitchFamily="18" charset="0"/>
              </a:rPr>
              <a:t>- </a:t>
            </a:r>
            <a:r>
              <a:rPr lang="vi-VN" altLang="en-US" sz="3200">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ây dựng</a:t>
            </a:r>
            <a:r>
              <a:rPr lang="vi-VN" altLang="en-US" sz="3200">
                <a:latin typeface="Times New Roman" panose="02020603050405020304" pitchFamily="18" charset="0"/>
                <a:cs typeface="Times New Roman" panose="02020603050405020304" pitchFamily="18" charset="0"/>
              </a:rPr>
              <a:t> CNXH phải chú ý thoả mãn nhu cầu, lợi ích của công, nông</a:t>
            </a:r>
            <a:r>
              <a:rPr lang="en-US" altLang="en-US" sz="3200">
                <a:latin typeface="Times New Roman" panose="02020603050405020304" pitchFamily="18" charset="0"/>
                <a:cs typeface="Times New Roman" panose="02020603050405020304" pitchFamily="18" charset="0"/>
              </a:rPr>
              <a:t>, trí thức </a:t>
            </a:r>
            <a:r>
              <a:rPr lang="vi-VN" altLang="en-US" sz="3200">
                <a:latin typeface="Times New Roman" panose="02020603050405020304" pitchFamily="18" charset="0"/>
                <a:cs typeface="Times New Roman" panose="02020603050405020304" pitchFamily="18" charset="0"/>
              </a:rPr>
              <a:t>và các tầng lớp </a:t>
            </a:r>
            <a:r>
              <a:rPr lang="en-US" altLang="en-US" sz="3200">
                <a:latin typeface="Times New Roman" panose="02020603050405020304" pitchFamily="18" charset="0"/>
                <a:cs typeface="Times New Roman" panose="02020603050405020304" pitchFamily="18" charset="0"/>
              </a:rPr>
              <a:t>nhân dân lao động, đặc biệt là lợi ích kinh tế.</a:t>
            </a:r>
          </a:p>
        </p:txBody>
      </p:sp>
      <p:sp>
        <p:nvSpPr>
          <p:cNvPr id="10" name="Rounded Rectangle 9"/>
          <p:cNvSpPr/>
          <p:nvPr/>
        </p:nvSpPr>
        <p:spPr>
          <a:xfrm>
            <a:off x="259772" y="2457985"/>
            <a:ext cx="8395855" cy="1091655"/>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endParaRPr lang="en-US" sz="3200">
              <a:latin typeface="Times New Roman" panose="02020603050405020304" pitchFamily="18" charset="0"/>
              <a:cs typeface="Times New Roman" panose="02020603050405020304" pitchFamily="18" charset="0"/>
            </a:endParaRPr>
          </a:p>
          <a:p>
            <a:pPr algn="just">
              <a:buFontTx/>
              <a:buNone/>
            </a:pPr>
            <a:endParaRPr lang="en-US" sz="3200">
              <a:latin typeface="Times New Roman" panose="02020603050405020304" pitchFamily="18" charset="0"/>
              <a:cs typeface="Times New Roman" panose="02020603050405020304" pitchFamily="18" charset="0"/>
            </a:endParaRPr>
          </a:p>
          <a:p>
            <a:pPr algn="just">
              <a:buFontTx/>
              <a:buNone/>
            </a:pPr>
            <a:r>
              <a:rPr lang="en-US" sz="3200">
                <a:latin typeface="Times New Roman" panose="02020603050405020304" pitchFamily="18" charset="0"/>
                <a:cs typeface="Times New Roman" panose="02020603050405020304" pitchFamily="18" charset="0"/>
              </a:rPr>
              <a:t>- Nhu cầu xây dựng nền tảng vật chất – kỹ</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thuật cần thiết cho CNXH.</a:t>
            </a:r>
          </a:p>
          <a:p>
            <a:pPr algn="just">
              <a:buFontTx/>
              <a:buNone/>
            </a:pPr>
            <a:r>
              <a:rPr lang="en-US" sz="3200">
                <a:latin typeface="Times New Roman" panose="02020603050405020304" pitchFamily="18" charset="0"/>
                <a:cs typeface="Times New Roman" panose="02020603050405020304" pitchFamily="18" charset="0"/>
              </a:rPr>
              <a:t> </a:t>
            </a:r>
            <a:br>
              <a:rPr 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53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59771" y="1250632"/>
            <a:ext cx="8052955"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Tầm quan trọng của liên minh giai cấp, tầng lớp:</a:t>
            </a:r>
          </a:p>
        </p:txBody>
      </p:sp>
      <p:sp>
        <p:nvSpPr>
          <p:cNvPr id="6" name="Rounded Rectangle 5"/>
          <p:cNvSpPr/>
          <p:nvPr/>
        </p:nvSpPr>
        <p:spPr>
          <a:xfrm>
            <a:off x="374072" y="2519576"/>
            <a:ext cx="8395855" cy="327162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buFontTx/>
              <a:buNone/>
            </a:pPr>
            <a:r>
              <a:rPr lang="en-US" sz="3200" b="1" i="1">
                <a:solidFill>
                  <a:srgbClr val="002060"/>
                </a:solidFill>
                <a:latin typeface="Times New Roman" panose="02020603050405020304" pitchFamily="18" charset="0"/>
                <a:cs typeface="Times New Roman" panose="02020603050405020304" pitchFamily="18" charset="0"/>
              </a:rPr>
              <a:t>    Liên minh giữa giai cấp công nhân với giai cấp nông dân và tầng lớp trí thức là điều kiện đảm bảo vai trò lãnh đạo của giai cấp công nhân, là điều kiện quyết định thắng lợi trong cuộc đấu tranh giành chính quyền và công cuộc cải tạo và xây dựng xã hội mới.</a:t>
            </a:r>
            <a:endParaRPr lang="en-US" altLang="en-US" sz="3200" b="1"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5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33600" y="0"/>
            <a:ext cx="7010400"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500" b="1">
                <a:solidFill>
                  <a:schemeClr val="bg1"/>
                </a:solidFill>
                <a:latin typeface="Times New Roman" panose="02020603050405020304" pitchFamily="18" charset="0"/>
                <a:cs typeface="Times New Roman" panose="02020603050405020304" pitchFamily="18" charset="0"/>
              </a:rPr>
              <a:t>I</a:t>
            </a:r>
            <a:r>
              <a:rPr lang="vi-VN" sz="2500" b="1">
                <a:solidFill>
                  <a:schemeClr val="bg1"/>
                </a:solidFill>
                <a:latin typeface="Times New Roman" panose="02020603050405020304" pitchFamily="18" charset="0"/>
                <a:cs typeface="Times New Roman" panose="02020603050405020304" pitchFamily="18" charset="0"/>
              </a:rPr>
              <a:t>I. </a:t>
            </a:r>
            <a:r>
              <a:rPr lang="en-US" sz="25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259771" y="1250632"/>
            <a:ext cx="8052955" cy="732692"/>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en-US" altLang="en-US" b="1">
                <a:solidFill>
                  <a:srgbClr val="FF0000"/>
                </a:solidFill>
              </a:rPr>
              <a:t>* Tầm quan trọng của liên minh giai cấp, tầng lớp:</a:t>
            </a:r>
          </a:p>
        </p:txBody>
      </p:sp>
      <p:sp>
        <p:nvSpPr>
          <p:cNvPr id="6" name="Rounded Rectangle 5"/>
          <p:cNvSpPr/>
          <p:nvPr/>
        </p:nvSpPr>
        <p:spPr>
          <a:xfrm>
            <a:off x="374072" y="2519576"/>
            <a:ext cx="8395855" cy="361798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lnSpc>
                <a:spcPct val="115000"/>
              </a:lnSpc>
              <a:spcAft>
                <a:spcPts val="1000"/>
              </a:spcAft>
            </a:pPr>
            <a:r>
              <a:rPr lang="en-US" sz="2800">
                <a:latin typeface="Times New Roman" panose="02020603050405020304" pitchFamily="18" charset="0"/>
                <a:ea typeface="Calibri" panose="020F0502020204030204" pitchFamily="34" charset="0"/>
                <a:cs typeface="Times New Roman" panose="02020603050405020304" pitchFamily="18" charset="0"/>
              </a:rPr>
              <a:t>Việc hình thành khối liên minh giai cấp công nhân với giai cấp nông dân và tầng lớp trí thức cũng xuất phát từ chính nhu cầu và lợi ích kinh tế của họ nên các chủ thể của các lĩnh vực công nghiệp, nông nghiệp, dịch vụ, khoa học và công nghệ….tất yếu phải gắn bó, liên minh chặt chẽ với nhau để cùng thực hiện những nhu cầu và lợi ích kinh tế chung của mình. </a:t>
            </a:r>
          </a:p>
        </p:txBody>
      </p:sp>
    </p:spTree>
    <p:extLst>
      <p:ext uri="{BB962C8B-B14F-4D97-AF65-F5344CB8AC3E}">
        <p14:creationId xmlns:p14="http://schemas.microsoft.com/office/powerpoint/2010/main" val="7497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20961</TotalTime>
  <Words>1240</Words>
  <Application>Microsoft Office PowerPoint</Application>
  <PresentationFormat>On-screen Show (4:3)</PresentationFormat>
  <Paragraphs>77</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UTM Alexander</vt:lpstr>
      <vt:lpstr>Arial</vt:lpstr>
      <vt:lpstr>Calibri</vt:lpstr>
      <vt:lpstr>Times New Roman</vt:lpstr>
      <vt:lpstr>Office Theme</vt:lpstr>
      <vt:lpstr>PowerPoint Presentation</vt:lpstr>
      <vt:lpstr>  Chương 5 CƠ CẤU XÃ HỘI - GIAI CẤP VÀ  LIÊN MINH GIAI CẤP, TẦNG LỚP TRONG THỜI KÌ QUÁ ĐỘ LÊN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597</cp:revision>
  <dcterms:created xsi:type="dcterms:W3CDTF">2020-12-02T00:38:25Z</dcterms:created>
  <dcterms:modified xsi:type="dcterms:W3CDTF">2024-07-15T09:17:20Z</dcterms:modified>
</cp:coreProperties>
</file>