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345" r:id="rId3"/>
    <p:sldId id="297" r:id="rId4"/>
    <p:sldId id="323" r:id="rId5"/>
    <p:sldId id="326" r:id="rId6"/>
    <p:sldId id="324" r:id="rId7"/>
    <p:sldId id="327" r:id="rId8"/>
    <p:sldId id="325" r:id="rId9"/>
    <p:sldId id="340" r:id="rId10"/>
    <p:sldId id="342" r:id="rId11"/>
    <p:sldId id="343" r:id="rId12"/>
    <p:sldId id="34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64" autoAdjust="0"/>
  </p:normalViewPr>
  <p:slideViewPr>
    <p:cSldViewPr snapToGrid="0">
      <p:cViewPr varScale="1">
        <p:scale>
          <a:sx n="77" d="100"/>
          <a:sy n="77" d="100"/>
        </p:scale>
        <p:origin x="1618" y="67"/>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73223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7</a:t>
            </a:fld>
            <a:endParaRPr lang="en-US"/>
          </a:p>
        </p:txBody>
      </p:sp>
    </p:spTree>
    <p:extLst>
      <p:ext uri="{BB962C8B-B14F-4D97-AF65-F5344CB8AC3E}">
        <p14:creationId xmlns:p14="http://schemas.microsoft.com/office/powerpoint/2010/main" val="533967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38715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pic>
        <p:nvPicPr>
          <p:cNvPr id="5" name="Picture 4" descr="D:\2021\New folder\z2719109124601_442ff73c7f07581ae01146d56edb924e.jpg"/>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954060" cy="701458"/>
          </a:xfrm>
          <a:prstGeom prst="rect">
            <a:avLst/>
          </a:prstGeom>
          <a:noFill/>
          <a:ln>
            <a:noFill/>
          </a:ln>
        </p:spPr>
      </p:pic>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58299" y="92076"/>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960"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15960" y="3719921"/>
            <a:ext cx="8730642" cy="609398"/>
          </a:xfrm>
          <a:prstGeom prst="rect">
            <a:avLst/>
          </a:prstGeom>
        </p:spPr>
        <p:txBody>
          <a:bodyPr wrap="square">
            <a:spAutoFit/>
          </a:bodyPr>
          <a:lstStyle/>
          <a:p>
            <a:pPr algn="ctr">
              <a:lnSpc>
                <a:spcPct val="140000"/>
              </a:lnSpc>
            </a:pPr>
            <a:r>
              <a:rPr lang="en-US" sz="2400" b="1">
                <a:solidFill>
                  <a:srgbClr val="002060"/>
                </a:solidFill>
                <a:latin typeface="Times New Roman" pitchFamily="18" charset="0"/>
                <a:ea typeface="Tahoma" pitchFamily="34" charset="0"/>
                <a:cs typeface="Times New Roman" pitchFamily="18" charset="0"/>
              </a:rPr>
              <a:t>NHẬP MÔN CHỦ NGHĨA XÃ HỘI KHOA HỌC</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2189018" y="69327"/>
            <a:ext cx="6858002" cy="122229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altLang="en-US" sz="2800" b="1">
                <a:solidFill>
                  <a:schemeClr val="bg1"/>
                </a:solidFill>
                <a:latin typeface="Times New Roman" panose="02020603050405020304" pitchFamily="18" charset="0"/>
                <a:cs typeface="Times New Roman" panose="02020603050405020304" pitchFamily="18" charset="0"/>
              </a:rPr>
              <a:t>3. </a:t>
            </a:r>
            <a:r>
              <a:rPr lang="en-US" sz="2800" b="1">
                <a:solidFill>
                  <a:schemeClr val="bg1"/>
                </a:solidFill>
                <a:latin typeface="Times New Roman" panose="02020603050405020304" pitchFamily="18" charset="0"/>
                <a:cs typeface="Times New Roman" panose="02020603050405020304" pitchFamily="18" charset="0"/>
              </a:rPr>
              <a:t>Sự vận dụng và phát triển sáng tạo </a:t>
            </a:r>
          </a:p>
          <a:p>
            <a:pPr algn="ctr">
              <a:defRPr/>
            </a:pPr>
            <a:r>
              <a:rPr lang="en-US" sz="2800" b="1">
                <a:solidFill>
                  <a:schemeClr val="bg1"/>
                </a:solidFill>
                <a:latin typeface="Times New Roman" panose="02020603050405020304" pitchFamily="18" charset="0"/>
                <a:cs typeface="Times New Roman" panose="02020603050405020304" pitchFamily="18" charset="0"/>
              </a:rPr>
              <a:t>của CNXHKH từ sau khi V.I.Lênin </a:t>
            </a:r>
          </a:p>
          <a:p>
            <a:pPr algn="ctr">
              <a:defRPr/>
            </a:pPr>
            <a:r>
              <a:rPr lang="en-US" sz="2800" b="1">
                <a:solidFill>
                  <a:schemeClr val="bg1"/>
                </a:solidFill>
                <a:latin typeface="Times New Roman" panose="02020603050405020304" pitchFamily="18" charset="0"/>
                <a:cs typeface="Times New Roman" panose="02020603050405020304" pitchFamily="18" charset="0"/>
              </a:rPr>
              <a:t>qua đời đến nay</a:t>
            </a: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36" name="Group 35"/>
          <p:cNvGrpSpPr/>
          <p:nvPr/>
        </p:nvGrpSpPr>
        <p:grpSpPr>
          <a:xfrm>
            <a:off x="245034" y="2190461"/>
            <a:ext cx="6626818" cy="645016"/>
            <a:chOff x="212477" y="296080"/>
            <a:chExt cx="5840730" cy="907402"/>
          </a:xfrm>
        </p:grpSpPr>
        <p:sp>
          <p:nvSpPr>
            <p:cNvPr id="37" name="Rounded Rectangle 3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ounded Rectangle 4"/>
            <p:cNvSpPr/>
            <p:nvPr/>
          </p:nvSpPr>
          <p:spPr>
            <a:xfrm>
              <a:off x="237718" y="29608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nSpc>
                  <a:spcPct val="130000"/>
                </a:lnSpc>
              </a:pPr>
              <a:endParaRPr lang="en-GB" altLang="en-US" sz="2800" b="1" i="1">
                <a:solidFill>
                  <a:srgbClr val="002060"/>
                </a:solidFill>
                <a:latin typeface="Times New Roman" panose="02020603050405020304" pitchFamily="18" charset="0"/>
                <a:cs typeface="Times New Roman" panose="02020603050405020304" pitchFamily="18" charset="0"/>
              </a:endParaRPr>
            </a:p>
            <a:p>
              <a:pPr>
                <a:lnSpc>
                  <a:spcPct val="130000"/>
                </a:lnSpc>
              </a:pPr>
              <a:r>
                <a:rPr lang="en-GB" altLang="en-US" sz="2800" b="1" i="1" kern="1200">
                  <a:solidFill>
                    <a:srgbClr val="002060"/>
                  </a:solidFill>
                  <a:latin typeface="Times New Roman" panose="02020603050405020304" pitchFamily="18" charset="0"/>
                  <a:cs typeface="Times New Roman" panose="02020603050405020304" pitchFamily="18" charset="0"/>
                </a:rPr>
                <a:t>3.2. </a:t>
              </a:r>
              <a:r>
                <a:rPr lang="en-US" sz="2800" b="1" i="1">
                  <a:solidFill>
                    <a:srgbClr val="002060"/>
                  </a:solidFill>
                  <a:latin typeface="Times New Roman" pitchFamily="18" charset="0"/>
                  <a:ea typeface="Tahoma" pitchFamily="34" charset="0"/>
                  <a:cs typeface="Times New Roman" pitchFamily="18" charset="0"/>
                </a:rPr>
                <a:t>Từ năm 1991 đến nay</a:t>
              </a:r>
            </a:p>
            <a:p>
              <a:pPr lvl="0" defTabSz="1244600">
                <a:lnSpc>
                  <a:spcPct val="90000"/>
                </a:lnSpc>
                <a:spcBef>
                  <a:spcPct val="0"/>
                </a:spcBef>
                <a:spcAft>
                  <a:spcPct val="35000"/>
                </a:spcAft>
              </a:pPr>
              <a:endParaRPr lang="en-US" sz="2800" b="1" i="1" kern="1200">
                <a:solidFill>
                  <a:srgbClr val="002060"/>
                </a:solidFill>
                <a:latin typeface="Times New Roman" panose="02020603050405020304" pitchFamily="18" charset="0"/>
                <a:cs typeface="Times New Roman" panose="02020603050405020304" pitchFamily="18" charset="0"/>
              </a:endParaRPr>
            </a:p>
          </p:txBody>
        </p:sp>
      </p:grpSp>
      <p:sp>
        <p:nvSpPr>
          <p:cNvPr id="7" name="Rectangle 6"/>
          <p:cNvSpPr/>
          <p:nvPr/>
        </p:nvSpPr>
        <p:spPr>
          <a:xfrm>
            <a:off x="451344" y="5703545"/>
            <a:ext cx="8333946" cy="830997"/>
          </a:xfrm>
          <a:prstGeom prst="rect">
            <a:avLst/>
          </a:prstGeom>
          <a:solidFill>
            <a:schemeClr val="accent2">
              <a:lumMod val="20000"/>
              <a:lumOff val="80000"/>
            </a:schemeClr>
          </a:solidFill>
          <a:ln w="25400">
            <a:solidFill>
              <a:schemeClr val="accent1">
                <a:lumMod val="75000"/>
              </a:schemeClr>
            </a:solidFill>
          </a:ln>
        </p:spPr>
        <p:txBody>
          <a:bodyPr wrap="square">
            <a:spAutoFit/>
          </a:bodyPr>
          <a:lstStyle/>
          <a:p>
            <a:pPr indent="457200" algn="just">
              <a:spcBef>
                <a:spcPts val="600"/>
              </a:spcBef>
              <a:spcAft>
                <a:spcPts val="600"/>
              </a:spcAft>
              <a:tabLst>
                <a:tab pos="1260475" algn="l"/>
                <a:tab pos="5671185" algn="l"/>
              </a:tabLst>
            </a:pPr>
            <a:r>
              <a:rPr lang="en-US" sz="24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 Độc lập dân tộc gắn liền với chủ nghĩa xã hội là quy luật của cách mạng Việt Nam, trong điều kiện thời đại ngày nay.</a:t>
            </a:r>
            <a:endParaRPr lang="en-US" sz="24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p:nvPr/>
        </p:nvSpPr>
        <p:spPr>
          <a:xfrm>
            <a:off x="442557" y="3300015"/>
            <a:ext cx="8351520" cy="1938992"/>
          </a:xfrm>
          <a:prstGeom prst="rect">
            <a:avLst/>
          </a:prstGeom>
          <a:solidFill>
            <a:schemeClr val="accent1">
              <a:lumMod val="20000"/>
              <a:lumOff val="80000"/>
            </a:schemeClr>
          </a:solidFill>
          <a:ln w="25400">
            <a:solidFill>
              <a:schemeClr val="accent1">
                <a:lumMod val="75000"/>
              </a:schemeClr>
            </a:solidFill>
          </a:ln>
        </p:spPr>
        <p:txBody>
          <a:bodyPr wrap="square">
            <a:spAutoFit/>
          </a:bodyPr>
          <a:lstStyle/>
          <a:p>
            <a:pPr indent="457200" algn="just">
              <a:spcBef>
                <a:spcPts val="600"/>
              </a:spcBef>
              <a:spcAft>
                <a:spcPts val="600"/>
              </a:spcAft>
              <a:tabLst>
                <a:tab pos="1260475" algn="l"/>
                <a:tab pos="5671185" algn="l"/>
              </a:tabLst>
            </a:pPr>
            <a:r>
              <a:rPr lang="en-US" sz="24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Việt Nam tiến hành đổi mới từ năm 1986. Trên tinh thần “nhìn thẳng vào sự thật, đánh giá đúng sự thật, nói rõ sự thật” Đảng Cộng sản Việt Nam không chỉ thành công trong sự nghiệp xây dựng và bảo vệ tổ quốc mà còn có những đóng góp to lớn vào kho tàng lý luận của chủ nghĩa Mác-Lênin.</a:t>
            </a:r>
            <a:endParaRPr lang="en-US" sz="2400" b="1">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438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in)">
                                      <p:cBhvr>
                                        <p:cTn id="19" dur="20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42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421019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2400" y="1424658"/>
            <a:ext cx="2424532" cy="1062165"/>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vi-VN" b="1">
                <a:solidFill>
                  <a:schemeClr val="bg1"/>
                </a:solidFill>
                <a:latin typeface="Times New Roman" pitchFamily="18" charset="0"/>
                <a:cs typeface="Times New Roman" pitchFamily="18" charset="0"/>
              </a:rPr>
              <a:t>I. </a:t>
            </a:r>
            <a:r>
              <a:rPr lang="en-US" b="1">
                <a:solidFill>
                  <a:schemeClr val="bg1"/>
                </a:solidFill>
                <a:latin typeface="Times New Roman" pitchFamily="18" charset="0"/>
                <a:cs typeface="Times New Roman" pitchFamily="18" charset="0"/>
              </a:rPr>
              <a:t>SỰ RA ĐỜI CỦA CNXHKH</a:t>
            </a:r>
            <a:endParaRPr lang="vi-VN" b="1">
              <a:solidFill>
                <a:schemeClr val="bg1"/>
              </a:solidFill>
              <a:latin typeface="Times New Roman" pitchFamily="18" charset="0"/>
              <a:cs typeface="Times New Roman" pitchFamily="18" charset="0"/>
            </a:endParaRPr>
          </a:p>
        </p:txBody>
      </p:sp>
      <p:sp>
        <p:nvSpPr>
          <p:cNvPr id="7" name="Rounded Rectangle 6"/>
          <p:cNvSpPr/>
          <p:nvPr/>
        </p:nvSpPr>
        <p:spPr>
          <a:xfrm>
            <a:off x="152400" y="3070930"/>
            <a:ext cx="2424532" cy="1113104"/>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b="1">
                <a:solidFill>
                  <a:schemeClr val="bg1"/>
                </a:solidFill>
                <a:latin typeface="Times New Roman" pitchFamily="18" charset="0"/>
                <a:cs typeface="Times New Roman" pitchFamily="18" charset="0"/>
              </a:rPr>
              <a:t>I</a:t>
            </a:r>
            <a:r>
              <a:rPr lang="vi-VN" b="1">
                <a:solidFill>
                  <a:schemeClr val="bg1"/>
                </a:solidFill>
                <a:latin typeface="Times New Roman" pitchFamily="18" charset="0"/>
                <a:cs typeface="Times New Roman" pitchFamily="18" charset="0"/>
              </a:rPr>
              <a:t>I. </a:t>
            </a:r>
            <a:r>
              <a:rPr lang="en-US" b="1">
                <a:solidFill>
                  <a:schemeClr val="bg1"/>
                </a:solidFill>
                <a:latin typeface="Times New Roman" pitchFamily="18" charset="0"/>
                <a:cs typeface="Times New Roman" pitchFamily="18" charset="0"/>
              </a:rPr>
              <a:t>CÁC GIAI ĐOẠN PHÁT TRIỂN CƠ BẢN CỦA CNXHKH</a:t>
            </a:r>
            <a:endParaRPr lang="vi-VN" b="1">
              <a:solidFill>
                <a:schemeClr val="bg1"/>
              </a:solidFill>
              <a:latin typeface="Times New Roman" pitchFamily="18" charset="0"/>
              <a:cs typeface="Times New Roman" pitchFamily="18" charset="0"/>
            </a:endParaRPr>
          </a:p>
        </p:txBody>
      </p:sp>
      <p:sp>
        <p:nvSpPr>
          <p:cNvPr id="12" name="Rounded Rectangle 11"/>
          <p:cNvSpPr/>
          <p:nvPr/>
        </p:nvSpPr>
        <p:spPr>
          <a:xfrm>
            <a:off x="3188277" y="2772297"/>
            <a:ext cx="5898573" cy="45224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200" b="1" i="1" kern="0">
                <a:solidFill>
                  <a:schemeClr val="bg1"/>
                </a:solidFill>
                <a:latin typeface="+mj-lt"/>
                <a:cs typeface="Times New Roman" pitchFamily="18" charset="0"/>
              </a:rPr>
              <a:t>1. </a:t>
            </a:r>
            <a:r>
              <a:rPr lang="en-US" sz="2200" b="1" i="1" err="1">
                <a:latin typeface="+mj-lt"/>
              </a:rPr>
              <a:t>C.Mác</a:t>
            </a:r>
            <a:r>
              <a:rPr lang="en-US" sz="2200" b="1" i="1">
                <a:latin typeface="+mj-lt"/>
              </a:rPr>
              <a:t> </a:t>
            </a:r>
            <a:r>
              <a:rPr lang="en-US" sz="2200" b="1" i="1" err="1">
                <a:latin typeface="+mj-lt"/>
              </a:rPr>
              <a:t>và</a:t>
            </a:r>
            <a:r>
              <a:rPr lang="en-US" sz="2200" b="1" i="1">
                <a:latin typeface="+mj-lt"/>
              </a:rPr>
              <a:t> </a:t>
            </a:r>
            <a:r>
              <a:rPr lang="en-US" sz="2200" b="1" i="1" err="1">
                <a:latin typeface="+mj-lt"/>
              </a:rPr>
              <a:t>Ph.Ăngghen</a:t>
            </a:r>
            <a:r>
              <a:rPr lang="en-US" sz="2200" b="1" i="1">
                <a:latin typeface="+mj-lt"/>
              </a:rPr>
              <a:t> </a:t>
            </a:r>
            <a:r>
              <a:rPr lang="en-US" sz="2200" b="1" i="1" err="1">
                <a:latin typeface="+mj-lt"/>
              </a:rPr>
              <a:t>phát</a:t>
            </a:r>
            <a:r>
              <a:rPr lang="en-US" sz="2200" b="1" i="1">
                <a:latin typeface="+mj-lt"/>
              </a:rPr>
              <a:t> </a:t>
            </a:r>
            <a:r>
              <a:rPr lang="en-US" sz="2200" b="1" i="1" err="1">
                <a:latin typeface="+mj-lt"/>
              </a:rPr>
              <a:t>triển</a:t>
            </a:r>
            <a:r>
              <a:rPr lang="en-US" sz="2200" b="1" i="1">
                <a:latin typeface="+mj-lt"/>
              </a:rPr>
              <a:t> CNXHKH</a:t>
            </a:r>
            <a:endParaRPr lang="vi-VN" sz="2200" b="1" i="1" kern="0">
              <a:solidFill>
                <a:schemeClr val="bg1"/>
              </a:solidFill>
              <a:latin typeface="+mj-lt"/>
              <a:cs typeface="Times New Roman" pitchFamily="18" charset="0"/>
            </a:endParaRPr>
          </a:p>
        </p:txBody>
      </p:sp>
      <p:sp>
        <p:nvSpPr>
          <p:cNvPr id="15" name="Rounded Rectangle 14"/>
          <p:cNvSpPr/>
          <p:nvPr/>
        </p:nvSpPr>
        <p:spPr>
          <a:xfrm>
            <a:off x="3169227" y="3318396"/>
            <a:ext cx="5898573" cy="75955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200" b="1" i="1" kern="0">
                <a:solidFill>
                  <a:schemeClr val="bg1"/>
                </a:solidFill>
                <a:latin typeface="+mj-lt"/>
                <a:cs typeface="Times New Roman" pitchFamily="18" charset="0"/>
              </a:rPr>
              <a:t>2. </a:t>
            </a:r>
            <a:r>
              <a:rPr lang="en-US" sz="2200" b="1" i="1" err="1">
                <a:latin typeface="+mj-lt"/>
              </a:rPr>
              <a:t>V.I.Lênin</a:t>
            </a:r>
            <a:r>
              <a:rPr lang="en-US" sz="2200" b="1" i="1">
                <a:latin typeface="+mj-lt"/>
              </a:rPr>
              <a:t> </a:t>
            </a:r>
            <a:r>
              <a:rPr lang="en-US" sz="2200" b="1" i="1" err="1">
                <a:latin typeface="+mj-lt"/>
              </a:rPr>
              <a:t>vận</a:t>
            </a:r>
            <a:r>
              <a:rPr lang="en-US" sz="2200" b="1" i="1">
                <a:latin typeface="+mj-lt"/>
              </a:rPr>
              <a:t> </a:t>
            </a:r>
            <a:r>
              <a:rPr lang="en-US" sz="2200" b="1" i="1" err="1">
                <a:latin typeface="+mj-lt"/>
              </a:rPr>
              <a:t>dụng</a:t>
            </a:r>
            <a:r>
              <a:rPr lang="en-US" sz="2200" b="1" i="1">
                <a:latin typeface="+mj-lt"/>
              </a:rPr>
              <a:t> </a:t>
            </a:r>
            <a:r>
              <a:rPr lang="en-US" sz="2200" b="1" i="1" err="1">
                <a:latin typeface="+mj-lt"/>
              </a:rPr>
              <a:t>và</a:t>
            </a:r>
            <a:r>
              <a:rPr lang="en-US" sz="2200" b="1" i="1">
                <a:latin typeface="+mj-lt"/>
              </a:rPr>
              <a:t> </a:t>
            </a:r>
            <a:r>
              <a:rPr lang="en-US" sz="2200" b="1" i="1" err="1">
                <a:latin typeface="+mj-lt"/>
              </a:rPr>
              <a:t>phát</a:t>
            </a:r>
            <a:r>
              <a:rPr lang="en-US" sz="2200" b="1" i="1">
                <a:latin typeface="+mj-lt"/>
              </a:rPr>
              <a:t> </a:t>
            </a:r>
            <a:r>
              <a:rPr lang="en-US" sz="2200" b="1" i="1" err="1">
                <a:latin typeface="+mj-lt"/>
              </a:rPr>
              <a:t>triển</a:t>
            </a:r>
            <a:r>
              <a:rPr lang="en-US" sz="2200" b="1" i="1">
                <a:latin typeface="+mj-lt"/>
              </a:rPr>
              <a:t> CNXHKH trong </a:t>
            </a:r>
            <a:r>
              <a:rPr lang="en-US" sz="2200" b="1" i="1" err="1">
                <a:latin typeface="+mj-lt"/>
              </a:rPr>
              <a:t>điều</a:t>
            </a:r>
            <a:r>
              <a:rPr lang="en-US" sz="2200" b="1" i="1">
                <a:latin typeface="+mj-lt"/>
              </a:rPr>
              <a:t> </a:t>
            </a:r>
            <a:r>
              <a:rPr lang="en-US" sz="2200" b="1" i="1" err="1">
                <a:latin typeface="+mj-lt"/>
              </a:rPr>
              <a:t>kiện</a:t>
            </a:r>
            <a:r>
              <a:rPr lang="en-US" sz="2200" b="1" i="1">
                <a:latin typeface="+mj-lt"/>
              </a:rPr>
              <a:t> </a:t>
            </a:r>
            <a:r>
              <a:rPr lang="en-US" sz="2200" b="1" i="1" err="1">
                <a:latin typeface="+mj-lt"/>
              </a:rPr>
              <a:t>mới</a:t>
            </a:r>
            <a:r>
              <a:rPr lang="en-US" sz="2200" b="1" i="1">
                <a:latin typeface="+mj-lt"/>
              </a:rPr>
              <a:t> </a:t>
            </a:r>
          </a:p>
        </p:txBody>
      </p:sp>
      <p:sp>
        <p:nvSpPr>
          <p:cNvPr id="16" name="Rounded Rectangle 15"/>
          <p:cNvSpPr/>
          <p:nvPr/>
        </p:nvSpPr>
        <p:spPr>
          <a:xfrm>
            <a:off x="3169227" y="4181996"/>
            <a:ext cx="5898573" cy="74828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200" b="1" i="1" kern="0">
                <a:solidFill>
                  <a:schemeClr val="bg1"/>
                </a:solidFill>
                <a:latin typeface="+mj-lt"/>
                <a:cs typeface="Times New Roman" pitchFamily="18" charset="0"/>
              </a:rPr>
              <a:t>3. </a:t>
            </a:r>
            <a:r>
              <a:rPr lang="en-US" sz="2200" b="1" i="1" err="1">
                <a:latin typeface="+mj-lt"/>
              </a:rPr>
              <a:t>Sự</a:t>
            </a:r>
            <a:r>
              <a:rPr lang="en-US" sz="2200" b="1" i="1">
                <a:latin typeface="+mj-lt"/>
              </a:rPr>
              <a:t> </a:t>
            </a:r>
            <a:r>
              <a:rPr lang="en-US" sz="2200" b="1" i="1" err="1">
                <a:latin typeface="+mj-lt"/>
              </a:rPr>
              <a:t>vận</a:t>
            </a:r>
            <a:r>
              <a:rPr lang="en-US" sz="2200" b="1" i="1">
                <a:latin typeface="+mj-lt"/>
              </a:rPr>
              <a:t> </a:t>
            </a:r>
            <a:r>
              <a:rPr lang="en-US" sz="2200" b="1" i="1" err="1">
                <a:latin typeface="+mj-lt"/>
              </a:rPr>
              <a:t>dụng</a:t>
            </a:r>
            <a:r>
              <a:rPr lang="en-US" sz="2200" b="1" i="1">
                <a:latin typeface="+mj-lt"/>
              </a:rPr>
              <a:t> </a:t>
            </a:r>
            <a:r>
              <a:rPr lang="en-US" sz="2200" b="1" i="1" err="1">
                <a:latin typeface="+mj-lt"/>
              </a:rPr>
              <a:t>và</a:t>
            </a:r>
            <a:r>
              <a:rPr lang="en-US" sz="2200" b="1" i="1">
                <a:latin typeface="+mj-lt"/>
              </a:rPr>
              <a:t> </a:t>
            </a:r>
            <a:r>
              <a:rPr lang="en-US" sz="2200" b="1" i="1" err="1">
                <a:latin typeface="+mj-lt"/>
              </a:rPr>
              <a:t>phát</a:t>
            </a:r>
            <a:r>
              <a:rPr lang="en-US" sz="2200" b="1" i="1">
                <a:latin typeface="+mj-lt"/>
              </a:rPr>
              <a:t> </a:t>
            </a:r>
            <a:r>
              <a:rPr lang="en-US" sz="2200" b="1" i="1" err="1">
                <a:latin typeface="+mj-lt"/>
              </a:rPr>
              <a:t>triển</a:t>
            </a:r>
            <a:r>
              <a:rPr lang="en-US" sz="2200" b="1" i="1">
                <a:latin typeface="+mj-lt"/>
              </a:rPr>
              <a:t> </a:t>
            </a:r>
            <a:r>
              <a:rPr lang="en-US" sz="2200" b="1" i="1" err="1">
                <a:latin typeface="+mj-lt"/>
              </a:rPr>
              <a:t>sáng</a:t>
            </a:r>
            <a:r>
              <a:rPr lang="en-US" sz="2200" b="1" i="1">
                <a:latin typeface="+mj-lt"/>
              </a:rPr>
              <a:t> </a:t>
            </a:r>
            <a:r>
              <a:rPr lang="en-US" sz="2200" b="1" i="1" err="1">
                <a:latin typeface="+mj-lt"/>
              </a:rPr>
              <a:t>tạo</a:t>
            </a:r>
            <a:r>
              <a:rPr lang="en-US" sz="2200" b="1" i="1">
                <a:latin typeface="+mj-lt"/>
              </a:rPr>
              <a:t> </a:t>
            </a:r>
            <a:r>
              <a:rPr lang="en-US" sz="2200" b="1" i="1" err="1">
                <a:latin typeface="+mj-lt"/>
              </a:rPr>
              <a:t>của</a:t>
            </a:r>
            <a:r>
              <a:rPr lang="en-US" sz="2200" b="1" i="1">
                <a:latin typeface="+mj-lt"/>
              </a:rPr>
              <a:t> CNXHKH </a:t>
            </a:r>
            <a:r>
              <a:rPr lang="en-US" sz="2200" b="1" i="1" err="1">
                <a:latin typeface="+mj-lt"/>
              </a:rPr>
              <a:t>từ</a:t>
            </a:r>
            <a:r>
              <a:rPr lang="en-US" sz="2200" b="1" i="1">
                <a:latin typeface="+mj-lt"/>
              </a:rPr>
              <a:t> </a:t>
            </a:r>
            <a:r>
              <a:rPr lang="en-US" sz="2200" b="1" i="1" err="1">
                <a:latin typeface="+mj-lt"/>
              </a:rPr>
              <a:t>sau</a:t>
            </a:r>
            <a:r>
              <a:rPr lang="en-US" sz="2200" b="1" i="1">
                <a:latin typeface="+mj-lt"/>
              </a:rPr>
              <a:t> </a:t>
            </a:r>
            <a:r>
              <a:rPr lang="en-US" sz="2200" b="1" i="1" err="1">
                <a:latin typeface="+mj-lt"/>
              </a:rPr>
              <a:t>khi</a:t>
            </a:r>
            <a:r>
              <a:rPr lang="en-US" sz="2200" b="1" i="1">
                <a:latin typeface="+mj-lt"/>
              </a:rPr>
              <a:t> </a:t>
            </a:r>
            <a:r>
              <a:rPr lang="en-US" sz="2200" b="1" i="1" err="1">
                <a:latin typeface="+mj-lt"/>
              </a:rPr>
              <a:t>V.I.Lênin</a:t>
            </a:r>
            <a:r>
              <a:rPr lang="en-US" sz="2200" b="1" i="1">
                <a:latin typeface="+mj-lt"/>
              </a:rPr>
              <a:t> qua </a:t>
            </a:r>
            <a:r>
              <a:rPr lang="en-US" sz="2200" b="1" i="1" err="1">
                <a:latin typeface="+mj-lt"/>
              </a:rPr>
              <a:t>đời</a:t>
            </a:r>
            <a:r>
              <a:rPr lang="en-US" sz="2200" b="1" i="1">
                <a:latin typeface="+mj-lt"/>
              </a:rPr>
              <a:t> </a:t>
            </a:r>
            <a:r>
              <a:rPr lang="en-US" sz="2200" b="1" i="1" err="1">
                <a:latin typeface="+mj-lt"/>
              </a:rPr>
              <a:t>đến</a:t>
            </a:r>
            <a:r>
              <a:rPr lang="en-US" sz="2200" b="1" i="1">
                <a:latin typeface="+mj-lt"/>
              </a:rPr>
              <a:t> nay</a:t>
            </a:r>
            <a:endParaRPr lang="vi-VN" sz="2200" b="1" i="1" kern="0">
              <a:solidFill>
                <a:schemeClr val="bg1"/>
              </a:solidFill>
              <a:latin typeface="+mj-lt"/>
              <a:cs typeface="Times New Roman" pitchFamily="18" charset="0"/>
            </a:endParaRPr>
          </a:p>
        </p:txBody>
      </p:sp>
      <p:sp>
        <p:nvSpPr>
          <p:cNvPr id="17" name="Rounded Rectangle 16"/>
          <p:cNvSpPr/>
          <p:nvPr/>
        </p:nvSpPr>
        <p:spPr>
          <a:xfrm>
            <a:off x="3131127" y="1365437"/>
            <a:ext cx="5898573" cy="49480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200" b="1" i="1" kern="0">
                <a:solidFill>
                  <a:schemeClr val="bg1"/>
                </a:solidFill>
                <a:latin typeface="+mj-lt"/>
                <a:cs typeface="Times New Roman" pitchFamily="18" charset="0"/>
              </a:rPr>
              <a:t>1. </a:t>
            </a:r>
            <a:r>
              <a:rPr lang="en-US" sz="2200" b="1" i="1" err="1">
                <a:latin typeface="+mj-lt"/>
              </a:rPr>
              <a:t>Hoàn</a:t>
            </a:r>
            <a:r>
              <a:rPr lang="en-US" sz="2200" b="1" i="1">
                <a:latin typeface="+mj-lt"/>
              </a:rPr>
              <a:t> </a:t>
            </a:r>
            <a:r>
              <a:rPr lang="en-US" sz="2200" b="1" i="1" err="1">
                <a:latin typeface="+mj-lt"/>
              </a:rPr>
              <a:t>cảnh</a:t>
            </a:r>
            <a:r>
              <a:rPr lang="en-US" sz="2200" b="1" i="1">
                <a:latin typeface="+mj-lt"/>
              </a:rPr>
              <a:t> </a:t>
            </a:r>
            <a:r>
              <a:rPr lang="en-US" sz="2200" b="1" i="1" err="1">
                <a:latin typeface="+mj-lt"/>
              </a:rPr>
              <a:t>lịch</a:t>
            </a:r>
            <a:r>
              <a:rPr lang="en-US" sz="2200" b="1" i="1">
                <a:latin typeface="+mj-lt"/>
              </a:rPr>
              <a:t> </a:t>
            </a:r>
            <a:r>
              <a:rPr lang="en-US" sz="2200" b="1" i="1" err="1">
                <a:latin typeface="+mj-lt"/>
              </a:rPr>
              <a:t>sử</a:t>
            </a:r>
            <a:r>
              <a:rPr lang="en-US" sz="2200" b="1" i="1">
                <a:latin typeface="+mj-lt"/>
              </a:rPr>
              <a:t> </a:t>
            </a:r>
            <a:r>
              <a:rPr lang="en-US" sz="2200" b="1" i="1" err="1">
                <a:latin typeface="+mj-lt"/>
              </a:rPr>
              <a:t>ra</a:t>
            </a:r>
            <a:r>
              <a:rPr lang="en-US" sz="2200" b="1" i="1">
                <a:latin typeface="+mj-lt"/>
              </a:rPr>
              <a:t> </a:t>
            </a:r>
            <a:r>
              <a:rPr lang="en-US" sz="2200" b="1" i="1" err="1">
                <a:latin typeface="+mj-lt"/>
              </a:rPr>
              <a:t>đời</a:t>
            </a:r>
            <a:r>
              <a:rPr lang="en-US" sz="2200" b="1" i="1">
                <a:latin typeface="+mj-lt"/>
              </a:rPr>
              <a:t> CNXHKH</a:t>
            </a:r>
            <a:endParaRPr lang="vi-VN" sz="2200" b="1" i="1" kern="0">
              <a:solidFill>
                <a:schemeClr val="bg1"/>
              </a:solidFill>
              <a:latin typeface="+mj-lt"/>
              <a:cs typeface="Times New Roman" pitchFamily="18" charset="0"/>
            </a:endParaRPr>
          </a:p>
        </p:txBody>
      </p:sp>
      <p:sp>
        <p:nvSpPr>
          <p:cNvPr id="20" name="Rounded Rectangle 19"/>
          <p:cNvSpPr/>
          <p:nvPr/>
        </p:nvSpPr>
        <p:spPr>
          <a:xfrm>
            <a:off x="3131127" y="2027817"/>
            <a:ext cx="5898573" cy="55335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200" b="1" i="1" kern="0">
                <a:solidFill>
                  <a:schemeClr val="bg1"/>
                </a:solidFill>
                <a:latin typeface="+mj-lt"/>
                <a:cs typeface="Times New Roman" pitchFamily="18" charset="0"/>
              </a:rPr>
              <a:t>2. </a:t>
            </a:r>
            <a:r>
              <a:rPr lang="en-US" sz="2200" b="1" i="1" err="1">
                <a:latin typeface="+mj-lt"/>
              </a:rPr>
              <a:t>Vai</a:t>
            </a:r>
            <a:r>
              <a:rPr lang="en-US" sz="2200" b="1" i="1">
                <a:latin typeface="+mj-lt"/>
              </a:rPr>
              <a:t> </a:t>
            </a:r>
            <a:r>
              <a:rPr lang="en-US" sz="2200" b="1" i="1" err="1">
                <a:latin typeface="+mj-lt"/>
              </a:rPr>
              <a:t>trò</a:t>
            </a:r>
            <a:r>
              <a:rPr lang="en-US" sz="2200" b="1" i="1">
                <a:latin typeface="+mj-lt"/>
              </a:rPr>
              <a:t> </a:t>
            </a:r>
            <a:r>
              <a:rPr lang="en-US" sz="2200" b="1" i="1" err="1">
                <a:latin typeface="+mj-lt"/>
              </a:rPr>
              <a:t>của</a:t>
            </a:r>
            <a:r>
              <a:rPr lang="en-US" sz="2200" b="1" i="1">
                <a:latin typeface="+mj-lt"/>
              </a:rPr>
              <a:t> </a:t>
            </a:r>
            <a:r>
              <a:rPr lang="en-US" sz="2200" b="1" i="1" err="1">
                <a:latin typeface="+mj-lt"/>
              </a:rPr>
              <a:t>Các</a:t>
            </a:r>
            <a:r>
              <a:rPr lang="en-US" sz="2200" b="1" i="1">
                <a:latin typeface="+mj-lt"/>
              </a:rPr>
              <a:t> </a:t>
            </a:r>
            <a:r>
              <a:rPr lang="en-US" sz="2200" b="1" i="1" err="1">
                <a:latin typeface="+mj-lt"/>
              </a:rPr>
              <a:t>Mác</a:t>
            </a:r>
            <a:r>
              <a:rPr lang="en-US" sz="2200" b="1" i="1">
                <a:latin typeface="+mj-lt"/>
              </a:rPr>
              <a:t> </a:t>
            </a:r>
            <a:r>
              <a:rPr lang="en-US" sz="2200" b="1" i="1" err="1">
                <a:latin typeface="+mj-lt"/>
              </a:rPr>
              <a:t>và</a:t>
            </a:r>
            <a:r>
              <a:rPr lang="en-US" sz="2200" b="1" i="1">
                <a:latin typeface="+mj-lt"/>
              </a:rPr>
              <a:t> </a:t>
            </a:r>
            <a:r>
              <a:rPr lang="en-US" sz="2200" b="1" i="1" err="1">
                <a:latin typeface="+mj-lt"/>
              </a:rPr>
              <a:t>và</a:t>
            </a:r>
            <a:r>
              <a:rPr lang="en-US" sz="2200" b="1" i="1">
                <a:latin typeface="+mj-lt"/>
              </a:rPr>
              <a:t> </a:t>
            </a:r>
            <a:r>
              <a:rPr lang="en-US" sz="2200" b="1" i="1" err="1">
                <a:latin typeface="+mj-lt"/>
              </a:rPr>
              <a:t>Phriđrích</a:t>
            </a:r>
            <a:r>
              <a:rPr lang="en-US" sz="2200" b="1" i="1">
                <a:latin typeface="+mj-lt"/>
              </a:rPr>
              <a:t> </a:t>
            </a:r>
            <a:r>
              <a:rPr lang="en-US" sz="2200" b="1" i="1" err="1">
                <a:latin typeface="+mj-lt"/>
              </a:rPr>
              <a:t>Ăngghen</a:t>
            </a:r>
            <a:r>
              <a:rPr lang="vi-VN" sz="2200" b="1" i="1" kern="0">
                <a:solidFill>
                  <a:schemeClr val="bg1"/>
                </a:solidFill>
                <a:latin typeface="+mj-lt"/>
                <a:cs typeface="Times New Roman" pitchFamily="18" charset="0"/>
              </a:rPr>
              <a:t> </a:t>
            </a:r>
          </a:p>
        </p:txBody>
      </p:sp>
      <p:cxnSp>
        <p:nvCxnSpPr>
          <p:cNvPr id="19" name="Straight Arrow Connector 18"/>
          <p:cNvCxnSpPr>
            <a:stCxn id="3" idx="3"/>
            <a:endCxn id="17" idx="1"/>
          </p:cNvCxnSpPr>
          <p:nvPr/>
        </p:nvCxnSpPr>
        <p:spPr>
          <a:xfrm flipV="1">
            <a:off x="2576932" y="1612842"/>
            <a:ext cx="554195" cy="34289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3" idx="3"/>
            <a:endCxn id="20" idx="1"/>
          </p:cNvCxnSpPr>
          <p:nvPr/>
        </p:nvCxnSpPr>
        <p:spPr>
          <a:xfrm>
            <a:off x="2576932" y="1955741"/>
            <a:ext cx="554195" cy="34875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9" name="Straight Arrow Connector 28"/>
          <p:cNvCxnSpPr>
            <a:stCxn id="7" idx="3"/>
            <a:endCxn id="12" idx="1"/>
          </p:cNvCxnSpPr>
          <p:nvPr/>
        </p:nvCxnSpPr>
        <p:spPr>
          <a:xfrm flipV="1">
            <a:off x="2576932" y="2998420"/>
            <a:ext cx="611345" cy="62906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6" name="Straight Arrow Connector 35"/>
          <p:cNvCxnSpPr>
            <a:stCxn id="7" idx="3"/>
            <a:endCxn id="15" idx="1"/>
          </p:cNvCxnSpPr>
          <p:nvPr/>
        </p:nvCxnSpPr>
        <p:spPr>
          <a:xfrm>
            <a:off x="2576932" y="3627482"/>
            <a:ext cx="592295" cy="7069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7" name="Straight Arrow Connector 36"/>
          <p:cNvCxnSpPr>
            <a:stCxn id="7" idx="3"/>
            <a:endCxn id="16" idx="1"/>
          </p:cNvCxnSpPr>
          <p:nvPr/>
        </p:nvCxnSpPr>
        <p:spPr>
          <a:xfrm>
            <a:off x="2576932" y="3627482"/>
            <a:ext cx="592295" cy="92865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8" name="Title 1"/>
          <p:cNvSpPr>
            <a:spLocks noGrp="1"/>
          </p:cNvSpPr>
          <p:nvPr>
            <p:ph type="title" idx="4294967295"/>
          </p:nvPr>
        </p:nvSpPr>
        <p:spPr>
          <a:xfrm>
            <a:off x="1856509" y="12526"/>
            <a:ext cx="7287492" cy="1051327"/>
          </a:xfrm>
          <a:solidFill>
            <a:schemeClr val="accent1">
              <a:lumMod val="75000"/>
            </a:schemeClr>
          </a:solidFill>
        </p:spPr>
        <p:txBody>
          <a:bodyPr>
            <a:normAutofit fontScale="90000"/>
          </a:bodyPr>
          <a:lstStyle/>
          <a:p>
            <a:pPr>
              <a:spcBef>
                <a:spcPts val="1200"/>
              </a:spcBef>
            </a:pPr>
            <a:r>
              <a:rPr lang="en-US" sz="2800" b="1" err="1">
                <a:solidFill>
                  <a:srgbClr val="00B050"/>
                </a:solidFill>
                <a:latin typeface="Times New Roman" pitchFamily="18" charset="0"/>
                <a:cs typeface="Times New Roman" pitchFamily="18" charset="0"/>
              </a:rPr>
              <a:t>Chương</a:t>
            </a:r>
            <a:r>
              <a:rPr lang="en-US" sz="2800" b="1">
                <a:solidFill>
                  <a:srgbClr val="00B050"/>
                </a:solidFill>
                <a:latin typeface="Times New Roman" pitchFamily="18" charset="0"/>
                <a:cs typeface="Times New Roman" pitchFamily="18" charset="0"/>
              </a:rPr>
              <a:t> 1</a:t>
            </a:r>
            <a:br>
              <a:rPr lang="en-US">
                <a:solidFill>
                  <a:schemeClr val="accent5">
                    <a:lumMod val="75000"/>
                  </a:schemeClr>
                </a:solidFill>
              </a:rPr>
            </a:br>
            <a:r>
              <a:rPr lang="en-US" sz="2400" b="1">
                <a:solidFill>
                  <a:srgbClr val="FFC000"/>
                </a:solidFill>
                <a:latin typeface="Times New Roman" pitchFamily="18" charset="0"/>
                <a:ea typeface="Tahoma" pitchFamily="34" charset="0"/>
                <a:cs typeface="Times New Roman" pitchFamily="18" charset="0"/>
              </a:rPr>
              <a:t>NHẬP MÔN CHỦ NGHĨA XÃ HỘI KHOA HỌC (CNXHKH)</a:t>
            </a:r>
            <a:endParaRPr lang="en-US" sz="2400" b="1">
              <a:solidFill>
                <a:srgbClr val="FFC000"/>
              </a:solidFill>
              <a:latin typeface="Times New Roman" pitchFamily="18" charset="0"/>
              <a:cs typeface="Times New Roman" pitchFamily="18" charset="0"/>
            </a:endParaRPr>
          </a:p>
        </p:txBody>
      </p:sp>
      <p:sp>
        <p:nvSpPr>
          <p:cNvPr id="49" name="Rounded Rectangle 48"/>
          <p:cNvSpPr/>
          <p:nvPr/>
        </p:nvSpPr>
        <p:spPr>
          <a:xfrm>
            <a:off x="138559" y="5139946"/>
            <a:ext cx="2424532" cy="1524103"/>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fontAlgn="auto">
              <a:spcBef>
                <a:spcPts val="0"/>
              </a:spcBef>
              <a:spcAft>
                <a:spcPts val="0"/>
              </a:spcAft>
              <a:defRPr/>
            </a:pPr>
            <a:r>
              <a:rPr lang="en-US" b="1">
                <a:solidFill>
                  <a:schemeClr val="bg1"/>
                </a:solidFill>
                <a:latin typeface="Times New Roman" pitchFamily="18" charset="0"/>
                <a:cs typeface="Times New Roman" pitchFamily="18" charset="0"/>
              </a:rPr>
              <a:t>II</a:t>
            </a:r>
            <a:r>
              <a:rPr lang="vi-VN" b="1">
                <a:solidFill>
                  <a:schemeClr val="bg1"/>
                </a:solidFill>
                <a:latin typeface="Times New Roman" pitchFamily="18" charset="0"/>
                <a:cs typeface="Times New Roman" pitchFamily="18" charset="0"/>
              </a:rPr>
              <a:t>I. </a:t>
            </a:r>
            <a:r>
              <a:rPr lang="en-US" b="1">
                <a:solidFill>
                  <a:schemeClr val="bg1"/>
                </a:solidFill>
                <a:latin typeface="Times New Roman" pitchFamily="18" charset="0"/>
                <a:cs typeface="Times New Roman" pitchFamily="18" charset="0"/>
              </a:rPr>
              <a:t>ĐỐI TƯỢNG, PHƯƠNG PHÁP VÀ Ý NGHĨA CỦA VIỆC NGHIÊN CỨU CNXHKH</a:t>
            </a:r>
            <a:endParaRPr lang="vi-VN" b="1">
              <a:solidFill>
                <a:schemeClr val="bg1"/>
              </a:solidFill>
              <a:latin typeface="Times New Roman" pitchFamily="18" charset="0"/>
              <a:cs typeface="Times New Roman" pitchFamily="18" charset="0"/>
            </a:endParaRPr>
          </a:p>
        </p:txBody>
      </p:sp>
      <p:sp>
        <p:nvSpPr>
          <p:cNvPr id="50" name="Rounded Rectangle 49"/>
          <p:cNvSpPr/>
          <p:nvPr/>
        </p:nvSpPr>
        <p:spPr>
          <a:xfrm>
            <a:off x="3174436" y="5135728"/>
            <a:ext cx="5898573" cy="48945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200" b="1" i="1" kern="0">
              <a:solidFill>
                <a:schemeClr val="bg1"/>
              </a:solidFill>
              <a:latin typeface="+mj-lt"/>
              <a:cs typeface="Times New Roman" pitchFamily="18" charset="0"/>
            </a:endParaRPr>
          </a:p>
          <a:p>
            <a:pPr algn="just">
              <a:spcBef>
                <a:spcPct val="20000"/>
              </a:spcBef>
              <a:defRPr/>
            </a:pPr>
            <a:r>
              <a:rPr lang="vi-VN" sz="2200" b="1" i="1" kern="0">
                <a:solidFill>
                  <a:schemeClr val="bg1"/>
                </a:solidFill>
                <a:latin typeface="+mj-lt"/>
                <a:cs typeface="Times New Roman" pitchFamily="18" charset="0"/>
              </a:rPr>
              <a:t>1. </a:t>
            </a:r>
            <a:r>
              <a:rPr lang="en-US" sz="2200" b="1" i="1" err="1">
                <a:latin typeface="+mj-lt"/>
              </a:rPr>
              <a:t>Đối</a:t>
            </a:r>
            <a:r>
              <a:rPr lang="en-US" sz="2200" b="1" i="1">
                <a:latin typeface="+mj-lt"/>
              </a:rPr>
              <a:t> </a:t>
            </a:r>
            <a:r>
              <a:rPr lang="en-US" sz="2200" b="1" i="1" err="1">
                <a:latin typeface="+mj-lt"/>
              </a:rPr>
              <a:t>tượng</a:t>
            </a:r>
            <a:r>
              <a:rPr lang="en-US" sz="2200" b="1" i="1">
                <a:latin typeface="+mj-lt"/>
              </a:rPr>
              <a:t> </a:t>
            </a:r>
            <a:r>
              <a:rPr lang="en-US" sz="2200" b="1" i="1" err="1">
                <a:latin typeface="+mj-lt"/>
              </a:rPr>
              <a:t>nghiên</a:t>
            </a:r>
            <a:r>
              <a:rPr lang="en-US" sz="2200" b="1" i="1">
                <a:latin typeface="+mj-lt"/>
              </a:rPr>
              <a:t> </a:t>
            </a:r>
            <a:r>
              <a:rPr lang="en-US" sz="2200" b="1" i="1" err="1">
                <a:latin typeface="+mj-lt"/>
              </a:rPr>
              <a:t>cứu</a:t>
            </a:r>
            <a:r>
              <a:rPr lang="en-US" sz="2200" b="1" i="1">
                <a:latin typeface="+mj-lt"/>
              </a:rPr>
              <a:t> </a:t>
            </a:r>
            <a:r>
              <a:rPr lang="en-US" sz="2200" b="1" i="1" err="1">
                <a:latin typeface="+mj-lt"/>
              </a:rPr>
              <a:t>của</a:t>
            </a:r>
            <a:r>
              <a:rPr lang="en-US" sz="2200" b="1" i="1">
                <a:latin typeface="+mj-lt"/>
              </a:rPr>
              <a:t> CNXHKH</a:t>
            </a:r>
            <a:endParaRPr lang="vi-VN" sz="2200" b="1" i="1" kern="0">
              <a:solidFill>
                <a:schemeClr val="bg1"/>
              </a:solidFill>
              <a:latin typeface="+mj-lt"/>
              <a:cs typeface="Times New Roman" pitchFamily="18" charset="0"/>
            </a:endParaRPr>
          </a:p>
          <a:p>
            <a:pPr algn="just" fontAlgn="auto">
              <a:spcBef>
                <a:spcPct val="20000"/>
              </a:spcBef>
              <a:spcAft>
                <a:spcPts val="0"/>
              </a:spcAft>
              <a:defRPr/>
            </a:pPr>
            <a:endParaRPr lang="vi-VN" sz="2200" b="1" i="1" kern="0">
              <a:solidFill>
                <a:schemeClr val="bg1"/>
              </a:solidFill>
              <a:latin typeface="+mj-lt"/>
              <a:cs typeface="Times New Roman" pitchFamily="18" charset="0"/>
            </a:endParaRPr>
          </a:p>
        </p:txBody>
      </p:sp>
      <p:sp>
        <p:nvSpPr>
          <p:cNvPr id="51" name="Rounded Rectangle 50"/>
          <p:cNvSpPr/>
          <p:nvPr/>
        </p:nvSpPr>
        <p:spPr>
          <a:xfrm>
            <a:off x="3155386" y="5719929"/>
            <a:ext cx="5898573" cy="41455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200" b="1" i="1" kern="0">
                <a:solidFill>
                  <a:schemeClr val="bg1"/>
                </a:solidFill>
                <a:latin typeface="+mj-lt"/>
                <a:cs typeface="Times New Roman" pitchFamily="18" charset="0"/>
              </a:rPr>
              <a:t>2. </a:t>
            </a:r>
            <a:r>
              <a:rPr lang="en-US" sz="2200" b="1" i="1" err="1">
                <a:latin typeface="+mj-lt"/>
              </a:rPr>
              <a:t>Phương</a:t>
            </a:r>
            <a:r>
              <a:rPr lang="en-US" sz="2200" b="1" i="1">
                <a:latin typeface="+mj-lt"/>
              </a:rPr>
              <a:t> </a:t>
            </a:r>
            <a:r>
              <a:rPr lang="en-US" sz="2200" b="1" i="1" err="1">
                <a:latin typeface="+mj-lt"/>
              </a:rPr>
              <a:t>pháp</a:t>
            </a:r>
            <a:r>
              <a:rPr lang="en-US" sz="2200" b="1" i="1">
                <a:latin typeface="+mj-lt"/>
              </a:rPr>
              <a:t> </a:t>
            </a:r>
            <a:r>
              <a:rPr lang="en-US" sz="2200" b="1" i="1" err="1">
                <a:latin typeface="+mj-lt"/>
              </a:rPr>
              <a:t>nghiên</a:t>
            </a:r>
            <a:r>
              <a:rPr lang="en-US" sz="2200" b="1" i="1">
                <a:latin typeface="+mj-lt"/>
              </a:rPr>
              <a:t> </a:t>
            </a:r>
            <a:r>
              <a:rPr lang="en-US" sz="2200" b="1" i="1" err="1">
                <a:latin typeface="+mj-lt"/>
              </a:rPr>
              <a:t>cứu</a:t>
            </a:r>
            <a:r>
              <a:rPr lang="en-US" sz="2200" b="1" i="1">
                <a:latin typeface="+mj-lt"/>
              </a:rPr>
              <a:t> </a:t>
            </a:r>
            <a:r>
              <a:rPr lang="en-US" sz="2200" b="1" i="1" err="1">
                <a:latin typeface="+mj-lt"/>
              </a:rPr>
              <a:t>của</a:t>
            </a:r>
            <a:r>
              <a:rPr lang="en-US" sz="2200" b="1" i="1">
                <a:latin typeface="+mj-lt"/>
              </a:rPr>
              <a:t> CNXHKH</a:t>
            </a:r>
            <a:endParaRPr lang="vi-VN" sz="2200" b="1" i="1" kern="0">
              <a:solidFill>
                <a:schemeClr val="bg1"/>
              </a:solidFill>
              <a:latin typeface="+mj-lt"/>
              <a:cs typeface="Times New Roman" pitchFamily="18" charset="0"/>
            </a:endParaRPr>
          </a:p>
        </p:txBody>
      </p:sp>
      <p:sp>
        <p:nvSpPr>
          <p:cNvPr id="52" name="Rounded Rectangle 51"/>
          <p:cNvSpPr/>
          <p:nvPr/>
        </p:nvSpPr>
        <p:spPr>
          <a:xfrm>
            <a:off x="3168086" y="6277831"/>
            <a:ext cx="5898573" cy="43491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200" b="1" i="1" kern="0">
                <a:solidFill>
                  <a:schemeClr val="bg1"/>
                </a:solidFill>
                <a:latin typeface="+mj-lt"/>
                <a:cs typeface="Times New Roman" pitchFamily="18" charset="0"/>
              </a:rPr>
              <a:t>3. </a:t>
            </a:r>
            <a:r>
              <a:rPr lang="en-US" sz="2200" b="1" i="1">
                <a:latin typeface="+mj-lt"/>
              </a:rPr>
              <a:t>Ý </a:t>
            </a:r>
            <a:r>
              <a:rPr lang="en-US" sz="2200" b="1" i="1" err="1">
                <a:latin typeface="+mj-lt"/>
              </a:rPr>
              <a:t>nghĩa</a:t>
            </a:r>
            <a:r>
              <a:rPr lang="en-US" sz="2200" b="1" i="1">
                <a:latin typeface="+mj-lt"/>
              </a:rPr>
              <a:t> </a:t>
            </a:r>
            <a:r>
              <a:rPr lang="en-US" sz="2200" b="1" i="1" err="1">
                <a:latin typeface="+mj-lt"/>
              </a:rPr>
              <a:t>của</a:t>
            </a:r>
            <a:r>
              <a:rPr lang="en-US" sz="2200" b="1" i="1">
                <a:latin typeface="+mj-lt"/>
              </a:rPr>
              <a:t> </a:t>
            </a:r>
            <a:r>
              <a:rPr lang="en-US" sz="2200" b="1" i="1" err="1">
                <a:latin typeface="+mj-lt"/>
              </a:rPr>
              <a:t>việc</a:t>
            </a:r>
            <a:r>
              <a:rPr lang="en-US" sz="2200" b="1" i="1">
                <a:latin typeface="+mj-lt"/>
              </a:rPr>
              <a:t> </a:t>
            </a:r>
            <a:r>
              <a:rPr lang="en-US" sz="2200" b="1" i="1" err="1">
                <a:latin typeface="+mj-lt"/>
              </a:rPr>
              <a:t>nghiên</a:t>
            </a:r>
            <a:r>
              <a:rPr lang="en-US" sz="2200" b="1" i="1">
                <a:latin typeface="+mj-lt"/>
              </a:rPr>
              <a:t> </a:t>
            </a:r>
            <a:r>
              <a:rPr lang="en-US" sz="2200" b="1" i="1" err="1">
                <a:latin typeface="+mj-lt"/>
              </a:rPr>
              <a:t>cứu</a:t>
            </a:r>
            <a:r>
              <a:rPr lang="en-US" sz="2200" b="1" i="1">
                <a:latin typeface="+mj-lt"/>
              </a:rPr>
              <a:t> CNXHKH</a:t>
            </a:r>
            <a:endParaRPr lang="vi-VN" sz="2200" b="1" i="1" kern="0">
              <a:solidFill>
                <a:schemeClr val="bg1"/>
              </a:solidFill>
              <a:latin typeface="+mj-lt"/>
              <a:cs typeface="Times New Roman" pitchFamily="18" charset="0"/>
            </a:endParaRPr>
          </a:p>
        </p:txBody>
      </p:sp>
      <p:cxnSp>
        <p:nvCxnSpPr>
          <p:cNvPr id="53" name="Straight Arrow Connector 52"/>
          <p:cNvCxnSpPr>
            <a:stCxn id="49" idx="3"/>
            <a:endCxn id="50" idx="1"/>
          </p:cNvCxnSpPr>
          <p:nvPr/>
        </p:nvCxnSpPr>
        <p:spPr>
          <a:xfrm flipV="1">
            <a:off x="2563091" y="5380457"/>
            <a:ext cx="611345" cy="52154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4" name="Straight Arrow Connector 53"/>
          <p:cNvCxnSpPr>
            <a:stCxn id="49" idx="3"/>
            <a:endCxn id="51" idx="1"/>
          </p:cNvCxnSpPr>
          <p:nvPr/>
        </p:nvCxnSpPr>
        <p:spPr>
          <a:xfrm>
            <a:off x="2563091" y="5901998"/>
            <a:ext cx="592295" cy="2520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5" name="Straight Arrow Connector 54"/>
          <p:cNvCxnSpPr>
            <a:stCxn id="49" idx="3"/>
            <a:endCxn id="52" idx="1"/>
          </p:cNvCxnSpPr>
          <p:nvPr/>
        </p:nvCxnSpPr>
        <p:spPr>
          <a:xfrm>
            <a:off x="2563091" y="5901998"/>
            <a:ext cx="604995" cy="59328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24570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circle(in)">
                                      <p:cBhvr>
                                        <p:cTn id="22" dur="20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arn(inVertic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arn(inVertical)">
                                      <p:cBhvr>
                                        <p:cTn id="35" dur="500"/>
                                        <p:tgtEl>
                                          <p:spTgt spid="26"/>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arn(inVertical)">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arn(inVertical)">
                                      <p:cBhvr>
                                        <p:cTn id="43" dur="500"/>
                                        <p:tgtEl>
                                          <p:spTgt spid="29"/>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inVertic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barn(inVertical)">
                                      <p:cBhvr>
                                        <p:cTn id="51" dur="500"/>
                                        <p:tgtEl>
                                          <p:spTgt spid="36"/>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barn(inVertical)">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barn(inVertical)">
                                      <p:cBhvr>
                                        <p:cTn id="59" dur="500"/>
                                        <p:tgtEl>
                                          <p:spTgt spid="37"/>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arn(inVertic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barn(inVertical)">
                                      <p:cBhvr>
                                        <p:cTn id="67" dur="500"/>
                                        <p:tgtEl>
                                          <p:spTgt spid="53"/>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barn(inVertical)">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barn(inVertical)">
                                      <p:cBhvr>
                                        <p:cTn id="75" dur="500"/>
                                        <p:tgtEl>
                                          <p:spTgt spid="54"/>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barn(inVertical)">
                                      <p:cBhvr>
                                        <p:cTn id="78" dur="500"/>
                                        <p:tgtEl>
                                          <p:spTgt spid="51"/>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barn(inVertical)">
                                      <p:cBhvr>
                                        <p:cTn id="83" dur="500"/>
                                        <p:tgtEl>
                                          <p:spTgt spid="55"/>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barn(inVertical)">
                                      <p:cBhvr>
                                        <p:cTn id="8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2" grpId="0" animBg="1"/>
      <p:bldP spid="15" grpId="0" animBg="1"/>
      <p:bldP spid="16" grpId="0" animBg="1"/>
      <p:bldP spid="17" grpId="0" animBg="1"/>
      <p:bldP spid="20" grpId="0" animBg="1"/>
      <p:bldP spid="18" grpId="0" animBg="1"/>
      <p:bldP spid="49" grpId="0" animBg="1"/>
      <p:bldP spid="50" grpId="0" animBg="1"/>
      <p:bldP spid="51" grpId="0" animBg="1"/>
      <p:bldP spid="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47455" y="12527"/>
            <a:ext cx="6996546" cy="724681"/>
          </a:xfrm>
          <a:solidFill>
            <a:schemeClr val="accent1">
              <a:lumMod val="75000"/>
            </a:schemeClr>
          </a:solidFill>
        </p:spPr>
        <p:txBody>
          <a:bodyPr>
            <a:normAutofit fontScale="90000"/>
          </a:bodyPr>
          <a:lstStyle/>
          <a:p>
            <a:pPr>
              <a:spcBef>
                <a:spcPts val="0"/>
              </a:spcBef>
              <a:defRPr/>
            </a:pPr>
            <a:br>
              <a:rPr lang="en-US" sz="2800" b="1">
                <a:solidFill>
                  <a:schemeClr val="bg1"/>
                </a:solidFill>
                <a:latin typeface="Times New Roman" pitchFamily="18" charset="0"/>
                <a:cs typeface="Times New Roman" pitchFamily="18" charset="0"/>
              </a:rPr>
            </a:br>
            <a:r>
              <a:rPr lang="en-US" sz="2800" b="1">
                <a:solidFill>
                  <a:schemeClr val="bg1"/>
                </a:solidFill>
                <a:latin typeface="Times New Roman" pitchFamily="18" charset="0"/>
                <a:cs typeface="Times New Roman" pitchFamily="18" charset="0"/>
              </a:rPr>
              <a:t>I</a:t>
            </a:r>
            <a:r>
              <a:rPr lang="vi-VN" sz="2800" b="1">
                <a:solidFill>
                  <a:schemeClr val="bg1"/>
                </a:solidFill>
                <a:cs typeface="Times New Roman" pitchFamily="18" charset="0"/>
              </a:rPr>
              <a:t>I. </a:t>
            </a:r>
            <a:r>
              <a:rPr lang="en-US" sz="2800" b="1">
                <a:solidFill>
                  <a:schemeClr val="bg1"/>
                </a:solidFill>
                <a:latin typeface="Times New Roman" pitchFamily="18" charset="0"/>
                <a:cs typeface="Times New Roman" pitchFamily="18" charset="0"/>
              </a:rPr>
              <a:t>CÁC GIAI ĐOẠN PHÁT TRIỂN CƠ BẢN CỦA CNXHKH</a:t>
            </a:r>
            <a:br>
              <a:rPr lang="vi-VN" sz="2800" b="1">
                <a:solidFill>
                  <a:schemeClr val="bg1"/>
                </a:solidFill>
                <a:cs typeface="Times New Roman" pitchFamily="18" charset="0"/>
              </a:rPr>
            </a:br>
            <a:endParaRPr lang="vi-VN" sz="2800" b="1">
              <a:solidFill>
                <a:schemeClr val="bg1"/>
              </a:solidFill>
              <a:latin typeface="Times New Roman" pitchFamily="18" charset="0"/>
              <a:cs typeface="Times New Roman" pitchFamily="18" charset="0"/>
            </a:endParaRPr>
          </a:p>
        </p:txBody>
      </p:sp>
      <p:sp>
        <p:nvSpPr>
          <p:cNvPr id="17" name="Rounded Rectangle 16"/>
          <p:cNvSpPr/>
          <p:nvPr/>
        </p:nvSpPr>
        <p:spPr>
          <a:xfrm>
            <a:off x="109677" y="808793"/>
            <a:ext cx="8159750" cy="56700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244600">
              <a:lnSpc>
                <a:spcPct val="90000"/>
              </a:lnSpc>
              <a:spcBef>
                <a:spcPct val="0"/>
              </a:spcBef>
              <a:spcAft>
                <a:spcPct val="35000"/>
              </a:spcAft>
            </a:pPr>
            <a:r>
              <a:rPr lang="vi-VN" sz="2800" b="1" kern="0">
                <a:solidFill>
                  <a:schemeClr val="bg1"/>
                </a:solidFill>
                <a:latin typeface="Times New Roman" panose="02020603050405020304" pitchFamily="18" charset="0"/>
                <a:cs typeface="Times New Roman" panose="02020603050405020304" pitchFamily="18" charset="0"/>
              </a:rPr>
              <a:t>1. </a:t>
            </a:r>
            <a:r>
              <a:rPr lang="en-US" sz="2800" b="1">
                <a:solidFill>
                  <a:schemeClr val="bg1"/>
                </a:solidFill>
                <a:latin typeface="Times New Roman" panose="02020603050405020304" pitchFamily="18" charset="0"/>
                <a:cs typeface="Times New Roman" panose="02020603050405020304" pitchFamily="18" charset="0"/>
              </a:rPr>
              <a:t>C.Mác và Ph.Ăngghen phát triển CNXHKH</a:t>
            </a: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18" name="Rounded Rectangle 17"/>
          <p:cNvSpPr/>
          <p:nvPr/>
        </p:nvSpPr>
        <p:spPr>
          <a:xfrm>
            <a:off x="109677" y="2559279"/>
            <a:ext cx="8159750" cy="92434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en-GB" altLang="en-US" sz="2800" b="1">
                <a:solidFill>
                  <a:schemeClr val="bg1"/>
                </a:solidFill>
                <a:latin typeface="Times New Roman" panose="02020603050405020304" pitchFamily="18" charset="0"/>
                <a:cs typeface="Times New Roman" panose="02020603050405020304" pitchFamily="18" charset="0"/>
              </a:rPr>
              <a:t>2. </a:t>
            </a:r>
            <a:r>
              <a:rPr lang="en-US" sz="2800" b="1">
                <a:solidFill>
                  <a:schemeClr val="bg1"/>
                </a:solidFill>
                <a:latin typeface="Times New Roman" panose="02020603050405020304" pitchFamily="18" charset="0"/>
                <a:cs typeface="Times New Roman" panose="02020603050405020304" pitchFamily="18" charset="0"/>
              </a:rPr>
              <a:t>V.I.Lênin vận dụng và phát triển CNXHKH trong điều kiện mới </a:t>
            </a:r>
          </a:p>
        </p:txBody>
      </p:sp>
      <p:sp>
        <p:nvSpPr>
          <p:cNvPr id="19" name="Rounded Rectangle 18"/>
          <p:cNvSpPr/>
          <p:nvPr/>
        </p:nvSpPr>
        <p:spPr>
          <a:xfrm>
            <a:off x="37216" y="4854518"/>
            <a:ext cx="8159750" cy="81608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en-GB" altLang="en-US" sz="2800" b="1">
                <a:solidFill>
                  <a:schemeClr val="bg1"/>
                </a:solidFill>
                <a:latin typeface="Times New Roman" panose="02020603050405020304" pitchFamily="18" charset="0"/>
                <a:cs typeface="Times New Roman" panose="02020603050405020304" pitchFamily="18" charset="0"/>
              </a:rPr>
              <a:t>3. </a:t>
            </a:r>
            <a:r>
              <a:rPr lang="en-US" sz="2800" b="1">
                <a:solidFill>
                  <a:schemeClr val="bg1"/>
                </a:solidFill>
                <a:latin typeface="Times New Roman" panose="02020603050405020304" pitchFamily="18" charset="0"/>
                <a:cs typeface="Times New Roman" panose="02020603050405020304" pitchFamily="18" charset="0"/>
              </a:rPr>
              <a:t>Sự vận dụng và phát triển sáng tạo của CNXHKH từ sau khi V.I.Lênin qua đời đến nay</a:t>
            </a: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554556" y="1406059"/>
            <a:ext cx="7949446" cy="524153"/>
            <a:chOff x="212477" y="406442"/>
            <a:chExt cx="5840730" cy="797040"/>
          </a:xfrm>
        </p:grpSpPr>
        <p:sp>
          <p:nvSpPr>
            <p:cNvPr id="21" name="Rounded Rectangle 20"/>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endParaRPr lang="en-GB" altLang="en-US" sz="2400" b="1" i="1" kern="1200">
                <a:solidFill>
                  <a:srgbClr val="002060"/>
                </a:solidFill>
                <a:latin typeface="Times New Roman" panose="02020603050405020304" pitchFamily="18" charset="0"/>
                <a:cs typeface="Times New Roman" panose="02020603050405020304" pitchFamily="18" charset="0"/>
              </a:endParaRPr>
            </a:p>
            <a:p>
              <a:pPr defTabSz="1244600">
                <a:lnSpc>
                  <a:spcPct val="90000"/>
                </a:lnSpc>
                <a:spcBef>
                  <a:spcPct val="0"/>
                </a:spcBef>
                <a:spcAft>
                  <a:spcPct val="35000"/>
                </a:spcAft>
              </a:pPr>
              <a:r>
                <a:rPr lang="en-GB" altLang="en-US" sz="2400" b="1" i="1" kern="1200">
                  <a:solidFill>
                    <a:srgbClr val="002060"/>
                  </a:solidFill>
                  <a:latin typeface="Times New Roman" panose="02020603050405020304" pitchFamily="18" charset="0"/>
                  <a:cs typeface="Times New Roman" panose="02020603050405020304" pitchFamily="18" charset="0"/>
                </a:rPr>
                <a:t>1.1. </a:t>
              </a:r>
              <a:r>
                <a:rPr lang="en-US" sz="2400" b="1" i="1">
                  <a:solidFill>
                    <a:srgbClr val="002060"/>
                  </a:solidFill>
                  <a:latin typeface="Times New Roman" pitchFamily="18" charset="0"/>
                  <a:ea typeface="Tahoma" pitchFamily="34" charset="0"/>
                  <a:cs typeface="Times New Roman" pitchFamily="18" charset="0"/>
                </a:rPr>
                <a:t>Thời kỳ từ 1848 đến Công xã Pari (1871)</a:t>
              </a:r>
            </a:p>
            <a:p>
              <a:pPr lvl="0" defTabSz="1244600">
                <a:lnSpc>
                  <a:spcPct val="90000"/>
                </a:lnSpc>
                <a:spcBef>
                  <a:spcPct val="0"/>
                </a:spcBef>
                <a:spcAft>
                  <a:spcPct val="35000"/>
                </a:spcAft>
              </a:pPr>
              <a:endParaRPr lang="en-US" sz="2400" b="1" i="1" kern="1200">
                <a:solidFill>
                  <a:srgbClr val="002060"/>
                </a:solidFill>
                <a:latin typeface="Times New Roman" panose="02020603050405020304" pitchFamily="18" charset="0"/>
                <a:cs typeface="Times New Roman" panose="02020603050405020304" pitchFamily="18" charset="0"/>
              </a:endParaRPr>
            </a:p>
          </p:txBody>
        </p:sp>
      </p:grpSp>
      <p:grpSp>
        <p:nvGrpSpPr>
          <p:cNvPr id="23" name="Group 22"/>
          <p:cNvGrpSpPr/>
          <p:nvPr/>
        </p:nvGrpSpPr>
        <p:grpSpPr>
          <a:xfrm>
            <a:off x="509601" y="1947639"/>
            <a:ext cx="7949446" cy="524153"/>
            <a:chOff x="212477" y="406442"/>
            <a:chExt cx="5840730" cy="797040"/>
          </a:xfrm>
        </p:grpSpPr>
        <p:sp>
          <p:nvSpPr>
            <p:cNvPr id="24" name="Rounded Rectangle 23"/>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r>
                <a:rPr lang="en-GB" altLang="en-US" sz="2400" b="1" i="1" kern="1200">
                  <a:solidFill>
                    <a:srgbClr val="002060"/>
                  </a:solidFill>
                  <a:latin typeface="Times New Roman" panose="02020603050405020304" pitchFamily="18" charset="0"/>
                  <a:cs typeface="Times New Roman" panose="02020603050405020304" pitchFamily="18" charset="0"/>
                </a:rPr>
                <a:t>1.2. </a:t>
              </a:r>
              <a:r>
                <a:rPr lang="en-US" sz="2400" b="1" i="1">
                  <a:solidFill>
                    <a:srgbClr val="002060"/>
                  </a:solidFill>
                  <a:latin typeface="Times New Roman" pitchFamily="18" charset="0"/>
                  <a:ea typeface="Tahoma" pitchFamily="34" charset="0"/>
                  <a:cs typeface="Times New Roman" pitchFamily="18" charset="0"/>
                </a:rPr>
                <a:t>Thời kỳ sau Công xã Pari đến năm 1895</a:t>
              </a:r>
              <a:endParaRPr lang="en-US" sz="2400" b="1" i="1" kern="1200">
                <a:solidFill>
                  <a:srgbClr val="002060"/>
                </a:solidFill>
                <a:latin typeface="Times New Roman" panose="02020603050405020304" pitchFamily="18" charset="0"/>
                <a:cs typeface="Times New Roman" panose="02020603050405020304" pitchFamily="18" charset="0"/>
              </a:endParaRPr>
            </a:p>
          </p:txBody>
        </p:sp>
      </p:grpSp>
      <p:grpSp>
        <p:nvGrpSpPr>
          <p:cNvPr id="26" name="Group 25"/>
          <p:cNvGrpSpPr/>
          <p:nvPr/>
        </p:nvGrpSpPr>
        <p:grpSpPr>
          <a:xfrm>
            <a:off x="566675" y="3431366"/>
            <a:ext cx="7839418" cy="653738"/>
            <a:chOff x="212477" y="296080"/>
            <a:chExt cx="5840730" cy="907402"/>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37718" y="29608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nSpc>
                  <a:spcPct val="130000"/>
                </a:lnSpc>
              </a:pPr>
              <a:endParaRPr lang="en-GB" altLang="en-US" sz="2400" b="1" i="1">
                <a:solidFill>
                  <a:srgbClr val="002060"/>
                </a:solidFill>
                <a:latin typeface="Times New Roman" panose="02020603050405020304" pitchFamily="18" charset="0"/>
                <a:cs typeface="Times New Roman" panose="02020603050405020304" pitchFamily="18" charset="0"/>
              </a:endParaRPr>
            </a:p>
            <a:p>
              <a:pPr>
                <a:lnSpc>
                  <a:spcPct val="130000"/>
                </a:lnSpc>
              </a:pPr>
              <a:r>
                <a:rPr lang="en-GB" altLang="en-US" sz="2400" b="1" i="1">
                  <a:solidFill>
                    <a:srgbClr val="002060"/>
                  </a:solidFill>
                  <a:latin typeface="Times New Roman" panose="02020603050405020304" pitchFamily="18" charset="0"/>
                  <a:cs typeface="Times New Roman" panose="02020603050405020304" pitchFamily="18" charset="0"/>
                </a:rPr>
                <a:t>2</a:t>
              </a:r>
              <a:r>
                <a:rPr lang="en-GB" altLang="en-US" sz="2400" b="1" i="1" kern="1200">
                  <a:solidFill>
                    <a:srgbClr val="002060"/>
                  </a:solidFill>
                  <a:latin typeface="Times New Roman" panose="02020603050405020304" pitchFamily="18" charset="0"/>
                  <a:cs typeface="Times New Roman" panose="02020603050405020304" pitchFamily="18" charset="0"/>
                </a:rPr>
                <a:t>.1. </a:t>
              </a:r>
              <a:r>
                <a:rPr lang="en-US" sz="2400" b="1" i="1">
                  <a:solidFill>
                    <a:srgbClr val="002060"/>
                  </a:solidFill>
                  <a:latin typeface="Times New Roman" pitchFamily="18" charset="0"/>
                  <a:ea typeface="Tahoma" pitchFamily="34" charset="0"/>
                  <a:cs typeface="Times New Roman" pitchFamily="18" charset="0"/>
                </a:rPr>
                <a:t>Thời kỳ trước Cách mạng Tháng Mười Nga (1917)</a:t>
              </a:r>
            </a:p>
            <a:p>
              <a:pPr lvl="0" defTabSz="1244600">
                <a:lnSpc>
                  <a:spcPct val="90000"/>
                </a:lnSpc>
                <a:spcBef>
                  <a:spcPct val="0"/>
                </a:spcBef>
                <a:spcAft>
                  <a:spcPct val="35000"/>
                </a:spcAft>
              </a:pPr>
              <a:endParaRPr lang="en-US" sz="2400" b="1" i="1" kern="1200">
                <a:solidFill>
                  <a:srgbClr val="002060"/>
                </a:solidFill>
                <a:latin typeface="Times New Roman" panose="02020603050405020304" pitchFamily="18" charset="0"/>
                <a:cs typeface="Times New Roman" panose="02020603050405020304" pitchFamily="18" charset="0"/>
              </a:endParaRPr>
            </a:p>
          </p:txBody>
        </p:sp>
      </p:grpSp>
      <p:grpSp>
        <p:nvGrpSpPr>
          <p:cNvPr id="29" name="Group 28"/>
          <p:cNvGrpSpPr/>
          <p:nvPr/>
        </p:nvGrpSpPr>
        <p:grpSpPr>
          <a:xfrm>
            <a:off x="554557" y="4102061"/>
            <a:ext cx="7851536" cy="653738"/>
            <a:chOff x="212477" y="296080"/>
            <a:chExt cx="5840730" cy="907402"/>
          </a:xfrm>
        </p:grpSpPr>
        <p:sp>
          <p:nvSpPr>
            <p:cNvPr id="30" name="Rounded Rectangle 29"/>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Rounded Rectangle 4"/>
            <p:cNvSpPr/>
            <p:nvPr/>
          </p:nvSpPr>
          <p:spPr>
            <a:xfrm>
              <a:off x="237718" y="29608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nSpc>
                  <a:spcPct val="130000"/>
                </a:lnSpc>
              </a:pPr>
              <a:endParaRPr lang="en-GB" altLang="en-US" sz="2400" b="1" i="1">
                <a:solidFill>
                  <a:srgbClr val="002060"/>
                </a:solidFill>
                <a:latin typeface="Times New Roman" panose="02020603050405020304" pitchFamily="18" charset="0"/>
                <a:cs typeface="Times New Roman" panose="02020603050405020304" pitchFamily="18" charset="0"/>
              </a:endParaRPr>
            </a:p>
            <a:p>
              <a:r>
                <a:rPr lang="en-GB" altLang="en-US" sz="2400" b="1" i="1" kern="1200">
                  <a:solidFill>
                    <a:srgbClr val="002060"/>
                  </a:solidFill>
                  <a:latin typeface="Times New Roman" panose="02020603050405020304" pitchFamily="18" charset="0"/>
                  <a:cs typeface="Times New Roman" panose="02020603050405020304" pitchFamily="18" charset="0"/>
                </a:rPr>
                <a:t>2.2. </a:t>
              </a:r>
              <a:r>
                <a:rPr lang="en-US" sz="2400" b="1" i="1">
                  <a:solidFill>
                    <a:srgbClr val="002060"/>
                  </a:solidFill>
                  <a:latin typeface="Times New Roman" pitchFamily="18" charset="0"/>
                  <a:ea typeface="Tahoma" pitchFamily="34" charset="0"/>
                  <a:cs typeface="Times New Roman" pitchFamily="18" charset="0"/>
                </a:rPr>
                <a:t>Thời kỳ sau Cách mạng Tháng Mười Nga đến 1924 </a:t>
              </a:r>
            </a:p>
            <a:p>
              <a:pPr lvl="0" defTabSz="1244600">
                <a:lnSpc>
                  <a:spcPct val="90000"/>
                </a:lnSpc>
                <a:spcBef>
                  <a:spcPct val="0"/>
                </a:spcBef>
                <a:spcAft>
                  <a:spcPct val="35000"/>
                </a:spcAft>
              </a:pPr>
              <a:endParaRPr lang="en-US" sz="2400" b="1" i="1" kern="1200">
                <a:solidFill>
                  <a:srgbClr val="002060"/>
                </a:solidFill>
                <a:latin typeface="Times New Roman" panose="02020603050405020304" pitchFamily="18" charset="0"/>
                <a:cs typeface="Times New Roman" panose="02020603050405020304" pitchFamily="18" charset="0"/>
              </a:endParaRPr>
            </a:p>
          </p:txBody>
        </p:sp>
      </p:grpSp>
      <p:grpSp>
        <p:nvGrpSpPr>
          <p:cNvPr id="32" name="Group 31"/>
          <p:cNvGrpSpPr/>
          <p:nvPr/>
        </p:nvGrpSpPr>
        <p:grpSpPr>
          <a:xfrm>
            <a:off x="551275" y="5644521"/>
            <a:ext cx="6626818" cy="575755"/>
            <a:chOff x="212477" y="296080"/>
            <a:chExt cx="5840730" cy="907402"/>
          </a:xfrm>
        </p:grpSpPr>
        <p:sp>
          <p:nvSpPr>
            <p:cNvPr id="33" name="Rounded Rectangle 3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sz="2400"/>
            </a:p>
          </p:txBody>
        </p:sp>
        <p:sp>
          <p:nvSpPr>
            <p:cNvPr id="34" name="Rounded Rectangle 4"/>
            <p:cNvSpPr/>
            <p:nvPr/>
          </p:nvSpPr>
          <p:spPr>
            <a:xfrm>
              <a:off x="237718" y="29608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nSpc>
                  <a:spcPct val="130000"/>
                </a:lnSpc>
              </a:pPr>
              <a:endParaRPr lang="en-GB" altLang="en-US" sz="2400" b="1" i="1">
                <a:solidFill>
                  <a:srgbClr val="002060"/>
                </a:solidFill>
                <a:latin typeface="Times New Roman" panose="02020603050405020304" pitchFamily="18" charset="0"/>
                <a:cs typeface="Times New Roman" panose="02020603050405020304" pitchFamily="18" charset="0"/>
              </a:endParaRPr>
            </a:p>
            <a:p>
              <a:pPr>
                <a:lnSpc>
                  <a:spcPct val="130000"/>
                </a:lnSpc>
              </a:pPr>
              <a:r>
                <a:rPr lang="en-GB" altLang="en-US" sz="2400" b="1" i="1">
                  <a:solidFill>
                    <a:srgbClr val="002060"/>
                  </a:solidFill>
                  <a:latin typeface="Times New Roman" panose="02020603050405020304" pitchFamily="18" charset="0"/>
                  <a:cs typeface="Times New Roman" panose="02020603050405020304" pitchFamily="18" charset="0"/>
                </a:rPr>
                <a:t>3</a:t>
              </a:r>
              <a:r>
                <a:rPr lang="en-GB" altLang="en-US" sz="2400" b="1" i="1" kern="1200">
                  <a:solidFill>
                    <a:srgbClr val="002060"/>
                  </a:solidFill>
                  <a:latin typeface="Times New Roman" panose="02020603050405020304" pitchFamily="18" charset="0"/>
                  <a:cs typeface="Times New Roman" panose="02020603050405020304" pitchFamily="18" charset="0"/>
                </a:rPr>
                <a:t>.1. </a:t>
              </a:r>
              <a:r>
                <a:rPr lang="en-US" sz="2400" b="1" i="1">
                  <a:solidFill>
                    <a:srgbClr val="002060"/>
                  </a:solidFill>
                  <a:latin typeface="Times New Roman" pitchFamily="18" charset="0"/>
                  <a:ea typeface="Tahoma" pitchFamily="34" charset="0"/>
                  <a:cs typeface="Times New Roman" pitchFamily="18" charset="0"/>
                </a:rPr>
                <a:t>Thời kỳ từ 1924 đến trước năm 1991</a:t>
              </a:r>
            </a:p>
            <a:p>
              <a:pPr lvl="0" defTabSz="1244600">
                <a:lnSpc>
                  <a:spcPct val="90000"/>
                </a:lnSpc>
                <a:spcBef>
                  <a:spcPct val="0"/>
                </a:spcBef>
                <a:spcAft>
                  <a:spcPct val="35000"/>
                </a:spcAft>
              </a:pPr>
              <a:endParaRPr lang="en-US" sz="2400" b="1" i="1" kern="1200">
                <a:solidFill>
                  <a:srgbClr val="002060"/>
                </a:solidFill>
                <a:latin typeface="Times New Roman" panose="02020603050405020304" pitchFamily="18" charset="0"/>
                <a:cs typeface="Times New Roman" panose="02020603050405020304" pitchFamily="18" charset="0"/>
              </a:endParaRPr>
            </a:p>
          </p:txBody>
        </p:sp>
      </p:grpSp>
      <p:grpSp>
        <p:nvGrpSpPr>
          <p:cNvPr id="36" name="Group 35"/>
          <p:cNvGrpSpPr/>
          <p:nvPr/>
        </p:nvGrpSpPr>
        <p:grpSpPr>
          <a:xfrm>
            <a:off x="607511" y="6211711"/>
            <a:ext cx="6626818" cy="575755"/>
            <a:chOff x="212477" y="296080"/>
            <a:chExt cx="5840730" cy="907402"/>
          </a:xfrm>
        </p:grpSpPr>
        <p:sp>
          <p:nvSpPr>
            <p:cNvPr id="37" name="Rounded Rectangle 3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ounded Rectangle 4"/>
            <p:cNvSpPr/>
            <p:nvPr/>
          </p:nvSpPr>
          <p:spPr>
            <a:xfrm>
              <a:off x="237718" y="29608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nSpc>
                  <a:spcPct val="130000"/>
                </a:lnSpc>
              </a:pPr>
              <a:endParaRPr lang="en-GB" altLang="en-US" sz="2400" b="1" i="1">
                <a:solidFill>
                  <a:srgbClr val="002060"/>
                </a:solidFill>
                <a:latin typeface="Times New Roman" panose="02020603050405020304" pitchFamily="18" charset="0"/>
                <a:cs typeface="Times New Roman" panose="02020603050405020304" pitchFamily="18" charset="0"/>
              </a:endParaRPr>
            </a:p>
            <a:p>
              <a:pPr>
                <a:lnSpc>
                  <a:spcPct val="130000"/>
                </a:lnSpc>
              </a:pPr>
              <a:r>
                <a:rPr lang="en-GB" altLang="en-US" sz="2400" b="1" i="1" kern="1200">
                  <a:solidFill>
                    <a:srgbClr val="002060"/>
                  </a:solidFill>
                  <a:latin typeface="Times New Roman" panose="02020603050405020304" pitchFamily="18" charset="0"/>
                  <a:cs typeface="Times New Roman" panose="02020603050405020304" pitchFamily="18" charset="0"/>
                </a:rPr>
                <a:t>3.2. </a:t>
              </a:r>
              <a:r>
                <a:rPr lang="en-US" sz="2400" b="1" i="1">
                  <a:solidFill>
                    <a:srgbClr val="002060"/>
                  </a:solidFill>
                  <a:latin typeface="Times New Roman" pitchFamily="18" charset="0"/>
                  <a:ea typeface="Tahoma" pitchFamily="34" charset="0"/>
                  <a:cs typeface="Times New Roman" pitchFamily="18" charset="0"/>
                </a:rPr>
                <a:t>Từ năm 1991 đến nay</a:t>
              </a:r>
            </a:p>
            <a:p>
              <a:pPr lvl="0" defTabSz="1244600">
                <a:lnSpc>
                  <a:spcPct val="90000"/>
                </a:lnSpc>
                <a:spcBef>
                  <a:spcPct val="0"/>
                </a:spcBef>
                <a:spcAft>
                  <a:spcPct val="35000"/>
                </a:spcAft>
              </a:pPr>
              <a:endParaRPr lang="en-US" sz="2400" b="1" i="1" kern="1200">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55185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arn(inVertical)">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barn(inVertical)">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barn(inVertical)">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arn(inVertical)">
                                      <p:cBhvr>
                                        <p:cTn id="53" dur="500"/>
                                        <p:tgtEl>
                                          <p:spTgt spid="32"/>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barn(inVertical)">
                                      <p:cBhvr>
                                        <p:cTn id="5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181" y="12527"/>
            <a:ext cx="7065819" cy="759335"/>
          </a:xfrm>
          <a:solidFill>
            <a:schemeClr val="accent1">
              <a:lumMod val="75000"/>
            </a:schemeClr>
          </a:solidFill>
        </p:spPr>
        <p:txBody>
          <a:bodyPr>
            <a:normAutofit fontScale="90000"/>
          </a:bodyPr>
          <a:lstStyle/>
          <a:p>
            <a:pPr>
              <a:spcBef>
                <a:spcPts val="0"/>
              </a:spcBef>
              <a:defRPr/>
            </a:pPr>
            <a:br>
              <a:rPr lang="en-US" sz="2800" b="1">
                <a:solidFill>
                  <a:schemeClr val="bg1"/>
                </a:solidFill>
                <a:latin typeface="Times New Roman" pitchFamily="18" charset="0"/>
                <a:cs typeface="Times New Roman" pitchFamily="18" charset="0"/>
              </a:rPr>
            </a:br>
            <a:r>
              <a:rPr lang="en-US" sz="2800" b="1">
                <a:solidFill>
                  <a:schemeClr val="bg1"/>
                </a:solidFill>
                <a:latin typeface="Times New Roman" pitchFamily="18" charset="0"/>
                <a:cs typeface="Times New Roman" pitchFamily="18" charset="0"/>
              </a:rPr>
              <a:t>I</a:t>
            </a:r>
            <a:r>
              <a:rPr lang="vi-VN" sz="2800" b="1">
                <a:solidFill>
                  <a:schemeClr val="bg1"/>
                </a:solidFill>
                <a:cs typeface="Times New Roman" pitchFamily="18" charset="0"/>
              </a:rPr>
              <a:t>I. </a:t>
            </a:r>
            <a:r>
              <a:rPr lang="en-US" sz="2800" b="1">
                <a:solidFill>
                  <a:schemeClr val="bg1"/>
                </a:solidFill>
                <a:latin typeface="Times New Roman" pitchFamily="18" charset="0"/>
                <a:cs typeface="Times New Roman" pitchFamily="18" charset="0"/>
              </a:rPr>
              <a:t>CÁC GIAI ĐOẠN PHÁT TRIỂN CƠ BẢN CỦA CNXHKH</a:t>
            </a:r>
            <a:br>
              <a:rPr lang="vi-VN" sz="2800" b="1">
                <a:solidFill>
                  <a:schemeClr val="bg1"/>
                </a:solidFill>
                <a:cs typeface="Times New Roman" pitchFamily="18" charset="0"/>
              </a:rPr>
            </a:br>
            <a:endParaRPr lang="vi-VN" sz="2800" b="1">
              <a:solidFill>
                <a:schemeClr val="bg1"/>
              </a:solidFill>
              <a:latin typeface="Times New Roman" pitchFamily="18" charset="0"/>
              <a:cs typeface="Times New Roman" pitchFamily="18" charset="0"/>
            </a:endParaRPr>
          </a:p>
        </p:txBody>
      </p:sp>
      <p:sp>
        <p:nvSpPr>
          <p:cNvPr id="17" name="Rounded Rectangle 16"/>
          <p:cNvSpPr/>
          <p:nvPr/>
        </p:nvSpPr>
        <p:spPr>
          <a:xfrm>
            <a:off x="106487" y="922950"/>
            <a:ext cx="8159750" cy="56700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244600">
              <a:lnSpc>
                <a:spcPct val="90000"/>
              </a:lnSpc>
              <a:spcBef>
                <a:spcPct val="0"/>
              </a:spcBef>
              <a:spcAft>
                <a:spcPct val="35000"/>
              </a:spcAft>
            </a:pPr>
            <a:r>
              <a:rPr lang="vi-VN" sz="2800" b="1" kern="0">
                <a:solidFill>
                  <a:schemeClr val="bg1"/>
                </a:solidFill>
                <a:latin typeface="Times New Roman" panose="02020603050405020304" pitchFamily="18" charset="0"/>
                <a:cs typeface="Times New Roman" panose="02020603050405020304" pitchFamily="18" charset="0"/>
              </a:rPr>
              <a:t>1. </a:t>
            </a:r>
            <a:r>
              <a:rPr lang="en-US" sz="2800" b="1">
                <a:solidFill>
                  <a:schemeClr val="bg1"/>
                </a:solidFill>
                <a:latin typeface="Times New Roman" panose="02020603050405020304" pitchFamily="18" charset="0"/>
                <a:cs typeface="Times New Roman" panose="02020603050405020304" pitchFamily="18" charset="0"/>
              </a:rPr>
              <a:t>C.Mác và Ph.Ăngghen phát triển CNXHKH</a:t>
            </a: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552324" y="1641038"/>
            <a:ext cx="7949446" cy="587207"/>
            <a:chOff x="212477" y="406442"/>
            <a:chExt cx="5840730" cy="797040"/>
          </a:xfrm>
        </p:grpSpPr>
        <p:sp>
          <p:nvSpPr>
            <p:cNvPr id="21" name="Rounded Rectangle 20"/>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endParaRPr lang="en-GB" altLang="en-US" sz="2800" b="1" i="1" kern="1200">
                <a:solidFill>
                  <a:srgbClr val="002060"/>
                </a:solidFill>
                <a:latin typeface="Times New Roman" panose="02020603050405020304" pitchFamily="18" charset="0"/>
                <a:cs typeface="Times New Roman" panose="02020603050405020304" pitchFamily="18" charset="0"/>
              </a:endParaRPr>
            </a:p>
            <a:p>
              <a:pPr defTabSz="1244600">
                <a:lnSpc>
                  <a:spcPct val="90000"/>
                </a:lnSpc>
                <a:spcBef>
                  <a:spcPct val="0"/>
                </a:spcBef>
                <a:spcAft>
                  <a:spcPct val="35000"/>
                </a:spcAft>
              </a:pPr>
              <a:r>
                <a:rPr lang="en-GB" altLang="en-US" sz="2800" b="1" i="1" kern="1200">
                  <a:solidFill>
                    <a:srgbClr val="002060"/>
                  </a:solidFill>
                  <a:latin typeface="Times New Roman" panose="02020603050405020304" pitchFamily="18" charset="0"/>
                  <a:cs typeface="Times New Roman" panose="02020603050405020304" pitchFamily="18" charset="0"/>
                </a:rPr>
                <a:t>1.1. </a:t>
              </a:r>
              <a:r>
                <a:rPr lang="en-US" sz="2800" b="1" i="1">
                  <a:solidFill>
                    <a:srgbClr val="002060"/>
                  </a:solidFill>
                  <a:latin typeface="Times New Roman" pitchFamily="18" charset="0"/>
                  <a:ea typeface="Tahoma" pitchFamily="34" charset="0"/>
                  <a:cs typeface="Times New Roman" pitchFamily="18" charset="0"/>
                </a:rPr>
                <a:t>Thời kỳ từ 1848 đến Công xã Pari (1871)</a:t>
              </a:r>
            </a:p>
            <a:p>
              <a:pPr lvl="0" defTabSz="1244600">
                <a:lnSpc>
                  <a:spcPct val="90000"/>
                </a:lnSpc>
                <a:spcBef>
                  <a:spcPct val="0"/>
                </a:spcBef>
                <a:spcAft>
                  <a:spcPct val="35000"/>
                </a:spcAft>
              </a:pPr>
              <a:endParaRPr lang="en-US" sz="2800" b="1" i="1" kern="1200">
                <a:solidFill>
                  <a:srgbClr val="002060"/>
                </a:solidFill>
                <a:latin typeface="Times New Roman" panose="02020603050405020304" pitchFamily="18" charset="0"/>
                <a:cs typeface="Times New Roman" panose="02020603050405020304" pitchFamily="18" charset="0"/>
              </a:endParaRPr>
            </a:p>
          </p:txBody>
        </p:sp>
      </p:grpSp>
      <p:sp>
        <p:nvSpPr>
          <p:cNvPr id="35" name="Rectangle 3"/>
          <p:cNvSpPr txBox="1">
            <a:spLocks noChangeArrowheads="1"/>
          </p:cNvSpPr>
          <p:nvPr/>
        </p:nvSpPr>
        <p:spPr>
          <a:xfrm>
            <a:off x="336047" y="2530421"/>
            <a:ext cx="8382000" cy="4197927"/>
          </a:xfrm>
          <a:prstGeom prst="rect">
            <a:avLst/>
          </a:prstGeom>
          <a:solidFill>
            <a:schemeClr val="accent5">
              <a:lumMod val="20000"/>
              <a:lumOff val="80000"/>
            </a:schemeClr>
          </a:solidFill>
          <a:ln w="25400">
            <a:solidFill>
              <a:schemeClr val="tx2">
                <a:lumMod val="75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Arial" pitchFamily="34" charset="0"/>
              <a:buNone/>
              <a:defRPr/>
            </a:pPr>
            <a:r>
              <a:rPr lang="en-US" sz="2800" b="1" i="1">
                <a:solidFill>
                  <a:srgbClr val="FF3300"/>
                </a:solidFill>
                <a:latin typeface="Times New Roman" panose="02020603050405020304" pitchFamily="18" charset="0"/>
                <a:cs typeface="Times New Roman" panose="02020603050405020304" pitchFamily="18" charset="0"/>
              </a:rPr>
              <a:t>	</a:t>
            </a:r>
            <a:r>
              <a:rPr lang="en-US" sz="2800" b="1">
                <a:solidFill>
                  <a:srgbClr val="002060"/>
                </a:solidFill>
                <a:latin typeface="Times New Roman" panose="02020603050405020304" pitchFamily="18" charset="0"/>
                <a:cs typeface="Times New Roman" panose="02020603050405020304" pitchFamily="18" charset="0"/>
              </a:rPr>
              <a:t>Hai ông tổng kết kinh nghiệm phong trào cách mạng 1848-1851, tiếp tục phát triển lý luận CNXHKH thông qua các tác phẩm:</a:t>
            </a:r>
          </a:p>
          <a:p>
            <a:pPr marL="0" indent="0">
              <a:buNone/>
              <a:defRPr/>
            </a:pPr>
            <a:r>
              <a:rPr lang="en-US" sz="2800" b="1" i="1">
                <a:solidFill>
                  <a:srgbClr val="7030A0"/>
                </a:solidFill>
                <a:latin typeface="Times New Roman" panose="02020603050405020304" pitchFamily="18" charset="0"/>
                <a:cs typeface="Times New Roman" panose="02020603050405020304" pitchFamily="18" charset="0"/>
              </a:rPr>
              <a:t>[1]. “Đấu tranh giai cấp ở Pháp” (1848 - 1850), </a:t>
            </a:r>
          </a:p>
          <a:p>
            <a:pPr marL="0" indent="0">
              <a:buNone/>
              <a:defRPr/>
            </a:pPr>
            <a:r>
              <a:rPr lang="en-US" sz="2800" b="1" i="1">
                <a:solidFill>
                  <a:srgbClr val="7030A0"/>
                </a:solidFill>
                <a:latin typeface="Times New Roman" panose="02020603050405020304" pitchFamily="18" charset="0"/>
                <a:cs typeface="Times New Roman" panose="02020603050405020304" pitchFamily="18" charset="0"/>
              </a:rPr>
              <a:t>[2]. “Ngày 18 tháng Sương mù của Luibônapác tơ” (1851)</a:t>
            </a:r>
          </a:p>
          <a:p>
            <a:pPr marL="0" indent="0">
              <a:buNone/>
              <a:defRPr/>
            </a:pPr>
            <a:r>
              <a:rPr lang="en-US" sz="2800" b="1" i="1">
                <a:solidFill>
                  <a:srgbClr val="7030A0"/>
                </a:solidFill>
                <a:latin typeface="Times New Roman" panose="02020603050405020304" pitchFamily="18" charset="0"/>
                <a:cs typeface="Times New Roman" panose="02020603050405020304" pitchFamily="18" charset="0"/>
              </a:rPr>
              <a:t>[3]. “Chiến tranh nông dân ở Đức” (1850), </a:t>
            </a:r>
          </a:p>
          <a:p>
            <a:pPr marL="0" indent="0">
              <a:buNone/>
              <a:defRPr/>
            </a:pPr>
            <a:r>
              <a:rPr lang="en-US" sz="2800" b="1" i="1">
                <a:solidFill>
                  <a:srgbClr val="7030A0"/>
                </a:solidFill>
                <a:latin typeface="Times New Roman" panose="02020603050405020304" pitchFamily="18" charset="0"/>
                <a:cs typeface="Times New Roman" panose="02020603050405020304" pitchFamily="18" charset="0"/>
              </a:rPr>
              <a:t>[4]. “Cách mạng và phản cách mạng ở Đức” (1852)…</a:t>
            </a:r>
          </a:p>
          <a:p>
            <a:pPr>
              <a:buFont typeface="Arial" pitchFamily="34" charset="0"/>
              <a:buNone/>
              <a:defRPr/>
            </a:pPr>
            <a:endParaRPr lang="en-US" sz="2800" b="1" i="1">
              <a:solidFill>
                <a:srgbClr val="FF3300"/>
              </a:solidFill>
              <a:latin typeface="Times New Roman" panose="02020603050405020304" pitchFamily="18" charset="0"/>
              <a:cs typeface="Times New Roman" panose="02020603050405020304" pitchFamily="18" charset="0"/>
            </a:endParaRPr>
          </a:p>
          <a:p>
            <a:pPr>
              <a:buFont typeface="Arial" pitchFamily="34" charset="0"/>
              <a:buNone/>
              <a:defRPr/>
            </a:pPr>
            <a:endParaRPr lang="en-US" sz="2400" b="1" dirty="0">
              <a:solidFill>
                <a:srgbClr val="FF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54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5">
                                            <p:bg/>
                                          </p:spTgt>
                                        </p:tgtEl>
                                        <p:attrNameLst>
                                          <p:attrName>style.visibility</p:attrName>
                                        </p:attrNameLst>
                                      </p:cBhvr>
                                      <p:to>
                                        <p:strVal val="visible"/>
                                      </p:to>
                                    </p:set>
                                    <p:animEffect transition="in" filter="circle(in)">
                                      <p:cBhvr>
                                        <p:cTn id="21" dur="2000"/>
                                        <p:tgtEl>
                                          <p:spTgt spid="35">
                                            <p:bg/>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barn(inVertical)">
                                      <p:cBhvr>
                                        <p:cTn id="26" dur="500"/>
                                        <p:tgtEl>
                                          <p:spTgt spid="3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35">
                                            <p:txEl>
                                              <p:pRg st="1" end="1"/>
                                            </p:txEl>
                                          </p:spTgt>
                                        </p:tgtEl>
                                        <p:attrNameLst>
                                          <p:attrName>style.visibility</p:attrName>
                                        </p:attrNameLst>
                                      </p:cBhvr>
                                      <p:to>
                                        <p:strVal val="visible"/>
                                      </p:to>
                                    </p:set>
                                    <p:animEffect transition="in" filter="barn(inVertical)">
                                      <p:cBhvr>
                                        <p:cTn id="31" dur="500"/>
                                        <p:tgtEl>
                                          <p:spTgt spid="35">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5">
                                            <p:txEl>
                                              <p:pRg st="2" end="2"/>
                                            </p:txEl>
                                          </p:spTgt>
                                        </p:tgtEl>
                                        <p:attrNameLst>
                                          <p:attrName>style.visibility</p:attrName>
                                        </p:attrNameLst>
                                      </p:cBhvr>
                                      <p:to>
                                        <p:strVal val="visible"/>
                                      </p:to>
                                    </p:set>
                                    <p:animEffect transition="in" filter="barn(inVertical)">
                                      <p:cBhvr>
                                        <p:cTn id="36" dur="500"/>
                                        <p:tgtEl>
                                          <p:spTgt spid="35">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35">
                                            <p:txEl>
                                              <p:pRg st="3" end="3"/>
                                            </p:txEl>
                                          </p:spTgt>
                                        </p:tgtEl>
                                        <p:attrNameLst>
                                          <p:attrName>style.visibility</p:attrName>
                                        </p:attrNameLst>
                                      </p:cBhvr>
                                      <p:to>
                                        <p:strVal val="visible"/>
                                      </p:to>
                                    </p:set>
                                    <p:animEffect transition="in" filter="barn(inVertical)">
                                      <p:cBhvr>
                                        <p:cTn id="41" dur="500"/>
                                        <p:tgtEl>
                                          <p:spTgt spid="35">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35">
                                            <p:txEl>
                                              <p:pRg st="4" end="4"/>
                                            </p:txEl>
                                          </p:spTgt>
                                        </p:tgtEl>
                                        <p:attrNameLst>
                                          <p:attrName>style.visibility</p:attrName>
                                        </p:attrNameLst>
                                      </p:cBhvr>
                                      <p:to>
                                        <p:strVal val="visible"/>
                                      </p:to>
                                    </p:set>
                                    <p:animEffect transition="in" filter="barn(inVertical)">
                                      <p:cBhvr>
                                        <p:cTn id="46" dur="500"/>
                                        <p:tgtEl>
                                          <p:spTgt spid="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5"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2143108" y="0"/>
            <a:ext cx="6862347" cy="85898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44600">
              <a:lnSpc>
                <a:spcPct val="90000"/>
              </a:lnSpc>
              <a:spcBef>
                <a:spcPct val="0"/>
              </a:spcBef>
              <a:spcAft>
                <a:spcPct val="35000"/>
              </a:spcAft>
            </a:pPr>
            <a:r>
              <a:rPr lang="vi-VN" sz="2800" b="1" kern="0">
                <a:solidFill>
                  <a:schemeClr val="bg1"/>
                </a:solidFill>
                <a:latin typeface="Times New Roman" panose="02020603050405020304" pitchFamily="18" charset="0"/>
                <a:cs typeface="Times New Roman" panose="02020603050405020304" pitchFamily="18" charset="0"/>
              </a:rPr>
              <a:t>1. </a:t>
            </a:r>
            <a:r>
              <a:rPr lang="en-US" sz="2800" b="1">
                <a:solidFill>
                  <a:schemeClr val="bg1"/>
                </a:solidFill>
                <a:latin typeface="Times New Roman" panose="02020603050405020304" pitchFamily="18" charset="0"/>
                <a:cs typeface="Times New Roman" panose="02020603050405020304" pitchFamily="18" charset="0"/>
              </a:rPr>
              <a:t>C.Mác và Ph.Ăngghen phát triển CNXHKH</a:t>
            </a: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23" name="Group 22"/>
          <p:cNvGrpSpPr/>
          <p:nvPr/>
        </p:nvGrpSpPr>
        <p:grpSpPr>
          <a:xfrm>
            <a:off x="166853" y="1213342"/>
            <a:ext cx="7949446" cy="587207"/>
            <a:chOff x="212477" y="406442"/>
            <a:chExt cx="5840730" cy="797040"/>
          </a:xfrm>
        </p:grpSpPr>
        <p:sp>
          <p:nvSpPr>
            <p:cNvPr id="24" name="Rounded Rectangle 23"/>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r>
                <a:rPr lang="en-GB" altLang="en-US" sz="2800" b="1" i="1" kern="1200">
                  <a:solidFill>
                    <a:srgbClr val="002060"/>
                  </a:solidFill>
                  <a:latin typeface="Times New Roman" panose="02020603050405020304" pitchFamily="18" charset="0"/>
                  <a:cs typeface="Times New Roman" panose="02020603050405020304" pitchFamily="18" charset="0"/>
                </a:rPr>
                <a:t>1.2. </a:t>
              </a:r>
              <a:r>
                <a:rPr lang="en-US" sz="2800" b="1" i="1">
                  <a:solidFill>
                    <a:srgbClr val="002060"/>
                  </a:solidFill>
                  <a:latin typeface="Times New Roman" pitchFamily="18" charset="0"/>
                  <a:ea typeface="Tahoma" pitchFamily="34" charset="0"/>
                  <a:cs typeface="Times New Roman" pitchFamily="18" charset="0"/>
                </a:rPr>
                <a:t>Thời kỳ sau Công xã Pari đến năm 1895</a:t>
              </a:r>
              <a:endParaRPr lang="en-US" sz="2800" b="1" i="1" kern="1200">
                <a:solidFill>
                  <a:srgbClr val="002060"/>
                </a:solidFill>
                <a:latin typeface="Times New Roman" panose="02020603050405020304" pitchFamily="18" charset="0"/>
                <a:cs typeface="Times New Roman" panose="02020603050405020304" pitchFamily="18" charset="0"/>
              </a:endParaRPr>
            </a:p>
          </p:txBody>
        </p:sp>
      </p:grpSp>
      <p:sp>
        <p:nvSpPr>
          <p:cNvPr id="12" name="Rectangle 3"/>
          <p:cNvSpPr txBox="1">
            <a:spLocks noChangeArrowheads="1"/>
          </p:cNvSpPr>
          <p:nvPr/>
        </p:nvSpPr>
        <p:spPr>
          <a:xfrm>
            <a:off x="438422" y="2015836"/>
            <a:ext cx="8382000" cy="4592782"/>
          </a:xfrm>
          <a:prstGeom prst="rect">
            <a:avLst/>
          </a:prstGeom>
          <a:solidFill>
            <a:schemeClr val="accent5">
              <a:lumMod val="40000"/>
              <a:lumOff val="60000"/>
            </a:schemeClr>
          </a:solidFill>
          <a:ln w="25400">
            <a:solidFill>
              <a:schemeClr val="accent1">
                <a:shade val="50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defRPr/>
            </a:pPr>
            <a:r>
              <a:rPr lang="en-US" sz="2800" b="1">
                <a:latin typeface="Times New Roman" panose="02020603050405020304" pitchFamily="18" charset="0"/>
                <a:cs typeface="Times New Roman" panose="02020603050405020304" pitchFamily="18" charset="0"/>
              </a:rPr>
              <a:t>	</a:t>
            </a:r>
            <a:r>
              <a:rPr lang="en-US" sz="2800" b="1">
                <a:solidFill>
                  <a:srgbClr val="FF0000"/>
                </a:solidFill>
                <a:latin typeface="Times New Roman" panose="02020603050405020304" pitchFamily="18" charset="0"/>
                <a:cs typeface="Times New Roman" panose="02020603050405020304" pitchFamily="18" charset="0"/>
              </a:rPr>
              <a:t>Hai ông tổng kết kinh nghiệm Công xã Pari và tiếp tục phát triển các nguyên lý của CNXHKH thông qua các tác phẩm tiêu biểu:</a:t>
            </a:r>
          </a:p>
          <a:p>
            <a:pPr>
              <a:buNone/>
              <a:defRPr/>
            </a:pPr>
            <a:r>
              <a:rPr lang="en-US" sz="2800" b="1" i="1">
                <a:solidFill>
                  <a:srgbClr val="002060"/>
                </a:solidFill>
                <a:latin typeface="Times New Roman" panose="02020603050405020304" pitchFamily="18" charset="0"/>
                <a:cs typeface="Times New Roman" panose="02020603050405020304" pitchFamily="18" charset="0"/>
              </a:rPr>
              <a:t>[1]. “Nội chiến ở Pháp”,</a:t>
            </a:r>
          </a:p>
          <a:p>
            <a:pPr>
              <a:buNone/>
              <a:defRPr/>
            </a:pPr>
            <a:r>
              <a:rPr lang="en-US" sz="2800" b="1" i="1">
                <a:solidFill>
                  <a:srgbClr val="002060"/>
                </a:solidFill>
                <a:latin typeface="Times New Roman" panose="02020603050405020304" pitchFamily="18" charset="0"/>
                <a:cs typeface="Times New Roman" panose="02020603050405020304" pitchFamily="18" charset="0"/>
              </a:rPr>
              <a:t>[2]. “Phê phán cương lĩnh Gô-ta”</a:t>
            </a:r>
          </a:p>
          <a:p>
            <a:pPr>
              <a:buNone/>
              <a:defRPr/>
            </a:pPr>
            <a:r>
              <a:rPr lang="en-US" sz="2800" b="1" i="1">
                <a:solidFill>
                  <a:srgbClr val="002060"/>
                </a:solidFill>
                <a:latin typeface="Times New Roman" panose="02020603050405020304" pitchFamily="18" charset="0"/>
                <a:cs typeface="Times New Roman" panose="02020603050405020304" pitchFamily="18" charset="0"/>
              </a:rPr>
              <a:t>[3]. “Chống Đuy-rinh”, </a:t>
            </a:r>
          </a:p>
          <a:p>
            <a:pPr>
              <a:buNone/>
              <a:defRPr/>
            </a:pPr>
            <a:r>
              <a:rPr lang="en-US" sz="2800" b="1" i="1">
                <a:solidFill>
                  <a:srgbClr val="002060"/>
                </a:solidFill>
                <a:latin typeface="Times New Roman" panose="02020603050405020304" pitchFamily="18" charset="0"/>
                <a:cs typeface="Times New Roman" panose="02020603050405020304" pitchFamily="18" charset="0"/>
              </a:rPr>
              <a:t>[4]. “Nguồn gốc của gia đình của sở hữu tư nhân và của nhà nước”,</a:t>
            </a:r>
          </a:p>
          <a:p>
            <a:pPr>
              <a:buNone/>
              <a:defRPr/>
            </a:pPr>
            <a:r>
              <a:rPr lang="en-US" sz="2800" b="1" i="1">
                <a:solidFill>
                  <a:srgbClr val="002060"/>
                </a:solidFill>
                <a:latin typeface="Times New Roman" panose="02020603050405020304" pitchFamily="18" charset="0"/>
                <a:cs typeface="Times New Roman" panose="02020603050405020304" pitchFamily="18" charset="0"/>
              </a:rPr>
              <a:t>[5]. Hoàn tất bộ “Tư bản”</a:t>
            </a:r>
            <a:endParaRPr lang="en-US" sz="2800" b="1" i="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783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bg/>
                                          </p:spTgt>
                                        </p:tgtEl>
                                        <p:attrNameLst>
                                          <p:attrName>style.visibility</p:attrName>
                                        </p:attrNameLst>
                                      </p:cBhvr>
                                      <p:to>
                                        <p:strVal val="visible"/>
                                      </p:to>
                                    </p:set>
                                    <p:animEffect transition="in" filter="circle(in)">
                                      <p:cBhvr>
                                        <p:cTn id="19" dur="2000"/>
                                        <p:tgtEl>
                                          <p:spTgt spid="12">
                                            <p:bg/>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circle(in)">
                                      <p:cBhvr>
                                        <p:cTn id="24" dur="2000"/>
                                        <p:tgtEl>
                                          <p:spTgt spid="1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animEffect transition="in" filter="barn(inVertical)">
                                      <p:cBhvr>
                                        <p:cTn id="29" dur="500"/>
                                        <p:tgtEl>
                                          <p:spTgt spid="12">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2">
                                            <p:txEl>
                                              <p:pRg st="2" end="2"/>
                                            </p:txEl>
                                          </p:spTgt>
                                        </p:tgtEl>
                                        <p:attrNameLst>
                                          <p:attrName>style.visibility</p:attrName>
                                        </p:attrNameLst>
                                      </p:cBhvr>
                                      <p:to>
                                        <p:strVal val="visible"/>
                                      </p:to>
                                    </p:set>
                                    <p:animEffect transition="in" filter="barn(inVertical)">
                                      <p:cBhvr>
                                        <p:cTn id="34" dur="500"/>
                                        <p:tgtEl>
                                          <p:spTgt spid="12">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2">
                                            <p:txEl>
                                              <p:pRg st="3" end="3"/>
                                            </p:txEl>
                                          </p:spTgt>
                                        </p:tgtEl>
                                        <p:attrNameLst>
                                          <p:attrName>style.visibility</p:attrName>
                                        </p:attrNameLst>
                                      </p:cBhvr>
                                      <p:to>
                                        <p:strVal val="visible"/>
                                      </p:to>
                                    </p:set>
                                    <p:animEffect transition="in" filter="barn(inVertical)">
                                      <p:cBhvr>
                                        <p:cTn id="39" dur="500"/>
                                        <p:tgtEl>
                                          <p:spTgt spid="12">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2">
                                            <p:txEl>
                                              <p:pRg st="4" end="4"/>
                                            </p:txEl>
                                          </p:spTgt>
                                        </p:tgtEl>
                                        <p:attrNameLst>
                                          <p:attrName>style.visibility</p:attrName>
                                        </p:attrNameLst>
                                      </p:cBhvr>
                                      <p:to>
                                        <p:strVal val="visible"/>
                                      </p:to>
                                    </p:set>
                                    <p:animEffect transition="in" filter="barn(inVertical)">
                                      <p:cBhvr>
                                        <p:cTn id="44" dur="500"/>
                                        <p:tgtEl>
                                          <p:spTgt spid="12">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2">
                                            <p:txEl>
                                              <p:pRg st="5" end="5"/>
                                            </p:txEl>
                                          </p:spTgt>
                                        </p:tgtEl>
                                        <p:attrNameLst>
                                          <p:attrName>style.visibility</p:attrName>
                                        </p:attrNameLst>
                                      </p:cBhvr>
                                      <p:to>
                                        <p:strVal val="visible"/>
                                      </p:to>
                                    </p:set>
                                    <p:animEffect transition="in" filter="barn(inVertical)">
                                      <p:cBhvr>
                                        <p:cTn id="49"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2202872" y="48069"/>
            <a:ext cx="6888901" cy="92434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r>
              <a:rPr lang="en-GB" altLang="en-US" sz="2800" b="1">
                <a:solidFill>
                  <a:schemeClr val="bg1"/>
                </a:solidFill>
                <a:latin typeface="Times New Roman" panose="02020603050405020304" pitchFamily="18" charset="0"/>
                <a:cs typeface="Times New Roman" panose="02020603050405020304" pitchFamily="18" charset="0"/>
              </a:rPr>
              <a:t>2. </a:t>
            </a:r>
            <a:r>
              <a:rPr lang="en-US" sz="2800" b="1">
                <a:solidFill>
                  <a:schemeClr val="bg1"/>
                </a:solidFill>
                <a:latin typeface="Times New Roman" panose="02020603050405020304" pitchFamily="18" charset="0"/>
                <a:cs typeface="Times New Roman" panose="02020603050405020304" pitchFamily="18" charset="0"/>
              </a:rPr>
              <a:t>V.I.Lênin vận dụng và phát triển CNXHKH trong điều kiện mới </a:t>
            </a:r>
          </a:p>
        </p:txBody>
      </p:sp>
      <p:grpSp>
        <p:nvGrpSpPr>
          <p:cNvPr id="26" name="Group 25"/>
          <p:cNvGrpSpPr/>
          <p:nvPr/>
        </p:nvGrpSpPr>
        <p:grpSpPr>
          <a:xfrm>
            <a:off x="152400" y="2390649"/>
            <a:ext cx="8880764" cy="732380"/>
            <a:chOff x="212477" y="296080"/>
            <a:chExt cx="5840730" cy="907402"/>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37718" y="29608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nSpc>
                  <a:spcPct val="130000"/>
                </a:lnSpc>
              </a:pPr>
              <a:endParaRPr lang="en-GB" altLang="en-US" sz="2800" b="1" i="1">
                <a:solidFill>
                  <a:srgbClr val="002060"/>
                </a:solidFill>
                <a:latin typeface="Times New Roman" panose="02020603050405020304" pitchFamily="18" charset="0"/>
                <a:cs typeface="Times New Roman" panose="02020603050405020304" pitchFamily="18" charset="0"/>
              </a:endParaRPr>
            </a:p>
            <a:p>
              <a:pPr>
                <a:lnSpc>
                  <a:spcPct val="130000"/>
                </a:lnSpc>
              </a:pPr>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.1. </a:t>
              </a:r>
              <a:r>
                <a:rPr lang="en-US" sz="2800" b="1" i="1">
                  <a:solidFill>
                    <a:srgbClr val="002060"/>
                  </a:solidFill>
                  <a:latin typeface="Times New Roman" pitchFamily="18" charset="0"/>
                  <a:ea typeface="Tahoma" pitchFamily="34" charset="0"/>
                  <a:cs typeface="Times New Roman" pitchFamily="18" charset="0"/>
                </a:rPr>
                <a:t>Thời kỳ trước Cách mạng Tháng Mười Nga (1917)</a:t>
              </a:r>
            </a:p>
            <a:p>
              <a:pPr lvl="0" defTabSz="1244600">
                <a:lnSpc>
                  <a:spcPct val="90000"/>
                </a:lnSpc>
                <a:spcBef>
                  <a:spcPct val="0"/>
                </a:spcBef>
                <a:spcAft>
                  <a:spcPct val="35000"/>
                </a:spcAft>
              </a:pPr>
              <a:endParaRPr lang="en-US" sz="2800" b="1" i="1" kern="1200">
                <a:solidFill>
                  <a:srgbClr val="002060"/>
                </a:solidFill>
                <a:latin typeface="Times New Roman" panose="02020603050405020304" pitchFamily="18" charset="0"/>
                <a:cs typeface="Times New Roman" panose="02020603050405020304" pitchFamily="18" charset="0"/>
              </a:endParaRPr>
            </a:p>
          </p:txBody>
        </p:sp>
      </p:grpSp>
      <p:sp>
        <p:nvSpPr>
          <p:cNvPr id="35" name="Rectangle 3"/>
          <p:cNvSpPr txBox="1">
            <a:spLocks noChangeArrowheads="1"/>
          </p:cNvSpPr>
          <p:nvPr/>
        </p:nvSpPr>
        <p:spPr>
          <a:xfrm>
            <a:off x="1134590" y="1163017"/>
            <a:ext cx="7317067" cy="1105541"/>
          </a:xfrm>
          <a:prstGeom prst="rect">
            <a:avLst/>
          </a:prstGeom>
          <a:ln w="25400">
            <a:solidFill>
              <a:schemeClr val="accent1">
                <a:shade val="50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en-US" sz="2800" b="1">
                <a:solidFill>
                  <a:srgbClr val="FF0000"/>
                </a:solidFill>
                <a:latin typeface="Times New Roman" panose="02020603050405020304" pitchFamily="18" charset="0"/>
                <a:cs typeface="Times New Roman" panose="02020603050405020304" pitchFamily="18" charset="0"/>
              </a:rPr>
              <a:t>Công lao lớn nhất của Lênin: Làm cho lý luận CNXHKH trở thành hiện thực</a:t>
            </a:r>
          </a:p>
        </p:txBody>
      </p:sp>
      <p:sp>
        <p:nvSpPr>
          <p:cNvPr id="39" name="Rectangle 3"/>
          <p:cNvSpPr txBox="1">
            <a:spLocks noChangeArrowheads="1"/>
          </p:cNvSpPr>
          <p:nvPr/>
        </p:nvSpPr>
        <p:spPr>
          <a:xfrm>
            <a:off x="762559" y="3472229"/>
            <a:ext cx="7799937" cy="2316219"/>
          </a:xfrm>
          <a:prstGeom prst="rect">
            <a:avLst/>
          </a:prstGeom>
          <a:solidFill>
            <a:schemeClr val="accent3">
              <a:lumMod val="20000"/>
              <a:lumOff val="80000"/>
            </a:schemeClr>
          </a:solidFill>
          <a:ln w="25400">
            <a:solidFill>
              <a:schemeClr val="accent1">
                <a:shade val="50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ltLang="en-US" sz="2800" b="1">
                <a:latin typeface="Times New Roman" panose="02020603050405020304" pitchFamily="18" charset="0"/>
                <a:cs typeface="Times New Roman" panose="02020603050405020304" pitchFamily="18" charset="0"/>
              </a:rPr>
              <a:t>Đấu tranh chống lại các trào lưu phi mác – xít</a:t>
            </a:r>
          </a:p>
          <a:p>
            <a:r>
              <a:rPr lang="vi-VN" altLang="en-US" sz="2800" b="1">
                <a:latin typeface="Times New Roman" panose="02020603050405020304" pitchFamily="18" charset="0"/>
                <a:cs typeface="Times New Roman" panose="02020603050405020304" pitchFamily="18" charset="0"/>
              </a:rPr>
              <a:t>Lý luận về CM dân chủ tư sản kiểu mới</a:t>
            </a:r>
          </a:p>
          <a:p>
            <a:r>
              <a:rPr lang="en-US" altLang="en-US" sz="2800" b="1">
                <a:latin typeface="Times New Roman" panose="02020603050405020304" pitchFamily="18" charset="0"/>
                <a:cs typeface="Times New Roman" panose="02020603050405020304" pitchFamily="18" charset="0"/>
              </a:rPr>
              <a:t>Về Đảng kiểu mới của GCCN</a:t>
            </a:r>
          </a:p>
          <a:p>
            <a:r>
              <a:rPr lang="en-US" altLang="en-US" sz="2800" b="1">
                <a:latin typeface="Times New Roman" panose="02020603050405020304" pitchFamily="18" charset="0"/>
                <a:cs typeface="Times New Roman" panose="02020603050405020304" pitchFamily="18" charset="0"/>
              </a:rPr>
              <a:t>Diễn biến của CMXHCN</a:t>
            </a:r>
          </a:p>
        </p:txBody>
      </p:sp>
    </p:spTree>
    <p:extLst>
      <p:ext uri="{BB962C8B-B14F-4D97-AF65-F5344CB8AC3E}">
        <p14:creationId xmlns:p14="http://schemas.microsoft.com/office/powerpoint/2010/main" val="97490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circle(in)">
                                      <p:cBhvr>
                                        <p:cTn id="12" dur="20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9">
                                            <p:bg/>
                                          </p:spTgt>
                                        </p:tgtEl>
                                        <p:attrNameLst>
                                          <p:attrName>style.visibility</p:attrName>
                                        </p:attrNameLst>
                                      </p:cBhvr>
                                      <p:to>
                                        <p:strVal val="visible"/>
                                      </p:to>
                                    </p:set>
                                    <p:animEffect transition="in" filter="circle(in)">
                                      <p:cBhvr>
                                        <p:cTn id="24" dur="2000"/>
                                        <p:tgtEl>
                                          <p:spTgt spid="39">
                                            <p:bg/>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9">
                                            <p:txEl>
                                              <p:pRg st="0" end="0"/>
                                            </p:txEl>
                                          </p:spTgt>
                                        </p:tgtEl>
                                        <p:attrNameLst>
                                          <p:attrName>style.visibility</p:attrName>
                                        </p:attrNameLst>
                                      </p:cBhvr>
                                      <p:to>
                                        <p:strVal val="visible"/>
                                      </p:to>
                                    </p:set>
                                    <p:animEffect transition="in" filter="circle(in)">
                                      <p:cBhvr>
                                        <p:cTn id="29" dur="2000"/>
                                        <p:tgtEl>
                                          <p:spTgt spid="3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9">
                                            <p:txEl>
                                              <p:pRg st="1" end="1"/>
                                            </p:txEl>
                                          </p:spTgt>
                                        </p:tgtEl>
                                        <p:attrNameLst>
                                          <p:attrName>style.visibility</p:attrName>
                                        </p:attrNameLst>
                                      </p:cBhvr>
                                      <p:to>
                                        <p:strVal val="visible"/>
                                      </p:to>
                                    </p:set>
                                    <p:animEffect transition="in" filter="circle(in)">
                                      <p:cBhvr>
                                        <p:cTn id="34" dur="2000"/>
                                        <p:tgtEl>
                                          <p:spTgt spid="3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39">
                                            <p:txEl>
                                              <p:pRg st="2" end="2"/>
                                            </p:txEl>
                                          </p:spTgt>
                                        </p:tgtEl>
                                        <p:attrNameLst>
                                          <p:attrName>style.visibility</p:attrName>
                                        </p:attrNameLst>
                                      </p:cBhvr>
                                      <p:to>
                                        <p:strVal val="visible"/>
                                      </p:to>
                                    </p:set>
                                    <p:animEffect transition="in" filter="circle(in)">
                                      <p:cBhvr>
                                        <p:cTn id="39" dur="2000"/>
                                        <p:tgtEl>
                                          <p:spTgt spid="39">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39">
                                            <p:txEl>
                                              <p:pRg st="3" end="3"/>
                                            </p:txEl>
                                          </p:spTgt>
                                        </p:tgtEl>
                                        <p:attrNameLst>
                                          <p:attrName>style.visibility</p:attrName>
                                        </p:attrNameLst>
                                      </p:cBhvr>
                                      <p:to>
                                        <p:strVal val="visible"/>
                                      </p:to>
                                    </p:set>
                                    <p:animEffect transition="in" filter="circle(in)">
                                      <p:cBhvr>
                                        <p:cTn id="44" dur="20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5" grpId="0" animBg="1"/>
      <p:bldP spid="39"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2216726" y="48069"/>
            <a:ext cx="6875047" cy="92434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r>
              <a:rPr lang="en-GB" altLang="en-US" sz="2800" b="1">
                <a:solidFill>
                  <a:schemeClr val="bg1"/>
                </a:solidFill>
                <a:latin typeface="Times New Roman" panose="02020603050405020304" pitchFamily="18" charset="0"/>
                <a:cs typeface="Times New Roman" panose="02020603050405020304" pitchFamily="18" charset="0"/>
              </a:rPr>
              <a:t>2. </a:t>
            </a:r>
            <a:r>
              <a:rPr lang="en-US" sz="2800" b="1">
                <a:solidFill>
                  <a:schemeClr val="bg1"/>
                </a:solidFill>
                <a:latin typeface="Times New Roman" panose="02020603050405020304" pitchFamily="18" charset="0"/>
                <a:cs typeface="Times New Roman" panose="02020603050405020304" pitchFamily="18" charset="0"/>
              </a:rPr>
              <a:t>V.I.Lênin vận dụng và phát triển CNXHKH trong điều kiện mới </a:t>
            </a:r>
          </a:p>
        </p:txBody>
      </p:sp>
      <p:grpSp>
        <p:nvGrpSpPr>
          <p:cNvPr id="8" name="Group 7"/>
          <p:cNvGrpSpPr/>
          <p:nvPr/>
        </p:nvGrpSpPr>
        <p:grpSpPr>
          <a:xfrm>
            <a:off x="103910" y="1304923"/>
            <a:ext cx="8911661" cy="732380"/>
            <a:chOff x="212477" y="296080"/>
            <a:chExt cx="5840730" cy="907402"/>
          </a:xfrm>
        </p:grpSpPr>
        <p:sp>
          <p:nvSpPr>
            <p:cNvPr id="9" name="Rounded Rectangle 8"/>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4"/>
            <p:cNvSpPr/>
            <p:nvPr/>
          </p:nvSpPr>
          <p:spPr>
            <a:xfrm>
              <a:off x="237718" y="29608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nSpc>
                  <a:spcPct val="130000"/>
                </a:lnSpc>
              </a:pPr>
              <a:endParaRPr lang="en-GB" altLang="en-US" sz="2800" b="1" i="1">
                <a:solidFill>
                  <a:srgbClr val="002060"/>
                </a:solidFill>
                <a:latin typeface="Times New Roman" panose="02020603050405020304" pitchFamily="18" charset="0"/>
                <a:cs typeface="Times New Roman" panose="02020603050405020304" pitchFamily="18" charset="0"/>
              </a:endParaRPr>
            </a:p>
            <a:p>
              <a:r>
                <a:rPr lang="en-GB" altLang="en-US" sz="2800" b="1" i="1" kern="1200">
                  <a:solidFill>
                    <a:srgbClr val="002060"/>
                  </a:solidFill>
                  <a:latin typeface="Times New Roman" panose="02020603050405020304" pitchFamily="18" charset="0"/>
                  <a:cs typeface="Times New Roman" panose="02020603050405020304" pitchFamily="18" charset="0"/>
                </a:rPr>
                <a:t>2.2. </a:t>
              </a:r>
              <a:r>
                <a:rPr lang="en-US" sz="2800" b="1" i="1">
                  <a:solidFill>
                    <a:srgbClr val="002060"/>
                  </a:solidFill>
                  <a:latin typeface="Times New Roman" pitchFamily="18" charset="0"/>
                  <a:ea typeface="Tahoma" pitchFamily="34" charset="0"/>
                  <a:cs typeface="Times New Roman" pitchFamily="18" charset="0"/>
                </a:rPr>
                <a:t>Thời kỳ sau Cách mạng Tháng Mười Nga đến 1924 </a:t>
              </a:r>
            </a:p>
            <a:p>
              <a:pPr lvl="0" defTabSz="1244600">
                <a:lnSpc>
                  <a:spcPct val="90000"/>
                </a:lnSpc>
                <a:spcBef>
                  <a:spcPct val="0"/>
                </a:spcBef>
                <a:spcAft>
                  <a:spcPct val="35000"/>
                </a:spcAft>
              </a:pPr>
              <a:endParaRPr lang="en-US" sz="2800" b="1" i="1" kern="1200">
                <a:solidFill>
                  <a:srgbClr val="002060"/>
                </a:solidFill>
                <a:latin typeface="Times New Roman" panose="02020603050405020304" pitchFamily="18" charset="0"/>
                <a:cs typeface="Times New Roman" panose="02020603050405020304" pitchFamily="18" charset="0"/>
              </a:endParaRPr>
            </a:p>
          </p:txBody>
        </p:sp>
      </p:grpSp>
      <p:sp>
        <p:nvSpPr>
          <p:cNvPr id="11" name="Rectangle 3"/>
          <p:cNvSpPr txBox="1">
            <a:spLocks noChangeArrowheads="1"/>
          </p:cNvSpPr>
          <p:nvPr/>
        </p:nvSpPr>
        <p:spPr>
          <a:xfrm>
            <a:off x="954096" y="2632363"/>
            <a:ext cx="7211291" cy="2560960"/>
          </a:xfrm>
          <a:prstGeom prst="rect">
            <a:avLst/>
          </a:prstGeom>
          <a:solidFill>
            <a:schemeClr val="accent2">
              <a:lumMod val="20000"/>
              <a:lumOff val="80000"/>
            </a:schemeClr>
          </a:solidFill>
          <a:ln w="25400">
            <a:solidFill>
              <a:schemeClr val="accent1">
                <a:shade val="50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defRPr/>
            </a:pPr>
            <a:r>
              <a:rPr lang="en-US" altLang="en-US" sz="2600" b="1">
                <a:solidFill>
                  <a:srgbClr val="002060"/>
                </a:solidFill>
                <a:latin typeface="Times New Roman" pitchFamily="18" charset="0"/>
                <a:cs typeface="Times New Roman" pitchFamily="18" charset="0"/>
              </a:rPr>
              <a:t>Về chính trị: vấn đề dân chủ và chuyên chính vô sản</a:t>
            </a:r>
          </a:p>
          <a:p>
            <a:pPr>
              <a:buFontTx/>
              <a:buChar char="-"/>
              <a:defRPr/>
            </a:pPr>
            <a:r>
              <a:rPr lang="en-US" altLang="en-US" sz="2600" b="1">
                <a:solidFill>
                  <a:srgbClr val="002060"/>
                </a:solidFill>
                <a:latin typeface="Times New Roman" pitchFamily="18" charset="0"/>
                <a:cs typeface="Times New Roman" pitchFamily="18" charset="0"/>
              </a:rPr>
              <a:t>Về kinh tế: Thành phần KT… </a:t>
            </a:r>
          </a:p>
          <a:p>
            <a:pPr>
              <a:buFontTx/>
              <a:buChar char="-"/>
              <a:defRPr/>
            </a:pPr>
            <a:r>
              <a:rPr lang="en-US" altLang="en-US" sz="2600" b="1">
                <a:solidFill>
                  <a:srgbClr val="002060"/>
                </a:solidFill>
                <a:latin typeface="Times New Roman" pitchFamily="18" charset="0"/>
                <a:cs typeface="Times New Roman" pitchFamily="18" charset="0"/>
              </a:rPr>
              <a:t>Về văn hóa, giáo dục…</a:t>
            </a:r>
          </a:p>
          <a:p>
            <a:pPr>
              <a:buFontTx/>
              <a:buChar char="-"/>
              <a:defRPr/>
            </a:pPr>
            <a:r>
              <a:rPr lang="en-US" altLang="en-US" sz="2600" b="1">
                <a:solidFill>
                  <a:srgbClr val="002060"/>
                </a:solidFill>
                <a:latin typeface="Times New Roman" pitchFamily="18" charset="0"/>
                <a:cs typeface="Times New Roman" pitchFamily="18" charset="0"/>
              </a:rPr>
              <a:t>Biện pháp xây dựng CNXH</a:t>
            </a:r>
            <a:endParaRPr lang="en-US" altLang="en-US" sz="26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04100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1">
                                            <p:bg/>
                                          </p:spTgt>
                                        </p:tgtEl>
                                        <p:attrNameLst>
                                          <p:attrName>style.visibility</p:attrName>
                                        </p:attrNameLst>
                                      </p:cBhvr>
                                      <p:to>
                                        <p:strVal val="visible"/>
                                      </p:to>
                                    </p:set>
                                    <p:animEffect transition="in" filter="circle(in)">
                                      <p:cBhvr>
                                        <p:cTn id="19" dur="2000"/>
                                        <p:tgtEl>
                                          <p:spTgt spid="11">
                                            <p:bg/>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animEffect transition="in" filter="circle(in)">
                                      <p:cBhvr>
                                        <p:cTn id="24" dur="2000"/>
                                        <p:tgtEl>
                                          <p:spTgt spid="1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animEffect transition="in" filter="circle(in)">
                                      <p:cBhvr>
                                        <p:cTn id="29" dur="2000"/>
                                        <p:tgtEl>
                                          <p:spTgt spid="11">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1">
                                            <p:txEl>
                                              <p:pRg st="2" end="2"/>
                                            </p:txEl>
                                          </p:spTgt>
                                        </p:tgtEl>
                                        <p:attrNameLst>
                                          <p:attrName>style.visibility</p:attrName>
                                        </p:attrNameLst>
                                      </p:cBhvr>
                                      <p:to>
                                        <p:strVal val="visible"/>
                                      </p:to>
                                    </p:set>
                                    <p:animEffect transition="in" filter="circle(in)">
                                      <p:cBhvr>
                                        <p:cTn id="34" dur="2000"/>
                                        <p:tgtEl>
                                          <p:spTgt spid="11">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animEffect transition="in" filter="circle(in)">
                                      <p:cBhvr>
                                        <p:cTn id="39" dur="20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308079" y="1470065"/>
            <a:ext cx="6626818" cy="645016"/>
            <a:chOff x="212477" y="296080"/>
            <a:chExt cx="5840730" cy="907402"/>
          </a:xfrm>
        </p:grpSpPr>
        <p:sp>
          <p:nvSpPr>
            <p:cNvPr id="33" name="Rounded Rectangle 3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34" name="Rounded Rectangle 4"/>
            <p:cNvSpPr/>
            <p:nvPr/>
          </p:nvSpPr>
          <p:spPr>
            <a:xfrm>
              <a:off x="237718" y="29608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nSpc>
                  <a:spcPct val="130000"/>
                </a:lnSpc>
              </a:pPr>
              <a:endParaRPr lang="en-GB" altLang="en-US" sz="2800" b="1" i="1">
                <a:solidFill>
                  <a:srgbClr val="002060"/>
                </a:solidFill>
                <a:latin typeface="Times New Roman" panose="02020603050405020304" pitchFamily="18" charset="0"/>
                <a:cs typeface="Times New Roman" panose="02020603050405020304" pitchFamily="18" charset="0"/>
              </a:endParaRPr>
            </a:p>
            <a:p>
              <a:pPr>
                <a:lnSpc>
                  <a:spcPct val="130000"/>
                </a:lnSpc>
              </a:pPr>
              <a:r>
                <a:rPr lang="en-GB" altLang="en-US" sz="2800" b="1" i="1">
                  <a:solidFill>
                    <a:srgbClr val="002060"/>
                  </a:solidFill>
                  <a:latin typeface="Times New Roman" panose="02020603050405020304" pitchFamily="18" charset="0"/>
                  <a:cs typeface="Times New Roman" panose="02020603050405020304" pitchFamily="18" charset="0"/>
                </a:rPr>
                <a:t>3</a:t>
              </a:r>
              <a:r>
                <a:rPr lang="en-GB" altLang="en-US" sz="2800" b="1" i="1" kern="1200">
                  <a:solidFill>
                    <a:srgbClr val="002060"/>
                  </a:solidFill>
                  <a:latin typeface="Times New Roman" panose="02020603050405020304" pitchFamily="18" charset="0"/>
                  <a:cs typeface="Times New Roman" panose="02020603050405020304" pitchFamily="18" charset="0"/>
                </a:rPr>
                <a:t>.1. </a:t>
              </a:r>
              <a:r>
                <a:rPr lang="en-US" sz="2800" b="1" i="1">
                  <a:solidFill>
                    <a:srgbClr val="002060"/>
                  </a:solidFill>
                  <a:latin typeface="Times New Roman" pitchFamily="18" charset="0"/>
                  <a:ea typeface="Tahoma" pitchFamily="34" charset="0"/>
                  <a:cs typeface="Times New Roman" pitchFamily="18" charset="0"/>
                </a:rPr>
                <a:t>Thời kỳ từ 1924 đến trước năm 1991</a:t>
              </a:r>
            </a:p>
            <a:p>
              <a:pPr lvl="0" defTabSz="1244600">
                <a:lnSpc>
                  <a:spcPct val="90000"/>
                </a:lnSpc>
                <a:spcBef>
                  <a:spcPct val="0"/>
                </a:spcBef>
                <a:spcAft>
                  <a:spcPct val="35000"/>
                </a:spcAft>
              </a:pPr>
              <a:endParaRPr lang="en-US" sz="2800" b="1" i="1" kern="1200">
                <a:solidFill>
                  <a:srgbClr val="002060"/>
                </a:solidFill>
                <a:latin typeface="Times New Roman" panose="02020603050405020304" pitchFamily="18" charset="0"/>
                <a:cs typeface="Times New Roman" panose="02020603050405020304" pitchFamily="18" charset="0"/>
              </a:endParaRPr>
            </a:p>
          </p:txBody>
        </p:sp>
      </p:grpSp>
      <p:sp>
        <p:nvSpPr>
          <p:cNvPr id="3" name="Rectangle 2"/>
          <p:cNvSpPr/>
          <p:nvPr/>
        </p:nvSpPr>
        <p:spPr>
          <a:xfrm>
            <a:off x="299456" y="2252080"/>
            <a:ext cx="8582299" cy="1446550"/>
          </a:xfrm>
          <a:prstGeom prst="rect">
            <a:avLst/>
          </a:prstGeom>
          <a:solidFill>
            <a:schemeClr val="accent3">
              <a:lumMod val="20000"/>
              <a:lumOff val="80000"/>
            </a:schemeClr>
          </a:solidFill>
          <a:ln w="25400">
            <a:solidFill>
              <a:schemeClr val="accent1">
                <a:lumMod val="75000"/>
              </a:schemeClr>
            </a:solidFill>
          </a:ln>
        </p:spPr>
        <p:txBody>
          <a:bodyPr wrap="square">
            <a:spAutoFit/>
          </a:bodyPr>
          <a:lstStyle/>
          <a:p>
            <a:pPr algn="just"/>
            <a:r>
              <a:rPr lang="en-US" sz="2200" b="1">
                <a:solidFill>
                  <a:srgbClr val="002060"/>
                </a:solidFill>
                <a:latin typeface="Times New Roman" panose="02020603050405020304" pitchFamily="18" charset="0"/>
                <a:ea typeface="Calibri" panose="020F0502020204030204" pitchFamily="34" charset="0"/>
              </a:rPr>
              <a:t>      Từ năm 1924 đến năm 1953, có thể gọi là “Thời loạn Xtalin” trực tiếp vận dụng và phát triển chủ nghĩa xã hội khoa học. Chính Xtalin và Đảng Cộng sản Liên Xô đã gắn lý luận và tên tuổi của C.Mác và V.I.Lênin thành “Chủ nghĩa Mác – Lênin”.</a:t>
            </a:r>
            <a:endParaRPr lang="en-US" sz="2200" b="1">
              <a:solidFill>
                <a:srgbClr val="002060"/>
              </a:solidFill>
            </a:endParaRPr>
          </a:p>
        </p:txBody>
      </p:sp>
      <p:sp>
        <p:nvSpPr>
          <p:cNvPr id="5" name="Rectangle 4"/>
          <p:cNvSpPr/>
          <p:nvPr/>
        </p:nvSpPr>
        <p:spPr>
          <a:xfrm>
            <a:off x="328156" y="3972629"/>
            <a:ext cx="8582299" cy="1107996"/>
          </a:xfrm>
          <a:prstGeom prst="rect">
            <a:avLst/>
          </a:prstGeom>
          <a:solidFill>
            <a:schemeClr val="accent4">
              <a:lumMod val="20000"/>
              <a:lumOff val="80000"/>
            </a:schemeClr>
          </a:solidFill>
          <a:ln w="25400">
            <a:solidFill>
              <a:schemeClr val="accent1">
                <a:lumMod val="75000"/>
              </a:schemeClr>
            </a:solidFill>
          </a:ln>
        </p:spPr>
        <p:txBody>
          <a:bodyPr wrap="square">
            <a:spAutoFit/>
          </a:bodyPr>
          <a:lstStyle/>
          <a:p>
            <a:pPr indent="457200" algn="just">
              <a:spcBef>
                <a:spcPts val="600"/>
              </a:spcBef>
              <a:spcAft>
                <a:spcPts val="600"/>
              </a:spcAft>
              <a:tabLst>
                <a:tab pos="1260475" algn="l"/>
                <a:tab pos="5671185" algn="l"/>
              </a:tabLst>
            </a:pPr>
            <a:r>
              <a:rPr lang="en-US" sz="22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Các hội nghị Đại biểu các Đảng Cộng sản và công nhân quốc tế năm 1957,</a:t>
            </a:r>
            <a:r>
              <a:rPr lang="en-US" sz="2200" b="1">
                <a:solidFill>
                  <a:srgbClr val="002060"/>
                </a:solidFill>
                <a:latin typeface="Times New Roman" panose="02020603050405020304" pitchFamily="18" charset="0"/>
                <a:ea typeface="Calibri" panose="020F0502020204030204" pitchFamily="34" charset="0"/>
              </a:rPr>
              <a:t> năm 1960 đã tiếp tục phát triển bổ sung những nội dung quan trọng cho CNXHKH.</a:t>
            </a:r>
            <a:endParaRPr lang="en-US" sz="2200" b="1">
              <a:solidFill>
                <a:srgbClr val="002060"/>
              </a:solidFill>
            </a:endParaRPr>
          </a:p>
        </p:txBody>
      </p:sp>
      <p:sp>
        <p:nvSpPr>
          <p:cNvPr id="6" name="Rectangle 5"/>
          <p:cNvSpPr/>
          <p:nvPr/>
        </p:nvSpPr>
        <p:spPr>
          <a:xfrm>
            <a:off x="299456" y="5354624"/>
            <a:ext cx="8621487" cy="1446550"/>
          </a:xfrm>
          <a:prstGeom prst="rect">
            <a:avLst/>
          </a:prstGeom>
          <a:solidFill>
            <a:schemeClr val="accent5">
              <a:lumMod val="20000"/>
              <a:lumOff val="80000"/>
            </a:schemeClr>
          </a:solidFill>
          <a:ln w="25400">
            <a:solidFill>
              <a:schemeClr val="accent1">
                <a:lumMod val="75000"/>
              </a:schemeClr>
            </a:solidFill>
          </a:ln>
        </p:spPr>
        <p:txBody>
          <a:bodyPr wrap="square">
            <a:spAutoFit/>
          </a:bodyPr>
          <a:lstStyle/>
          <a:p>
            <a:pPr algn="just"/>
            <a:r>
              <a:rPr lang="en-US" sz="2200" b="1">
                <a:solidFill>
                  <a:srgbClr val="002060"/>
                </a:solidFill>
                <a:latin typeface="Times New Roman" panose="02020603050405020304" pitchFamily="18" charset="0"/>
                <a:ea typeface="Calibri" panose="020F0502020204030204" pitchFamily="34" charset="0"/>
              </a:rPr>
              <a:t>      Cuối thập niên 80 đầu thập niên 90 của thế kỉ XX, do nhiều tác động tiêu cực, phức tạp từ bên trong và bên ngoài, mô hình của chế độ XHCN của Liên Xô và Đông Âu sụp đổ, hệ thống XHCN tan rã, CNXH đứng trước một thử thách đòi hỏi phải vượt qua.</a:t>
            </a:r>
            <a:endParaRPr lang="en-US" sz="2200" b="1">
              <a:solidFill>
                <a:srgbClr val="002060"/>
              </a:solidFill>
            </a:endParaRPr>
          </a:p>
        </p:txBody>
      </p:sp>
      <p:sp>
        <p:nvSpPr>
          <p:cNvPr id="9" name="Rounded Rectangle 8"/>
          <p:cNvSpPr/>
          <p:nvPr/>
        </p:nvSpPr>
        <p:spPr>
          <a:xfrm>
            <a:off x="2189018" y="69327"/>
            <a:ext cx="6858002" cy="122229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altLang="en-US" sz="2800" b="1">
                <a:solidFill>
                  <a:schemeClr val="bg1"/>
                </a:solidFill>
                <a:latin typeface="Times New Roman" panose="02020603050405020304" pitchFamily="18" charset="0"/>
                <a:cs typeface="Times New Roman" panose="02020603050405020304" pitchFamily="18" charset="0"/>
              </a:rPr>
              <a:t>3. </a:t>
            </a:r>
            <a:r>
              <a:rPr lang="en-US" sz="2800" b="1">
                <a:solidFill>
                  <a:schemeClr val="bg1"/>
                </a:solidFill>
                <a:latin typeface="Times New Roman" panose="02020603050405020304" pitchFamily="18" charset="0"/>
                <a:cs typeface="Times New Roman" panose="02020603050405020304" pitchFamily="18" charset="0"/>
              </a:rPr>
              <a:t>Sự vận dụng và phát triển sáng tạo </a:t>
            </a:r>
          </a:p>
          <a:p>
            <a:pPr algn="ctr">
              <a:defRPr/>
            </a:pPr>
            <a:r>
              <a:rPr lang="en-US" sz="2800" b="1">
                <a:solidFill>
                  <a:schemeClr val="bg1"/>
                </a:solidFill>
                <a:latin typeface="Times New Roman" panose="02020603050405020304" pitchFamily="18" charset="0"/>
                <a:cs typeface="Times New Roman" panose="02020603050405020304" pitchFamily="18" charset="0"/>
              </a:rPr>
              <a:t>của CNXHKH từ sau khi V.I.Lênin </a:t>
            </a:r>
          </a:p>
          <a:p>
            <a:pPr algn="ctr">
              <a:defRPr/>
            </a:pPr>
            <a:r>
              <a:rPr lang="en-US" sz="2800" b="1">
                <a:solidFill>
                  <a:schemeClr val="bg1"/>
                </a:solidFill>
                <a:latin typeface="Times New Roman" panose="02020603050405020304" pitchFamily="18" charset="0"/>
                <a:cs typeface="Times New Roman" panose="02020603050405020304" pitchFamily="18" charset="0"/>
              </a:rPr>
              <a:t>qua đời đến nay</a:t>
            </a:r>
            <a:endParaRPr lang="vi-VN" sz="2800" b="1" ker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26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ircle(in)">
                                      <p:cBhvr>
                                        <p:cTn id="19" dur="20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in)">
                                      <p:cBhvr>
                                        <p:cTn id="24" dur="2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ircle(in)">
                                      <p:cBhvr>
                                        <p:cTn id="2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304011" y="1708858"/>
            <a:ext cx="6626818" cy="645016"/>
            <a:chOff x="212477" y="296080"/>
            <a:chExt cx="5840730" cy="907402"/>
          </a:xfrm>
        </p:grpSpPr>
        <p:sp>
          <p:nvSpPr>
            <p:cNvPr id="37" name="Rounded Rectangle 3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ounded Rectangle 4"/>
            <p:cNvSpPr/>
            <p:nvPr/>
          </p:nvSpPr>
          <p:spPr>
            <a:xfrm>
              <a:off x="237718" y="29608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nSpc>
                  <a:spcPct val="130000"/>
                </a:lnSpc>
              </a:pPr>
              <a:endParaRPr lang="en-GB" altLang="en-US" sz="2800" b="1" i="1">
                <a:solidFill>
                  <a:srgbClr val="002060"/>
                </a:solidFill>
                <a:latin typeface="Times New Roman" panose="02020603050405020304" pitchFamily="18" charset="0"/>
                <a:cs typeface="Times New Roman" panose="02020603050405020304" pitchFamily="18" charset="0"/>
              </a:endParaRPr>
            </a:p>
            <a:p>
              <a:pPr>
                <a:lnSpc>
                  <a:spcPct val="130000"/>
                </a:lnSpc>
              </a:pPr>
              <a:r>
                <a:rPr lang="en-GB" altLang="en-US" sz="2800" b="1" i="1" kern="1200">
                  <a:solidFill>
                    <a:srgbClr val="002060"/>
                  </a:solidFill>
                  <a:latin typeface="Times New Roman" panose="02020603050405020304" pitchFamily="18" charset="0"/>
                  <a:cs typeface="Times New Roman" panose="02020603050405020304" pitchFamily="18" charset="0"/>
                </a:rPr>
                <a:t>3.2. </a:t>
              </a:r>
              <a:r>
                <a:rPr lang="en-US" sz="2800" b="1" i="1">
                  <a:solidFill>
                    <a:srgbClr val="002060"/>
                  </a:solidFill>
                  <a:latin typeface="Times New Roman" pitchFamily="18" charset="0"/>
                  <a:ea typeface="Tahoma" pitchFamily="34" charset="0"/>
                  <a:cs typeface="Times New Roman" pitchFamily="18" charset="0"/>
                </a:rPr>
                <a:t>Từ năm 1991 đến nay</a:t>
              </a:r>
            </a:p>
            <a:p>
              <a:pPr lvl="0" defTabSz="1244600">
                <a:lnSpc>
                  <a:spcPct val="90000"/>
                </a:lnSpc>
                <a:spcBef>
                  <a:spcPct val="0"/>
                </a:spcBef>
                <a:spcAft>
                  <a:spcPct val="35000"/>
                </a:spcAft>
              </a:pPr>
              <a:endParaRPr lang="en-US" sz="2800" b="1" i="1" kern="1200">
                <a:solidFill>
                  <a:srgbClr val="002060"/>
                </a:solidFill>
                <a:latin typeface="Times New Roman" panose="02020603050405020304" pitchFamily="18" charset="0"/>
                <a:cs typeface="Times New Roman" panose="02020603050405020304" pitchFamily="18" charset="0"/>
              </a:endParaRPr>
            </a:p>
          </p:txBody>
        </p:sp>
      </p:grpSp>
      <p:sp>
        <p:nvSpPr>
          <p:cNvPr id="2" name="Rectangle 1"/>
          <p:cNvSpPr/>
          <p:nvPr/>
        </p:nvSpPr>
        <p:spPr>
          <a:xfrm>
            <a:off x="293716" y="2799877"/>
            <a:ext cx="8573193" cy="1200329"/>
          </a:xfrm>
          <a:prstGeom prst="rect">
            <a:avLst/>
          </a:prstGeom>
          <a:solidFill>
            <a:schemeClr val="bg2">
              <a:lumMod val="90000"/>
            </a:schemeClr>
          </a:solidFill>
          <a:ln w="25400">
            <a:solidFill>
              <a:schemeClr val="accent1">
                <a:lumMod val="75000"/>
              </a:schemeClr>
            </a:solidFill>
          </a:ln>
        </p:spPr>
        <p:txBody>
          <a:bodyPr wrap="square">
            <a:spAutoFit/>
          </a:bodyPr>
          <a:lstStyle/>
          <a:p>
            <a:pPr indent="457200" algn="just">
              <a:spcBef>
                <a:spcPts val="600"/>
              </a:spcBef>
              <a:spcAft>
                <a:spcPts val="600"/>
              </a:spcAft>
              <a:tabLst>
                <a:tab pos="1260475" algn="l"/>
                <a:tab pos="5671185" algn="l"/>
              </a:tabLst>
            </a:pPr>
            <a:r>
              <a:rPr lang="en-US" sz="24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Những Đảng Cộng sản kiên trì hệ tư tưởng Mác-Lênin, chủ nghĩa xã hội khoa học, từng bước giữ ổn định để cải cách, đổi mới và phát triển.</a:t>
            </a:r>
            <a:endParaRPr lang="en-US" sz="24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011" y="4536140"/>
            <a:ext cx="8573193" cy="1938992"/>
          </a:xfrm>
          <a:prstGeom prst="rect">
            <a:avLst/>
          </a:prstGeom>
          <a:solidFill>
            <a:schemeClr val="tx2">
              <a:lumMod val="20000"/>
              <a:lumOff val="80000"/>
            </a:schemeClr>
          </a:solidFill>
          <a:ln w="25400">
            <a:solidFill>
              <a:schemeClr val="accent1">
                <a:lumMod val="75000"/>
              </a:schemeClr>
            </a:solidFill>
          </a:ln>
        </p:spPr>
        <p:txBody>
          <a:bodyPr wrap="square">
            <a:spAutoFit/>
          </a:bodyPr>
          <a:lstStyle/>
          <a:p>
            <a:pPr indent="457200" algn="just">
              <a:spcBef>
                <a:spcPts val="600"/>
              </a:spcBef>
              <a:spcAft>
                <a:spcPts val="600"/>
              </a:spcAft>
              <a:tabLst>
                <a:tab pos="1260475" algn="l"/>
                <a:tab pos="5671185" algn="l"/>
              </a:tabLst>
            </a:pPr>
            <a:r>
              <a:rPr lang="en-US" sz="24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Trung Quốc tiến hành cải cách, mở từ năm 1978  “Xây dựng chủ nghĩa xã hội mang đặc sắc Trung Quốc”. </a:t>
            </a:r>
            <a:r>
              <a:rPr lang="en-US" sz="2400" b="1">
                <a:solidFill>
                  <a:srgbClr val="002060"/>
                </a:solidFill>
                <a:latin typeface="Times New Roman" panose="02020603050405020304" pitchFamily="18" charset="0"/>
                <a:ea typeface="Calibri" panose="020F0502020204030204" pitchFamily="34" charset="0"/>
              </a:rPr>
              <a:t>Đại hội XIX (2017) với chủ đề: “Quyết thắng xây dựng toàn diện xã hội khá giả, giành thắng lợi vĩ đại chủ nghĩa xã hội đặc sắc Trung Quốc thời đại mới”.</a:t>
            </a:r>
            <a:endParaRPr lang="en-US" sz="24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ounded Rectangle 8"/>
          <p:cNvSpPr/>
          <p:nvPr/>
        </p:nvSpPr>
        <p:spPr>
          <a:xfrm>
            <a:off x="2189018" y="69327"/>
            <a:ext cx="6858002" cy="122229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altLang="en-US" sz="2800" b="1">
                <a:solidFill>
                  <a:schemeClr val="bg1"/>
                </a:solidFill>
                <a:latin typeface="Times New Roman" panose="02020603050405020304" pitchFamily="18" charset="0"/>
                <a:cs typeface="Times New Roman" panose="02020603050405020304" pitchFamily="18" charset="0"/>
              </a:rPr>
              <a:t>3. </a:t>
            </a:r>
            <a:r>
              <a:rPr lang="en-US" sz="2800" b="1">
                <a:solidFill>
                  <a:schemeClr val="bg1"/>
                </a:solidFill>
                <a:latin typeface="Times New Roman" panose="02020603050405020304" pitchFamily="18" charset="0"/>
                <a:cs typeface="Times New Roman" panose="02020603050405020304" pitchFamily="18" charset="0"/>
              </a:rPr>
              <a:t>Sự vận dụng và phát triển sáng tạo </a:t>
            </a:r>
          </a:p>
          <a:p>
            <a:pPr algn="ctr">
              <a:defRPr/>
            </a:pPr>
            <a:r>
              <a:rPr lang="en-US" sz="2800" b="1">
                <a:solidFill>
                  <a:schemeClr val="bg1"/>
                </a:solidFill>
                <a:latin typeface="Times New Roman" panose="02020603050405020304" pitchFamily="18" charset="0"/>
                <a:cs typeface="Times New Roman" panose="02020603050405020304" pitchFamily="18" charset="0"/>
              </a:rPr>
              <a:t>của CNXHKH từ sau khi V.I.Lênin </a:t>
            </a:r>
          </a:p>
          <a:p>
            <a:pPr algn="ctr">
              <a:defRPr/>
            </a:pPr>
            <a:r>
              <a:rPr lang="en-US" sz="2800" b="1">
                <a:solidFill>
                  <a:schemeClr val="bg1"/>
                </a:solidFill>
                <a:latin typeface="Times New Roman" panose="02020603050405020304" pitchFamily="18" charset="0"/>
                <a:cs typeface="Times New Roman" panose="02020603050405020304" pitchFamily="18" charset="0"/>
              </a:rPr>
              <a:t>qua đời đến nay</a:t>
            </a:r>
            <a:endParaRPr lang="vi-VN" sz="2800" b="1" ker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88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ircle(in)">
                                      <p:cBhvr>
                                        <p:cTn id="19" dur="2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circle(in)">
                                      <p:cBhvr>
                                        <p:cTn id="2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6839</TotalTime>
  <Words>1405</Words>
  <Application>Microsoft Office PowerPoint</Application>
  <PresentationFormat>On-screen Show (4:3)</PresentationFormat>
  <Paragraphs>96</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Unicode MS</vt:lpstr>
      <vt:lpstr>UTM Alexander</vt:lpstr>
      <vt:lpstr>Arial</vt:lpstr>
      <vt:lpstr>Calibri</vt:lpstr>
      <vt:lpstr>Times New Roman</vt:lpstr>
      <vt:lpstr>Office Theme</vt:lpstr>
      <vt:lpstr>PowerPoint Presentation</vt:lpstr>
      <vt:lpstr>Chương 1 NHẬP MÔN CHỦ NGHĨA XÃ HỘI KHOA HỌC (CNXHKH)</vt:lpstr>
      <vt:lpstr> II. CÁC GIAI ĐOẠN PHÁT TRIỂN CƠ BẢN CỦA CNXHKH </vt:lpstr>
      <vt:lpstr> II. CÁC GIAI ĐOẠN PHÁT TRIỂN CƠ BẢN CỦA CNXHKH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308</cp:revision>
  <dcterms:created xsi:type="dcterms:W3CDTF">2020-12-02T00:38:25Z</dcterms:created>
  <dcterms:modified xsi:type="dcterms:W3CDTF">2024-07-15T08:46:03Z</dcterms:modified>
</cp:coreProperties>
</file>