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498" r:id="rId2"/>
    <p:sldId id="499" r:id="rId3"/>
    <p:sldId id="457" r:id="rId4"/>
    <p:sldId id="475" r:id="rId5"/>
    <p:sldId id="470" r:id="rId6"/>
    <p:sldId id="479" r:id="rId7"/>
    <p:sldId id="480" r:id="rId8"/>
    <p:sldId id="481" r:id="rId9"/>
    <p:sldId id="482" r:id="rId10"/>
    <p:sldId id="483" r:id="rId11"/>
    <p:sldId id="478" r:id="rId12"/>
    <p:sldId id="484" r:id="rId13"/>
    <p:sldId id="489" r:id="rId14"/>
    <p:sldId id="490" r:id="rId15"/>
    <p:sldId id="491" r:id="rId16"/>
    <p:sldId id="492" r:id="rId17"/>
    <p:sldId id="493" r:id="rId18"/>
    <p:sldId id="500" r:id="rId19"/>
    <p:sldId id="50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2545" autoAdjust="0"/>
  </p:normalViewPr>
  <p:slideViewPr>
    <p:cSldViewPr snapToGrid="0">
      <p:cViewPr varScale="1">
        <p:scale>
          <a:sx n="82" d="100"/>
          <a:sy n="82" d="100"/>
        </p:scale>
        <p:origin x="1502" y="62"/>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972702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11</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998476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0268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986759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1411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631277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379275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012566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8494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98111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17622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4309690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277360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207785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308415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10</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49084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315" y="44451"/>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67116" y="3776192"/>
            <a:ext cx="8730642" cy="1384995"/>
          </a:xfrm>
          <a:prstGeom prst="rect">
            <a:avLst/>
          </a:prstGeom>
        </p:spPr>
        <p:txBody>
          <a:bodyPr wrap="square">
            <a:spAutoFit/>
          </a:bodyPr>
          <a:lstStyle/>
          <a:p>
            <a:pPr algn="ctr"/>
            <a:r>
              <a:rPr lang="en-US" sz="2800" b="1" cap="all">
                <a:solidFill>
                  <a:srgbClr val="7030A0"/>
                </a:solidFill>
                <a:latin typeface="Times New Roman" panose="02020603050405020304" pitchFamily="18" charset="0"/>
                <a:cs typeface="Times New Roman" panose="02020603050405020304" pitchFamily="18" charset="0"/>
              </a:rPr>
              <a:t>CƠ CẤU XÃ HỘI - GIAI CẤP VÀ </a:t>
            </a:r>
          </a:p>
          <a:p>
            <a:pPr algn="ctr"/>
            <a:r>
              <a:rPr lang="en-US" sz="2800" b="1" cap="all">
                <a:solidFill>
                  <a:srgbClr val="7030A0"/>
                </a:solidFill>
                <a:latin typeface="Times New Roman" panose="02020603050405020304" pitchFamily="18" charset="0"/>
                <a:cs typeface="Times New Roman" panose="02020603050405020304" pitchFamily="18" charset="0"/>
              </a:rPr>
              <a:t>LIÊN MINH GIAI CẤP, TẦNG LỚP TRONG THỜI KÌ QUÁ ĐỘ LÊN XÃ HỘI CHỦ NGHĨA</a:t>
            </a:r>
          </a:p>
        </p:txBody>
      </p:sp>
    </p:spTree>
    <p:extLst>
      <p:ext uri="{BB962C8B-B14F-4D97-AF65-F5344CB8AC3E}">
        <p14:creationId xmlns:p14="http://schemas.microsoft.com/office/powerpoint/2010/main" val="2578252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56750" y="1124504"/>
            <a:ext cx="1580607" cy="157003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a:solidFill>
                  <a:srgbClr val="FF0000"/>
                </a:solidFill>
                <a:latin typeface="Times New Roman" panose="02020603050405020304" pitchFamily="18" charset="0"/>
                <a:cs typeface="Times New Roman" panose="02020603050405020304" pitchFamily="18" charset="0"/>
              </a:rPr>
              <a:t>Đội ngũ thanh niên</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338251" y="1194421"/>
            <a:ext cx="6714307" cy="124833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800" b="1" i="1">
                <a:solidFill>
                  <a:srgbClr val="002060"/>
                </a:solidFill>
                <a:latin typeface="Times New Roman" panose="02020603050405020304" pitchFamily="18" charset="0"/>
                <a:cs typeface="Times New Roman" panose="02020603050405020304" pitchFamily="18" charset="0"/>
              </a:rPr>
              <a:t>Là rường cột của nước nhà, chủ nhân tương lai của đất nước, là lực lượng xung kích trong xây dựng và bảo vệ Tổ quốc</a:t>
            </a: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143687" y="2940825"/>
            <a:ext cx="2521133" cy="77300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a:solidFill>
                  <a:srgbClr val="0070C0"/>
                </a:solidFill>
                <a:latin typeface="Times New Roman" panose="02020603050405020304" pitchFamily="18" charset="0"/>
                <a:cs typeface="Times New Roman" panose="02020603050405020304" pitchFamily="18" charset="0"/>
              </a:rPr>
              <a:t>Tâm trong</a:t>
            </a:r>
            <a:endParaRPr lang="vi-VN" sz="3200" b="1" i="1">
              <a:solidFill>
                <a:srgbClr val="0070C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2181496" y="-1"/>
            <a:ext cx="6962503" cy="97660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1. </a:t>
            </a:r>
            <a:r>
              <a:rPr lang="en-US" sz="3000" b="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3000">
              <a:latin typeface="Times New Roman" panose="02020603050405020304" pitchFamily="18" charset="0"/>
              <a:cs typeface="Times New Roman" panose="02020603050405020304" pitchFamily="18" charset="0"/>
            </a:endParaRPr>
          </a:p>
        </p:txBody>
      </p:sp>
      <p:sp>
        <p:nvSpPr>
          <p:cNvPr id="15" name="Rounded Rectangle 14"/>
          <p:cNvSpPr/>
          <p:nvPr/>
        </p:nvSpPr>
        <p:spPr>
          <a:xfrm>
            <a:off x="293910" y="4229777"/>
            <a:ext cx="2521133" cy="773004"/>
          </a:xfrm>
          <a:prstGeom prst="round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a:solidFill>
                  <a:srgbClr val="0070C0"/>
                </a:solidFill>
                <a:latin typeface="Times New Roman" panose="02020603050405020304" pitchFamily="18" charset="0"/>
                <a:cs typeface="Times New Roman" panose="02020603050405020304" pitchFamily="18" charset="0"/>
              </a:rPr>
              <a:t>Trí sáng</a:t>
            </a:r>
            <a:endParaRPr lang="vi-VN" sz="3200" b="1" i="1">
              <a:solidFill>
                <a:srgbClr val="0070C0"/>
              </a:solidFill>
              <a:latin typeface="Times New Roman" panose="02020603050405020304" pitchFamily="18" charset="0"/>
              <a:cs typeface="Times New Roman" panose="02020603050405020304" pitchFamily="18" charset="0"/>
            </a:endParaRPr>
          </a:p>
        </p:txBody>
      </p:sp>
      <p:pic>
        <p:nvPicPr>
          <p:cNvPr id="2050" name="Picture 2" descr="Ban hành Kế hoạch triển khai thi hành Luật Thanh niê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558" y="2764458"/>
            <a:ext cx="5715000" cy="3819525"/>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646610" y="5601671"/>
            <a:ext cx="2521133" cy="773004"/>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a:solidFill>
                  <a:srgbClr val="0070C0"/>
                </a:solidFill>
                <a:latin typeface="Times New Roman" panose="02020603050405020304" pitchFamily="18" charset="0"/>
                <a:cs typeface="Times New Roman" panose="02020603050405020304" pitchFamily="18" charset="0"/>
              </a:rPr>
              <a:t>Hoài bão lớn</a:t>
            </a:r>
            <a:endParaRPr lang="vi-VN" sz="3200" b="1" i="1">
              <a:solidFill>
                <a:srgbClr val="0070C0"/>
              </a:solidFill>
              <a:latin typeface="Times New Roman" panose="02020603050405020304" pitchFamily="18" charset="0"/>
              <a:cs typeface="Times New Roman" panose="02020603050405020304" pitchFamily="18" charset="0"/>
            </a:endParaRPr>
          </a:p>
        </p:txBody>
      </p:sp>
      <p:sp>
        <p:nvSpPr>
          <p:cNvPr id="2" name="Right Arrow 1"/>
          <p:cNvSpPr/>
          <p:nvPr/>
        </p:nvSpPr>
        <p:spPr>
          <a:xfrm>
            <a:off x="1907177" y="1658983"/>
            <a:ext cx="274320" cy="2505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945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ircle(in)">
                                      <p:cBhvr>
                                        <p:cTn id="15" dur="2000"/>
                                        <p:tgtEl>
                                          <p:spTgt spid="8"/>
                                        </p:tgtEl>
                                      </p:cBhvr>
                                    </p:animEffect>
                                  </p:childTnLst>
                                </p:cTn>
                              </p:par>
                              <p:par>
                                <p:cTn id="16" presetID="6" presetClass="entr" presetSubtype="16"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circle(in)">
                                      <p:cBhvr>
                                        <p:cTn id="18" dur="2000"/>
                                        <p:tgtEl>
                                          <p:spTgt spid="2050"/>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circle(in)">
                                      <p:cBhvr>
                                        <p:cTn id="23" dur="20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circle(in)">
                                      <p:cBhvr>
                                        <p:cTn id="33"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14" grpId="0" animBg="1"/>
      <p:bldP spid="15" grpId="0" animBg="1"/>
      <p:bldP spid="10" grpId="0" animBg="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76994" y="17572"/>
            <a:ext cx="7067006" cy="1354028"/>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300" b="1">
              <a:solidFill>
                <a:schemeClr val="bg1"/>
              </a:solidFill>
              <a:latin typeface="Times New Roman" panose="02020603050405020304" pitchFamily="18" charset="0"/>
              <a:cs typeface="Times New Roman" panose="02020603050405020304" pitchFamily="18" charset="0"/>
            </a:endParaRPr>
          </a:p>
          <a:p>
            <a:pPr algn="ctr">
              <a:defRPr/>
            </a:pPr>
            <a:r>
              <a:rPr lang="en-US" sz="2300" b="1">
                <a:solidFill>
                  <a:schemeClr val="bg1"/>
                </a:solidFill>
                <a:latin typeface="Times New Roman" panose="02020603050405020304" pitchFamily="18" charset="0"/>
                <a:cs typeface="Times New Roman" panose="02020603050405020304" pitchFamily="18" charset="0"/>
              </a:rPr>
              <a:t>II</a:t>
            </a:r>
            <a:r>
              <a:rPr lang="vi-VN" sz="2300" b="1">
                <a:solidFill>
                  <a:schemeClr val="bg1"/>
                </a:solidFill>
                <a:latin typeface="Times New Roman" panose="02020603050405020304" pitchFamily="18" charset="0"/>
                <a:cs typeface="Times New Roman" panose="02020603050405020304" pitchFamily="18" charset="0"/>
              </a:rPr>
              <a:t>I. CƠ CẤU XÃ HỘI - GIAI CẤP VÀ LIÊN MINH GIAI CẤP, TẦNG LỚP TRONG THỜI KỲ QUÁ ĐỘ LÊN CHỦ NGHĨA XÃ HỘI Ở VIỆT NAM</a:t>
            </a:r>
          </a:p>
          <a:p>
            <a:pPr algn="ctr" fontAlgn="auto">
              <a:spcBef>
                <a:spcPts val="0"/>
              </a:spcBef>
              <a:spcAft>
                <a:spcPts val="0"/>
              </a:spcAft>
              <a:defRPr/>
            </a:pPr>
            <a:endParaRPr lang="vi-VN" sz="2300" b="1">
              <a:solidFill>
                <a:schemeClr val="bg1"/>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0" y="1436916"/>
            <a:ext cx="9052560" cy="90250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Liên minh giai cấp, tầng lớp trong thời kì quá độ lên chủ nghĩa xã hội ở Việt Nam</a:t>
            </a:r>
            <a:endParaRPr lang="en-US" sz="24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28136" y="2366290"/>
            <a:ext cx="9115864" cy="964739"/>
            <a:chOff x="111148" y="1617509"/>
            <a:chExt cx="6649850" cy="797040"/>
          </a:xfrm>
        </p:grpSpPr>
        <p:sp>
          <p:nvSpPr>
            <p:cNvPr id="13" name="Rounded Rectangle 1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i="1">
                <a:solidFill>
                  <a:srgbClr val="002060"/>
                </a:solidFill>
                <a:latin typeface="Times New Roman" panose="02020603050405020304" pitchFamily="18" charset="0"/>
                <a:cs typeface="Times New Roman" panose="02020603050405020304" pitchFamily="18" charset="0"/>
              </a:endParaRPr>
            </a:p>
            <a:p>
              <a:r>
                <a:rPr lang="en-GB" altLang="en-US" sz="2800" b="1" i="1" kern="1200">
                  <a:solidFill>
                    <a:srgbClr val="002060"/>
                  </a:solidFill>
                  <a:latin typeface="Times New Roman" panose="02020603050405020304" pitchFamily="18" charset="0"/>
                  <a:cs typeface="Times New Roman" panose="02020603050405020304" pitchFamily="18" charset="0"/>
                </a:rPr>
                <a:t>2.1. </a:t>
              </a:r>
              <a:r>
                <a:rPr lang="en-US" sz="2800" b="1" i="1">
                  <a:solidFill>
                    <a:srgbClr val="002060"/>
                  </a:solidFill>
                  <a:latin typeface="Times New Roman" panose="02020603050405020304" pitchFamily="18" charset="0"/>
                  <a:cs typeface="Times New Roman" panose="02020603050405020304" pitchFamily="18" charset="0"/>
                </a:rPr>
                <a:t>Nội dung của liên minh giai cấp, tầng lớp trong thời kỳ quá độ lên chủ nghĩa xã hội ở Việt Nam</a:t>
              </a:r>
              <a:endParaRPr lang="en-US" sz="2800" b="1">
                <a:solidFill>
                  <a:srgbClr val="002060"/>
                </a:solidFill>
                <a:latin typeface="Times New Roman" panose="02020603050405020304" pitchFamily="18" charset="0"/>
                <a:cs typeface="Times New Roman" panose="02020603050405020304" pitchFamily="18" charset="0"/>
              </a:endParaRPr>
            </a:p>
            <a:p>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5" name="Rounded Rectangle 14"/>
          <p:cNvSpPr/>
          <p:nvPr/>
        </p:nvSpPr>
        <p:spPr>
          <a:xfrm>
            <a:off x="737248" y="3756934"/>
            <a:ext cx="1240971" cy="2698298"/>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000" b="1">
                <a:solidFill>
                  <a:srgbClr val="FF0000"/>
                </a:solidFill>
                <a:latin typeface="Times New Roman" panose="02020603050405020304" pitchFamily="18" charset="0"/>
                <a:cs typeface="Times New Roman" panose="02020603050405020304" pitchFamily="18" charset="0"/>
              </a:rPr>
              <a:t>* Nội dung liên minh</a:t>
            </a: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2729334" y="3731349"/>
            <a:ext cx="4860189" cy="85373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800" b="1" i="1">
                <a:solidFill>
                  <a:srgbClr val="002060"/>
                </a:solidFill>
                <a:latin typeface="Times New Roman" panose="02020603050405020304" pitchFamily="18" charset="0"/>
                <a:cs typeface="Times New Roman" panose="02020603050405020304" pitchFamily="18" charset="0"/>
              </a:rPr>
              <a:t>Liên minh về kinh tế</a:t>
            </a: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2729333" y="4722751"/>
            <a:ext cx="4860189" cy="73385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800" b="1" i="1">
                <a:solidFill>
                  <a:srgbClr val="002060"/>
                </a:solidFill>
                <a:latin typeface="Times New Roman" panose="02020603050405020304" pitchFamily="18" charset="0"/>
                <a:cs typeface="Times New Roman" panose="02020603050405020304" pitchFamily="18" charset="0"/>
              </a:rPr>
              <a:t>Liên minh về chính trị</a:t>
            </a:r>
            <a:endParaRPr lang="vi-VN" sz="2800" b="1" i="1">
              <a:solidFill>
                <a:srgbClr val="00206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5" idx="3"/>
            <a:endCxn id="17" idx="1"/>
          </p:cNvCxnSpPr>
          <p:nvPr/>
        </p:nvCxnSpPr>
        <p:spPr>
          <a:xfrm flipV="1">
            <a:off x="1978219" y="5089679"/>
            <a:ext cx="751114" cy="164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3"/>
            <a:endCxn id="16" idx="1"/>
          </p:cNvCxnSpPr>
          <p:nvPr/>
        </p:nvCxnSpPr>
        <p:spPr>
          <a:xfrm flipV="1">
            <a:off x="1978219" y="4158216"/>
            <a:ext cx="751115" cy="9478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729332" y="5721377"/>
            <a:ext cx="4860189" cy="73385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800" b="1" i="1">
                <a:solidFill>
                  <a:srgbClr val="002060"/>
                </a:solidFill>
                <a:latin typeface="Times New Roman" panose="02020603050405020304" pitchFamily="18" charset="0"/>
                <a:cs typeface="Times New Roman" panose="02020603050405020304" pitchFamily="18" charset="0"/>
              </a:rPr>
              <a:t>Liên minh về văn hóa – xã hội</a:t>
            </a:r>
            <a:endParaRPr lang="vi-VN" sz="2800" b="1" i="1">
              <a:solidFill>
                <a:srgbClr val="002060"/>
              </a:solidFill>
              <a:latin typeface="Times New Roman" panose="02020603050405020304" pitchFamily="18" charset="0"/>
              <a:cs typeface="Times New Roman" panose="02020603050405020304" pitchFamily="18" charset="0"/>
            </a:endParaRPr>
          </a:p>
        </p:txBody>
      </p:sp>
      <p:cxnSp>
        <p:nvCxnSpPr>
          <p:cNvPr id="22" name="Straight Arrow Connector 21"/>
          <p:cNvCxnSpPr>
            <a:stCxn id="15" idx="3"/>
            <a:endCxn id="20" idx="1"/>
          </p:cNvCxnSpPr>
          <p:nvPr/>
        </p:nvCxnSpPr>
        <p:spPr>
          <a:xfrm>
            <a:off x="1978219" y="5106083"/>
            <a:ext cx="751113" cy="9822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459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circle(in)">
                                      <p:cBhvr>
                                        <p:cTn id="21" dur="2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arn(inVertical)">
                                      <p:cBhvr>
                                        <p:cTn id="26" dur="500"/>
                                        <p:tgtEl>
                                          <p:spTgt spid="16"/>
                                        </p:tgtEl>
                                      </p:cBhvr>
                                    </p:animEffect>
                                  </p:childTnLst>
                                </p:cTn>
                              </p:par>
                              <p:par>
                                <p:cTn id="27" presetID="16" presetClass="entr" presetSubtype="2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barn(inVertical)">
                                      <p:cBhvr>
                                        <p:cTn id="34" dur="500"/>
                                        <p:tgtEl>
                                          <p:spTgt spid="17"/>
                                        </p:tgtEl>
                                      </p:cBhvr>
                                    </p:animEffect>
                                  </p:childTnLst>
                                </p:cTn>
                              </p:par>
                              <p:par>
                                <p:cTn id="35" presetID="16" presetClass="entr" presetSubtype="21"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arn(inVertical)">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barn(inVertical)">
                                      <p:cBhvr>
                                        <p:cTn id="42" dur="500"/>
                                        <p:tgtEl>
                                          <p:spTgt spid="20"/>
                                        </p:tgtEl>
                                      </p:cBhvr>
                                    </p:animEffect>
                                  </p:childTnLst>
                                </p:cTn>
                              </p:par>
                              <p:par>
                                <p:cTn id="43" presetID="16" presetClass="entr" presetSubtype="21"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arn(inVertical)">
                                      <p:cBhvr>
                                        <p:cTn id="4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17"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076994" y="0"/>
            <a:ext cx="7067006" cy="1263652"/>
            <a:chOff x="111148" y="1617509"/>
            <a:chExt cx="6649850" cy="797040"/>
          </a:xfrm>
        </p:grpSpPr>
        <p:sp>
          <p:nvSpPr>
            <p:cNvPr id="13" name="Rounded Rectangle 12"/>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6"/>
            <p:cNvSpPr/>
            <p:nvPr/>
          </p:nvSpPr>
          <p:spPr>
            <a:xfrm>
              <a:off x="237738" y="1656416"/>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kern="1200">
                <a:solidFill>
                  <a:srgbClr val="002060"/>
                </a:solidFill>
                <a:latin typeface="Times New Roman" panose="02020603050405020304" pitchFamily="18" charset="0"/>
                <a:cs typeface="Times New Roman" panose="02020603050405020304" pitchFamily="18" charset="0"/>
              </a:endParaRPr>
            </a:p>
            <a:p>
              <a:pPr algn="ctr"/>
              <a:r>
                <a:rPr lang="en-GB" altLang="en-US" sz="2800" b="1">
                  <a:solidFill>
                    <a:srgbClr val="002060"/>
                  </a:solidFill>
                  <a:latin typeface="Times New Roman" panose="02020603050405020304" pitchFamily="18" charset="0"/>
                  <a:cs typeface="Times New Roman" panose="02020603050405020304" pitchFamily="18" charset="0"/>
                </a:rPr>
                <a:t>2</a:t>
              </a:r>
              <a:r>
                <a:rPr lang="en-GB" altLang="en-US" sz="2800" b="1" kern="1200">
                  <a:solidFill>
                    <a:srgbClr val="002060"/>
                  </a:solidFill>
                  <a:latin typeface="Times New Roman" panose="02020603050405020304" pitchFamily="18" charset="0"/>
                  <a:cs typeface="Times New Roman" panose="02020603050405020304" pitchFamily="18" charset="0"/>
                </a:rPr>
                <a:t>.1. </a:t>
              </a:r>
              <a:r>
                <a:rPr lang="en-US" sz="2800" b="1">
                  <a:solidFill>
                    <a:srgbClr val="002060"/>
                  </a:solidFill>
                  <a:latin typeface="Times New Roman" panose="02020603050405020304" pitchFamily="18" charset="0"/>
                  <a:cs typeface="Times New Roman" panose="02020603050405020304" pitchFamily="18" charset="0"/>
                </a:rPr>
                <a:t>Nội dung của liên minh giai cấp, </a:t>
              </a:r>
            </a:p>
            <a:p>
              <a:pPr algn="ctr"/>
              <a:r>
                <a:rPr lang="en-US" sz="2800" b="1">
                  <a:solidFill>
                    <a:srgbClr val="002060"/>
                  </a:solidFill>
                  <a:latin typeface="Times New Roman" panose="02020603050405020304" pitchFamily="18" charset="0"/>
                  <a:cs typeface="Times New Roman" panose="02020603050405020304" pitchFamily="18" charset="0"/>
                </a:rPr>
                <a:t>tầng lớp trong thời kỳ quá độ lên </a:t>
              </a:r>
            </a:p>
            <a:p>
              <a:pPr algn="ctr"/>
              <a:r>
                <a:rPr lang="en-US" sz="2800" b="1">
                  <a:solidFill>
                    <a:srgbClr val="002060"/>
                  </a:solidFill>
                  <a:latin typeface="Times New Roman" panose="02020603050405020304" pitchFamily="18" charset="0"/>
                  <a:cs typeface="Times New Roman" panose="02020603050405020304" pitchFamily="18" charset="0"/>
                </a:rPr>
                <a:t>chủ nghĩa xã hội ở Việt Nam</a:t>
              </a:r>
            </a:p>
            <a:p>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15" name="Rounded Rectangle 14"/>
          <p:cNvSpPr/>
          <p:nvPr/>
        </p:nvSpPr>
        <p:spPr>
          <a:xfrm>
            <a:off x="365760" y="1480120"/>
            <a:ext cx="4754880" cy="66943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3000" b="1">
              <a:solidFill>
                <a:srgbClr val="FF0000"/>
              </a:solidFill>
              <a:latin typeface="Times New Roman" panose="02020603050405020304" pitchFamily="18" charset="0"/>
              <a:cs typeface="Times New Roman" panose="02020603050405020304" pitchFamily="18" charset="0"/>
            </a:endParaRPr>
          </a:p>
          <a:p>
            <a:pPr algn="ctr">
              <a:defRPr/>
            </a:pPr>
            <a:r>
              <a:rPr lang="en-US" sz="3000" b="1">
                <a:solidFill>
                  <a:srgbClr val="FF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cs typeface="Times New Roman" panose="02020603050405020304" pitchFamily="18" charset="0"/>
              </a:rPr>
              <a:t>Liên minh về kinh tế</a:t>
            </a:r>
            <a:endParaRPr lang="vi-VN" sz="3200" b="1">
              <a:solidFill>
                <a:srgbClr val="FF0000"/>
              </a:solidFill>
              <a:latin typeface="Times New Roman" panose="02020603050405020304" pitchFamily="18" charset="0"/>
              <a:cs typeface="Times New Roman" panose="02020603050405020304" pitchFamily="18" charset="0"/>
            </a:endParaRPr>
          </a:p>
          <a:p>
            <a:pPr algn="ctr">
              <a:defRPr/>
            </a:pP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1227910" y="2366023"/>
            <a:ext cx="7315200" cy="199861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a:solidFill>
                  <a:srgbClr val="FF0000"/>
                </a:solidFill>
                <a:latin typeface="+mj-lt"/>
              </a:rPr>
              <a:t>Mục tiêu </a:t>
            </a:r>
            <a:r>
              <a:rPr lang="vi-VN" sz="2800" b="1" i="1">
                <a:solidFill>
                  <a:srgbClr val="000000"/>
                </a:solidFill>
                <a:latin typeface="+mj-lt"/>
              </a:rPr>
              <a:t>của liên minh trên lĩnh vực kinh</a:t>
            </a:r>
            <a:r>
              <a:rPr lang="en-US" sz="2800" b="1" i="1">
                <a:solidFill>
                  <a:srgbClr val="000000"/>
                </a:solidFill>
                <a:latin typeface="+mj-lt"/>
              </a:rPr>
              <a:t> </a:t>
            </a:r>
            <a:r>
              <a:rPr lang="vi-VN" sz="2800" b="1" i="1">
                <a:solidFill>
                  <a:srgbClr val="000000"/>
                </a:solidFill>
                <a:latin typeface="+mj-lt"/>
              </a:rPr>
              <a:t>tế là: </a:t>
            </a:r>
            <a:r>
              <a:rPr lang="vi-VN" sz="2800" b="1" i="1">
                <a:solidFill>
                  <a:srgbClr val="0000FF"/>
                </a:solidFill>
                <a:latin typeface="+mj-lt"/>
              </a:rPr>
              <a:t>thỏa mãn các nhu cầu, lợi ích kinh tế</a:t>
            </a:r>
            <a:r>
              <a:rPr lang="en-US" sz="2800" b="1" i="1">
                <a:solidFill>
                  <a:srgbClr val="0000FF"/>
                </a:solidFill>
                <a:latin typeface="+mj-lt"/>
              </a:rPr>
              <a:t> </a:t>
            </a:r>
            <a:r>
              <a:rPr lang="vi-VN" sz="2800" b="1" i="1">
                <a:solidFill>
                  <a:srgbClr val="000000"/>
                </a:solidFill>
                <a:latin typeface="+mj-lt"/>
              </a:rPr>
              <a:t>của các giai cấp, tầng lớp trong xã hội;</a:t>
            </a:r>
            <a:r>
              <a:rPr lang="en-US" sz="2800" b="1" i="1">
                <a:solidFill>
                  <a:srgbClr val="000000"/>
                </a:solidFill>
                <a:latin typeface="+mj-lt"/>
              </a:rPr>
              <a:t> </a:t>
            </a:r>
            <a:r>
              <a:rPr lang="vi-VN" sz="2800" b="1" i="1">
                <a:solidFill>
                  <a:srgbClr val="0000FF"/>
                </a:solidFill>
                <a:latin typeface="+mj-lt"/>
              </a:rPr>
              <a:t>xây</a:t>
            </a:r>
            <a:r>
              <a:rPr lang="en-US" sz="2800" b="1" i="1">
                <a:solidFill>
                  <a:srgbClr val="0000FF"/>
                </a:solidFill>
                <a:latin typeface="+mj-lt"/>
              </a:rPr>
              <a:t> </a:t>
            </a:r>
            <a:r>
              <a:rPr lang="vi-VN" sz="2800" b="1" i="1">
                <a:solidFill>
                  <a:srgbClr val="0000FF"/>
                </a:solidFill>
                <a:latin typeface="+mj-lt"/>
              </a:rPr>
              <a:t>dựng cơ sở vật chất - kỹ thuật </a:t>
            </a:r>
            <a:r>
              <a:rPr lang="vi-VN" sz="2800" b="1" i="1">
                <a:solidFill>
                  <a:srgbClr val="000000"/>
                </a:solidFill>
                <a:latin typeface="+mj-lt"/>
              </a:rPr>
              <a:t>cho chủ</a:t>
            </a:r>
            <a:r>
              <a:rPr lang="en-US" sz="2800" b="1" i="1">
                <a:solidFill>
                  <a:srgbClr val="000000"/>
                </a:solidFill>
                <a:latin typeface="+mj-lt"/>
              </a:rPr>
              <a:t> </a:t>
            </a:r>
            <a:r>
              <a:rPr lang="vi-VN" sz="2800" b="1" i="1">
                <a:solidFill>
                  <a:srgbClr val="000000"/>
                </a:solidFill>
                <a:latin typeface="+mj-lt"/>
              </a:rPr>
              <a:t>nghĩa xã hội</a:t>
            </a:r>
            <a:r>
              <a:rPr lang="en-US" sz="2800" b="1" i="1">
                <a:solidFill>
                  <a:srgbClr val="000000"/>
                </a:solidFill>
                <a:latin typeface="+mj-lt"/>
              </a:rPr>
              <a:t>.</a:t>
            </a:r>
            <a:endParaRPr lang="vi-VN" sz="2800" b="1" i="1">
              <a:solidFill>
                <a:srgbClr val="002060"/>
              </a:solidFill>
              <a:latin typeface="+mj-lt"/>
              <a:cs typeface="Times New Roman" panose="02020603050405020304" pitchFamily="18" charset="0"/>
            </a:endParaRPr>
          </a:p>
        </p:txBody>
      </p:sp>
      <p:sp>
        <p:nvSpPr>
          <p:cNvPr id="25" name="Rounded Rectangle 24"/>
          <p:cNvSpPr/>
          <p:nvPr/>
        </p:nvSpPr>
        <p:spPr>
          <a:xfrm>
            <a:off x="2913021" y="5465475"/>
            <a:ext cx="5793657" cy="1179615"/>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a:solidFill>
                  <a:srgbClr val="002060"/>
                </a:solidFill>
                <a:latin typeface="Times New Roman" panose="02020603050405020304" pitchFamily="18" charset="0"/>
                <a:cs typeface="Times New Roman" panose="02020603050405020304" pitchFamily="18" charset="0"/>
              </a:rPr>
              <a:t>Liên minh trên lĩnh vực kinh</a:t>
            </a:r>
            <a:r>
              <a:rPr lang="en-US" sz="2800" b="1" i="1">
                <a:solidFill>
                  <a:srgbClr val="002060"/>
                </a:solidFill>
                <a:latin typeface="Times New Roman" panose="02020603050405020304" pitchFamily="18" charset="0"/>
                <a:cs typeface="Times New Roman" panose="02020603050405020304" pitchFamily="18" charset="0"/>
              </a:rPr>
              <a:t> </a:t>
            </a:r>
            <a:r>
              <a:rPr lang="vi-VN" sz="2800" b="1" i="1">
                <a:solidFill>
                  <a:srgbClr val="002060"/>
                </a:solidFill>
                <a:latin typeface="Times New Roman" panose="02020603050405020304" pitchFamily="18" charset="0"/>
                <a:cs typeface="Times New Roman" panose="02020603050405020304" pitchFamily="18" charset="0"/>
              </a:rPr>
              <a:t>tế là cơ sở vật chất – kỹ thuật</a:t>
            </a:r>
            <a:r>
              <a:rPr lang="en-US" sz="2800" b="1" i="1">
                <a:solidFill>
                  <a:srgbClr val="002060"/>
                </a:solidFill>
                <a:latin typeface="Times New Roman" panose="02020603050405020304" pitchFamily="18" charset="0"/>
                <a:cs typeface="Times New Roman" panose="02020603050405020304" pitchFamily="18" charset="0"/>
              </a:rPr>
              <a:t> </a:t>
            </a:r>
            <a:r>
              <a:rPr lang="vi-VN" sz="2800" b="1" i="1">
                <a:solidFill>
                  <a:srgbClr val="002060"/>
                </a:solidFill>
                <a:latin typeface="Times New Roman" panose="02020603050405020304" pitchFamily="18" charset="0"/>
                <a:cs typeface="Times New Roman" panose="02020603050405020304" pitchFamily="18" charset="0"/>
              </a:rPr>
              <a:t>của liên minh</a:t>
            </a:r>
          </a:p>
        </p:txBody>
      </p:sp>
      <p:sp>
        <p:nvSpPr>
          <p:cNvPr id="4" name="Down Arrow 3"/>
          <p:cNvSpPr/>
          <p:nvPr/>
        </p:nvSpPr>
        <p:spPr>
          <a:xfrm>
            <a:off x="5728065" y="4670743"/>
            <a:ext cx="487205" cy="5065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696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ircle(in)">
                                      <p:cBhvr>
                                        <p:cTn id="19" dur="2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ircle(in)">
                                      <p:cBhvr>
                                        <p:cTn id="24" dur="2000"/>
                                        <p:tgtEl>
                                          <p:spTgt spid="25"/>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ircle(in)">
                                      <p:cBhvr>
                                        <p:cTn id="2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65760" y="1297238"/>
            <a:ext cx="5889266" cy="66943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3000" b="1">
              <a:solidFill>
                <a:srgbClr val="FF0000"/>
              </a:solidFill>
              <a:latin typeface="Times New Roman" panose="02020603050405020304" pitchFamily="18" charset="0"/>
              <a:cs typeface="Times New Roman" panose="02020603050405020304" pitchFamily="18" charset="0"/>
            </a:endParaRPr>
          </a:p>
          <a:p>
            <a:pPr algn="ctr">
              <a:defRPr/>
            </a:pPr>
            <a:r>
              <a:rPr lang="en-US" sz="3000" b="1">
                <a:solidFill>
                  <a:srgbClr val="FF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cs typeface="Times New Roman" panose="02020603050405020304" pitchFamily="18" charset="0"/>
              </a:rPr>
              <a:t>Liên minh về kinh tế cần phải:</a:t>
            </a:r>
            <a:endParaRPr lang="vi-VN" sz="3200" b="1">
              <a:solidFill>
                <a:srgbClr val="FF0000"/>
              </a:solidFill>
              <a:latin typeface="Times New Roman" panose="02020603050405020304" pitchFamily="18" charset="0"/>
              <a:cs typeface="Times New Roman" panose="02020603050405020304" pitchFamily="18" charset="0"/>
            </a:endParaRPr>
          </a:p>
          <a:p>
            <a:pPr algn="ctr">
              <a:defRPr/>
            </a:pP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1126435" y="2138658"/>
            <a:ext cx="7840745" cy="124746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endParaRPr lang="en-US" sz="2800" b="1" i="1">
              <a:solidFill>
                <a:srgbClr val="000000"/>
              </a:solidFill>
              <a:latin typeface="Times New Roman" panose="02020603050405020304" pitchFamily="18" charset="0"/>
              <a:cs typeface="Times New Roman" panose="02020603050405020304" pitchFamily="18" charset="0"/>
            </a:endParaRPr>
          </a:p>
          <a:p>
            <a:pPr algn="just"/>
            <a:endParaRPr lang="en-US" sz="2800" b="1" i="1">
              <a:solidFill>
                <a:srgbClr val="000000"/>
              </a:solidFill>
              <a:latin typeface="Times New Roman" panose="02020603050405020304" pitchFamily="18" charset="0"/>
              <a:cs typeface="Times New Roman" panose="02020603050405020304" pitchFamily="18" charset="0"/>
            </a:endParaRPr>
          </a:p>
          <a:p>
            <a:pPr algn="just"/>
            <a:r>
              <a:rPr lang="en-US" sz="2800" b="1" i="1" u="sng">
                <a:solidFill>
                  <a:srgbClr val="FF0000"/>
                </a:solidFill>
                <a:latin typeface="Times New Roman" panose="02020603050405020304" pitchFamily="18" charset="0"/>
                <a:cs typeface="Times New Roman" panose="02020603050405020304" pitchFamily="18" charset="0"/>
              </a:rPr>
              <a:t>Thứ nhất,</a:t>
            </a:r>
            <a:r>
              <a:rPr lang="en-US" sz="2800" b="1" i="1">
                <a:solidFill>
                  <a:srgbClr val="FF0000"/>
                </a:solidFill>
                <a:latin typeface="Times New Roman" panose="02020603050405020304" pitchFamily="18" charset="0"/>
                <a:cs typeface="Times New Roman" panose="02020603050405020304" pitchFamily="18" charset="0"/>
              </a:rPr>
              <a:t> </a:t>
            </a:r>
            <a:r>
              <a:rPr lang="en-US" sz="2800" b="1" i="1">
                <a:solidFill>
                  <a:srgbClr val="000000"/>
                </a:solidFill>
                <a:latin typeface="Times New Roman" panose="02020603050405020304" pitchFamily="18" charset="0"/>
                <a:cs typeface="Times New Roman" panose="02020603050405020304" pitchFamily="18" charset="0"/>
              </a:rPr>
              <a:t>Xác định đúng </a:t>
            </a:r>
            <a:r>
              <a:rPr lang="en-US" sz="2800" b="1" i="1">
                <a:solidFill>
                  <a:srgbClr val="FF0000"/>
                </a:solidFill>
                <a:latin typeface="Times New Roman" panose="02020603050405020304" pitchFamily="18" charset="0"/>
                <a:cs typeface="Times New Roman" panose="02020603050405020304" pitchFamily="18" charset="0"/>
              </a:rPr>
              <a:t>tiềm lực kinh tế và</a:t>
            </a:r>
            <a:br>
              <a:rPr lang="en-US" sz="2800" b="1" i="1">
                <a:solidFill>
                  <a:srgbClr val="FF0000"/>
                </a:solidFill>
                <a:latin typeface="Times New Roman" panose="02020603050405020304" pitchFamily="18" charset="0"/>
                <a:cs typeface="Times New Roman" panose="02020603050405020304" pitchFamily="18" charset="0"/>
              </a:rPr>
            </a:br>
            <a:r>
              <a:rPr lang="en-US" sz="2800" b="1" i="1">
                <a:solidFill>
                  <a:srgbClr val="FF0000"/>
                </a:solidFill>
                <a:latin typeface="Times New Roman" panose="02020603050405020304" pitchFamily="18" charset="0"/>
                <a:cs typeface="Times New Roman" panose="02020603050405020304" pitchFamily="18" charset="0"/>
              </a:rPr>
              <a:t> nhu cầu kinh tế </a:t>
            </a:r>
            <a:r>
              <a:rPr lang="en-US" sz="2800" b="1" i="1">
                <a:solidFill>
                  <a:srgbClr val="000000"/>
                </a:solidFill>
                <a:latin typeface="Times New Roman" panose="02020603050405020304" pitchFamily="18" charset="0"/>
                <a:cs typeface="Times New Roman" panose="02020603050405020304" pitchFamily="18" charset="0"/>
              </a:rPr>
              <a:t>của từng giai cấp, tầng lớp trong khối liên minh và toàn xã hội;</a:t>
            </a:r>
            <a:r>
              <a:rPr lang="en-US" sz="2800" b="1" i="1">
                <a:latin typeface="Times New Roman" panose="02020603050405020304" pitchFamily="18" charset="0"/>
                <a:cs typeface="Times New Roman" panose="02020603050405020304" pitchFamily="18" charset="0"/>
              </a:rPr>
              <a:t> </a:t>
            </a:r>
          </a:p>
          <a:p>
            <a:pPr algn="just"/>
            <a:br>
              <a:rPr lang="en-US" sz="2800" b="1" i="1">
                <a:latin typeface="Times New Roman" panose="02020603050405020304" pitchFamily="18" charset="0"/>
                <a:cs typeface="Times New Roman" panose="02020603050405020304" pitchFamily="18" charset="0"/>
              </a:rPr>
            </a:br>
            <a:endParaRPr lang="en-US" sz="2800" b="1" i="1">
              <a:latin typeface="Times New Roman" panose="02020603050405020304" pitchFamily="18" charset="0"/>
              <a:cs typeface="Times New Roman" panose="02020603050405020304" pitchFamily="18" charset="0"/>
            </a:endParaRPr>
          </a:p>
        </p:txBody>
      </p:sp>
      <p:sp>
        <p:nvSpPr>
          <p:cNvPr id="25" name="Rounded Rectangle 24"/>
          <p:cNvSpPr/>
          <p:nvPr/>
        </p:nvSpPr>
        <p:spPr>
          <a:xfrm>
            <a:off x="1126434" y="3464121"/>
            <a:ext cx="7840745" cy="817177"/>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u="sng">
                <a:solidFill>
                  <a:srgbClr val="FF0000"/>
                </a:solidFill>
                <a:latin typeface="Times New Roman" panose="02020603050405020304" pitchFamily="18" charset="0"/>
                <a:cs typeface="Times New Roman" panose="02020603050405020304" pitchFamily="18" charset="0"/>
              </a:rPr>
              <a:t>Thứ hai,</a:t>
            </a:r>
            <a:r>
              <a:rPr lang="en-US" sz="2800" b="1" i="1">
                <a:solidFill>
                  <a:srgbClr val="FF0000"/>
                </a:solidFill>
                <a:latin typeface="Times New Roman" panose="02020603050405020304" pitchFamily="18" charset="0"/>
                <a:cs typeface="Times New Roman" panose="02020603050405020304" pitchFamily="18" charset="0"/>
              </a:rPr>
              <a:t> </a:t>
            </a:r>
            <a:r>
              <a:rPr lang="vi-VN" sz="2800" b="1" i="1">
                <a:solidFill>
                  <a:srgbClr val="000000"/>
                </a:solidFill>
                <a:latin typeface="Times New Roman" panose="02020603050405020304" pitchFamily="18" charset="0"/>
                <a:cs typeface="Times New Roman" panose="02020603050405020304" pitchFamily="18" charset="0"/>
              </a:rPr>
              <a:t>Xác định </a:t>
            </a:r>
            <a:r>
              <a:rPr lang="vi-VN" sz="2800" b="1" i="1">
                <a:solidFill>
                  <a:srgbClr val="FF0000"/>
                </a:solidFill>
                <a:latin typeface="Times New Roman" panose="02020603050405020304" pitchFamily="18" charset="0"/>
                <a:cs typeface="Times New Roman" panose="02020603050405020304" pitchFamily="18" charset="0"/>
              </a:rPr>
              <a:t>cơ cấu kinh tế hợp lý</a:t>
            </a:r>
            <a:r>
              <a:rPr lang="en-US" sz="2800" b="1" i="1">
                <a:solidFill>
                  <a:srgbClr val="FF0000"/>
                </a:solidFill>
                <a:latin typeface="Times New Roman" panose="02020603050405020304" pitchFamily="18" charset="0"/>
                <a:cs typeface="Times New Roman" panose="02020603050405020304" pitchFamily="18" charset="0"/>
              </a:rPr>
              <a:t>;</a:t>
            </a: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1169085" y="4370750"/>
            <a:ext cx="7798094" cy="932772"/>
          </a:xfrm>
          <a:prstGeom prst="roundRect">
            <a:avLst/>
          </a:prstGeom>
          <a:solidFill>
            <a:schemeClr val="tx2">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u="sng">
                <a:solidFill>
                  <a:srgbClr val="FF0000"/>
                </a:solidFill>
                <a:latin typeface="Times New Roman" panose="02020603050405020304" pitchFamily="18" charset="0"/>
                <a:cs typeface="Times New Roman" panose="02020603050405020304" pitchFamily="18" charset="0"/>
              </a:rPr>
              <a:t>Thứ ba,</a:t>
            </a:r>
            <a:r>
              <a:rPr lang="vi-VN" sz="2800" b="1" i="1">
                <a:solidFill>
                  <a:srgbClr val="000000"/>
                </a:solidFill>
                <a:latin typeface="Times New Roman" panose="02020603050405020304" pitchFamily="18" charset="0"/>
                <a:cs typeface="Times New Roman" panose="02020603050405020304" pitchFamily="18" charset="0"/>
              </a:rPr>
              <a:t> Tổ chức các hình thức </a:t>
            </a:r>
            <a:r>
              <a:rPr lang="vi-VN" sz="2800" b="1" i="1">
                <a:solidFill>
                  <a:srgbClr val="FF0000"/>
                </a:solidFill>
                <a:latin typeface="Times New Roman" panose="02020603050405020304" pitchFamily="18" charset="0"/>
                <a:cs typeface="Times New Roman" panose="02020603050405020304" pitchFamily="18" charset="0"/>
              </a:rPr>
              <a:t>giao lưu,</a:t>
            </a:r>
            <a:r>
              <a:rPr lang="en-US" sz="2800" b="1" i="1">
                <a:solidFill>
                  <a:srgbClr val="FF0000"/>
                </a:solidFill>
                <a:latin typeface="Times New Roman" panose="02020603050405020304" pitchFamily="18" charset="0"/>
                <a:cs typeface="Times New Roman" panose="02020603050405020304" pitchFamily="18" charset="0"/>
              </a:rPr>
              <a:t> </a:t>
            </a:r>
            <a:r>
              <a:rPr lang="vi-VN" sz="2800" b="1" i="1">
                <a:solidFill>
                  <a:srgbClr val="FF0000"/>
                </a:solidFill>
                <a:latin typeface="Times New Roman" panose="02020603050405020304" pitchFamily="18" charset="0"/>
                <a:cs typeface="Times New Roman" panose="02020603050405020304" pitchFamily="18" charset="0"/>
              </a:rPr>
              <a:t>hợp tác </a:t>
            </a:r>
            <a:r>
              <a:rPr lang="vi-VN" sz="2800" b="1" i="1">
                <a:solidFill>
                  <a:srgbClr val="000000"/>
                </a:solidFill>
                <a:latin typeface="Times New Roman" panose="02020603050405020304" pitchFamily="18" charset="0"/>
                <a:cs typeface="Times New Roman" panose="02020603050405020304" pitchFamily="18" charset="0"/>
              </a:rPr>
              <a:t>phát triển kinh tế</a:t>
            </a:r>
            <a:r>
              <a:rPr lang="en-US" sz="2800" b="1" i="1">
                <a:solidFill>
                  <a:srgbClr val="000000"/>
                </a:solidFill>
                <a:latin typeface="Times New Roman" panose="02020603050405020304" pitchFamily="18" charset="0"/>
                <a:cs typeface="Times New Roman" panose="02020603050405020304" pitchFamily="18" charset="0"/>
              </a:rPr>
              <a:t>;</a:t>
            </a: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169085" y="5434630"/>
            <a:ext cx="7798094" cy="1358056"/>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u="sng">
                <a:solidFill>
                  <a:srgbClr val="FF0000"/>
                </a:solidFill>
                <a:latin typeface="Times New Roman" panose="02020603050405020304" pitchFamily="18" charset="0"/>
                <a:cs typeface="Times New Roman" panose="02020603050405020304" pitchFamily="18" charset="0"/>
              </a:rPr>
              <a:t>Thứ tư,</a:t>
            </a:r>
            <a:r>
              <a:rPr lang="vi-VN" sz="2800" b="1" i="1">
                <a:solidFill>
                  <a:srgbClr val="FF0000"/>
                </a:solidFill>
                <a:latin typeface="Times New Roman" panose="02020603050405020304" pitchFamily="18" charset="0"/>
                <a:cs typeface="Times New Roman" panose="02020603050405020304" pitchFamily="18" charset="0"/>
              </a:rPr>
              <a:t> </a:t>
            </a:r>
            <a:r>
              <a:rPr lang="vi-VN" sz="2800" b="1" i="1">
                <a:solidFill>
                  <a:srgbClr val="000000"/>
                </a:solidFill>
                <a:latin typeface="Times New Roman" panose="02020603050405020304" pitchFamily="18" charset="0"/>
                <a:cs typeface="Times New Roman" panose="02020603050405020304" pitchFamily="18" charset="0"/>
              </a:rPr>
              <a:t>Nâng cao hiệu quả </a:t>
            </a:r>
            <a:r>
              <a:rPr lang="vi-VN" sz="2800" b="1" i="1">
                <a:solidFill>
                  <a:srgbClr val="FF0000"/>
                </a:solidFill>
                <a:latin typeface="Times New Roman" panose="02020603050405020304" pitchFamily="18" charset="0"/>
                <a:cs typeface="Times New Roman" panose="02020603050405020304" pitchFamily="18" charset="0"/>
              </a:rPr>
              <a:t>chuyển giao</a:t>
            </a:r>
            <a:r>
              <a:rPr lang="en-US" sz="2800" b="1" i="1">
                <a:solidFill>
                  <a:srgbClr val="FF0000"/>
                </a:solidFill>
                <a:latin typeface="Times New Roman" panose="02020603050405020304" pitchFamily="18" charset="0"/>
                <a:cs typeface="Times New Roman" panose="02020603050405020304" pitchFamily="18" charset="0"/>
              </a:rPr>
              <a:t> </a:t>
            </a:r>
            <a:r>
              <a:rPr lang="vi-VN" sz="2800" b="1" i="1">
                <a:solidFill>
                  <a:srgbClr val="000000"/>
                </a:solidFill>
                <a:latin typeface="Times New Roman" panose="02020603050405020304" pitchFamily="18" charset="0"/>
                <a:cs typeface="Times New Roman" panose="02020603050405020304" pitchFamily="18" charset="0"/>
              </a:rPr>
              <a:t>khoa học, kỹ thuật mới vào trong sản xuất</a:t>
            </a:r>
            <a:r>
              <a:rPr lang="en-US" sz="2800" b="1" i="1">
                <a:solidFill>
                  <a:srgbClr val="000000"/>
                </a:solidFill>
                <a:latin typeface="Times New Roman" panose="02020603050405020304" pitchFamily="18" charset="0"/>
                <a:cs typeface="Times New Roman" panose="02020603050405020304" pitchFamily="18" charset="0"/>
              </a:rPr>
              <a:t> </a:t>
            </a:r>
            <a:r>
              <a:rPr lang="vi-VN" sz="2800" b="1" i="1">
                <a:solidFill>
                  <a:srgbClr val="000000"/>
                </a:solidFill>
                <a:latin typeface="Times New Roman" panose="02020603050405020304" pitchFamily="18" charset="0"/>
                <a:cs typeface="Times New Roman" panose="02020603050405020304" pitchFamily="18" charset="0"/>
              </a:rPr>
              <a:t>công, nông nghiệp</a:t>
            </a:r>
            <a:r>
              <a:rPr lang="en-US" sz="2800" b="1" i="1">
                <a:solidFill>
                  <a:srgbClr val="000000"/>
                </a:solidFill>
                <a:latin typeface="Times New Roman" panose="02020603050405020304" pitchFamily="18" charset="0"/>
                <a:cs typeface="Times New Roman" panose="02020603050405020304" pitchFamily="18" charset="0"/>
              </a:rPr>
              <a:t>.</a:t>
            </a:r>
            <a:endParaRPr lang="vi-VN" sz="2800" b="1" i="1">
              <a:solidFill>
                <a:srgbClr val="002060"/>
              </a:solidFill>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2076994" y="0"/>
            <a:ext cx="7067006" cy="1263652"/>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6"/>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kern="1200">
                <a:solidFill>
                  <a:srgbClr val="002060"/>
                </a:solidFill>
                <a:latin typeface="Times New Roman" panose="02020603050405020304" pitchFamily="18" charset="0"/>
                <a:cs typeface="Times New Roman" panose="02020603050405020304" pitchFamily="18" charset="0"/>
              </a:endParaRPr>
            </a:p>
            <a:p>
              <a:pPr algn="ctr"/>
              <a:r>
                <a:rPr lang="en-GB" altLang="en-US" sz="2800" b="1">
                  <a:solidFill>
                    <a:srgbClr val="002060"/>
                  </a:solidFill>
                  <a:latin typeface="Times New Roman" panose="02020603050405020304" pitchFamily="18" charset="0"/>
                  <a:cs typeface="Times New Roman" panose="02020603050405020304" pitchFamily="18" charset="0"/>
                </a:rPr>
                <a:t>2</a:t>
              </a:r>
              <a:r>
                <a:rPr lang="en-GB" altLang="en-US" sz="2800" b="1" kern="1200">
                  <a:solidFill>
                    <a:srgbClr val="002060"/>
                  </a:solidFill>
                  <a:latin typeface="Times New Roman" panose="02020603050405020304" pitchFamily="18" charset="0"/>
                  <a:cs typeface="Times New Roman" panose="02020603050405020304" pitchFamily="18" charset="0"/>
                </a:rPr>
                <a:t>.1. </a:t>
              </a:r>
              <a:r>
                <a:rPr lang="en-US" sz="2800" b="1">
                  <a:solidFill>
                    <a:srgbClr val="002060"/>
                  </a:solidFill>
                  <a:latin typeface="Times New Roman" panose="02020603050405020304" pitchFamily="18" charset="0"/>
                  <a:cs typeface="Times New Roman" panose="02020603050405020304" pitchFamily="18" charset="0"/>
                </a:rPr>
                <a:t>Nội dung của liên minh giai cấp, </a:t>
              </a:r>
            </a:p>
            <a:p>
              <a:pPr algn="ctr"/>
              <a:r>
                <a:rPr lang="en-US" sz="2800" b="1">
                  <a:solidFill>
                    <a:srgbClr val="002060"/>
                  </a:solidFill>
                  <a:latin typeface="Times New Roman" panose="02020603050405020304" pitchFamily="18" charset="0"/>
                  <a:cs typeface="Times New Roman" panose="02020603050405020304" pitchFamily="18" charset="0"/>
                </a:rPr>
                <a:t>tầng lớp trong thời kỳ quá độ lên </a:t>
              </a:r>
            </a:p>
            <a:p>
              <a:pPr algn="ctr"/>
              <a:r>
                <a:rPr lang="en-US" sz="2800" b="1">
                  <a:solidFill>
                    <a:srgbClr val="002060"/>
                  </a:solidFill>
                  <a:latin typeface="Times New Roman" panose="02020603050405020304" pitchFamily="18" charset="0"/>
                  <a:cs typeface="Times New Roman" panose="02020603050405020304" pitchFamily="18" charset="0"/>
                </a:rPr>
                <a:t>chủ nghĩa xã hội ở Việt Nam</a:t>
              </a:r>
            </a:p>
            <a:p>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221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ircle(in)">
                                      <p:cBhvr>
                                        <p:cTn id="19" dur="20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circle(in)">
                                      <p:cBhvr>
                                        <p:cTn id="24" dur="20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circle(in)">
                                      <p:cBhvr>
                                        <p:cTn id="3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P spid="25"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65760" y="1336427"/>
            <a:ext cx="4754880" cy="66943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3000" b="1">
              <a:solidFill>
                <a:srgbClr val="FF0000"/>
              </a:solidFill>
              <a:latin typeface="Times New Roman" panose="02020603050405020304" pitchFamily="18" charset="0"/>
              <a:cs typeface="Times New Roman" panose="02020603050405020304" pitchFamily="18" charset="0"/>
            </a:endParaRPr>
          </a:p>
          <a:p>
            <a:pPr algn="ctr">
              <a:defRPr/>
            </a:pPr>
            <a:r>
              <a:rPr lang="en-US" sz="3000" b="1">
                <a:solidFill>
                  <a:srgbClr val="FF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cs typeface="Times New Roman" panose="02020603050405020304" pitchFamily="18" charset="0"/>
              </a:rPr>
              <a:t>Liên minh về chính trị</a:t>
            </a:r>
            <a:endParaRPr lang="vi-VN" sz="3200" b="1">
              <a:solidFill>
                <a:srgbClr val="FF0000"/>
              </a:solidFill>
              <a:latin typeface="Times New Roman" panose="02020603050405020304" pitchFamily="18" charset="0"/>
              <a:cs typeface="Times New Roman" panose="02020603050405020304" pitchFamily="18" charset="0"/>
            </a:endParaRPr>
          </a:p>
          <a:p>
            <a:pPr algn="ctr">
              <a:defRPr/>
            </a:pP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404950" y="2220794"/>
            <a:ext cx="2338250" cy="4538630"/>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a:solidFill>
                  <a:srgbClr val="000000"/>
                </a:solidFill>
                <a:latin typeface="+mj-lt"/>
              </a:rPr>
              <a:t>Mục tiêu: </a:t>
            </a:r>
            <a:r>
              <a:rPr lang="vi-VN" sz="2800" b="1" i="1">
                <a:solidFill>
                  <a:srgbClr val="FF0000"/>
                </a:solidFill>
                <a:latin typeface="+mj-lt"/>
              </a:rPr>
              <a:t>Bảo vệ</a:t>
            </a:r>
            <a:r>
              <a:rPr lang="en-US" sz="2800" b="1" i="1">
                <a:solidFill>
                  <a:srgbClr val="FF0000"/>
                </a:solidFill>
                <a:latin typeface="+mj-lt"/>
              </a:rPr>
              <a:t> </a:t>
            </a:r>
            <a:r>
              <a:rPr lang="vi-VN" sz="2800" b="1" i="1">
                <a:solidFill>
                  <a:srgbClr val="FF0000"/>
                </a:solidFill>
                <a:latin typeface="+mj-lt"/>
              </a:rPr>
              <a:t>vững chắc chế độ</a:t>
            </a:r>
            <a:r>
              <a:rPr lang="en-US" sz="2800" b="1" i="1">
                <a:solidFill>
                  <a:srgbClr val="FF0000"/>
                </a:solidFill>
                <a:latin typeface="+mj-lt"/>
              </a:rPr>
              <a:t> </a:t>
            </a:r>
            <a:r>
              <a:rPr lang="vi-VN" sz="2800" b="1" i="1">
                <a:solidFill>
                  <a:srgbClr val="FF0000"/>
                </a:solidFill>
                <a:latin typeface="+mj-lt"/>
              </a:rPr>
              <a:t>chính trị</a:t>
            </a:r>
            <a:r>
              <a:rPr lang="vi-VN" sz="2800" b="1" i="1">
                <a:solidFill>
                  <a:srgbClr val="000000"/>
                </a:solidFill>
                <a:latin typeface="+mj-lt"/>
              </a:rPr>
              <a:t>, giữ vững</a:t>
            </a:r>
            <a:r>
              <a:rPr lang="en-US" sz="2800" b="1" i="1">
                <a:solidFill>
                  <a:srgbClr val="000000"/>
                </a:solidFill>
                <a:latin typeface="+mj-lt"/>
              </a:rPr>
              <a:t> </a:t>
            </a:r>
            <a:r>
              <a:rPr lang="vi-VN" sz="2800" b="1" i="1">
                <a:solidFill>
                  <a:srgbClr val="000000"/>
                </a:solidFill>
                <a:latin typeface="+mj-lt"/>
              </a:rPr>
              <a:t>độc lập dân tộc và</a:t>
            </a:r>
            <a:r>
              <a:rPr lang="en-US" sz="2800" b="1" i="1">
                <a:solidFill>
                  <a:srgbClr val="000000"/>
                </a:solidFill>
                <a:latin typeface="+mj-lt"/>
              </a:rPr>
              <a:t> </a:t>
            </a:r>
            <a:r>
              <a:rPr lang="vi-VN" sz="2800" b="1" i="1">
                <a:solidFill>
                  <a:srgbClr val="0000FF"/>
                </a:solidFill>
                <a:latin typeface="+mj-lt"/>
              </a:rPr>
              <a:t>định hướng đi lên</a:t>
            </a:r>
            <a:r>
              <a:rPr lang="en-US" sz="2800" b="1" i="1">
                <a:solidFill>
                  <a:srgbClr val="0000FF"/>
                </a:solidFill>
                <a:latin typeface="+mj-lt"/>
              </a:rPr>
              <a:t> </a:t>
            </a:r>
            <a:r>
              <a:rPr lang="vi-VN" sz="2800" b="1" i="1">
                <a:solidFill>
                  <a:srgbClr val="0000FF"/>
                </a:solidFill>
                <a:latin typeface="+mj-lt"/>
              </a:rPr>
              <a:t>C</a:t>
            </a:r>
            <a:r>
              <a:rPr lang="en-US" sz="2800" b="1" i="1">
                <a:solidFill>
                  <a:srgbClr val="0000FF"/>
                </a:solidFill>
                <a:latin typeface="+mj-lt"/>
              </a:rPr>
              <a:t>hủ nghĩa xã hội.</a:t>
            </a:r>
            <a:endParaRPr lang="vi-VN" sz="2800" b="1" i="1">
              <a:solidFill>
                <a:srgbClr val="002060"/>
              </a:solidFill>
              <a:latin typeface="+mj-lt"/>
              <a:cs typeface="Times New Roman" panose="02020603050405020304" pitchFamily="18" charset="0"/>
            </a:endParaRPr>
          </a:p>
        </p:txBody>
      </p:sp>
      <p:pic>
        <p:nvPicPr>
          <p:cNvPr id="8194" name="Picture 2" descr="Kẻ sĩ xưa và nay | Diễn đà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9183" y="2613683"/>
            <a:ext cx="5715000" cy="375285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2076994" y="0"/>
            <a:ext cx="7067006" cy="1263652"/>
            <a:chOff x="111148" y="1617509"/>
            <a:chExt cx="6649850" cy="797040"/>
          </a:xfrm>
        </p:grpSpPr>
        <p:sp>
          <p:nvSpPr>
            <p:cNvPr id="9" name="Rounded Rectangle 8"/>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0" name="Rounded Rectangle 6"/>
            <p:cNvSpPr/>
            <p:nvPr/>
          </p:nvSpPr>
          <p:spPr>
            <a:xfrm>
              <a:off x="237738" y="1656416"/>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kern="1200">
                <a:solidFill>
                  <a:srgbClr val="002060"/>
                </a:solidFill>
                <a:latin typeface="Times New Roman" panose="02020603050405020304" pitchFamily="18" charset="0"/>
                <a:cs typeface="Times New Roman" panose="02020603050405020304" pitchFamily="18" charset="0"/>
              </a:endParaRPr>
            </a:p>
            <a:p>
              <a:pPr algn="ctr"/>
              <a:r>
                <a:rPr lang="en-GB" altLang="en-US" sz="2800" b="1">
                  <a:solidFill>
                    <a:srgbClr val="002060"/>
                  </a:solidFill>
                  <a:latin typeface="Times New Roman" panose="02020603050405020304" pitchFamily="18" charset="0"/>
                  <a:cs typeface="Times New Roman" panose="02020603050405020304" pitchFamily="18" charset="0"/>
                </a:rPr>
                <a:t>2</a:t>
              </a:r>
              <a:r>
                <a:rPr lang="en-GB" altLang="en-US" sz="2800" b="1" kern="1200">
                  <a:solidFill>
                    <a:srgbClr val="002060"/>
                  </a:solidFill>
                  <a:latin typeface="Times New Roman" panose="02020603050405020304" pitchFamily="18" charset="0"/>
                  <a:cs typeface="Times New Roman" panose="02020603050405020304" pitchFamily="18" charset="0"/>
                </a:rPr>
                <a:t>.1. </a:t>
              </a:r>
              <a:r>
                <a:rPr lang="en-US" sz="2800" b="1">
                  <a:solidFill>
                    <a:srgbClr val="002060"/>
                  </a:solidFill>
                  <a:latin typeface="Times New Roman" panose="02020603050405020304" pitchFamily="18" charset="0"/>
                  <a:cs typeface="Times New Roman" panose="02020603050405020304" pitchFamily="18" charset="0"/>
                </a:rPr>
                <a:t>Nội dung của liên minh giai cấp, </a:t>
              </a:r>
            </a:p>
            <a:p>
              <a:pPr algn="ctr"/>
              <a:r>
                <a:rPr lang="en-US" sz="2800" b="1">
                  <a:solidFill>
                    <a:srgbClr val="002060"/>
                  </a:solidFill>
                  <a:latin typeface="Times New Roman" panose="02020603050405020304" pitchFamily="18" charset="0"/>
                  <a:cs typeface="Times New Roman" panose="02020603050405020304" pitchFamily="18" charset="0"/>
                </a:rPr>
                <a:t>tầng lớp trong thời kỳ quá độ lên </a:t>
              </a:r>
            </a:p>
            <a:p>
              <a:pPr algn="ctr"/>
              <a:r>
                <a:rPr lang="en-US" sz="2800" b="1">
                  <a:solidFill>
                    <a:srgbClr val="002060"/>
                  </a:solidFill>
                  <a:latin typeface="Times New Roman" panose="02020603050405020304" pitchFamily="18" charset="0"/>
                  <a:cs typeface="Times New Roman" panose="02020603050405020304" pitchFamily="18" charset="0"/>
                </a:rPr>
                <a:t>chủ nghĩa xã hội ở Việt Nam</a:t>
              </a:r>
            </a:p>
            <a:p>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46453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circle(in)">
                                      <p:cBhvr>
                                        <p:cTn id="14" dur="2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8194"/>
                                        </p:tgtEl>
                                        <p:attrNameLst>
                                          <p:attrName>style.visibility</p:attrName>
                                        </p:attrNameLst>
                                      </p:cBhvr>
                                      <p:to>
                                        <p:strVal val="visible"/>
                                      </p:to>
                                    </p:set>
                                    <p:animEffect transition="in" filter="circle(in)">
                                      <p:cBhvr>
                                        <p:cTn id="19" dur="2000"/>
                                        <p:tgtEl>
                                          <p:spTgt spid="8194"/>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arn(inVertic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65759" y="1297238"/>
            <a:ext cx="6348550" cy="66943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3000" b="1">
              <a:solidFill>
                <a:srgbClr val="FF0000"/>
              </a:solidFill>
              <a:latin typeface="Times New Roman" panose="02020603050405020304" pitchFamily="18" charset="0"/>
              <a:cs typeface="Times New Roman" panose="02020603050405020304" pitchFamily="18" charset="0"/>
            </a:endParaRPr>
          </a:p>
          <a:p>
            <a:pPr algn="ctr">
              <a:defRPr/>
            </a:pPr>
            <a:r>
              <a:rPr lang="en-US" sz="3000" b="1">
                <a:solidFill>
                  <a:srgbClr val="FF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cs typeface="Times New Roman" panose="02020603050405020304" pitchFamily="18" charset="0"/>
              </a:rPr>
              <a:t>Liên minh về chính trị cần phải:</a:t>
            </a:r>
            <a:endParaRPr lang="vi-VN" sz="3200" b="1">
              <a:solidFill>
                <a:srgbClr val="FF0000"/>
              </a:solidFill>
              <a:latin typeface="Times New Roman" panose="02020603050405020304" pitchFamily="18" charset="0"/>
              <a:cs typeface="Times New Roman" panose="02020603050405020304" pitchFamily="18" charset="0"/>
            </a:endParaRPr>
          </a:p>
          <a:p>
            <a:pPr algn="ctr">
              <a:defRPr/>
            </a:pP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021930" y="2111366"/>
            <a:ext cx="7840745" cy="91516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endParaRPr lang="en-US" sz="2800" b="1" i="1">
              <a:solidFill>
                <a:srgbClr val="000000"/>
              </a:solidFill>
              <a:latin typeface="Times New Roman" panose="02020603050405020304" pitchFamily="18" charset="0"/>
              <a:cs typeface="Times New Roman" panose="02020603050405020304" pitchFamily="18" charset="0"/>
            </a:endParaRPr>
          </a:p>
          <a:p>
            <a:pPr algn="just"/>
            <a:endParaRPr lang="en-US" sz="2800" b="1" i="1">
              <a:solidFill>
                <a:srgbClr val="000000"/>
              </a:solidFill>
              <a:latin typeface="Times New Roman" panose="02020603050405020304" pitchFamily="18" charset="0"/>
              <a:cs typeface="Times New Roman" panose="02020603050405020304" pitchFamily="18" charset="0"/>
            </a:endParaRPr>
          </a:p>
          <a:p>
            <a:pPr algn="just"/>
            <a:r>
              <a:rPr lang="en-US" sz="2800" b="1" i="1" u="sng">
                <a:solidFill>
                  <a:srgbClr val="FF0000"/>
                </a:solidFill>
                <a:latin typeface="Times New Roman" panose="02020603050405020304" pitchFamily="18" charset="0"/>
                <a:cs typeface="Times New Roman" panose="02020603050405020304" pitchFamily="18" charset="0"/>
              </a:rPr>
              <a:t>Thứ nhất</a:t>
            </a:r>
            <a:r>
              <a:rPr lang="vi-VN" sz="2800" b="1" i="1">
                <a:solidFill>
                  <a:srgbClr val="FF0000"/>
                </a:solidFill>
                <a:latin typeface="Times New Roman" panose="02020603050405020304" pitchFamily="18" charset="0"/>
                <a:cs typeface="Times New Roman" panose="02020603050405020304" pitchFamily="18" charset="0"/>
              </a:rPr>
              <a:t>,</a:t>
            </a:r>
            <a:r>
              <a:rPr lang="vi-VN" sz="2800" b="1" i="1">
                <a:solidFill>
                  <a:srgbClr val="000000"/>
                </a:solidFill>
                <a:latin typeface="Times New Roman" panose="02020603050405020304" pitchFamily="18" charset="0"/>
                <a:cs typeface="Times New Roman" panose="02020603050405020304" pitchFamily="18" charset="0"/>
              </a:rPr>
              <a:t> đảm bảo </a:t>
            </a:r>
            <a:r>
              <a:rPr lang="vi-VN" sz="2800" b="1" i="1">
                <a:solidFill>
                  <a:srgbClr val="0000FF"/>
                </a:solidFill>
                <a:latin typeface="Times New Roman" panose="02020603050405020304" pitchFamily="18" charset="0"/>
                <a:cs typeface="Times New Roman" panose="02020603050405020304" pitchFamily="18" charset="0"/>
              </a:rPr>
              <a:t>sự lãnh đạo của</a:t>
            </a:r>
            <a:r>
              <a:rPr lang="en-US" sz="2800" b="1" i="1">
                <a:solidFill>
                  <a:srgbClr val="0000FF"/>
                </a:solidFill>
                <a:latin typeface="Times New Roman" panose="02020603050405020304" pitchFamily="18" charset="0"/>
                <a:cs typeface="Times New Roman" panose="02020603050405020304" pitchFamily="18" charset="0"/>
              </a:rPr>
              <a:t> </a:t>
            </a:r>
            <a:r>
              <a:rPr lang="vi-VN" sz="2800" b="1" i="1">
                <a:solidFill>
                  <a:srgbClr val="0000FF"/>
                </a:solidFill>
                <a:latin typeface="Times New Roman" panose="02020603050405020304" pitchFamily="18" charset="0"/>
                <a:cs typeface="Times New Roman" panose="02020603050405020304" pitchFamily="18" charset="0"/>
              </a:rPr>
              <a:t>ĐCS </a:t>
            </a:r>
            <a:r>
              <a:rPr lang="vi-VN" sz="2800" b="1" i="1">
                <a:solidFill>
                  <a:srgbClr val="000000"/>
                </a:solidFill>
                <a:latin typeface="Times New Roman" panose="02020603050405020304" pitchFamily="18" charset="0"/>
                <a:cs typeface="Times New Roman" panose="02020603050405020304" pitchFamily="18" charset="0"/>
              </a:rPr>
              <a:t>trong</a:t>
            </a:r>
            <a:r>
              <a:rPr lang="en-US" sz="2800" b="1" i="1">
                <a:solidFill>
                  <a:srgbClr val="000000"/>
                </a:solidFill>
                <a:latin typeface="Times New Roman" panose="02020603050405020304" pitchFamily="18" charset="0"/>
                <a:cs typeface="Times New Roman" panose="02020603050405020304" pitchFamily="18" charset="0"/>
              </a:rPr>
              <a:t> </a:t>
            </a:r>
            <a:r>
              <a:rPr lang="vi-VN" sz="2800" b="1" i="1">
                <a:solidFill>
                  <a:srgbClr val="000000"/>
                </a:solidFill>
                <a:latin typeface="Times New Roman" panose="02020603050405020304" pitchFamily="18" charset="0"/>
                <a:cs typeface="Times New Roman" panose="02020603050405020304" pitchFamily="18" charset="0"/>
              </a:rPr>
              <a:t>khối liên minh</a:t>
            </a:r>
            <a:r>
              <a:rPr lang="en-US" sz="2800" b="1" i="1">
                <a:solidFill>
                  <a:srgbClr val="00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 </a:t>
            </a:r>
          </a:p>
          <a:p>
            <a:pPr algn="just"/>
            <a:br>
              <a:rPr lang="en-US" sz="2800" b="1" i="1">
                <a:latin typeface="Times New Roman" panose="02020603050405020304" pitchFamily="18" charset="0"/>
                <a:cs typeface="Times New Roman" panose="02020603050405020304" pitchFamily="18" charset="0"/>
              </a:rPr>
            </a:br>
            <a:endParaRPr lang="en-US" sz="2800" b="1" i="1">
              <a:latin typeface="Times New Roman" panose="02020603050405020304" pitchFamily="18" charset="0"/>
              <a:cs typeface="Times New Roman" panose="02020603050405020304" pitchFamily="18" charset="0"/>
            </a:endParaRPr>
          </a:p>
        </p:txBody>
      </p:sp>
      <p:sp>
        <p:nvSpPr>
          <p:cNvPr id="8" name="Rounded Rectangle 7"/>
          <p:cNvSpPr/>
          <p:nvPr/>
        </p:nvSpPr>
        <p:spPr>
          <a:xfrm>
            <a:off x="1021930" y="3169546"/>
            <a:ext cx="7840745" cy="817177"/>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endParaRPr lang="en-US" sz="2800" b="1" i="1" u="sng">
              <a:solidFill>
                <a:srgbClr val="000000"/>
              </a:solidFill>
              <a:latin typeface="Times New Roman" panose="02020603050405020304" pitchFamily="18" charset="0"/>
              <a:cs typeface="Times New Roman" panose="02020603050405020304" pitchFamily="18" charset="0"/>
            </a:endParaRPr>
          </a:p>
          <a:p>
            <a:pPr algn="just">
              <a:defRPr/>
            </a:pPr>
            <a:endParaRPr lang="en-US" sz="2800" b="1" i="1" u="sng">
              <a:solidFill>
                <a:srgbClr val="000000"/>
              </a:solidFill>
              <a:latin typeface="Times New Roman" panose="02020603050405020304" pitchFamily="18" charset="0"/>
              <a:cs typeface="Times New Roman" panose="02020603050405020304" pitchFamily="18" charset="0"/>
            </a:endParaRPr>
          </a:p>
          <a:p>
            <a:pPr algn="just">
              <a:defRPr/>
            </a:pPr>
            <a:r>
              <a:rPr lang="en-US" sz="2800" b="1" i="1" u="sng">
                <a:solidFill>
                  <a:srgbClr val="FF0000"/>
                </a:solidFill>
                <a:latin typeface="Times New Roman" panose="02020603050405020304" pitchFamily="18" charset="0"/>
                <a:cs typeface="Times New Roman" panose="02020603050405020304" pitchFamily="18" charset="0"/>
              </a:rPr>
              <a:t>T</a:t>
            </a:r>
            <a:r>
              <a:rPr lang="vi-VN" sz="2800" b="1" i="1" u="sng">
                <a:solidFill>
                  <a:srgbClr val="FF0000"/>
                </a:solidFill>
                <a:latin typeface="Times New Roman" panose="02020603050405020304" pitchFamily="18" charset="0"/>
                <a:cs typeface="Times New Roman" panose="02020603050405020304" pitchFamily="18" charset="0"/>
              </a:rPr>
              <a:t>hứ hai, </a:t>
            </a:r>
            <a:r>
              <a:rPr lang="vi-VN" sz="2800" b="1" i="1">
                <a:solidFill>
                  <a:srgbClr val="000000"/>
                </a:solidFill>
                <a:latin typeface="Times New Roman" panose="02020603050405020304" pitchFamily="18" charset="0"/>
                <a:cs typeface="Times New Roman" panose="02020603050405020304" pitchFamily="18" charset="0"/>
              </a:rPr>
              <a:t>hoàn thiện, phát huy </a:t>
            </a:r>
            <a:r>
              <a:rPr lang="vi-VN" sz="2800" b="1" i="1">
                <a:solidFill>
                  <a:srgbClr val="0000FF"/>
                </a:solidFill>
                <a:latin typeface="Times New Roman" panose="02020603050405020304" pitchFamily="18" charset="0"/>
                <a:cs typeface="Times New Roman" panose="02020603050405020304" pitchFamily="18" charset="0"/>
              </a:rPr>
              <a:t>dân chủ XHCN </a:t>
            </a:r>
            <a:r>
              <a:rPr lang="vi-VN" sz="2800" b="1" i="1">
                <a:solidFill>
                  <a:srgbClr val="000000"/>
                </a:solidFill>
                <a:latin typeface="Times New Roman" panose="02020603050405020304" pitchFamily="18" charset="0"/>
                <a:cs typeface="Times New Roman" panose="02020603050405020304" pitchFamily="18" charset="0"/>
              </a:rPr>
              <a:t>và</a:t>
            </a:r>
            <a:r>
              <a:rPr lang="en-US" sz="2800" b="1" i="1">
                <a:solidFill>
                  <a:srgbClr val="000000"/>
                </a:solidFill>
                <a:latin typeface="Times New Roman" panose="02020603050405020304" pitchFamily="18" charset="0"/>
                <a:cs typeface="Times New Roman" panose="02020603050405020304" pitchFamily="18" charset="0"/>
              </a:rPr>
              <a:t> </a:t>
            </a:r>
            <a:r>
              <a:rPr lang="vi-VN" sz="2800" b="1" i="1">
                <a:solidFill>
                  <a:srgbClr val="000000"/>
                </a:solidFill>
                <a:latin typeface="Times New Roman" panose="02020603050405020304" pitchFamily="18" charset="0"/>
                <a:cs typeface="Times New Roman" panose="02020603050405020304" pitchFamily="18" charset="0"/>
              </a:rPr>
              <a:t>quyền làm chủ của nhân dân</a:t>
            </a:r>
            <a:r>
              <a:rPr lang="en-US" sz="2800" b="1" i="1">
                <a:solidFill>
                  <a:srgbClr val="000000"/>
                </a:solidFill>
                <a:latin typeface="Times New Roman" panose="02020603050405020304" pitchFamily="18" charset="0"/>
                <a:cs typeface="Times New Roman" panose="02020603050405020304" pitchFamily="18" charset="0"/>
              </a:rPr>
              <a:t>;</a:t>
            </a:r>
          </a:p>
          <a:p>
            <a:pPr algn="just">
              <a:defRPr/>
            </a:pPr>
            <a:br>
              <a:rPr lang="vi-VN" sz="2800" b="1" i="1">
                <a:solidFill>
                  <a:srgbClr val="000000"/>
                </a:solidFill>
                <a:latin typeface="Times New Roman" panose="02020603050405020304" pitchFamily="18" charset="0"/>
                <a:cs typeface="Times New Roman" panose="02020603050405020304" pitchFamily="18" charset="0"/>
              </a:rPr>
            </a:b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1064581" y="4118304"/>
            <a:ext cx="7798094" cy="736666"/>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u="sng">
                <a:solidFill>
                  <a:srgbClr val="FF0000"/>
                </a:solidFill>
                <a:latin typeface="Times New Roman" panose="02020603050405020304" pitchFamily="18" charset="0"/>
                <a:cs typeface="Times New Roman" panose="02020603050405020304" pitchFamily="18" charset="0"/>
              </a:rPr>
              <a:t>Thứ ba,</a:t>
            </a:r>
            <a:r>
              <a:rPr lang="vi-VN" sz="2800" b="1" i="1">
                <a:solidFill>
                  <a:srgbClr val="FF0000"/>
                </a:solidFill>
                <a:latin typeface="Times New Roman" panose="02020603050405020304" pitchFamily="18" charset="0"/>
                <a:cs typeface="Times New Roman" panose="02020603050405020304" pitchFamily="18" charset="0"/>
              </a:rPr>
              <a:t> </a:t>
            </a:r>
            <a:r>
              <a:rPr lang="vi-VN" sz="2800" b="1" i="1">
                <a:solidFill>
                  <a:srgbClr val="000000"/>
                </a:solidFill>
                <a:latin typeface="Times New Roman" panose="02020603050405020304" pitchFamily="18" charset="0"/>
                <a:cs typeface="Times New Roman" panose="02020603050405020304" pitchFamily="18" charset="0"/>
              </a:rPr>
              <a:t>xây dựng </a:t>
            </a:r>
            <a:r>
              <a:rPr lang="vi-VN" sz="2800" b="1" i="1">
                <a:solidFill>
                  <a:srgbClr val="0000FF"/>
                </a:solidFill>
                <a:latin typeface="Times New Roman" panose="02020603050405020304" pitchFamily="18" charset="0"/>
                <a:cs typeface="Times New Roman" panose="02020603050405020304" pitchFamily="18" charset="0"/>
              </a:rPr>
              <a:t>nhà nước pháp quyền XHCN</a:t>
            </a:r>
            <a:r>
              <a:rPr lang="en-US" sz="2800" b="1" i="1">
                <a:solidFill>
                  <a:srgbClr val="000000"/>
                </a:solidFill>
                <a:latin typeface="Times New Roman" panose="02020603050405020304" pitchFamily="18" charset="0"/>
                <a:cs typeface="Times New Roman" panose="02020603050405020304" pitchFamily="18" charset="0"/>
              </a:rPr>
              <a:t>;</a:t>
            </a: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064581" y="4992087"/>
            <a:ext cx="7798094" cy="700092"/>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u="sng">
                <a:solidFill>
                  <a:srgbClr val="FF0000"/>
                </a:solidFill>
                <a:latin typeface="Times New Roman" panose="02020603050405020304" pitchFamily="18" charset="0"/>
                <a:cs typeface="Times New Roman" panose="02020603050405020304" pitchFamily="18" charset="0"/>
              </a:rPr>
              <a:t>Thứ tư,</a:t>
            </a:r>
            <a:r>
              <a:rPr lang="vi-VN" sz="2800" b="1" i="1">
                <a:solidFill>
                  <a:srgbClr val="FF0000"/>
                </a:solidFill>
                <a:latin typeface="Times New Roman" panose="02020603050405020304" pitchFamily="18" charset="0"/>
                <a:cs typeface="Times New Roman" panose="02020603050405020304" pitchFamily="18" charset="0"/>
              </a:rPr>
              <a:t> </a:t>
            </a:r>
            <a:r>
              <a:rPr lang="vi-VN" sz="2800" b="1" i="1">
                <a:solidFill>
                  <a:srgbClr val="000000"/>
                </a:solidFill>
                <a:latin typeface="Times New Roman" panose="02020603050405020304" pitchFamily="18" charset="0"/>
                <a:cs typeface="Times New Roman" panose="02020603050405020304" pitchFamily="18" charset="0"/>
              </a:rPr>
              <a:t>động viên nhân dân tham gia vào việc</a:t>
            </a:r>
            <a:r>
              <a:rPr lang="en-US" sz="2800" b="1" i="1">
                <a:solidFill>
                  <a:srgbClr val="000000"/>
                </a:solidFill>
                <a:latin typeface="Times New Roman" panose="02020603050405020304" pitchFamily="18" charset="0"/>
                <a:cs typeface="Times New Roman" panose="02020603050405020304" pitchFamily="18" charset="0"/>
              </a:rPr>
              <a:t>;</a:t>
            </a: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1064581" y="5755754"/>
            <a:ext cx="7798094" cy="1023494"/>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u="sng">
                <a:solidFill>
                  <a:srgbClr val="FF0000"/>
                </a:solidFill>
                <a:latin typeface="Times New Roman" panose="02020603050405020304" pitchFamily="18" charset="0"/>
                <a:cs typeface="Times New Roman" panose="02020603050405020304" pitchFamily="18" charset="0"/>
              </a:rPr>
              <a:t>Thứ </a:t>
            </a:r>
            <a:r>
              <a:rPr lang="en-US" sz="2800" b="1" i="1" u="sng">
                <a:solidFill>
                  <a:srgbClr val="FF0000"/>
                </a:solidFill>
                <a:latin typeface="Times New Roman" panose="02020603050405020304" pitchFamily="18" charset="0"/>
                <a:cs typeface="Times New Roman" panose="02020603050405020304" pitchFamily="18" charset="0"/>
              </a:rPr>
              <a:t>năm</a:t>
            </a:r>
            <a:r>
              <a:rPr lang="vi-VN" sz="2800" b="1" i="1" u="sng">
                <a:solidFill>
                  <a:srgbClr val="FF0000"/>
                </a:solidFill>
                <a:latin typeface="Times New Roman" panose="02020603050405020304" pitchFamily="18" charset="0"/>
                <a:cs typeface="Times New Roman" panose="02020603050405020304" pitchFamily="18" charset="0"/>
              </a:rPr>
              <a:t>,</a:t>
            </a:r>
            <a:r>
              <a:rPr lang="vi-VN" sz="2800" b="1" i="1">
                <a:solidFill>
                  <a:srgbClr val="FF0000"/>
                </a:solidFill>
                <a:latin typeface="Times New Roman" panose="02020603050405020304" pitchFamily="18" charset="0"/>
                <a:cs typeface="Times New Roman" panose="02020603050405020304" pitchFamily="18" charset="0"/>
              </a:rPr>
              <a:t> </a:t>
            </a:r>
            <a:r>
              <a:rPr lang="vi-VN" sz="2800" b="1" i="1">
                <a:solidFill>
                  <a:srgbClr val="0000FF"/>
                </a:solidFill>
                <a:latin typeface="Times New Roman" panose="02020603050405020304" pitchFamily="18" charset="0"/>
                <a:cs typeface="Times New Roman" panose="02020603050405020304" pitchFamily="18" charset="0"/>
              </a:rPr>
              <a:t>chống mọi biểu hiện tiêu cực </a:t>
            </a:r>
            <a:r>
              <a:rPr lang="vi-VN" sz="2800" b="1" i="1">
                <a:solidFill>
                  <a:srgbClr val="000000"/>
                </a:solidFill>
                <a:latin typeface="Times New Roman" panose="02020603050405020304" pitchFamily="18" charset="0"/>
                <a:cs typeface="Times New Roman" panose="02020603050405020304" pitchFamily="18" charset="0"/>
              </a:rPr>
              <a:t>và âm</a:t>
            </a:r>
            <a:r>
              <a:rPr lang="en-US" sz="2800" b="1" i="1">
                <a:solidFill>
                  <a:srgbClr val="000000"/>
                </a:solidFill>
                <a:latin typeface="Times New Roman" panose="02020603050405020304" pitchFamily="18" charset="0"/>
                <a:cs typeface="Times New Roman" panose="02020603050405020304" pitchFamily="18" charset="0"/>
              </a:rPr>
              <a:t> </a:t>
            </a:r>
            <a:r>
              <a:rPr lang="vi-VN" sz="2800" b="1" i="1">
                <a:solidFill>
                  <a:srgbClr val="000000"/>
                </a:solidFill>
                <a:latin typeface="Times New Roman" panose="02020603050405020304" pitchFamily="18" charset="0"/>
                <a:cs typeface="Times New Roman" panose="02020603050405020304" pitchFamily="18" charset="0"/>
              </a:rPr>
              <a:t>mưu diễn biến hòa bình</a:t>
            </a:r>
            <a:r>
              <a:rPr lang="vi-VN" sz="2800" b="1" i="1">
                <a:latin typeface="Times New Roman" panose="02020603050405020304" pitchFamily="18" charset="0"/>
                <a:cs typeface="Times New Roman" panose="02020603050405020304" pitchFamily="18" charset="0"/>
              </a:rPr>
              <a:t> </a:t>
            </a:r>
            <a:endParaRPr lang="vi-VN" sz="2800" b="1" i="1">
              <a:solidFill>
                <a:srgbClr val="002060"/>
              </a:solidFill>
              <a:latin typeface="Times New Roman" panose="02020603050405020304" pitchFamily="18" charset="0"/>
              <a:cs typeface="Times New Roman" panose="02020603050405020304" pitchFamily="18" charset="0"/>
            </a:endParaRPr>
          </a:p>
        </p:txBody>
      </p:sp>
      <p:grpSp>
        <p:nvGrpSpPr>
          <p:cNvPr id="16" name="Group 15"/>
          <p:cNvGrpSpPr/>
          <p:nvPr/>
        </p:nvGrpSpPr>
        <p:grpSpPr>
          <a:xfrm>
            <a:off x="2076994" y="0"/>
            <a:ext cx="7067006" cy="1263652"/>
            <a:chOff x="111148" y="1617509"/>
            <a:chExt cx="6649850" cy="797040"/>
          </a:xfrm>
        </p:grpSpPr>
        <p:sp>
          <p:nvSpPr>
            <p:cNvPr id="17" name="Rounded Rectangle 16"/>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ounded Rectangle 6"/>
            <p:cNvSpPr/>
            <p:nvPr/>
          </p:nvSpPr>
          <p:spPr>
            <a:xfrm>
              <a:off x="237738" y="1656416"/>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kern="1200">
                <a:solidFill>
                  <a:srgbClr val="002060"/>
                </a:solidFill>
                <a:latin typeface="Times New Roman" panose="02020603050405020304" pitchFamily="18" charset="0"/>
                <a:cs typeface="Times New Roman" panose="02020603050405020304" pitchFamily="18" charset="0"/>
              </a:endParaRPr>
            </a:p>
            <a:p>
              <a:pPr algn="ctr"/>
              <a:r>
                <a:rPr lang="en-GB" altLang="en-US" sz="2800" b="1">
                  <a:solidFill>
                    <a:srgbClr val="002060"/>
                  </a:solidFill>
                  <a:latin typeface="Times New Roman" panose="02020603050405020304" pitchFamily="18" charset="0"/>
                  <a:cs typeface="Times New Roman" panose="02020603050405020304" pitchFamily="18" charset="0"/>
                </a:rPr>
                <a:t>2</a:t>
              </a:r>
              <a:r>
                <a:rPr lang="en-GB" altLang="en-US" sz="2800" b="1" kern="1200">
                  <a:solidFill>
                    <a:srgbClr val="002060"/>
                  </a:solidFill>
                  <a:latin typeface="Times New Roman" panose="02020603050405020304" pitchFamily="18" charset="0"/>
                  <a:cs typeface="Times New Roman" panose="02020603050405020304" pitchFamily="18" charset="0"/>
                </a:rPr>
                <a:t>.1. </a:t>
              </a:r>
              <a:r>
                <a:rPr lang="en-US" sz="2800" b="1">
                  <a:solidFill>
                    <a:srgbClr val="002060"/>
                  </a:solidFill>
                  <a:latin typeface="Times New Roman" panose="02020603050405020304" pitchFamily="18" charset="0"/>
                  <a:cs typeface="Times New Roman" panose="02020603050405020304" pitchFamily="18" charset="0"/>
                </a:rPr>
                <a:t>Nội dung của liên minh giai cấp, </a:t>
              </a:r>
            </a:p>
            <a:p>
              <a:pPr algn="ctr"/>
              <a:r>
                <a:rPr lang="en-US" sz="2800" b="1">
                  <a:solidFill>
                    <a:srgbClr val="002060"/>
                  </a:solidFill>
                  <a:latin typeface="Times New Roman" panose="02020603050405020304" pitchFamily="18" charset="0"/>
                  <a:cs typeface="Times New Roman" panose="02020603050405020304" pitchFamily="18" charset="0"/>
                </a:rPr>
                <a:t>tầng lớp trong thời kỳ quá độ lên </a:t>
              </a:r>
            </a:p>
            <a:p>
              <a:pPr algn="ctr"/>
              <a:r>
                <a:rPr lang="en-US" sz="2800" b="1">
                  <a:solidFill>
                    <a:srgbClr val="002060"/>
                  </a:solidFill>
                  <a:latin typeface="Times New Roman" panose="02020603050405020304" pitchFamily="18" charset="0"/>
                  <a:cs typeface="Times New Roman" panose="02020603050405020304" pitchFamily="18" charset="0"/>
                </a:rPr>
                <a:t>chủ nghĩa xã hội ở Việt Nam</a:t>
              </a:r>
            </a:p>
            <a:p>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66029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circle(in)">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65759" y="1440931"/>
            <a:ext cx="5995283" cy="66943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3000" b="1">
              <a:solidFill>
                <a:srgbClr val="FF0000"/>
              </a:solidFill>
              <a:latin typeface="Times New Roman" panose="02020603050405020304" pitchFamily="18" charset="0"/>
              <a:cs typeface="Times New Roman" panose="02020603050405020304" pitchFamily="18" charset="0"/>
            </a:endParaRPr>
          </a:p>
          <a:p>
            <a:pPr algn="ctr">
              <a:defRPr/>
            </a:pPr>
            <a:r>
              <a:rPr lang="en-US" sz="3000" b="1">
                <a:solidFill>
                  <a:srgbClr val="FF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cs typeface="Times New Roman" panose="02020603050405020304" pitchFamily="18" charset="0"/>
              </a:rPr>
              <a:t>Liên minh về văn hóa – xã hội</a:t>
            </a:r>
            <a:endParaRPr lang="vi-VN" sz="3200" b="1">
              <a:solidFill>
                <a:srgbClr val="FF0000"/>
              </a:solidFill>
              <a:latin typeface="Times New Roman" panose="02020603050405020304" pitchFamily="18" charset="0"/>
              <a:cs typeface="Times New Roman" panose="02020603050405020304" pitchFamily="18" charset="0"/>
            </a:endParaRPr>
          </a:p>
          <a:p>
            <a:pPr algn="ctr">
              <a:defRPr/>
            </a:pP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21" name="Rounded Rectangle 20"/>
          <p:cNvSpPr/>
          <p:nvPr/>
        </p:nvSpPr>
        <p:spPr>
          <a:xfrm>
            <a:off x="155575" y="2443383"/>
            <a:ext cx="3946134" cy="387144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a:solidFill>
                  <a:srgbClr val="002060"/>
                </a:solidFill>
                <a:latin typeface="Times New Roman" panose="02020603050405020304" pitchFamily="18" charset="0"/>
                <a:cs typeface="Times New Roman" panose="02020603050405020304" pitchFamily="18" charset="0"/>
              </a:rPr>
              <a:t>Mục t</a:t>
            </a:r>
            <a:r>
              <a:rPr lang="en-US" sz="2800" b="1" i="1">
                <a:solidFill>
                  <a:srgbClr val="002060"/>
                </a:solidFill>
                <a:latin typeface="Times New Roman" panose="02020603050405020304" pitchFamily="18" charset="0"/>
                <a:cs typeface="Times New Roman" panose="02020603050405020304" pitchFamily="18" charset="0"/>
              </a:rPr>
              <a:t>i</a:t>
            </a:r>
            <a:r>
              <a:rPr lang="vi-VN" sz="2800" b="1" i="1">
                <a:solidFill>
                  <a:srgbClr val="002060"/>
                </a:solidFill>
                <a:latin typeface="Times New Roman" panose="02020603050405020304" pitchFamily="18" charset="0"/>
                <a:cs typeface="Times New Roman" panose="02020603050405020304" pitchFamily="18" charset="0"/>
              </a:rPr>
              <a:t>êu: xây dựng nền</a:t>
            </a:r>
            <a:r>
              <a:rPr lang="en-US" sz="2800" b="1" i="1">
                <a:solidFill>
                  <a:srgbClr val="002060"/>
                </a:solidFill>
                <a:latin typeface="Times New Roman" panose="02020603050405020304" pitchFamily="18" charset="0"/>
                <a:cs typeface="Times New Roman" panose="02020603050405020304" pitchFamily="18" charset="0"/>
              </a:rPr>
              <a:t> văn hóa</a:t>
            </a:r>
            <a:r>
              <a:rPr lang="vi-VN" sz="2800" b="1" i="1">
                <a:solidFill>
                  <a:srgbClr val="002060"/>
                </a:solidFill>
                <a:latin typeface="Times New Roman" panose="02020603050405020304" pitchFamily="18" charset="0"/>
                <a:cs typeface="Times New Roman" panose="02020603050405020304" pitchFamily="18" charset="0"/>
              </a:rPr>
              <a:t> và con người Việt</a:t>
            </a:r>
            <a:r>
              <a:rPr lang="en-US" sz="2800" b="1" i="1">
                <a:solidFill>
                  <a:srgbClr val="002060"/>
                </a:solidFill>
                <a:latin typeface="Times New Roman" panose="02020603050405020304" pitchFamily="18" charset="0"/>
                <a:cs typeface="Times New Roman" panose="02020603050405020304" pitchFamily="18" charset="0"/>
              </a:rPr>
              <a:t> </a:t>
            </a:r>
            <a:r>
              <a:rPr lang="vi-VN" sz="2800" b="1" i="1">
                <a:solidFill>
                  <a:srgbClr val="002060"/>
                </a:solidFill>
                <a:latin typeface="Times New Roman" panose="02020603050405020304" pitchFamily="18" charset="0"/>
                <a:cs typeface="Times New Roman" panose="02020603050405020304" pitchFamily="18" charset="0"/>
              </a:rPr>
              <a:t>Nam </a:t>
            </a:r>
            <a:r>
              <a:rPr lang="vi-VN" sz="2800" b="1" i="1">
                <a:solidFill>
                  <a:srgbClr val="FF0000"/>
                </a:solidFill>
                <a:latin typeface="Times New Roman" panose="02020603050405020304" pitchFamily="18" charset="0"/>
                <a:cs typeface="Times New Roman" panose="02020603050405020304" pitchFamily="18" charset="0"/>
              </a:rPr>
              <a:t>phát triển toàn diện</a:t>
            </a:r>
            <a:r>
              <a:rPr lang="en-US" sz="2800" b="1" i="1">
                <a:solidFill>
                  <a:srgbClr val="FF0000"/>
                </a:solidFill>
                <a:latin typeface="Times New Roman" panose="02020603050405020304" pitchFamily="18" charset="0"/>
                <a:cs typeface="Times New Roman" panose="02020603050405020304" pitchFamily="18" charset="0"/>
              </a:rPr>
              <a:t> </a:t>
            </a:r>
            <a:r>
              <a:rPr lang="vi-VN" sz="2800" b="1" i="1">
                <a:solidFill>
                  <a:srgbClr val="002060"/>
                </a:solidFill>
                <a:latin typeface="Times New Roman" panose="02020603050405020304" pitchFamily="18" charset="0"/>
                <a:cs typeface="Times New Roman" panose="02020603050405020304" pitchFamily="18" charset="0"/>
              </a:rPr>
              <a:t>hướng tới chân - thiện -</a:t>
            </a:r>
            <a:r>
              <a:rPr lang="en-US" sz="2800" b="1" i="1">
                <a:solidFill>
                  <a:srgbClr val="002060"/>
                </a:solidFill>
                <a:latin typeface="Times New Roman" panose="02020603050405020304" pitchFamily="18" charset="0"/>
                <a:cs typeface="Times New Roman" panose="02020603050405020304" pitchFamily="18" charset="0"/>
              </a:rPr>
              <a:t> </a:t>
            </a:r>
            <a:r>
              <a:rPr lang="vi-VN" sz="2800" b="1" i="1">
                <a:solidFill>
                  <a:srgbClr val="002060"/>
                </a:solidFill>
                <a:latin typeface="Times New Roman" panose="02020603050405020304" pitchFamily="18" charset="0"/>
                <a:cs typeface="Times New Roman" panose="02020603050405020304" pitchFamily="18" charset="0"/>
              </a:rPr>
              <a:t>mỹ, thấm nhuần tinh</a:t>
            </a:r>
            <a:r>
              <a:rPr lang="en-US" sz="2800" b="1" i="1">
                <a:solidFill>
                  <a:srgbClr val="002060"/>
                </a:solidFill>
                <a:latin typeface="Times New Roman" panose="02020603050405020304" pitchFamily="18" charset="0"/>
                <a:cs typeface="Times New Roman" panose="02020603050405020304" pitchFamily="18" charset="0"/>
              </a:rPr>
              <a:t> </a:t>
            </a:r>
            <a:r>
              <a:rPr lang="vi-VN" sz="2800" b="1" i="1">
                <a:solidFill>
                  <a:srgbClr val="002060"/>
                </a:solidFill>
                <a:latin typeface="Times New Roman" panose="02020603050405020304" pitchFamily="18" charset="0"/>
                <a:cs typeface="Times New Roman" panose="02020603050405020304" pitchFamily="18" charset="0"/>
              </a:rPr>
              <a:t>thần dân tộc, nhân văn,</a:t>
            </a:r>
            <a:r>
              <a:rPr lang="en-US" sz="2800" b="1" i="1">
                <a:solidFill>
                  <a:srgbClr val="002060"/>
                </a:solidFill>
                <a:latin typeface="Times New Roman" panose="02020603050405020304" pitchFamily="18" charset="0"/>
                <a:cs typeface="Times New Roman" panose="02020603050405020304" pitchFamily="18" charset="0"/>
              </a:rPr>
              <a:t> </a:t>
            </a:r>
            <a:r>
              <a:rPr lang="vi-VN" sz="2800" b="1" i="1">
                <a:solidFill>
                  <a:srgbClr val="002060"/>
                </a:solidFill>
                <a:latin typeface="Times New Roman" panose="02020603050405020304" pitchFamily="18" charset="0"/>
                <a:cs typeface="Times New Roman" panose="02020603050405020304" pitchFamily="18" charset="0"/>
              </a:rPr>
              <a:t>dân chủ và khoa học</a:t>
            </a:r>
          </a:p>
        </p:txBody>
      </p:sp>
      <p:sp>
        <p:nvSpPr>
          <p:cNvPr id="2" name="AutoShape 4" descr="Chân thiện mỹ - Thư pháp Thắng phạm | Faceboo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Tập trung xây dựng con người Việt Nam phát triển toàn diệ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339" y="2712232"/>
            <a:ext cx="4876800" cy="33337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p:nvGrpSpPr>
        <p:grpSpPr>
          <a:xfrm>
            <a:off x="2076994" y="0"/>
            <a:ext cx="7067006" cy="1263652"/>
            <a:chOff x="111148" y="1617509"/>
            <a:chExt cx="6649850" cy="797040"/>
          </a:xfrm>
        </p:grpSpPr>
        <p:sp>
          <p:nvSpPr>
            <p:cNvPr id="10" name="Rounded Rectangle 9"/>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p:cNvSpPr/>
            <p:nvPr/>
          </p:nvSpPr>
          <p:spPr>
            <a:xfrm>
              <a:off x="237738" y="1656416"/>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kern="1200">
                <a:solidFill>
                  <a:srgbClr val="002060"/>
                </a:solidFill>
                <a:latin typeface="Times New Roman" panose="02020603050405020304" pitchFamily="18" charset="0"/>
                <a:cs typeface="Times New Roman" panose="02020603050405020304" pitchFamily="18" charset="0"/>
              </a:endParaRPr>
            </a:p>
            <a:p>
              <a:pPr algn="ctr"/>
              <a:r>
                <a:rPr lang="en-GB" altLang="en-US" sz="2800" b="1">
                  <a:solidFill>
                    <a:srgbClr val="002060"/>
                  </a:solidFill>
                  <a:latin typeface="Times New Roman" panose="02020603050405020304" pitchFamily="18" charset="0"/>
                  <a:cs typeface="Times New Roman" panose="02020603050405020304" pitchFamily="18" charset="0"/>
                </a:rPr>
                <a:t>2</a:t>
              </a:r>
              <a:r>
                <a:rPr lang="en-GB" altLang="en-US" sz="2800" b="1" kern="1200">
                  <a:solidFill>
                    <a:srgbClr val="002060"/>
                  </a:solidFill>
                  <a:latin typeface="Times New Roman" panose="02020603050405020304" pitchFamily="18" charset="0"/>
                  <a:cs typeface="Times New Roman" panose="02020603050405020304" pitchFamily="18" charset="0"/>
                </a:rPr>
                <a:t>.1. </a:t>
              </a:r>
              <a:r>
                <a:rPr lang="en-US" sz="2800" b="1">
                  <a:solidFill>
                    <a:srgbClr val="002060"/>
                  </a:solidFill>
                  <a:latin typeface="Times New Roman" panose="02020603050405020304" pitchFamily="18" charset="0"/>
                  <a:cs typeface="Times New Roman" panose="02020603050405020304" pitchFamily="18" charset="0"/>
                </a:rPr>
                <a:t>Nội dung của liên minh giai cấp, </a:t>
              </a:r>
            </a:p>
            <a:p>
              <a:pPr algn="ctr"/>
              <a:r>
                <a:rPr lang="en-US" sz="2800" b="1">
                  <a:solidFill>
                    <a:srgbClr val="002060"/>
                  </a:solidFill>
                  <a:latin typeface="Times New Roman" panose="02020603050405020304" pitchFamily="18" charset="0"/>
                  <a:cs typeface="Times New Roman" panose="02020603050405020304" pitchFamily="18" charset="0"/>
                </a:rPr>
                <a:t>tầng lớp trong thời kỳ quá độ lên </a:t>
              </a:r>
            </a:p>
            <a:p>
              <a:pPr algn="ctr"/>
              <a:r>
                <a:rPr lang="en-US" sz="2800" b="1">
                  <a:solidFill>
                    <a:srgbClr val="002060"/>
                  </a:solidFill>
                  <a:latin typeface="Times New Roman" panose="02020603050405020304" pitchFamily="18" charset="0"/>
                  <a:cs typeface="Times New Roman" panose="02020603050405020304" pitchFamily="18" charset="0"/>
                </a:rPr>
                <a:t>chủ nghĩa xã hội ở Việt Nam</a:t>
              </a:r>
            </a:p>
            <a:p>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50132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circle(in)">
                                      <p:cBhvr>
                                        <p:cTn id="14" dur="20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circle(in)">
                                      <p:cBhvr>
                                        <p:cTn id="19" dur="2000"/>
                                        <p:tgtEl>
                                          <p:spTgt spid="20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365758" y="1323364"/>
            <a:ext cx="7810833" cy="669435"/>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sz="3000" b="1">
              <a:solidFill>
                <a:srgbClr val="FF0000"/>
              </a:solidFill>
              <a:latin typeface="Times New Roman" panose="02020603050405020304" pitchFamily="18" charset="0"/>
              <a:cs typeface="Times New Roman" panose="02020603050405020304" pitchFamily="18" charset="0"/>
            </a:endParaRPr>
          </a:p>
          <a:p>
            <a:pPr algn="ctr">
              <a:defRPr/>
            </a:pPr>
            <a:r>
              <a:rPr lang="en-US" sz="3000" b="1">
                <a:solidFill>
                  <a:srgbClr val="FF0000"/>
                </a:solidFill>
                <a:latin typeface="Times New Roman" panose="02020603050405020304" pitchFamily="18" charset="0"/>
                <a:cs typeface="Times New Roman" panose="02020603050405020304" pitchFamily="18" charset="0"/>
              </a:rPr>
              <a:t>* </a:t>
            </a:r>
            <a:r>
              <a:rPr lang="en-US" sz="3200" b="1">
                <a:solidFill>
                  <a:srgbClr val="FF0000"/>
                </a:solidFill>
                <a:latin typeface="Times New Roman" panose="02020603050405020304" pitchFamily="18" charset="0"/>
                <a:cs typeface="Times New Roman" panose="02020603050405020304" pitchFamily="18" charset="0"/>
              </a:rPr>
              <a:t>Liên minh về văn hóa – xã hội cần phải:</a:t>
            </a:r>
            <a:endParaRPr lang="vi-VN" sz="3200" b="1">
              <a:solidFill>
                <a:srgbClr val="FF0000"/>
              </a:solidFill>
              <a:latin typeface="Times New Roman" panose="02020603050405020304" pitchFamily="18" charset="0"/>
              <a:cs typeface="Times New Roman" panose="02020603050405020304" pitchFamily="18" charset="0"/>
            </a:endParaRPr>
          </a:p>
          <a:p>
            <a:pPr algn="ctr">
              <a:defRPr/>
            </a:pP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1021930" y="2137492"/>
            <a:ext cx="7840745" cy="124621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2800" b="1" i="1" u="sng">
                <a:solidFill>
                  <a:srgbClr val="FF0000"/>
                </a:solidFill>
                <a:latin typeface="Times New Roman" panose="02020603050405020304" pitchFamily="18" charset="0"/>
                <a:cs typeface="Times New Roman" panose="02020603050405020304" pitchFamily="18" charset="0"/>
              </a:rPr>
              <a:t>Thứ nhất,</a:t>
            </a:r>
            <a:r>
              <a:rPr lang="en-US" sz="2800" b="1" i="1">
                <a:solidFill>
                  <a:srgbClr val="FF0000"/>
                </a:solidFill>
                <a:latin typeface="Times New Roman" panose="02020603050405020304" pitchFamily="18" charset="0"/>
                <a:cs typeface="Times New Roman" panose="02020603050405020304" pitchFamily="18" charset="0"/>
              </a:rPr>
              <a:t> </a:t>
            </a:r>
            <a:r>
              <a:rPr lang="en-US" sz="2800" b="1" i="1">
                <a:solidFill>
                  <a:srgbClr val="002060"/>
                </a:solidFill>
                <a:latin typeface="Times New Roman" panose="02020603050405020304" pitchFamily="18" charset="0"/>
                <a:cs typeface="Times New Roman" panose="02020603050405020304" pitchFamily="18" charset="0"/>
              </a:rPr>
              <a:t>G</a:t>
            </a:r>
            <a:r>
              <a:rPr lang="vi-VN" sz="2800" b="1" i="1">
                <a:solidFill>
                  <a:srgbClr val="002060"/>
                </a:solidFill>
                <a:latin typeface="Times New Roman" panose="02020603050405020304" pitchFamily="18" charset="0"/>
                <a:cs typeface="Times New Roman" panose="02020603050405020304" pitchFamily="18" charset="0"/>
              </a:rPr>
              <a:t>ắn tăng trưởng kinh tế với phát triển</a:t>
            </a:r>
            <a:br>
              <a:rPr lang="vi-VN" sz="2800" b="1" i="1">
                <a:solidFill>
                  <a:srgbClr val="002060"/>
                </a:solidFill>
                <a:latin typeface="Times New Roman" panose="02020603050405020304" pitchFamily="18" charset="0"/>
                <a:cs typeface="Times New Roman" panose="02020603050405020304" pitchFamily="18" charset="0"/>
              </a:rPr>
            </a:br>
            <a:r>
              <a:rPr lang="vi-VN" sz="2800" b="1" i="1">
                <a:solidFill>
                  <a:srgbClr val="002060"/>
                </a:solidFill>
                <a:latin typeface="Times New Roman" panose="02020603050405020304" pitchFamily="18" charset="0"/>
                <a:cs typeface="Times New Roman" panose="02020603050405020304" pitchFamily="18" charset="0"/>
              </a:rPr>
              <a:t>văn hóa, phát triển, xây dựng con người và thực</a:t>
            </a:r>
            <a:r>
              <a:rPr lang="en-US" sz="2800" b="1" i="1">
                <a:solidFill>
                  <a:srgbClr val="002060"/>
                </a:solidFill>
                <a:latin typeface="Times New Roman" panose="02020603050405020304" pitchFamily="18" charset="0"/>
                <a:cs typeface="Times New Roman" panose="02020603050405020304" pitchFamily="18" charset="0"/>
              </a:rPr>
              <a:t> </a:t>
            </a:r>
            <a:r>
              <a:rPr lang="vi-VN" sz="2800" b="1" i="1">
                <a:solidFill>
                  <a:srgbClr val="002060"/>
                </a:solidFill>
                <a:latin typeface="Times New Roman" panose="02020603050405020304" pitchFamily="18" charset="0"/>
                <a:cs typeface="Times New Roman" panose="02020603050405020304" pitchFamily="18" charset="0"/>
              </a:rPr>
              <a:t>hiện tiến bộ công bằng xã hội</a:t>
            </a:r>
            <a:r>
              <a:rPr lang="en-US" sz="2800" b="1" i="1">
                <a:solidFill>
                  <a:srgbClr val="002060"/>
                </a:solidFill>
                <a:latin typeface="Times New Roman" panose="02020603050405020304" pitchFamily="18" charset="0"/>
                <a:cs typeface="Times New Roman" panose="02020603050405020304" pitchFamily="18" charset="0"/>
              </a:rPr>
              <a:t>;</a:t>
            </a:r>
          </a:p>
        </p:txBody>
      </p:sp>
      <p:sp>
        <p:nvSpPr>
          <p:cNvPr id="8" name="Rounded Rectangle 7"/>
          <p:cNvSpPr/>
          <p:nvPr/>
        </p:nvSpPr>
        <p:spPr>
          <a:xfrm>
            <a:off x="1021930" y="3456932"/>
            <a:ext cx="7840745" cy="817177"/>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800" b="1" i="1" u="sng">
                <a:solidFill>
                  <a:srgbClr val="FF0000"/>
                </a:solidFill>
                <a:latin typeface="Times New Roman" panose="02020603050405020304" pitchFamily="18" charset="0"/>
                <a:cs typeface="Times New Roman" panose="02020603050405020304" pitchFamily="18" charset="0"/>
              </a:rPr>
              <a:t>T</a:t>
            </a:r>
            <a:r>
              <a:rPr lang="vi-VN" sz="2800" b="1" i="1" u="sng">
                <a:solidFill>
                  <a:srgbClr val="FF0000"/>
                </a:solidFill>
                <a:latin typeface="Times New Roman" panose="02020603050405020304" pitchFamily="18" charset="0"/>
                <a:cs typeface="Times New Roman" panose="02020603050405020304" pitchFamily="18" charset="0"/>
              </a:rPr>
              <a:t>hứ hai, </a:t>
            </a:r>
            <a:r>
              <a:rPr lang="en-US" sz="2800" b="1" i="1">
                <a:solidFill>
                  <a:srgbClr val="002060"/>
                </a:solidFill>
                <a:latin typeface="Times New Roman" panose="02020603050405020304" pitchFamily="18" charset="0"/>
                <a:cs typeface="Times New Roman" panose="02020603050405020304" pitchFamily="18" charset="0"/>
              </a:rPr>
              <a:t>K</a:t>
            </a:r>
            <a:r>
              <a:rPr lang="vi-VN" sz="2800" b="1" i="1">
                <a:solidFill>
                  <a:srgbClr val="002060"/>
                </a:solidFill>
                <a:latin typeface="Times New Roman" panose="02020603050405020304" pitchFamily="18" charset="0"/>
                <a:cs typeface="Times New Roman" panose="02020603050405020304" pitchFamily="18" charset="0"/>
              </a:rPr>
              <a:t>hắc phục khoảng cách phân hóa giàu</a:t>
            </a:r>
            <a:br>
              <a:rPr lang="vi-VN" sz="2800" b="1" i="1">
                <a:solidFill>
                  <a:srgbClr val="002060"/>
                </a:solidFill>
                <a:latin typeface="Times New Roman" panose="02020603050405020304" pitchFamily="18" charset="0"/>
                <a:cs typeface="Times New Roman" panose="02020603050405020304" pitchFamily="18" charset="0"/>
              </a:rPr>
            </a:br>
            <a:r>
              <a:rPr lang="vi-VN" sz="2800" b="1" i="1">
                <a:solidFill>
                  <a:srgbClr val="002060"/>
                </a:solidFill>
                <a:latin typeface="Times New Roman" panose="02020603050405020304" pitchFamily="18" charset="0"/>
                <a:cs typeface="Times New Roman" panose="02020603050405020304" pitchFamily="18" charset="0"/>
              </a:rPr>
              <a:t>nghèo giữa các giai tầng trong xã hội</a:t>
            </a:r>
            <a:r>
              <a:rPr lang="en-US" sz="2800" b="1" i="1">
                <a:solidFill>
                  <a:srgbClr val="002060"/>
                </a:solidFill>
                <a:latin typeface="Times New Roman" panose="02020603050405020304" pitchFamily="18" charset="0"/>
                <a:cs typeface="Times New Roman" panose="02020603050405020304" pitchFamily="18" charset="0"/>
              </a:rPr>
              <a:t>;</a:t>
            </a: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1064581" y="4402309"/>
            <a:ext cx="7798094" cy="628474"/>
          </a:xfrm>
          <a:prstGeom prst="roundRect">
            <a:avLst/>
          </a:prstGeom>
          <a:solidFill>
            <a:schemeClr val="accent3">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u="sng">
                <a:solidFill>
                  <a:srgbClr val="FF0000"/>
                </a:solidFill>
                <a:latin typeface="Times New Roman" panose="02020603050405020304" pitchFamily="18" charset="0"/>
                <a:cs typeface="Times New Roman" panose="02020603050405020304" pitchFamily="18" charset="0"/>
              </a:rPr>
              <a:t>Thứ ba,</a:t>
            </a:r>
            <a:r>
              <a:rPr lang="vi-VN" sz="2800" b="1" i="1">
                <a:solidFill>
                  <a:srgbClr val="FF0000"/>
                </a:solidFill>
                <a:latin typeface="Times New Roman" panose="02020603050405020304" pitchFamily="18" charset="0"/>
                <a:cs typeface="Times New Roman" panose="02020603050405020304" pitchFamily="18" charset="0"/>
              </a:rPr>
              <a:t> </a:t>
            </a:r>
            <a:r>
              <a:rPr lang="en-US" sz="2800" b="1" i="1">
                <a:solidFill>
                  <a:srgbClr val="002060"/>
                </a:solidFill>
                <a:latin typeface="Times New Roman" panose="02020603050405020304" pitchFamily="18" charset="0"/>
                <a:cs typeface="Times New Roman" panose="02020603050405020304" pitchFamily="18" charset="0"/>
              </a:rPr>
              <a:t>N</a:t>
            </a:r>
            <a:r>
              <a:rPr lang="vi-VN" sz="2800" b="1" i="1">
                <a:solidFill>
                  <a:srgbClr val="002060"/>
                </a:solidFill>
                <a:latin typeface="Times New Roman" panose="02020603050405020304" pitchFamily="18" charset="0"/>
                <a:cs typeface="Times New Roman" panose="02020603050405020304" pitchFamily="18" charset="0"/>
              </a:rPr>
              <a:t>âng cao chất lượng nguồn nhân lực.</a:t>
            </a:r>
            <a:r>
              <a:rPr lang="en-US" sz="2800" b="1" i="1">
                <a:solidFill>
                  <a:srgbClr val="002060"/>
                </a:solidFill>
                <a:latin typeface="Times New Roman" panose="02020603050405020304" pitchFamily="18" charset="0"/>
                <a:cs typeface="Times New Roman" panose="02020603050405020304" pitchFamily="18" charset="0"/>
              </a:rPr>
              <a:t>;</a:t>
            </a: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077644" y="5123024"/>
            <a:ext cx="7798094" cy="608343"/>
          </a:xfrm>
          <a:prstGeom prst="round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u="sng">
                <a:solidFill>
                  <a:srgbClr val="FF0000"/>
                </a:solidFill>
                <a:latin typeface="Times New Roman" panose="02020603050405020304" pitchFamily="18" charset="0"/>
                <a:cs typeface="Times New Roman" panose="02020603050405020304" pitchFamily="18" charset="0"/>
              </a:rPr>
              <a:t>Thứ tư,</a:t>
            </a:r>
            <a:r>
              <a:rPr lang="vi-VN" sz="2800" b="1" i="1">
                <a:solidFill>
                  <a:srgbClr val="FF0000"/>
                </a:solidFill>
                <a:latin typeface="Times New Roman" panose="02020603050405020304" pitchFamily="18" charset="0"/>
                <a:cs typeface="Times New Roman" panose="02020603050405020304" pitchFamily="18" charset="0"/>
              </a:rPr>
              <a:t> </a:t>
            </a:r>
            <a:r>
              <a:rPr lang="en-US" sz="2800" b="1" i="1">
                <a:solidFill>
                  <a:srgbClr val="002060"/>
                </a:solidFill>
                <a:latin typeface="Times New Roman" panose="02020603050405020304" pitchFamily="18" charset="0"/>
                <a:cs typeface="Times New Roman" panose="02020603050405020304" pitchFamily="18" charset="0"/>
              </a:rPr>
              <a:t>T</a:t>
            </a:r>
            <a:r>
              <a:rPr lang="vi-VN" sz="2800" b="1" i="1">
                <a:solidFill>
                  <a:srgbClr val="002060"/>
                </a:solidFill>
                <a:latin typeface="Times New Roman" panose="02020603050405020304" pitchFamily="18" charset="0"/>
                <a:cs typeface="Times New Roman" panose="02020603050405020304" pitchFamily="18" charset="0"/>
              </a:rPr>
              <a:t>hực hiện tốt các chính sách xã hội đối</a:t>
            </a:r>
            <a:r>
              <a:rPr lang="en-US" sz="2800" b="1" i="1">
                <a:solidFill>
                  <a:srgbClr val="002060"/>
                </a:solidFill>
                <a:latin typeface="Times New Roman" panose="02020603050405020304" pitchFamily="18" charset="0"/>
                <a:cs typeface="Times New Roman" panose="02020603050405020304" pitchFamily="18" charset="0"/>
              </a:rPr>
              <a:t>;</a:t>
            </a:r>
            <a:endParaRPr lang="vi-VN" sz="2800" b="1" i="1">
              <a:solidFill>
                <a:srgbClr val="002060"/>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1064581" y="5870334"/>
            <a:ext cx="7798094" cy="935039"/>
          </a:xfrm>
          <a:prstGeom prst="roundRect">
            <a:avLst/>
          </a:prstGeom>
          <a:solidFill>
            <a:schemeClr val="accent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vi-VN" sz="2800" b="1" i="1" u="sng">
                <a:solidFill>
                  <a:srgbClr val="FF0000"/>
                </a:solidFill>
                <a:latin typeface="Times New Roman" panose="02020603050405020304" pitchFamily="18" charset="0"/>
                <a:cs typeface="Times New Roman" panose="02020603050405020304" pitchFamily="18" charset="0"/>
              </a:rPr>
              <a:t>Thứ </a:t>
            </a:r>
            <a:r>
              <a:rPr lang="en-US" sz="2800" b="1" i="1" u="sng">
                <a:solidFill>
                  <a:srgbClr val="FF0000"/>
                </a:solidFill>
                <a:latin typeface="Times New Roman" panose="02020603050405020304" pitchFamily="18" charset="0"/>
                <a:cs typeface="Times New Roman" panose="02020603050405020304" pitchFamily="18" charset="0"/>
              </a:rPr>
              <a:t>năm</a:t>
            </a:r>
            <a:r>
              <a:rPr lang="vi-VN" sz="2800" b="1" i="1" u="sng">
                <a:solidFill>
                  <a:srgbClr val="FF0000"/>
                </a:solidFill>
                <a:latin typeface="Times New Roman" panose="02020603050405020304" pitchFamily="18" charset="0"/>
                <a:cs typeface="Times New Roman" panose="02020603050405020304" pitchFamily="18" charset="0"/>
              </a:rPr>
              <a:t>,</a:t>
            </a:r>
            <a:r>
              <a:rPr lang="vi-VN" sz="2800" b="1" i="1">
                <a:solidFill>
                  <a:srgbClr val="FF0000"/>
                </a:solidFill>
                <a:latin typeface="Times New Roman" panose="02020603050405020304" pitchFamily="18" charset="0"/>
                <a:cs typeface="Times New Roman" panose="02020603050405020304" pitchFamily="18" charset="0"/>
              </a:rPr>
              <a:t> </a:t>
            </a:r>
            <a:r>
              <a:rPr lang="en-US" sz="2800" b="1" i="1">
                <a:solidFill>
                  <a:srgbClr val="002060"/>
                </a:solidFill>
                <a:latin typeface="Times New Roman" panose="02020603050405020304" pitchFamily="18" charset="0"/>
                <a:cs typeface="Times New Roman" panose="02020603050405020304" pitchFamily="18" charset="0"/>
              </a:rPr>
              <a:t>T</a:t>
            </a:r>
            <a:r>
              <a:rPr lang="vi-VN" sz="2800" b="1" i="1">
                <a:solidFill>
                  <a:srgbClr val="002060"/>
                </a:solidFill>
                <a:latin typeface="Times New Roman" panose="02020603050405020304" pitchFamily="18" charset="0"/>
                <a:cs typeface="Times New Roman" panose="02020603050405020304" pitchFamily="18" charset="0"/>
              </a:rPr>
              <a:t>hực hiện tốt việc chăm lo sức khỏe,</a:t>
            </a:r>
            <a:br>
              <a:rPr lang="vi-VN" sz="2800" b="1" i="1">
                <a:solidFill>
                  <a:srgbClr val="002060"/>
                </a:solidFill>
                <a:latin typeface="Times New Roman" panose="02020603050405020304" pitchFamily="18" charset="0"/>
                <a:cs typeface="Times New Roman" panose="02020603050405020304" pitchFamily="18" charset="0"/>
              </a:rPr>
            </a:br>
            <a:r>
              <a:rPr lang="vi-VN" sz="2800" b="1" i="1">
                <a:solidFill>
                  <a:srgbClr val="002060"/>
                </a:solidFill>
                <a:latin typeface="Times New Roman" panose="02020603050405020304" pitchFamily="18" charset="0"/>
                <a:cs typeface="Times New Roman" panose="02020603050405020304" pitchFamily="18" charset="0"/>
              </a:rPr>
              <a:t>an sinh xã hội, đẩy lùi các tệ nạn xã hội</a:t>
            </a:r>
            <a:r>
              <a:rPr lang="en-US" sz="2800" b="1" i="1">
                <a:solidFill>
                  <a:srgbClr val="002060"/>
                </a:solidFill>
                <a:latin typeface="Times New Roman" panose="02020603050405020304" pitchFamily="18" charset="0"/>
                <a:cs typeface="Times New Roman" panose="02020603050405020304" pitchFamily="18" charset="0"/>
              </a:rPr>
              <a:t>.</a:t>
            </a:r>
            <a:r>
              <a:rPr lang="vi-VN" sz="2800" b="1" i="1">
                <a:solidFill>
                  <a:srgbClr val="002060"/>
                </a:solidFill>
                <a:latin typeface="Times New Roman" panose="02020603050405020304" pitchFamily="18" charset="0"/>
                <a:cs typeface="Times New Roman" panose="02020603050405020304" pitchFamily="18" charset="0"/>
              </a:rPr>
              <a:t> </a:t>
            </a:r>
          </a:p>
        </p:txBody>
      </p:sp>
      <p:grpSp>
        <p:nvGrpSpPr>
          <p:cNvPr id="16" name="Group 15"/>
          <p:cNvGrpSpPr/>
          <p:nvPr/>
        </p:nvGrpSpPr>
        <p:grpSpPr>
          <a:xfrm>
            <a:off x="2076994" y="0"/>
            <a:ext cx="7067006" cy="1263652"/>
            <a:chOff x="111148" y="1617509"/>
            <a:chExt cx="6649850" cy="797040"/>
          </a:xfrm>
        </p:grpSpPr>
        <p:sp>
          <p:nvSpPr>
            <p:cNvPr id="17" name="Rounded Rectangle 16"/>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Rounded Rectangle 6"/>
            <p:cNvSpPr/>
            <p:nvPr/>
          </p:nvSpPr>
          <p:spPr>
            <a:xfrm>
              <a:off x="237738" y="1656416"/>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kern="1200">
                <a:solidFill>
                  <a:srgbClr val="002060"/>
                </a:solidFill>
                <a:latin typeface="Times New Roman" panose="02020603050405020304" pitchFamily="18" charset="0"/>
                <a:cs typeface="Times New Roman" panose="02020603050405020304" pitchFamily="18" charset="0"/>
              </a:endParaRPr>
            </a:p>
            <a:p>
              <a:pPr algn="ctr"/>
              <a:r>
                <a:rPr lang="en-GB" altLang="en-US" sz="2800" b="1">
                  <a:solidFill>
                    <a:srgbClr val="002060"/>
                  </a:solidFill>
                  <a:latin typeface="Times New Roman" panose="02020603050405020304" pitchFamily="18" charset="0"/>
                  <a:cs typeface="Times New Roman" panose="02020603050405020304" pitchFamily="18" charset="0"/>
                </a:rPr>
                <a:t>2</a:t>
              </a:r>
              <a:r>
                <a:rPr lang="en-GB" altLang="en-US" sz="2800" b="1" kern="1200">
                  <a:solidFill>
                    <a:srgbClr val="002060"/>
                  </a:solidFill>
                  <a:latin typeface="Times New Roman" panose="02020603050405020304" pitchFamily="18" charset="0"/>
                  <a:cs typeface="Times New Roman" panose="02020603050405020304" pitchFamily="18" charset="0"/>
                </a:rPr>
                <a:t>.1. </a:t>
              </a:r>
              <a:r>
                <a:rPr lang="en-US" sz="2800" b="1">
                  <a:solidFill>
                    <a:srgbClr val="002060"/>
                  </a:solidFill>
                  <a:latin typeface="Times New Roman" panose="02020603050405020304" pitchFamily="18" charset="0"/>
                  <a:cs typeface="Times New Roman" panose="02020603050405020304" pitchFamily="18" charset="0"/>
                </a:rPr>
                <a:t>Nội dung của liên minh giai cấp, </a:t>
              </a:r>
            </a:p>
            <a:p>
              <a:pPr algn="ctr"/>
              <a:r>
                <a:rPr lang="en-US" sz="2800" b="1">
                  <a:solidFill>
                    <a:srgbClr val="002060"/>
                  </a:solidFill>
                  <a:latin typeface="Times New Roman" panose="02020603050405020304" pitchFamily="18" charset="0"/>
                  <a:cs typeface="Times New Roman" panose="02020603050405020304" pitchFamily="18" charset="0"/>
                </a:rPr>
                <a:t>tầng lớp trong thời kỳ quá độ lên </a:t>
              </a:r>
            </a:p>
            <a:p>
              <a:pPr algn="ctr"/>
              <a:r>
                <a:rPr lang="en-US" sz="2800" b="1">
                  <a:solidFill>
                    <a:srgbClr val="002060"/>
                  </a:solidFill>
                  <a:latin typeface="Times New Roman" panose="02020603050405020304" pitchFamily="18" charset="0"/>
                  <a:cs typeface="Times New Roman" panose="02020603050405020304" pitchFamily="18" charset="0"/>
                </a:rPr>
                <a:t>chủ nghĩa xã hội ở Việt Nam</a:t>
              </a:r>
            </a:p>
            <a:p>
              <a:endParaRPr lang="en-US" sz="2800" b="1">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261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circle(in)">
                                      <p:cBhvr>
                                        <p:cTn id="29" dur="20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circle(in)">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arn(inVertical)">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8"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94451"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858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175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05891" y="12525"/>
            <a:ext cx="7038110" cy="1384312"/>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5</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CƠ CẤU XÃ HỘI - GIAI CẤP VÀ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LIÊN MINH GIAI CẤP, TẦNG LỚP TRONG THỜI KÌ QUÁ ĐỘ LÊN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67991" y="1823880"/>
            <a:ext cx="3026899" cy="177744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1900" b="1">
              <a:solidFill>
                <a:schemeClr val="bg1"/>
              </a:solidFill>
              <a:latin typeface="Times New Roman" panose="02020603050405020304" pitchFamily="18" charset="0"/>
              <a:cs typeface="Times New Roman" panose="02020603050405020304" pitchFamily="18" charset="0"/>
            </a:endParaRPr>
          </a:p>
          <a:p>
            <a:pPr algn="just">
              <a:defRPr/>
            </a:pPr>
            <a:r>
              <a:rPr lang="vi-VN" sz="1900" b="1">
                <a:solidFill>
                  <a:schemeClr val="bg1"/>
                </a:solidFill>
                <a:latin typeface="Times New Roman" panose="02020603050405020304" pitchFamily="18" charset="0"/>
                <a:cs typeface="Times New Roman" panose="02020603050405020304" pitchFamily="18" charset="0"/>
              </a:rPr>
              <a:t>I. CƠ CẤU XÃ HỘI - GIAI CẤP TRONG THỜI KỲ QUÁ ĐỘ LÊN CHỦ NGHĨA XÃ HỘI </a:t>
            </a:r>
            <a:endParaRPr lang="en-US" sz="1900" b="1">
              <a:solidFill>
                <a:schemeClr val="bg1"/>
              </a:solidFill>
              <a:latin typeface="Times New Roman" panose="02020603050405020304" pitchFamily="18" charset="0"/>
              <a:cs typeface="Times New Roman" panose="02020603050405020304" pitchFamily="18" charset="0"/>
            </a:endParaRPr>
          </a:p>
          <a:p>
            <a:pPr algn="just" fontAlgn="auto">
              <a:spcBef>
                <a:spcPts val="0"/>
              </a:spcBef>
              <a:spcAft>
                <a:spcPts val="0"/>
              </a:spcAft>
              <a:defRPr/>
            </a:pPr>
            <a:endParaRPr lang="vi-VN" sz="19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67991" y="3805321"/>
            <a:ext cx="5952978" cy="76422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1900" b="1">
                <a:solidFill>
                  <a:schemeClr val="bg1"/>
                </a:solidFill>
                <a:latin typeface="Times New Roman" panose="02020603050405020304" pitchFamily="18" charset="0"/>
                <a:cs typeface="Times New Roman" panose="02020603050405020304" pitchFamily="18" charset="0"/>
              </a:rPr>
              <a:t>I</a:t>
            </a:r>
            <a:r>
              <a:rPr lang="vi-VN" sz="1900" b="1">
                <a:solidFill>
                  <a:schemeClr val="bg1"/>
                </a:solidFill>
                <a:latin typeface="Times New Roman" panose="02020603050405020304" pitchFamily="18" charset="0"/>
                <a:cs typeface="Times New Roman" panose="02020603050405020304" pitchFamily="18" charset="0"/>
              </a:rPr>
              <a:t>I. </a:t>
            </a:r>
            <a:r>
              <a:rPr lang="en-US" sz="19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19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699804" y="2597957"/>
            <a:ext cx="5373206" cy="111870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400" b="1" i="1" kern="0">
                <a:solidFill>
                  <a:schemeClr val="bg1"/>
                </a:solidFill>
                <a:latin typeface="Times New Roman" panose="02020603050405020304" pitchFamily="18" charset="0"/>
                <a:cs typeface="Times New Roman" panose="02020603050405020304" pitchFamily="18" charset="0"/>
              </a:rPr>
              <a:t>2</a:t>
            </a:r>
            <a:r>
              <a:rPr lang="en-US" sz="2400" b="1" i="1" kern="0">
                <a:solidFill>
                  <a:schemeClr val="bg1"/>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Sự biến đổi có tính qui luật của cơ cấu xã giai cấp trong thời quá độ lên chủ nghĩa xã hội</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29" idx="1"/>
          </p:cNvCxnSpPr>
          <p:nvPr/>
        </p:nvCxnSpPr>
        <p:spPr>
          <a:xfrm flipV="1">
            <a:off x="3094890" y="2160214"/>
            <a:ext cx="604913" cy="55239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3094890" y="2712605"/>
            <a:ext cx="604913" cy="44470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ounded Rectangle 28"/>
          <p:cNvSpPr/>
          <p:nvPr/>
        </p:nvSpPr>
        <p:spPr>
          <a:xfrm>
            <a:off x="3699804" y="1795020"/>
            <a:ext cx="5373206" cy="7303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Khái niệm và vị trí của cơ cấu xã hội - giai cấp trong cơ cấu xã hội</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32" name="Rounded Rectangle 31"/>
          <p:cNvSpPr/>
          <p:nvPr/>
        </p:nvSpPr>
        <p:spPr>
          <a:xfrm>
            <a:off x="54151" y="4776238"/>
            <a:ext cx="3200400" cy="2081762"/>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1900" b="1">
                <a:solidFill>
                  <a:schemeClr val="bg1"/>
                </a:solidFill>
                <a:latin typeface="Times New Roman" panose="02020603050405020304" pitchFamily="18" charset="0"/>
                <a:cs typeface="Times New Roman" panose="02020603050405020304" pitchFamily="18" charset="0"/>
              </a:rPr>
              <a:t>II</a:t>
            </a:r>
            <a:r>
              <a:rPr lang="vi-VN" sz="1900" b="1">
                <a:solidFill>
                  <a:schemeClr val="bg1"/>
                </a:solidFill>
                <a:latin typeface="Times New Roman" panose="02020603050405020304" pitchFamily="18" charset="0"/>
                <a:cs typeface="Times New Roman" panose="02020603050405020304" pitchFamily="18" charset="0"/>
              </a:rPr>
              <a:t>I. CƠ CẤU XÃ HỘI - GIAI CẤP VÀ LIÊN MINH GIAI CẤP, TẦNG LỚP TRONG THỜI KỲ QUÁ ĐỘ LÊN CHỦ NGHĨA XÃ HỘI Ở VIỆT NAM</a:t>
            </a:r>
          </a:p>
        </p:txBody>
      </p:sp>
      <p:sp>
        <p:nvSpPr>
          <p:cNvPr id="33" name="Rounded Rectangle 32"/>
          <p:cNvSpPr/>
          <p:nvPr/>
        </p:nvSpPr>
        <p:spPr>
          <a:xfrm>
            <a:off x="3723245" y="4773272"/>
            <a:ext cx="5349764" cy="77767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1. </a:t>
            </a:r>
            <a:r>
              <a:rPr lang="en-US" sz="2400" b="1" i="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2400">
              <a:latin typeface="Times New Roman" panose="02020603050405020304" pitchFamily="18" charset="0"/>
              <a:cs typeface="Times New Roman" panose="02020603050405020304" pitchFamily="18" charset="0"/>
            </a:endParaRPr>
          </a:p>
        </p:txBody>
      </p:sp>
      <p:sp>
        <p:nvSpPr>
          <p:cNvPr id="34" name="Rounded Rectangle 33"/>
          <p:cNvSpPr/>
          <p:nvPr/>
        </p:nvSpPr>
        <p:spPr>
          <a:xfrm>
            <a:off x="3704195" y="5683186"/>
            <a:ext cx="5349764" cy="108337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Liên minh giai cấp, tầng lớp trong thời kì quá độ lên chủ nghĩa xã hội ở Việt Nam</a:t>
            </a:r>
            <a:endParaRPr lang="en-US" sz="24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endCxn id="33" idx="1"/>
          </p:cNvCxnSpPr>
          <p:nvPr/>
        </p:nvCxnSpPr>
        <p:spPr>
          <a:xfrm flipV="1">
            <a:off x="3254551" y="5162109"/>
            <a:ext cx="468694" cy="63572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endCxn id="34" idx="1"/>
          </p:cNvCxnSpPr>
          <p:nvPr/>
        </p:nvCxnSpPr>
        <p:spPr>
          <a:xfrm>
            <a:off x="3254551" y="5797830"/>
            <a:ext cx="449644" cy="42704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84753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arn(inVertical)">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arn(inVertical)">
                                      <p:cBhvr>
                                        <p:cTn id="43" dur="500"/>
                                        <p:tgtEl>
                                          <p:spTgt spid="5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barn(inVertical)">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arn(inVertical)">
                                      <p:cBhvr>
                                        <p:cTn id="51" dur="500"/>
                                        <p:tgtEl>
                                          <p:spTgt spid="5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arn(inVertical)">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29"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37806" y="17572"/>
            <a:ext cx="7106194" cy="1354028"/>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300" b="1">
              <a:solidFill>
                <a:schemeClr val="bg1"/>
              </a:solidFill>
              <a:latin typeface="Times New Roman" panose="02020603050405020304" pitchFamily="18" charset="0"/>
              <a:cs typeface="Times New Roman" panose="02020603050405020304" pitchFamily="18" charset="0"/>
            </a:endParaRPr>
          </a:p>
          <a:p>
            <a:pPr algn="ctr">
              <a:defRPr/>
            </a:pPr>
            <a:r>
              <a:rPr lang="en-US" sz="2300" b="1">
                <a:solidFill>
                  <a:schemeClr val="bg1"/>
                </a:solidFill>
                <a:latin typeface="Times New Roman" panose="02020603050405020304" pitchFamily="18" charset="0"/>
                <a:cs typeface="Times New Roman" panose="02020603050405020304" pitchFamily="18" charset="0"/>
              </a:rPr>
              <a:t>II</a:t>
            </a:r>
            <a:r>
              <a:rPr lang="vi-VN" sz="2300" b="1">
                <a:solidFill>
                  <a:schemeClr val="bg1"/>
                </a:solidFill>
                <a:latin typeface="Times New Roman" panose="02020603050405020304" pitchFamily="18" charset="0"/>
                <a:cs typeface="Times New Roman" panose="02020603050405020304" pitchFamily="18" charset="0"/>
              </a:rPr>
              <a:t>I. CƠ CẤU XÃ HỘI - GIAI CẤP VÀ LIÊN MINH GIAI CẤP, TẦNG LỚP TRONG THỜI KỲ QUÁ ĐỘ LÊN CHỦ NGHĨA XÃ HỘI Ở VIỆT NAM</a:t>
            </a:r>
          </a:p>
          <a:p>
            <a:pPr algn="ctr" fontAlgn="auto">
              <a:spcBef>
                <a:spcPts val="0"/>
              </a:spcBef>
              <a:spcAft>
                <a:spcPts val="0"/>
              </a:spcAft>
              <a:defRPr/>
            </a:pPr>
            <a:endParaRPr lang="vi-VN" sz="2300" b="1">
              <a:solidFill>
                <a:schemeClr val="bg1"/>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19473" y="1401698"/>
            <a:ext cx="8954832" cy="8462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800" b="1" i="1" kern="0">
                <a:solidFill>
                  <a:schemeClr val="bg1"/>
                </a:solidFill>
                <a:latin typeface="Times New Roman" panose="02020603050405020304" pitchFamily="18" charset="0"/>
                <a:cs typeface="Times New Roman" panose="02020603050405020304" pitchFamily="18" charset="0"/>
              </a:rPr>
              <a:t>1. </a:t>
            </a:r>
            <a:r>
              <a:rPr lang="en-US" sz="2800" b="1" i="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2800">
              <a:latin typeface="Times New Roman" panose="02020603050405020304" pitchFamily="18" charset="0"/>
              <a:cs typeface="Times New Roman" panose="02020603050405020304" pitchFamily="18" charset="0"/>
            </a:endParaRPr>
          </a:p>
        </p:txBody>
      </p:sp>
      <p:sp>
        <p:nvSpPr>
          <p:cNvPr id="11" name="Rounded Rectangle 10"/>
          <p:cNvSpPr/>
          <p:nvPr/>
        </p:nvSpPr>
        <p:spPr>
          <a:xfrm>
            <a:off x="84666" y="3509603"/>
            <a:ext cx="1508760" cy="2081762"/>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altLang="en-US" sz="3200" b="1">
                <a:solidFill>
                  <a:srgbClr val="FF0000"/>
                </a:solidFill>
                <a:latin typeface="Times New Roman" panose="02020603050405020304" pitchFamily="18" charset="0"/>
                <a:cs typeface="Times New Roman" panose="02020603050405020304" pitchFamily="18" charset="0"/>
              </a:rPr>
              <a:t>* Đặc điểm:</a:t>
            </a:r>
          </a:p>
        </p:txBody>
      </p:sp>
      <p:sp>
        <p:nvSpPr>
          <p:cNvPr id="12" name="Rounded Rectangle 11"/>
          <p:cNvSpPr/>
          <p:nvPr/>
        </p:nvSpPr>
        <p:spPr>
          <a:xfrm>
            <a:off x="2164977" y="2288267"/>
            <a:ext cx="6809328" cy="145001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cs typeface="Times New Roman" panose="02020603050405020304" pitchFamily="18" charset="0"/>
              </a:rPr>
              <a:t>- Trong sự biến đổi của cơ cấu xã hội - giai cấp, vị trí, vai trò của các giai cấp, tầng lớp xã hội ngày càng được khẳng định</a:t>
            </a:r>
          </a:p>
        </p:txBody>
      </p:sp>
      <p:sp>
        <p:nvSpPr>
          <p:cNvPr id="13" name="Rounded Rectangle 12"/>
          <p:cNvSpPr/>
          <p:nvPr/>
        </p:nvSpPr>
        <p:spPr>
          <a:xfrm>
            <a:off x="2164978" y="5296348"/>
            <a:ext cx="6809328" cy="1469653"/>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800" b="1" i="1">
                <a:solidFill>
                  <a:srgbClr val="002060"/>
                </a:solidFill>
                <a:latin typeface="Times New Roman" panose="02020603050405020304" pitchFamily="18" charset="0"/>
                <a:cs typeface="Times New Roman" panose="02020603050405020304" pitchFamily="18" charset="0"/>
              </a:rPr>
              <a:t>- Trong sự biến đổi của cơ cấu xã hội - giai cấp, vị trí, vai trò của các giai cấp, tầng lớp xã hội ngày càng được khẳng định</a:t>
            </a:r>
          </a:p>
        </p:txBody>
      </p:sp>
      <p:sp>
        <p:nvSpPr>
          <p:cNvPr id="14" name="Rounded Rectangle 13"/>
          <p:cNvSpPr/>
          <p:nvPr/>
        </p:nvSpPr>
        <p:spPr>
          <a:xfrm>
            <a:off x="2164978" y="3844962"/>
            <a:ext cx="6809327" cy="1411045"/>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800" b="1" i="1">
                <a:solidFill>
                  <a:srgbClr val="002060"/>
                </a:solidFill>
                <a:latin typeface="Times New Roman" panose="02020603050405020304" pitchFamily="18" charset="0"/>
                <a:cs typeface="Times New Roman" panose="02020603050405020304" pitchFamily="18" charset="0"/>
              </a:rPr>
              <a:t>Sự biến đổi cơ cấu xã hội - giai cấp vừa đảm bảo tính qui luật phổ biến, vừa mang tính độc thù của xã hội Việt Nam</a:t>
            </a:r>
            <a:endParaRPr lang="vi-VN" sz="2800" b="1" i="1">
              <a:solidFill>
                <a:srgbClr val="002060"/>
              </a:solidFill>
              <a:latin typeface="Times New Roman" panose="02020603050405020304" pitchFamily="18" charset="0"/>
              <a:cs typeface="Times New Roman" panose="02020603050405020304" pitchFamily="18" charset="0"/>
            </a:endParaRPr>
          </a:p>
        </p:txBody>
      </p:sp>
      <p:cxnSp>
        <p:nvCxnSpPr>
          <p:cNvPr id="15" name="Straight Arrow Connector 14"/>
          <p:cNvCxnSpPr>
            <a:stCxn id="11" idx="3"/>
            <a:endCxn id="12" idx="1"/>
          </p:cNvCxnSpPr>
          <p:nvPr/>
        </p:nvCxnSpPr>
        <p:spPr>
          <a:xfrm flipV="1">
            <a:off x="1593426" y="3013275"/>
            <a:ext cx="571551" cy="1537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3"/>
            <a:endCxn id="14" idx="1"/>
          </p:cNvCxnSpPr>
          <p:nvPr/>
        </p:nvCxnSpPr>
        <p:spPr>
          <a:xfrm>
            <a:off x="1593426" y="4550484"/>
            <a:ext cx="57155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3" idx="1"/>
          </p:cNvCxnSpPr>
          <p:nvPr/>
        </p:nvCxnSpPr>
        <p:spPr>
          <a:xfrm>
            <a:off x="1593426" y="4550484"/>
            <a:ext cx="571552" cy="14806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45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arn(inVertical)">
                                      <p:cBhvr>
                                        <p:cTn id="32" dur="500"/>
                                        <p:tgtEl>
                                          <p:spTgt spid="18"/>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arn(inVertical)">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barn(inVertical)">
                                      <p:cBhvr>
                                        <p:cTn id="40" dur="500"/>
                                        <p:tgtEl>
                                          <p:spTgt spid="1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2116182" y="-1"/>
            <a:ext cx="7027817" cy="97660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1. </a:t>
            </a:r>
            <a:r>
              <a:rPr lang="en-US" sz="3000" b="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3000">
              <a:latin typeface="Times New Roman" panose="02020603050405020304" pitchFamily="18" charset="0"/>
              <a:cs typeface="Times New Roman" panose="02020603050405020304" pitchFamily="18" charset="0"/>
            </a:endParaRPr>
          </a:p>
        </p:txBody>
      </p:sp>
      <p:sp>
        <p:nvSpPr>
          <p:cNvPr id="11" name="Rounded Rectangle 10"/>
          <p:cNvSpPr/>
          <p:nvPr/>
        </p:nvSpPr>
        <p:spPr>
          <a:xfrm>
            <a:off x="4496889" y="1770008"/>
            <a:ext cx="4010297" cy="594368"/>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000" b="1" i="1">
                <a:latin typeface="Times New Roman" panose="02020603050405020304" pitchFamily="18" charset="0"/>
                <a:cs typeface="Times New Roman" panose="02020603050405020304" pitchFamily="18" charset="0"/>
              </a:rPr>
              <a:t>Giai cấp công nhân</a:t>
            </a:r>
            <a:endParaRPr lang="vi-VN" sz="3000" b="1">
              <a:solidFill>
                <a:srgbClr val="00206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4496889" y="2467727"/>
            <a:ext cx="4010297" cy="594368"/>
          </a:xfrm>
          <a:prstGeom prst="roundRect">
            <a:avLst/>
          </a:prstGeom>
          <a:solidFill>
            <a:schemeClr val="accent6">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000" b="1" i="1">
                <a:latin typeface="Times New Roman" panose="02020603050405020304" pitchFamily="18" charset="0"/>
                <a:cs typeface="Times New Roman" panose="02020603050405020304" pitchFamily="18" charset="0"/>
              </a:rPr>
              <a:t>Giai cấp nông dân</a:t>
            </a:r>
            <a:endParaRPr lang="vi-VN" sz="3000" b="1">
              <a:solidFill>
                <a:srgbClr val="00206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4496889" y="3191576"/>
            <a:ext cx="4010297" cy="594368"/>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000" b="1" i="1">
                <a:latin typeface="Times New Roman" panose="02020603050405020304" pitchFamily="18" charset="0"/>
                <a:cs typeface="Times New Roman" panose="02020603050405020304" pitchFamily="18" charset="0"/>
              </a:rPr>
              <a:t>Đội ngũ trí thức</a:t>
            </a:r>
            <a:endParaRPr lang="vi-VN" sz="3000" b="1">
              <a:solidFill>
                <a:srgbClr val="002060"/>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4496888" y="3915425"/>
            <a:ext cx="4010297" cy="594368"/>
          </a:xfrm>
          <a:prstGeom prst="roundRect">
            <a:avLst/>
          </a:prstGeom>
          <a:solidFill>
            <a:schemeClr val="accent2">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000" b="1" i="1">
                <a:latin typeface="Times New Roman" panose="02020603050405020304" pitchFamily="18" charset="0"/>
                <a:cs typeface="Times New Roman" panose="02020603050405020304" pitchFamily="18" charset="0"/>
              </a:rPr>
              <a:t>Đội ngũ doanh nhân</a:t>
            </a:r>
            <a:endParaRPr lang="vi-VN" sz="3000" b="1">
              <a:solidFill>
                <a:srgbClr val="002060"/>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4496887" y="4613144"/>
            <a:ext cx="4010297" cy="594368"/>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000" b="1" i="1">
                <a:latin typeface="Times New Roman" panose="02020603050405020304" pitchFamily="18" charset="0"/>
                <a:cs typeface="Times New Roman" panose="02020603050405020304" pitchFamily="18" charset="0"/>
              </a:rPr>
              <a:t>Phụ nữ</a:t>
            </a:r>
            <a:endParaRPr lang="vi-VN" sz="3000" b="1">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4496887" y="5336993"/>
            <a:ext cx="4010297" cy="594368"/>
          </a:xfrm>
          <a:prstGeom prst="roundRect">
            <a:avLst/>
          </a:prstGeom>
          <a:solidFill>
            <a:schemeClr val="accent5">
              <a:lumMod val="40000"/>
              <a:lumOff val="6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000" b="1" i="1">
                <a:latin typeface="Times New Roman" panose="02020603050405020304" pitchFamily="18" charset="0"/>
                <a:cs typeface="Times New Roman" panose="02020603050405020304" pitchFamily="18" charset="0"/>
              </a:rPr>
              <a:t>Đội ngũ thanh niên</a:t>
            </a:r>
            <a:endParaRPr lang="vi-VN" sz="3000" b="1">
              <a:solidFill>
                <a:srgbClr val="002060"/>
              </a:solidFill>
              <a:latin typeface="Times New Roman" panose="02020603050405020304" pitchFamily="18" charset="0"/>
              <a:cs typeface="Times New Roman" panose="02020603050405020304" pitchFamily="18" charset="0"/>
            </a:endParaRPr>
          </a:p>
        </p:txBody>
      </p:sp>
      <p:cxnSp>
        <p:nvCxnSpPr>
          <p:cNvPr id="3" name="Straight Arrow Connector 2"/>
          <p:cNvCxnSpPr>
            <a:endCxn id="11" idx="1"/>
          </p:cNvCxnSpPr>
          <p:nvPr/>
        </p:nvCxnSpPr>
        <p:spPr>
          <a:xfrm flipV="1">
            <a:off x="2743200" y="2067192"/>
            <a:ext cx="1753689" cy="17710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7" idx="1"/>
          </p:cNvCxnSpPr>
          <p:nvPr/>
        </p:nvCxnSpPr>
        <p:spPr>
          <a:xfrm flipV="1">
            <a:off x="2743200" y="2764911"/>
            <a:ext cx="1753689" cy="10732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2743200" y="3838197"/>
            <a:ext cx="1753682" cy="35252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8" idx="1"/>
          </p:cNvCxnSpPr>
          <p:nvPr/>
        </p:nvCxnSpPr>
        <p:spPr>
          <a:xfrm flipV="1">
            <a:off x="2743200" y="3488760"/>
            <a:ext cx="1753689" cy="349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4" idx="1"/>
          </p:cNvCxnSpPr>
          <p:nvPr/>
        </p:nvCxnSpPr>
        <p:spPr>
          <a:xfrm>
            <a:off x="2743200" y="3838197"/>
            <a:ext cx="1753687" cy="17959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13" idx="1"/>
          </p:cNvCxnSpPr>
          <p:nvPr/>
        </p:nvCxnSpPr>
        <p:spPr>
          <a:xfrm>
            <a:off x="2743200" y="3838197"/>
            <a:ext cx="1753687" cy="10721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528419" y="2107533"/>
            <a:ext cx="2228228" cy="3489757"/>
          </a:xfrm>
          <a:prstGeom prst="round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r>
              <a:rPr lang="en-US" altLang="en-US" sz="3200" b="1">
                <a:solidFill>
                  <a:srgbClr val="FF0000"/>
                </a:solidFill>
                <a:latin typeface="Times New Roman" panose="02020603050405020304" pitchFamily="18" charset="0"/>
                <a:cs typeface="Times New Roman" panose="02020603050405020304" pitchFamily="18" charset="0"/>
              </a:rPr>
              <a:t>* Các giai cấp, tầng lớp cơ bản trong TKQD lên CNXH ở Việt Nam</a:t>
            </a:r>
          </a:p>
        </p:txBody>
      </p:sp>
    </p:spTree>
    <p:extLst>
      <p:ext uri="{BB962C8B-B14F-4D97-AF65-F5344CB8AC3E}">
        <p14:creationId xmlns:p14="http://schemas.microsoft.com/office/powerpoint/2010/main" val="407675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par>
                                <p:cTn id="26" presetID="16" presetClass="entr" presetSubtype="21"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par>
                                <p:cTn id="34" presetID="16" presetClass="entr" presetSubtype="21"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barn(inVertical)">
                                      <p:cBhvr>
                                        <p:cTn id="41" dur="500"/>
                                        <p:tgtEl>
                                          <p:spTgt spid="12"/>
                                        </p:tgtEl>
                                      </p:cBhvr>
                                    </p:animEffect>
                                  </p:childTnLst>
                                </p:cTn>
                              </p:par>
                              <p:par>
                                <p:cTn id="42" presetID="16" presetClass="entr" presetSubtype="21"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barn(inVertical)">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barn(inVertical)">
                                      <p:cBhvr>
                                        <p:cTn id="49" dur="500"/>
                                        <p:tgtEl>
                                          <p:spTgt spid="13"/>
                                        </p:tgtEl>
                                      </p:cBhvr>
                                    </p:animEffect>
                                  </p:childTnLst>
                                </p:cTn>
                              </p:par>
                              <p:par>
                                <p:cTn id="50" presetID="16" presetClass="entr" presetSubtype="21"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arn(inVertic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arn(inVertical)">
                                      <p:cBhvr>
                                        <p:cTn id="57" dur="500"/>
                                        <p:tgtEl>
                                          <p:spTgt spid="14"/>
                                        </p:tgtEl>
                                      </p:cBhvr>
                                    </p:animEffect>
                                  </p:childTnLst>
                                </p:cTn>
                              </p:par>
                              <p:par>
                                <p:cTn id="58" presetID="16" presetClass="entr" presetSubtype="21" fill="hold" nodeType="with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arn(inVertical)">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7" grpId="0" animBg="1"/>
      <p:bldP spid="8" grpId="0" animBg="1"/>
      <p:bldP spid="12" grpId="0" animBg="1"/>
      <p:bldP spid="13" grpId="0" animBg="1"/>
      <p:bldP spid="14"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5537" y="1455676"/>
            <a:ext cx="1195252" cy="2698298"/>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a:solidFill>
                  <a:srgbClr val="FF0000"/>
                </a:solidFill>
                <a:latin typeface="Times New Roman" panose="02020603050405020304" pitchFamily="18" charset="0"/>
                <a:cs typeface="Times New Roman" panose="02020603050405020304" pitchFamily="18" charset="0"/>
              </a:rPr>
              <a:t>Giai cấp công nhân Việt Nam</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1887583" y="1079567"/>
            <a:ext cx="7164977" cy="85373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a:solidFill>
                  <a:srgbClr val="002060"/>
                </a:solidFill>
                <a:latin typeface="Times New Roman" panose="02020603050405020304" pitchFamily="18" charset="0"/>
                <a:cs typeface="Times New Roman" panose="02020603050405020304" pitchFamily="18" charset="0"/>
              </a:rPr>
              <a:t>Là giai cấp lãnh đạo cách mạng thông qua đội tiền phong là Đảng Cộng sản Việt Nam; </a:t>
            </a:r>
            <a:endParaRPr lang="vi-VN" sz="2400" b="1">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1887582" y="2070970"/>
            <a:ext cx="7164977" cy="5546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a:solidFill>
                  <a:srgbClr val="002060"/>
                </a:solidFill>
                <a:latin typeface="Times New Roman" panose="02020603050405020304" pitchFamily="18" charset="0"/>
                <a:cs typeface="Times New Roman" panose="02020603050405020304" pitchFamily="18" charset="0"/>
              </a:rPr>
              <a:t>Đại diện cho phương thức sản xuất tiên tiến; </a:t>
            </a:r>
            <a:endParaRPr lang="vi-VN" sz="2400" b="1">
              <a:solidFill>
                <a:srgbClr val="00206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1887581" y="2804825"/>
            <a:ext cx="7164977" cy="82026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a:solidFill>
                  <a:srgbClr val="002060"/>
                </a:solidFill>
                <a:latin typeface="Times New Roman" panose="02020603050405020304" pitchFamily="18" charset="0"/>
                <a:cs typeface="Times New Roman" panose="02020603050405020304" pitchFamily="18" charset="0"/>
              </a:rPr>
              <a:t>Giữ vị trí tiên phong trong sự nghiệp xây dựng chủ nghĩa xã</a:t>
            </a:r>
            <a:endParaRPr lang="vi-VN" sz="2400" b="1">
              <a:solidFill>
                <a:srgbClr val="002060"/>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1887580" y="3807812"/>
            <a:ext cx="7164977" cy="90730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a:solidFill>
                  <a:srgbClr val="002060"/>
                </a:solidFill>
                <a:latin typeface="Times New Roman" panose="02020603050405020304" pitchFamily="18" charset="0"/>
                <a:cs typeface="Times New Roman" panose="02020603050405020304" pitchFamily="18" charset="0"/>
              </a:rPr>
              <a:t>Là lực lượng nòng cốt trong liên minh giai cấp công nhân với giai cấp nông dân và đội ngũ tri thức</a:t>
            </a:r>
            <a:endParaRPr lang="vi-VN" sz="2400" b="1">
              <a:solidFill>
                <a:srgbClr val="00206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2155370" y="-1"/>
            <a:ext cx="6988629" cy="97660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1. </a:t>
            </a:r>
            <a:r>
              <a:rPr lang="en-US" sz="3000" b="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3000">
              <a:latin typeface="Times New Roman" panose="02020603050405020304" pitchFamily="18" charset="0"/>
              <a:cs typeface="Times New Roman" panose="02020603050405020304" pitchFamily="18" charset="0"/>
            </a:endParaRPr>
          </a:p>
        </p:txBody>
      </p:sp>
      <p:cxnSp>
        <p:nvCxnSpPr>
          <p:cNvPr id="18" name="Straight Arrow Connector 17"/>
          <p:cNvCxnSpPr>
            <a:stCxn id="11" idx="3"/>
            <a:endCxn id="14" idx="1"/>
          </p:cNvCxnSpPr>
          <p:nvPr/>
        </p:nvCxnSpPr>
        <p:spPr>
          <a:xfrm flipV="1">
            <a:off x="1410789" y="2348301"/>
            <a:ext cx="476793" cy="456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5" idx="1"/>
          </p:cNvCxnSpPr>
          <p:nvPr/>
        </p:nvCxnSpPr>
        <p:spPr>
          <a:xfrm>
            <a:off x="1410789" y="2804825"/>
            <a:ext cx="476792" cy="410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6" idx="1"/>
          </p:cNvCxnSpPr>
          <p:nvPr/>
        </p:nvCxnSpPr>
        <p:spPr>
          <a:xfrm>
            <a:off x="1410789" y="2804825"/>
            <a:ext cx="476791" cy="14566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8" idx="1"/>
          </p:cNvCxnSpPr>
          <p:nvPr/>
        </p:nvCxnSpPr>
        <p:spPr>
          <a:xfrm flipV="1">
            <a:off x="1410789" y="1506434"/>
            <a:ext cx="476794" cy="12983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098" name="Picture 2" descr="Xây dựng giai cấp công nhân ngày một lớn mạnh - Báo Quảng Ngãi điện tử"/>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8129" y="4897834"/>
            <a:ext cx="2764427" cy="183293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Giai cấp công nhân Việt Nam - lực lượng tiên phong của cách mạng Việt Nam -  Bao Kiem To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6834" y="4897834"/>
            <a:ext cx="2712321" cy="183293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www.quanlynhanuoc.vn/wp-content/uploads/2019/08/cong-nha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537" y="4871827"/>
            <a:ext cx="2922323" cy="202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21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inVertical)">
                                      <p:cBhvr>
                                        <p:cTn id="36" dur="500"/>
                                        <p:tgtEl>
                                          <p:spTgt spid="16"/>
                                        </p:tgtEl>
                                      </p:cBhvr>
                                    </p:animEffect>
                                  </p:childTnLst>
                                </p:cTn>
                              </p:par>
                              <p:par>
                                <p:cTn id="37" presetID="16" presetClass="entr" presetSubtype="21"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4100"/>
                                        </p:tgtEl>
                                        <p:attrNameLst>
                                          <p:attrName>style.visibility</p:attrName>
                                        </p:attrNameLst>
                                      </p:cBhvr>
                                      <p:to>
                                        <p:strVal val="visible"/>
                                      </p:to>
                                    </p:set>
                                    <p:animEffect transition="in" filter="circle(in)">
                                      <p:cBhvr>
                                        <p:cTn id="44" dur="2000"/>
                                        <p:tgtEl>
                                          <p:spTgt spid="4100"/>
                                        </p:tgtEl>
                                      </p:cBhvr>
                                    </p:animEffect>
                                  </p:childTnLst>
                                </p:cTn>
                              </p:par>
                              <p:par>
                                <p:cTn id="45" presetID="6" presetClass="entr" presetSubtype="16"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circle(in)">
                                      <p:cBhvr>
                                        <p:cTn id="47" dur="2000"/>
                                        <p:tgtEl>
                                          <p:spTgt spid="27"/>
                                        </p:tgtEl>
                                      </p:cBhvr>
                                    </p:animEffect>
                                  </p:childTnLst>
                                </p:cTn>
                              </p:par>
                              <p:par>
                                <p:cTn id="48" presetID="6" presetClass="entr" presetSubtype="16" fill="hold" nodeType="withEffect">
                                  <p:stCondLst>
                                    <p:cond delay="0"/>
                                  </p:stCondLst>
                                  <p:childTnLst>
                                    <p:set>
                                      <p:cBhvr>
                                        <p:cTn id="49" dur="1" fill="hold">
                                          <p:stCondLst>
                                            <p:cond delay="0"/>
                                          </p:stCondLst>
                                        </p:cTn>
                                        <p:tgtEl>
                                          <p:spTgt spid="4098"/>
                                        </p:tgtEl>
                                        <p:attrNameLst>
                                          <p:attrName>style.visibility</p:attrName>
                                        </p:attrNameLst>
                                      </p:cBhvr>
                                      <p:to>
                                        <p:strVal val="visible"/>
                                      </p:to>
                                    </p:set>
                                    <p:animEffect transition="in" filter="circle(in)">
                                      <p:cBhvr>
                                        <p:cTn id="50"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14" grpId="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5537" y="1442613"/>
            <a:ext cx="1195252" cy="2698298"/>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000" b="1">
                <a:solidFill>
                  <a:srgbClr val="FF0000"/>
                </a:solidFill>
                <a:latin typeface="Times New Roman" panose="02020603050405020304" pitchFamily="18" charset="0"/>
                <a:cs typeface="Times New Roman" panose="02020603050405020304" pitchFamily="18" charset="0"/>
              </a:rPr>
              <a:t>Giai cấp nôngdân</a:t>
            </a: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1887583" y="1066504"/>
            <a:ext cx="7164977" cy="85373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i="1">
                <a:solidFill>
                  <a:srgbClr val="002060"/>
                </a:solidFill>
                <a:latin typeface="Times New Roman" panose="02020603050405020304" pitchFamily="18" charset="0"/>
                <a:cs typeface="Times New Roman" panose="02020603050405020304" pitchFamily="18" charset="0"/>
              </a:rPr>
              <a:t>Có vị trí chiến lược trong sự nghiệp công nghiệp hoá, hiện đại hoá nông nghiệp, nông thôn;</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1887582" y="2057906"/>
            <a:ext cx="7164977" cy="73385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i="1">
                <a:solidFill>
                  <a:srgbClr val="002060"/>
                </a:solidFill>
                <a:latin typeface="Times New Roman" panose="02020603050405020304" pitchFamily="18" charset="0"/>
                <a:cs typeface="Times New Roman" panose="02020603050405020304" pitchFamily="18" charset="0"/>
              </a:rPr>
              <a:t>Giữ gìn, phát huy bản sắc văn hoá dân tộc và bảo vệ môi trường sinh thái; </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1887580" y="2938444"/>
            <a:ext cx="7164977" cy="82026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i="1">
                <a:solidFill>
                  <a:srgbClr val="002060"/>
                </a:solidFill>
                <a:latin typeface="Times New Roman" panose="02020603050405020304" pitchFamily="18" charset="0"/>
                <a:cs typeface="Times New Roman" panose="02020603050405020304" pitchFamily="18" charset="0"/>
              </a:rPr>
              <a:t>Là chủ thể của quá trình phát triển, xây dựng nông thôn mới;</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1887580" y="3905392"/>
            <a:ext cx="7164977" cy="56113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r>
              <a:rPr lang="en-US" sz="2400" b="1" i="1">
                <a:solidFill>
                  <a:srgbClr val="002060"/>
                </a:solidFill>
                <a:latin typeface="Times New Roman" panose="02020603050405020304" pitchFamily="18" charset="0"/>
                <a:cs typeface="Times New Roman" panose="02020603050405020304" pitchFamily="18" charset="0"/>
              </a:rPr>
              <a:t>Phát triển toàn diện, hiện đại hóa nông nghiệp,..</a:t>
            </a:r>
          </a:p>
        </p:txBody>
      </p:sp>
      <p:sp>
        <p:nvSpPr>
          <p:cNvPr id="17" name="Rounded Rectangle 16"/>
          <p:cNvSpPr/>
          <p:nvPr/>
        </p:nvSpPr>
        <p:spPr>
          <a:xfrm>
            <a:off x="2011680" y="-1"/>
            <a:ext cx="7132320" cy="97660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1. </a:t>
            </a:r>
            <a:r>
              <a:rPr lang="en-US" sz="3000" b="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3000">
              <a:latin typeface="Times New Roman" panose="02020603050405020304" pitchFamily="18" charset="0"/>
              <a:cs typeface="Times New Roman" panose="02020603050405020304" pitchFamily="18" charset="0"/>
            </a:endParaRPr>
          </a:p>
        </p:txBody>
      </p:sp>
      <p:cxnSp>
        <p:nvCxnSpPr>
          <p:cNvPr id="18" name="Straight Arrow Connector 17"/>
          <p:cNvCxnSpPr>
            <a:stCxn id="11" idx="3"/>
            <a:endCxn id="14" idx="1"/>
          </p:cNvCxnSpPr>
          <p:nvPr/>
        </p:nvCxnSpPr>
        <p:spPr>
          <a:xfrm flipV="1">
            <a:off x="1410789" y="2335238"/>
            <a:ext cx="476793" cy="456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3"/>
            <a:endCxn id="15" idx="1"/>
          </p:cNvCxnSpPr>
          <p:nvPr/>
        </p:nvCxnSpPr>
        <p:spPr>
          <a:xfrm>
            <a:off x="1410789" y="2791762"/>
            <a:ext cx="476792" cy="4101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1" idx="3"/>
            <a:endCxn id="16" idx="1"/>
          </p:cNvCxnSpPr>
          <p:nvPr/>
        </p:nvCxnSpPr>
        <p:spPr>
          <a:xfrm>
            <a:off x="1410789" y="2791762"/>
            <a:ext cx="476791" cy="1394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8" idx="1"/>
          </p:cNvCxnSpPr>
          <p:nvPr/>
        </p:nvCxnSpPr>
        <p:spPr>
          <a:xfrm flipV="1">
            <a:off x="1410789" y="1493371"/>
            <a:ext cx="476794" cy="12983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5122" name="Picture 2" descr="Xây dựng giai cấp nông dân Việt Nam trong bối cảnh Cách mạng công nghiệp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38" y="4599756"/>
            <a:ext cx="4014654" cy="225824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Để văn hóa thực sự trở thành nền tảng tinh thần của xã hộ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40" y="4555912"/>
            <a:ext cx="4321693" cy="229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25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arn(inVertical)">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arn(inVertical)">
                                      <p:cBhvr>
                                        <p:cTn id="36" dur="500"/>
                                        <p:tgtEl>
                                          <p:spTgt spid="16"/>
                                        </p:tgtEl>
                                      </p:cBhvr>
                                    </p:animEffect>
                                  </p:childTnLst>
                                </p:cTn>
                              </p:par>
                              <p:par>
                                <p:cTn id="37" presetID="16" presetClass="entr" presetSubtype="21"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barn(inVertical)">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5124"/>
                                        </p:tgtEl>
                                        <p:attrNameLst>
                                          <p:attrName>style.visibility</p:attrName>
                                        </p:attrNameLst>
                                      </p:cBhvr>
                                      <p:to>
                                        <p:strVal val="visible"/>
                                      </p:to>
                                    </p:set>
                                    <p:animEffect transition="in" filter="circle(in)">
                                      <p:cBhvr>
                                        <p:cTn id="44" dur="2000"/>
                                        <p:tgtEl>
                                          <p:spTgt spid="5124"/>
                                        </p:tgtEl>
                                      </p:cBhvr>
                                    </p:animEffect>
                                  </p:childTnLst>
                                </p:cTn>
                              </p:par>
                              <p:par>
                                <p:cTn id="45" presetID="6" presetClass="entr" presetSubtype="16" fill="hold" nodeType="withEffect">
                                  <p:stCondLst>
                                    <p:cond delay="0"/>
                                  </p:stCondLst>
                                  <p:childTnLst>
                                    <p:set>
                                      <p:cBhvr>
                                        <p:cTn id="46" dur="1" fill="hold">
                                          <p:stCondLst>
                                            <p:cond delay="0"/>
                                          </p:stCondLst>
                                        </p:cTn>
                                        <p:tgtEl>
                                          <p:spTgt spid="5122"/>
                                        </p:tgtEl>
                                        <p:attrNameLst>
                                          <p:attrName>style.visibility</p:attrName>
                                        </p:attrNameLst>
                                      </p:cBhvr>
                                      <p:to>
                                        <p:strVal val="visible"/>
                                      </p:to>
                                    </p:set>
                                    <p:animEffect transition="in" filter="circle(in)">
                                      <p:cBhvr>
                                        <p:cTn id="4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89410" y="1343280"/>
            <a:ext cx="1672045" cy="190147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000" b="1">
                <a:solidFill>
                  <a:srgbClr val="FF0000"/>
                </a:solidFill>
                <a:latin typeface="Times New Roman" panose="02020603050405020304" pitchFamily="18" charset="0"/>
                <a:cs typeface="Times New Roman" panose="02020603050405020304" pitchFamily="18" charset="0"/>
              </a:rPr>
              <a:t>Đội ngũ trí thức</a:t>
            </a: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899954" y="1197134"/>
            <a:ext cx="6152606" cy="126873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endParaRPr lang="en-US" sz="2600" b="1" i="1">
              <a:solidFill>
                <a:srgbClr val="002060"/>
              </a:solidFill>
              <a:latin typeface="Times New Roman" panose="02020603050405020304" pitchFamily="18" charset="0"/>
              <a:cs typeface="Times New Roman" panose="02020603050405020304" pitchFamily="18" charset="0"/>
            </a:endParaRPr>
          </a:p>
          <a:p>
            <a:pPr algn="just">
              <a:defRPr/>
            </a:pPr>
            <a:r>
              <a:rPr lang="vi-VN" sz="2600" b="1" i="1">
                <a:solidFill>
                  <a:srgbClr val="002060"/>
                </a:solidFill>
                <a:latin typeface="Times New Roman" panose="02020603050405020304" pitchFamily="18" charset="0"/>
                <a:cs typeface="Times New Roman" panose="02020603050405020304" pitchFamily="18" charset="0"/>
              </a:rPr>
              <a:t>Là lực lượng lao động sáng tạo đặc biệt</a:t>
            </a:r>
            <a:r>
              <a:rPr lang="en-US" sz="2600" b="1" i="1">
                <a:solidFill>
                  <a:srgbClr val="002060"/>
                </a:solidFill>
                <a:latin typeface="Times New Roman" panose="02020603050405020304" pitchFamily="18" charset="0"/>
                <a:cs typeface="Times New Roman" panose="02020603050405020304" pitchFamily="18" charset="0"/>
              </a:rPr>
              <a:t> </a:t>
            </a:r>
            <a:r>
              <a:rPr lang="vi-VN" sz="2600" b="1" i="1">
                <a:solidFill>
                  <a:srgbClr val="002060"/>
                </a:solidFill>
                <a:latin typeface="Times New Roman" panose="02020603050405020304" pitchFamily="18" charset="0"/>
                <a:cs typeface="Times New Roman" panose="02020603050405020304" pitchFamily="18" charset="0"/>
              </a:rPr>
              <a:t>quan trọng trong sự nghiệp CNH, HĐH và</a:t>
            </a:r>
            <a:r>
              <a:rPr lang="en-US" sz="2600" b="1" i="1">
                <a:solidFill>
                  <a:srgbClr val="002060"/>
                </a:solidFill>
                <a:latin typeface="Times New Roman" panose="02020603050405020304" pitchFamily="18" charset="0"/>
                <a:cs typeface="Times New Roman" panose="02020603050405020304" pitchFamily="18" charset="0"/>
              </a:rPr>
              <a:t> </a:t>
            </a:r>
            <a:r>
              <a:rPr lang="vi-VN" sz="2600" b="1" i="1">
                <a:solidFill>
                  <a:srgbClr val="002060"/>
                </a:solidFill>
                <a:latin typeface="Times New Roman" panose="02020603050405020304" pitchFamily="18" charset="0"/>
                <a:cs typeface="Times New Roman" panose="02020603050405020304" pitchFamily="18" charset="0"/>
              </a:rPr>
              <a:t>hội nhập, xây dựng kinh tế tri thức</a:t>
            </a:r>
            <a:r>
              <a:rPr lang="en-US" sz="2600" b="1" i="1">
                <a:solidFill>
                  <a:srgbClr val="002060"/>
                </a:solidFill>
                <a:latin typeface="Times New Roman" panose="02020603050405020304" pitchFamily="18" charset="0"/>
                <a:cs typeface="Times New Roman" panose="02020603050405020304" pitchFamily="18" charset="0"/>
              </a:rPr>
              <a:t>;</a:t>
            </a:r>
            <a:r>
              <a:rPr lang="vi-VN" sz="2600" b="1" i="1">
                <a:solidFill>
                  <a:srgbClr val="002060"/>
                </a:solidFill>
                <a:latin typeface="Times New Roman" panose="02020603050405020304" pitchFamily="18" charset="0"/>
                <a:cs typeface="Times New Roman" panose="02020603050405020304" pitchFamily="18" charset="0"/>
              </a:rPr>
              <a:t> </a:t>
            </a:r>
            <a:br>
              <a:rPr lang="vi-VN" sz="2600" b="1" i="1">
                <a:solidFill>
                  <a:srgbClr val="002060"/>
                </a:solidFill>
                <a:latin typeface="Times New Roman" panose="02020603050405020304" pitchFamily="18" charset="0"/>
                <a:cs typeface="Times New Roman" panose="02020603050405020304" pitchFamily="18" charset="0"/>
              </a:rPr>
            </a:br>
            <a:endParaRPr lang="vi-VN" sz="2600" b="1" i="1">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2899954" y="2588409"/>
            <a:ext cx="6152606" cy="655129"/>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600" b="1" i="1">
                <a:solidFill>
                  <a:srgbClr val="002060"/>
                </a:solidFill>
                <a:latin typeface="Times New Roman" panose="02020603050405020304" pitchFamily="18" charset="0"/>
                <a:cs typeface="Times New Roman" panose="02020603050405020304" pitchFamily="18" charset="0"/>
              </a:rPr>
              <a:t>Là lực lượng trong khối liên minh; </a:t>
            </a:r>
            <a:endParaRPr lang="vi-VN" sz="2600" b="1" i="1">
              <a:solidFill>
                <a:srgbClr val="00206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2024742" y="-1"/>
            <a:ext cx="7119257" cy="97660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1. </a:t>
            </a:r>
            <a:r>
              <a:rPr lang="en-US" sz="3000" b="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3000">
              <a:latin typeface="Times New Roman" panose="02020603050405020304" pitchFamily="18" charset="0"/>
              <a:cs typeface="Times New Roman" panose="02020603050405020304" pitchFamily="18" charset="0"/>
            </a:endParaRPr>
          </a:p>
        </p:txBody>
      </p:sp>
      <p:cxnSp>
        <p:nvCxnSpPr>
          <p:cNvPr id="18" name="Straight Arrow Connector 17"/>
          <p:cNvCxnSpPr>
            <a:stCxn id="11" idx="3"/>
            <a:endCxn id="14" idx="1"/>
          </p:cNvCxnSpPr>
          <p:nvPr/>
        </p:nvCxnSpPr>
        <p:spPr>
          <a:xfrm>
            <a:off x="1861455" y="2294018"/>
            <a:ext cx="1038499" cy="6219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8" idx="1"/>
          </p:cNvCxnSpPr>
          <p:nvPr/>
        </p:nvCxnSpPr>
        <p:spPr>
          <a:xfrm flipV="1">
            <a:off x="1861455" y="1831501"/>
            <a:ext cx="1038499" cy="46251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6146" name="Picture 2" descr="VGP News :. | Đẩy nhanh thử nghiệm và cấp phép sử dụng vaccine phòng  COVID-19 | BÁO ĐIỆN TỬ CHÍNH PHỦ NƯỚC CHXHCN VIỆT N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2447" y="3551513"/>
            <a:ext cx="5524944" cy="311054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Khoa Vũ khí (Học viện Kỹ thuật Quân sự): Nỗ lực dạy học và nghiên cứu khoa  họ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66" y="4989278"/>
            <a:ext cx="3337004" cy="186872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Khi giảng đường... giảm giá"/>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66" y="3349259"/>
            <a:ext cx="3337004" cy="186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405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6146"/>
                                        </p:tgtEl>
                                        <p:attrNameLst>
                                          <p:attrName>style.visibility</p:attrName>
                                        </p:attrNameLst>
                                      </p:cBhvr>
                                      <p:to>
                                        <p:strVal val="visible"/>
                                      </p:to>
                                    </p:set>
                                    <p:animEffect transition="in" filter="barn(inVertical)">
                                      <p:cBhvr>
                                        <p:cTn id="28" dur="500"/>
                                        <p:tgtEl>
                                          <p:spTgt spid="6146"/>
                                        </p:tgtEl>
                                      </p:cBhvr>
                                    </p:animEffect>
                                  </p:childTnLst>
                                </p:cTn>
                              </p:par>
                              <p:par>
                                <p:cTn id="29" presetID="16" presetClass="entr" presetSubtype="21" fill="hold" nodeType="withEffect">
                                  <p:stCondLst>
                                    <p:cond delay="0"/>
                                  </p:stCondLst>
                                  <p:childTnLst>
                                    <p:set>
                                      <p:cBhvr>
                                        <p:cTn id="30" dur="1" fill="hold">
                                          <p:stCondLst>
                                            <p:cond delay="0"/>
                                          </p:stCondLst>
                                        </p:cTn>
                                        <p:tgtEl>
                                          <p:spTgt spid="6152"/>
                                        </p:tgtEl>
                                        <p:attrNameLst>
                                          <p:attrName>style.visibility</p:attrName>
                                        </p:attrNameLst>
                                      </p:cBhvr>
                                      <p:to>
                                        <p:strVal val="visible"/>
                                      </p:to>
                                    </p:set>
                                    <p:animEffect transition="in" filter="barn(inVertical)">
                                      <p:cBhvr>
                                        <p:cTn id="31" dur="500"/>
                                        <p:tgtEl>
                                          <p:spTgt spid="6152"/>
                                        </p:tgtEl>
                                      </p:cBhvr>
                                    </p:animEffect>
                                  </p:childTnLst>
                                </p:cTn>
                              </p:par>
                              <p:par>
                                <p:cTn id="32" presetID="16" presetClass="entr" presetSubtype="21" fill="hold" nodeType="withEffect">
                                  <p:stCondLst>
                                    <p:cond delay="0"/>
                                  </p:stCondLst>
                                  <p:childTnLst>
                                    <p:set>
                                      <p:cBhvr>
                                        <p:cTn id="33" dur="1" fill="hold">
                                          <p:stCondLst>
                                            <p:cond delay="0"/>
                                          </p:stCondLst>
                                        </p:cTn>
                                        <p:tgtEl>
                                          <p:spTgt spid="6148"/>
                                        </p:tgtEl>
                                        <p:attrNameLst>
                                          <p:attrName>style.visibility</p:attrName>
                                        </p:attrNameLst>
                                      </p:cBhvr>
                                      <p:to>
                                        <p:strVal val="visible"/>
                                      </p:to>
                                    </p:set>
                                    <p:animEffect transition="in" filter="barn(inVertical)">
                                      <p:cBhvr>
                                        <p:cTn id="34"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09005" y="1300862"/>
            <a:ext cx="1332412" cy="2435096"/>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2800" b="1">
                <a:solidFill>
                  <a:srgbClr val="FF0000"/>
                </a:solidFill>
                <a:latin typeface="Times New Roman" panose="02020603050405020304" pitchFamily="18" charset="0"/>
                <a:cs typeface="Times New Roman" panose="02020603050405020304" pitchFamily="18" charset="0"/>
              </a:rPr>
              <a:t>Đội ngũ doanh nhân</a:t>
            </a:r>
            <a:endParaRPr lang="vi-VN" sz="2800" b="1">
              <a:solidFill>
                <a:srgbClr val="FF000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220685" y="2882225"/>
            <a:ext cx="6831873" cy="85373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i="1">
                <a:solidFill>
                  <a:srgbClr val="002060"/>
                </a:solidFill>
                <a:latin typeface="Times New Roman" panose="02020603050405020304" pitchFamily="18" charset="0"/>
                <a:cs typeface="Times New Roman" panose="02020603050405020304" pitchFamily="18" charset="0"/>
              </a:rPr>
              <a:t>Là tầng lớp xã hội đặc biệt được Đảng ta chủ trương xây dựng thành một đội ngũ vững mạnh</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2220686" y="1992591"/>
            <a:ext cx="6831873" cy="73385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i="1">
                <a:solidFill>
                  <a:srgbClr val="002060"/>
                </a:solidFill>
                <a:latin typeface="Times New Roman" panose="02020603050405020304" pitchFamily="18" charset="0"/>
                <a:cs typeface="Times New Roman" panose="02020603050405020304" pitchFamily="18" charset="0"/>
              </a:rPr>
              <a:t>Đóng góp tích cực vào việc thực hiện chiến lược phát triển kinh tế - xã hội; </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2103120" y="-1"/>
            <a:ext cx="7040880" cy="97660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1. </a:t>
            </a:r>
            <a:r>
              <a:rPr lang="en-US" sz="3000" b="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3000">
              <a:latin typeface="Times New Roman" panose="02020603050405020304" pitchFamily="18" charset="0"/>
              <a:cs typeface="Times New Roman" panose="02020603050405020304" pitchFamily="18" charset="0"/>
            </a:endParaRPr>
          </a:p>
        </p:txBody>
      </p:sp>
      <p:cxnSp>
        <p:nvCxnSpPr>
          <p:cNvPr id="18" name="Straight Arrow Connector 17"/>
          <p:cNvCxnSpPr>
            <a:stCxn id="11" idx="3"/>
            <a:endCxn id="14" idx="1"/>
          </p:cNvCxnSpPr>
          <p:nvPr/>
        </p:nvCxnSpPr>
        <p:spPr>
          <a:xfrm flipV="1">
            <a:off x="1541417" y="2359519"/>
            <a:ext cx="679269" cy="1588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8" idx="1"/>
          </p:cNvCxnSpPr>
          <p:nvPr/>
        </p:nvCxnSpPr>
        <p:spPr>
          <a:xfrm>
            <a:off x="1541417" y="2518410"/>
            <a:ext cx="679268" cy="7906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2220686" y="1134524"/>
            <a:ext cx="6831873" cy="73385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i="1">
                <a:solidFill>
                  <a:srgbClr val="002060"/>
                </a:solidFill>
                <a:latin typeface="Times New Roman" panose="02020603050405020304" pitchFamily="18" charset="0"/>
                <a:cs typeface="Times New Roman" panose="02020603050405020304" pitchFamily="18" charset="0"/>
              </a:rPr>
              <a:t>Đang phát triển nhanh cả về số lượng và qui mô với vai trò không ngừng tăng lên; </a:t>
            </a:r>
            <a:endParaRPr lang="vi-VN" sz="2400" b="1" i="1">
              <a:solidFill>
                <a:srgbClr val="002060"/>
              </a:solidFill>
              <a:latin typeface="Times New Roman" panose="02020603050405020304" pitchFamily="18" charset="0"/>
              <a:cs typeface="Times New Roman" panose="02020603050405020304" pitchFamily="18" charset="0"/>
            </a:endParaRPr>
          </a:p>
        </p:txBody>
      </p:sp>
      <p:cxnSp>
        <p:nvCxnSpPr>
          <p:cNvPr id="37" name="Straight Arrow Connector 36"/>
          <p:cNvCxnSpPr>
            <a:stCxn id="11" idx="3"/>
            <a:endCxn id="15" idx="1"/>
          </p:cNvCxnSpPr>
          <p:nvPr/>
        </p:nvCxnSpPr>
        <p:spPr>
          <a:xfrm flipV="1">
            <a:off x="1541417" y="1501452"/>
            <a:ext cx="679269" cy="10169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7170" name="Picture 2" descr="6 tỷ phú Việt Nam sở hữu gần 17 tỷ USD - VietNamN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753" y="3919671"/>
            <a:ext cx="4389121" cy="274826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Phát triển đội ngũ doanh nhân Việt Nam thời kỳ đẩy mạnh hội nhập kinh tế"/>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3401" y="3914161"/>
            <a:ext cx="4338347" cy="2753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44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par>
                                <p:cTn id="13" presetID="16" presetClass="entr" presetSubtype="21"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barn(inVertical)">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par>
                                <p:cTn id="29" presetID="16" presetClass="entr" presetSubtype="21"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7170"/>
                                        </p:tgtEl>
                                        <p:attrNameLst>
                                          <p:attrName>style.visibility</p:attrName>
                                        </p:attrNameLst>
                                      </p:cBhvr>
                                      <p:to>
                                        <p:strVal val="visible"/>
                                      </p:to>
                                    </p:set>
                                    <p:animEffect transition="in" filter="circle(in)">
                                      <p:cBhvr>
                                        <p:cTn id="36" dur="2000"/>
                                        <p:tgtEl>
                                          <p:spTgt spid="7170"/>
                                        </p:tgtEl>
                                      </p:cBhvr>
                                    </p:animEffect>
                                  </p:childTnLst>
                                </p:cTn>
                              </p:par>
                              <p:par>
                                <p:cTn id="37" presetID="6" presetClass="entr" presetSubtype="16" fill="hold" nodeType="withEffect">
                                  <p:stCondLst>
                                    <p:cond delay="0"/>
                                  </p:stCondLst>
                                  <p:childTnLst>
                                    <p:set>
                                      <p:cBhvr>
                                        <p:cTn id="38" dur="1" fill="hold">
                                          <p:stCondLst>
                                            <p:cond delay="0"/>
                                          </p:stCondLst>
                                        </p:cTn>
                                        <p:tgtEl>
                                          <p:spTgt spid="7172"/>
                                        </p:tgtEl>
                                        <p:attrNameLst>
                                          <p:attrName>style.visibility</p:attrName>
                                        </p:attrNameLst>
                                      </p:cBhvr>
                                      <p:to>
                                        <p:strVal val="visible"/>
                                      </p:to>
                                    </p:set>
                                    <p:animEffect transition="in" filter="circle(in)">
                                      <p:cBhvr>
                                        <p:cTn id="39" dur="2000"/>
                                        <p:tgtEl>
                                          <p:spTgt spid="7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18800" y="1246609"/>
            <a:ext cx="1240971" cy="161409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000" b="1">
                <a:solidFill>
                  <a:srgbClr val="FF0000"/>
                </a:solidFill>
                <a:latin typeface="Times New Roman" panose="02020603050405020304" pitchFamily="18" charset="0"/>
                <a:cs typeface="Times New Roman" panose="02020603050405020304" pitchFamily="18" charset="0"/>
              </a:rPr>
              <a:t>Phụ nữ</a:t>
            </a:r>
            <a:endParaRPr lang="vi-VN" sz="3000" b="1">
              <a:solidFill>
                <a:srgbClr val="FF000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1874520" y="1157945"/>
            <a:ext cx="7164977" cy="853733"/>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i="1">
                <a:solidFill>
                  <a:srgbClr val="002060"/>
                </a:solidFill>
                <a:latin typeface="Times New Roman" panose="02020603050405020304" pitchFamily="18" charset="0"/>
                <a:cs typeface="Times New Roman" panose="02020603050405020304" pitchFamily="18" charset="0"/>
              </a:rPr>
              <a:t>là một lực lượng quan trọng và đông đảo trong đội ngũ những người lao động</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1874519" y="2149347"/>
            <a:ext cx="7164977" cy="73385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400" b="1" i="1">
                <a:solidFill>
                  <a:srgbClr val="002060"/>
                </a:solidFill>
                <a:latin typeface="Times New Roman" panose="02020603050405020304" pitchFamily="18" charset="0"/>
                <a:cs typeface="Times New Roman" panose="02020603050405020304" pitchFamily="18" charset="0"/>
              </a:rPr>
              <a:t>Phụ nữ thể hiện vai trò quan trọng của mình trong mọi lĩnh vực của đời sống xã hội và trong gia đình</a:t>
            </a:r>
            <a:endParaRPr lang="vi-VN" sz="2400" b="1" i="1">
              <a:solidFill>
                <a:srgbClr val="00206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2116182" y="-1"/>
            <a:ext cx="7027817" cy="97660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vi-VN" sz="3000" b="1" kern="0">
                <a:solidFill>
                  <a:schemeClr val="bg1"/>
                </a:solidFill>
                <a:latin typeface="Times New Roman" panose="02020603050405020304" pitchFamily="18" charset="0"/>
                <a:cs typeface="Times New Roman" panose="02020603050405020304" pitchFamily="18" charset="0"/>
              </a:rPr>
              <a:t>1. </a:t>
            </a:r>
            <a:r>
              <a:rPr lang="en-US" sz="3000" b="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3000">
              <a:latin typeface="Times New Roman" panose="02020603050405020304" pitchFamily="18" charset="0"/>
              <a:cs typeface="Times New Roman" panose="02020603050405020304" pitchFamily="18" charset="0"/>
            </a:endParaRPr>
          </a:p>
        </p:txBody>
      </p:sp>
      <p:cxnSp>
        <p:nvCxnSpPr>
          <p:cNvPr id="18" name="Straight Arrow Connector 17"/>
          <p:cNvCxnSpPr>
            <a:stCxn id="11" idx="3"/>
            <a:endCxn id="14" idx="1"/>
          </p:cNvCxnSpPr>
          <p:nvPr/>
        </p:nvCxnSpPr>
        <p:spPr>
          <a:xfrm>
            <a:off x="1459771" y="2053656"/>
            <a:ext cx="414748" cy="4626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1" idx="3"/>
            <a:endCxn id="8" idx="1"/>
          </p:cNvCxnSpPr>
          <p:nvPr/>
        </p:nvCxnSpPr>
        <p:spPr>
          <a:xfrm flipV="1">
            <a:off x="1459771" y="1584812"/>
            <a:ext cx="414749" cy="46884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218800" y="3020829"/>
            <a:ext cx="2261896" cy="2070231"/>
            <a:chOff x="4572000" y="3478938"/>
            <a:chExt cx="4572000" cy="3286126"/>
          </a:xfrm>
        </p:grpSpPr>
        <p:pic>
          <p:nvPicPr>
            <p:cNvPr id="1026" name="Picture 2" descr="ĐÔI QUANG GÁNH CỦA MẸ - Xóm Đê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3478938"/>
              <a:ext cx="4572000" cy="3286126"/>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p:cNvSpPr/>
            <p:nvPr/>
          </p:nvSpPr>
          <p:spPr>
            <a:xfrm>
              <a:off x="7615646" y="6466114"/>
              <a:ext cx="1528354" cy="298950"/>
            </a:xfrm>
            <a:prstGeom prst="roundRect">
              <a:avLst/>
            </a:prstGeom>
            <a:solidFill>
              <a:schemeClr val="bg2"/>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vi-VN" sz="2800" b="1">
                <a:solidFill>
                  <a:srgbClr val="FF0000"/>
                </a:solidFill>
                <a:latin typeface="Times New Roman" panose="02020603050405020304" pitchFamily="18" charset="0"/>
                <a:cs typeface="Times New Roman" panose="02020603050405020304" pitchFamily="18" charset="0"/>
              </a:endParaRPr>
            </a:p>
          </p:txBody>
        </p:sp>
      </p:grpSp>
      <p:pic>
        <p:nvPicPr>
          <p:cNvPr id="1028" name="Picture 4" descr="Sự tham gia của phụ nữ vào hệ thống chính trị ở Việt Nam hiện na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3332" y="3032167"/>
            <a:ext cx="2804568" cy="210342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ảo đảm quyền của lao động nữ ở Việt Nam hiện nay | Tạp chí Quản lý nhà nướ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0537" y="3020871"/>
            <a:ext cx="2873828" cy="21553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5 người phụ nữ giàu nhất Việt Nam sở hữu bao nhiêu tiề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777" y="5078054"/>
            <a:ext cx="2801987" cy="168119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an phụ nữ quân đội » Báo Phụ Nữ Việt Na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0787" y="5088053"/>
            <a:ext cx="2739932" cy="17103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hững nhà khoa học nữ làm rạng danh đất nước"/>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3356" y="5112685"/>
            <a:ext cx="2712030" cy="166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11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arn(inVertical)">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circle(in)">
                                      <p:cBhvr>
                                        <p:cTn id="28" dur="2000"/>
                                        <p:tgtEl>
                                          <p:spTgt spid="2"/>
                                        </p:tgtEl>
                                      </p:cBhvr>
                                    </p:animEffect>
                                  </p:childTnLst>
                                </p:cTn>
                              </p:par>
                              <p:par>
                                <p:cTn id="29" presetID="6" presetClass="entr" presetSubtype="16" fill="hold" nodeType="withEffect">
                                  <p:stCondLst>
                                    <p:cond delay="0"/>
                                  </p:stCondLst>
                                  <p:childTnLst>
                                    <p:set>
                                      <p:cBhvr>
                                        <p:cTn id="30" dur="1" fill="hold">
                                          <p:stCondLst>
                                            <p:cond delay="0"/>
                                          </p:stCondLst>
                                        </p:cTn>
                                        <p:tgtEl>
                                          <p:spTgt spid="1028"/>
                                        </p:tgtEl>
                                        <p:attrNameLst>
                                          <p:attrName>style.visibility</p:attrName>
                                        </p:attrNameLst>
                                      </p:cBhvr>
                                      <p:to>
                                        <p:strVal val="visible"/>
                                      </p:to>
                                    </p:set>
                                    <p:animEffect transition="in" filter="circle(in)">
                                      <p:cBhvr>
                                        <p:cTn id="31" dur="2000"/>
                                        <p:tgtEl>
                                          <p:spTgt spid="1028"/>
                                        </p:tgtEl>
                                      </p:cBhvr>
                                    </p:animEffect>
                                  </p:childTnLst>
                                </p:cTn>
                              </p:par>
                              <p:par>
                                <p:cTn id="32" presetID="6" presetClass="entr" presetSubtype="16" fill="hold" nodeType="withEffect">
                                  <p:stCondLst>
                                    <p:cond delay="0"/>
                                  </p:stCondLst>
                                  <p:childTnLst>
                                    <p:set>
                                      <p:cBhvr>
                                        <p:cTn id="33" dur="1" fill="hold">
                                          <p:stCondLst>
                                            <p:cond delay="0"/>
                                          </p:stCondLst>
                                        </p:cTn>
                                        <p:tgtEl>
                                          <p:spTgt spid="1030"/>
                                        </p:tgtEl>
                                        <p:attrNameLst>
                                          <p:attrName>style.visibility</p:attrName>
                                        </p:attrNameLst>
                                      </p:cBhvr>
                                      <p:to>
                                        <p:strVal val="visible"/>
                                      </p:to>
                                    </p:set>
                                    <p:animEffect transition="in" filter="circle(in)">
                                      <p:cBhvr>
                                        <p:cTn id="34" dur="2000"/>
                                        <p:tgtEl>
                                          <p:spTgt spid="1030"/>
                                        </p:tgtEl>
                                      </p:cBhvr>
                                    </p:animEffect>
                                  </p:childTnLst>
                                </p:cTn>
                              </p:par>
                              <p:par>
                                <p:cTn id="35" presetID="6" presetClass="entr" presetSubtype="16" fill="hold" nodeType="withEffect">
                                  <p:stCondLst>
                                    <p:cond delay="0"/>
                                  </p:stCondLst>
                                  <p:childTnLst>
                                    <p:set>
                                      <p:cBhvr>
                                        <p:cTn id="36" dur="1" fill="hold">
                                          <p:stCondLst>
                                            <p:cond delay="0"/>
                                          </p:stCondLst>
                                        </p:cTn>
                                        <p:tgtEl>
                                          <p:spTgt spid="1032"/>
                                        </p:tgtEl>
                                        <p:attrNameLst>
                                          <p:attrName>style.visibility</p:attrName>
                                        </p:attrNameLst>
                                      </p:cBhvr>
                                      <p:to>
                                        <p:strVal val="visible"/>
                                      </p:to>
                                    </p:set>
                                    <p:animEffect transition="in" filter="circle(in)">
                                      <p:cBhvr>
                                        <p:cTn id="37" dur="2000"/>
                                        <p:tgtEl>
                                          <p:spTgt spid="1032"/>
                                        </p:tgtEl>
                                      </p:cBhvr>
                                    </p:animEffect>
                                  </p:childTnLst>
                                </p:cTn>
                              </p:par>
                              <p:par>
                                <p:cTn id="38" presetID="6" presetClass="entr" presetSubtype="16" fill="hold" nodeType="withEffect">
                                  <p:stCondLst>
                                    <p:cond delay="0"/>
                                  </p:stCondLst>
                                  <p:childTnLst>
                                    <p:set>
                                      <p:cBhvr>
                                        <p:cTn id="39" dur="1" fill="hold">
                                          <p:stCondLst>
                                            <p:cond delay="0"/>
                                          </p:stCondLst>
                                        </p:cTn>
                                        <p:tgtEl>
                                          <p:spTgt spid="1034"/>
                                        </p:tgtEl>
                                        <p:attrNameLst>
                                          <p:attrName>style.visibility</p:attrName>
                                        </p:attrNameLst>
                                      </p:cBhvr>
                                      <p:to>
                                        <p:strVal val="visible"/>
                                      </p:to>
                                    </p:set>
                                    <p:animEffect transition="in" filter="circle(in)">
                                      <p:cBhvr>
                                        <p:cTn id="40" dur="2000"/>
                                        <p:tgtEl>
                                          <p:spTgt spid="1034"/>
                                        </p:tgtEl>
                                      </p:cBhvr>
                                    </p:animEffect>
                                  </p:childTnLst>
                                </p:cTn>
                              </p:par>
                              <p:par>
                                <p:cTn id="41" presetID="6" presetClass="entr" presetSubtype="16" fill="hold" nodeType="withEffect">
                                  <p:stCondLst>
                                    <p:cond delay="0"/>
                                  </p:stCondLst>
                                  <p:childTnLst>
                                    <p:set>
                                      <p:cBhvr>
                                        <p:cTn id="42" dur="1" fill="hold">
                                          <p:stCondLst>
                                            <p:cond delay="0"/>
                                          </p:stCondLst>
                                        </p:cTn>
                                        <p:tgtEl>
                                          <p:spTgt spid="1036"/>
                                        </p:tgtEl>
                                        <p:attrNameLst>
                                          <p:attrName>style.visibility</p:attrName>
                                        </p:attrNameLst>
                                      </p:cBhvr>
                                      <p:to>
                                        <p:strVal val="visible"/>
                                      </p:to>
                                    </p:set>
                                    <p:animEffect transition="in" filter="circle(in)">
                                      <p:cBhvr>
                                        <p:cTn id="43" dur="20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22073</TotalTime>
  <Words>2007</Words>
  <Application>Microsoft Office PowerPoint</Application>
  <PresentationFormat>On-screen Show (4:3)</PresentationFormat>
  <Paragraphs>189</Paragraphs>
  <Slides>19</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Unicode MS</vt:lpstr>
      <vt:lpstr>UTM Alexander</vt:lpstr>
      <vt:lpstr>Arial</vt:lpstr>
      <vt:lpstr>Calibri</vt:lpstr>
      <vt:lpstr>Times New Roman</vt:lpstr>
      <vt:lpstr>Office Theme</vt:lpstr>
      <vt:lpstr>PowerPoint Presentation</vt:lpstr>
      <vt:lpstr>  Chương 5 CƠ CẤU XÃ HỘI - GIAI CẤP VÀ  LIÊN MINH GIAI CẤP, TẦNG LỚP TRONG THỜI KÌ QUÁ ĐỘ LÊN XÃ HỘI CHỦ NGHĨA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623</cp:revision>
  <dcterms:created xsi:type="dcterms:W3CDTF">2020-12-02T00:38:25Z</dcterms:created>
  <dcterms:modified xsi:type="dcterms:W3CDTF">2024-07-15T09:18:04Z</dcterms:modified>
</cp:coreProperties>
</file>