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498" r:id="rId2"/>
    <p:sldId id="499" r:id="rId3"/>
    <p:sldId id="478" r:id="rId4"/>
    <p:sldId id="495" r:id="rId5"/>
    <p:sldId id="503" r:id="rId6"/>
    <p:sldId id="505" r:id="rId7"/>
    <p:sldId id="502" r:id="rId8"/>
    <p:sldId id="504" r:id="rId9"/>
    <p:sldId id="496" r:id="rId10"/>
    <p:sldId id="50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545" autoAdjust="0"/>
  </p:normalViewPr>
  <p:slideViewPr>
    <p:cSldViewPr snapToGrid="0">
      <p:cViewPr varScale="1">
        <p:scale>
          <a:sx n="82" d="100"/>
          <a:sy n="82" d="100"/>
        </p:scale>
        <p:origin x="1502" y="62"/>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97270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99847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577481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097126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98391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19464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54446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63766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0306"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9362" y="1811967"/>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err="1">
                <a:solidFill>
                  <a:schemeClr val="accent5">
                    <a:lumMod val="75000"/>
                  </a:schemeClr>
                </a:solidFill>
              </a:rPr>
              <a:t>HỌC</a:t>
            </a:r>
            <a:r>
              <a:rPr lang="en-US" b="1">
                <a:solidFill>
                  <a:schemeClr val="accent5">
                    <a:lumMod val="75000"/>
                  </a:schemeClr>
                </a:solidFill>
              </a:rPr>
              <a:t>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67116" y="3776192"/>
            <a:ext cx="8730642" cy="1384995"/>
          </a:xfrm>
          <a:prstGeom prst="rect">
            <a:avLst/>
          </a:prstGeom>
        </p:spPr>
        <p:txBody>
          <a:bodyPr wrap="square">
            <a:spAutoFit/>
          </a:bodyPr>
          <a:lstStyle/>
          <a:p>
            <a:pPr algn="ctr"/>
            <a:r>
              <a:rPr lang="en-US" sz="2800" b="1" cap="all">
                <a:solidFill>
                  <a:srgbClr val="7030A0"/>
                </a:solidFill>
                <a:latin typeface="Times New Roman" panose="02020603050405020304" pitchFamily="18" charset="0"/>
                <a:cs typeface="Times New Roman" panose="02020603050405020304" pitchFamily="18" charset="0"/>
              </a:rPr>
              <a:t>CƠ CẤU XÃ HỘI - GIAI CẤP VÀ </a:t>
            </a:r>
          </a:p>
          <a:p>
            <a:pPr algn="ctr"/>
            <a:r>
              <a:rPr lang="en-US" sz="2800" b="1" cap="all">
                <a:solidFill>
                  <a:srgbClr val="7030A0"/>
                </a:solidFill>
                <a:latin typeface="Times New Roman" panose="02020603050405020304" pitchFamily="18" charset="0"/>
                <a:cs typeface="Times New Roman" panose="02020603050405020304" pitchFamily="18" charset="0"/>
              </a:rPr>
              <a:t>LIÊN MINH GIAI CẤP, TẦNG LỚP TRONG THỜI KÌ QUÁ ĐỘ LÊN XÃ HỘI CHỦ NGHĨA</a:t>
            </a:r>
          </a:p>
        </p:txBody>
      </p:sp>
    </p:spTree>
    <p:extLst>
      <p:ext uri="{BB962C8B-B14F-4D97-AF65-F5344CB8AC3E}">
        <p14:creationId xmlns:p14="http://schemas.microsoft.com/office/powerpoint/2010/main" val="257825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dirty="0" err="1">
                <a:latin typeface="Times New Roman" panose="02020603050405020304" pitchFamily="18" charset="0"/>
                <a:cs typeface="Times New Roman" panose="02020603050405020304" pitchFamily="18" charset="0"/>
              </a:rPr>
              <a:t>TÀI</a:t>
            </a:r>
            <a:r>
              <a:rPr lang="en-US" sz="2200" b="1">
                <a:latin typeface="Times New Roman" panose="02020603050405020304" pitchFamily="18" charset="0"/>
                <a:cs typeface="Times New Roman" panose="02020603050405020304" pitchFamily="18" charset="0"/>
              </a:rPr>
              <a:t>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75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05891" y="12525"/>
            <a:ext cx="7038110" cy="1384312"/>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5</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CƠ CẤU XÃ HỘI - GIAI CẤP VÀ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LIÊN MINH GIAI CẤP, TẦNG LỚP TRONG THỜI KÌ QUÁ ĐỘ LÊN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67991" y="1823880"/>
            <a:ext cx="3026899" cy="177744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1900" b="1">
              <a:solidFill>
                <a:schemeClr val="bg1"/>
              </a:solidFill>
              <a:latin typeface="Times New Roman" panose="02020603050405020304" pitchFamily="18" charset="0"/>
              <a:cs typeface="Times New Roman" panose="02020603050405020304" pitchFamily="18" charset="0"/>
            </a:endParaRPr>
          </a:p>
          <a:p>
            <a:pPr algn="just">
              <a:defRPr/>
            </a:pPr>
            <a:r>
              <a:rPr lang="vi-VN" sz="1900" b="1">
                <a:solidFill>
                  <a:schemeClr val="bg1"/>
                </a:solidFill>
                <a:latin typeface="Times New Roman" panose="02020603050405020304" pitchFamily="18" charset="0"/>
                <a:cs typeface="Times New Roman" panose="02020603050405020304" pitchFamily="18" charset="0"/>
              </a:rPr>
              <a:t>I. CƠ CẤU XÃ HỘI - GIAI CẤP TRONG THỜI KỲ QUÁ ĐỘ LÊN CHỦ NGHĨA XÃ HỘI </a:t>
            </a:r>
            <a:endParaRPr lang="en-US" sz="1900" b="1">
              <a:solidFill>
                <a:schemeClr val="bg1"/>
              </a:solidFill>
              <a:latin typeface="Times New Roman" panose="02020603050405020304" pitchFamily="18" charset="0"/>
              <a:cs typeface="Times New Roman" panose="02020603050405020304" pitchFamily="18" charset="0"/>
            </a:endParaRPr>
          </a:p>
          <a:p>
            <a:pPr algn="just" fontAlgn="auto">
              <a:spcBef>
                <a:spcPts val="0"/>
              </a:spcBef>
              <a:spcAft>
                <a:spcPts val="0"/>
              </a:spcAft>
              <a:defRPr/>
            </a:pPr>
            <a:endParaRPr lang="vi-VN" sz="19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67991" y="3805321"/>
            <a:ext cx="5952978" cy="76422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1900" b="1">
                <a:solidFill>
                  <a:schemeClr val="bg1"/>
                </a:solidFill>
                <a:latin typeface="Times New Roman" panose="02020603050405020304" pitchFamily="18" charset="0"/>
                <a:cs typeface="Times New Roman" panose="02020603050405020304" pitchFamily="18" charset="0"/>
              </a:rPr>
              <a:t>I</a:t>
            </a:r>
            <a:r>
              <a:rPr lang="vi-VN" sz="1900" b="1">
                <a:solidFill>
                  <a:schemeClr val="bg1"/>
                </a:solidFill>
                <a:latin typeface="Times New Roman" panose="02020603050405020304" pitchFamily="18" charset="0"/>
                <a:cs typeface="Times New Roman" panose="02020603050405020304" pitchFamily="18" charset="0"/>
              </a:rPr>
              <a:t>I. </a:t>
            </a:r>
            <a:r>
              <a:rPr lang="en-US" sz="19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19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699804" y="2597957"/>
            <a:ext cx="5373206" cy="111870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400" b="1" i="1" kern="0">
                <a:solidFill>
                  <a:schemeClr val="bg1"/>
                </a:solidFill>
                <a:latin typeface="Times New Roman" panose="02020603050405020304" pitchFamily="18" charset="0"/>
                <a:cs typeface="Times New Roman" panose="02020603050405020304" pitchFamily="18" charset="0"/>
              </a:rPr>
              <a:t>2</a:t>
            </a:r>
            <a:r>
              <a:rPr lang="en-US" sz="2400" b="1" i="1" kern="0">
                <a:solidFill>
                  <a:schemeClr val="bg1"/>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Sự biến đổi có tính qui luật của cơ cấu xã giai cấp trong thời quá độ lên chủ nghĩa xã hội</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29" idx="1"/>
          </p:cNvCxnSpPr>
          <p:nvPr/>
        </p:nvCxnSpPr>
        <p:spPr>
          <a:xfrm flipV="1">
            <a:off x="3094890" y="2160214"/>
            <a:ext cx="604913" cy="55239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3094890" y="2712605"/>
            <a:ext cx="604913" cy="44470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ounded Rectangle 28"/>
          <p:cNvSpPr/>
          <p:nvPr/>
        </p:nvSpPr>
        <p:spPr>
          <a:xfrm>
            <a:off x="3699804" y="1795020"/>
            <a:ext cx="5373206" cy="7303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Khái niệm và vị trí của cơ cấu xã hội - giai cấp trong cơ cấu xã hội</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32" name="Rounded Rectangle 31"/>
          <p:cNvSpPr/>
          <p:nvPr/>
        </p:nvSpPr>
        <p:spPr>
          <a:xfrm>
            <a:off x="54151" y="4776238"/>
            <a:ext cx="3200400" cy="2081762"/>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1900" b="1">
                <a:solidFill>
                  <a:schemeClr val="bg1"/>
                </a:solidFill>
                <a:latin typeface="Times New Roman" panose="02020603050405020304" pitchFamily="18" charset="0"/>
                <a:cs typeface="Times New Roman" panose="02020603050405020304" pitchFamily="18" charset="0"/>
              </a:rPr>
              <a:t>II</a:t>
            </a:r>
            <a:r>
              <a:rPr lang="vi-VN" sz="1900" b="1">
                <a:solidFill>
                  <a:schemeClr val="bg1"/>
                </a:solidFill>
                <a:latin typeface="Times New Roman" panose="02020603050405020304" pitchFamily="18" charset="0"/>
                <a:cs typeface="Times New Roman" panose="02020603050405020304" pitchFamily="18" charset="0"/>
              </a:rPr>
              <a:t>I. CƠ CẤU XÃ HỘI - GIAI CẤP VÀ LIÊN MINH GIAI CẤP, TẦNG LỚP TRONG THỜI KỲ QUÁ ĐỘ LÊN CHỦ NGHĨA XÃ HỘI Ở VIỆT NAM</a:t>
            </a:r>
          </a:p>
        </p:txBody>
      </p:sp>
      <p:sp>
        <p:nvSpPr>
          <p:cNvPr id="33" name="Rounded Rectangle 32"/>
          <p:cNvSpPr/>
          <p:nvPr/>
        </p:nvSpPr>
        <p:spPr>
          <a:xfrm>
            <a:off x="3723245" y="4773272"/>
            <a:ext cx="5349764" cy="77767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1. </a:t>
            </a:r>
            <a:r>
              <a:rPr lang="en-US" sz="2400" b="1" i="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2400">
              <a:latin typeface="Times New Roman" panose="02020603050405020304" pitchFamily="18" charset="0"/>
              <a:cs typeface="Times New Roman" panose="02020603050405020304" pitchFamily="18" charset="0"/>
            </a:endParaRPr>
          </a:p>
        </p:txBody>
      </p:sp>
      <p:sp>
        <p:nvSpPr>
          <p:cNvPr id="34" name="Rounded Rectangle 33"/>
          <p:cNvSpPr/>
          <p:nvPr/>
        </p:nvSpPr>
        <p:spPr>
          <a:xfrm>
            <a:off x="3704195" y="5683186"/>
            <a:ext cx="5349764" cy="108337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Liên minh giai cấp, tầng lớp trong thời kì quá độ lên chủ nghĩa xã hội ở Việt Nam</a:t>
            </a:r>
            <a:endParaRPr lang="en-US" sz="24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endCxn id="33" idx="1"/>
          </p:cNvCxnSpPr>
          <p:nvPr/>
        </p:nvCxnSpPr>
        <p:spPr>
          <a:xfrm flipV="1">
            <a:off x="3254551" y="5162109"/>
            <a:ext cx="468694" cy="63572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endCxn id="34" idx="1"/>
          </p:cNvCxnSpPr>
          <p:nvPr/>
        </p:nvCxnSpPr>
        <p:spPr>
          <a:xfrm>
            <a:off x="3254551" y="5797830"/>
            <a:ext cx="449644" cy="42704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84753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arn(inVertical)">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arn(inVertical)">
                                      <p:cBhvr>
                                        <p:cTn id="43" dur="500"/>
                                        <p:tgtEl>
                                          <p:spTgt spid="5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barn(inVertical)">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arn(inVertical)">
                                      <p:cBhvr>
                                        <p:cTn id="51" dur="500"/>
                                        <p:tgtEl>
                                          <p:spTgt spid="5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arn(inVertical)">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29"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76994" y="17572"/>
            <a:ext cx="7067006" cy="1354028"/>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300" b="1">
              <a:solidFill>
                <a:schemeClr val="bg1"/>
              </a:solidFill>
              <a:latin typeface="Times New Roman" panose="02020603050405020304" pitchFamily="18" charset="0"/>
              <a:cs typeface="Times New Roman" panose="02020603050405020304" pitchFamily="18" charset="0"/>
            </a:endParaRPr>
          </a:p>
          <a:p>
            <a:pPr algn="ctr">
              <a:defRPr/>
            </a:pPr>
            <a:r>
              <a:rPr lang="en-US" sz="2300" b="1">
                <a:solidFill>
                  <a:schemeClr val="bg1"/>
                </a:solidFill>
                <a:latin typeface="Times New Roman" panose="02020603050405020304" pitchFamily="18" charset="0"/>
                <a:cs typeface="Times New Roman" panose="02020603050405020304" pitchFamily="18" charset="0"/>
              </a:rPr>
              <a:t>II</a:t>
            </a:r>
            <a:r>
              <a:rPr lang="vi-VN" sz="2300" b="1">
                <a:solidFill>
                  <a:schemeClr val="bg1"/>
                </a:solidFill>
                <a:latin typeface="Times New Roman" panose="02020603050405020304" pitchFamily="18" charset="0"/>
                <a:cs typeface="Times New Roman" panose="02020603050405020304" pitchFamily="18" charset="0"/>
              </a:rPr>
              <a:t>I. CƠ CẤU XÃ HỘI - GIAI CẤP VÀ LIÊN MINH GIAI CẤP, TẦNG LỚP TRONG THỜI KỲ QUÁ ĐỘ LÊN CHỦ NGHĨA XÃ HỘI Ở VIỆT NAM</a:t>
            </a:r>
          </a:p>
          <a:p>
            <a:pPr algn="ctr" fontAlgn="auto">
              <a:spcBef>
                <a:spcPts val="0"/>
              </a:spcBef>
              <a:spcAft>
                <a:spcPts val="0"/>
              </a:spcAft>
              <a:defRPr/>
            </a:pPr>
            <a:endParaRPr lang="vi-VN" sz="2300" b="1">
              <a:solidFill>
                <a:schemeClr val="bg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0" y="1523639"/>
            <a:ext cx="9052560" cy="90250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6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600" b="1" i="1" kern="0">
                <a:solidFill>
                  <a:schemeClr val="bg1"/>
                </a:solidFill>
                <a:latin typeface="Times New Roman" panose="02020603050405020304" pitchFamily="18" charset="0"/>
                <a:cs typeface="Times New Roman" panose="02020603050405020304" pitchFamily="18" charset="0"/>
              </a:rPr>
              <a:t>2. </a:t>
            </a:r>
            <a:r>
              <a:rPr lang="en-US" sz="2600" b="1" i="1">
                <a:latin typeface="Times New Roman" panose="02020603050405020304" pitchFamily="18" charset="0"/>
                <a:cs typeface="Times New Roman" panose="02020603050405020304" pitchFamily="18" charset="0"/>
              </a:rPr>
              <a:t>Liên minh giai cấp, tầng lớp trong thời kì quá độ lên chủ nghĩa xã hội ở Việt Nam</a:t>
            </a:r>
            <a:endParaRPr lang="en-US" sz="26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600" b="1" i="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119576" y="2578185"/>
            <a:ext cx="8723978" cy="964739"/>
            <a:chOff x="111148" y="1617509"/>
            <a:chExt cx="6649850" cy="797040"/>
          </a:xfrm>
        </p:grpSpPr>
        <p:sp>
          <p:nvSpPr>
            <p:cNvPr id="13" name="Rounded Rectangle 1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i="1">
                <a:solidFill>
                  <a:srgbClr val="002060"/>
                </a:solidFill>
                <a:latin typeface="Times New Roman" panose="02020603050405020304" pitchFamily="18" charset="0"/>
                <a:cs typeface="Times New Roman" panose="02020603050405020304" pitchFamily="18" charset="0"/>
              </a:endParaRPr>
            </a:p>
            <a:p>
              <a:r>
                <a:rPr lang="en-GB" altLang="en-US" sz="2800" b="1" i="1" kern="1200">
                  <a:solidFill>
                    <a:srgbClr val="002060"/>
                  </a:solidFill>
                  <a:latin typeface="Times New Roman" panose="02020603050405020304" pitchFamily="18" charset="0"/>
                  <a:cs typeface="Times New Roman" panose="02020603050405020304" pitchFamily="18" charset="0"/>
                </a:rPr>
                <a:t>2.1. </a:t>
              </a:r>
              <a:r>
                <a:rPr lang="en-US" sz="2800" b="1" i="1">
                  <a:solidFill>
                    <a:srgbClr val="002060"/>
                  </a:solidFill>
                  <a:latin typeface="Times New Roman" panose="02020603050405020304" pitchFamily="18" charset="0"/>
                  <a:cs typeface="Times New Roman" panose="02020603050405020304" pitchFamily="18" charset="0"/>
                </a:rPr>
                <a:t>Nội dung của liên minh giai cấp, tầng lớp trong thời kỳ quá độ lên chủ nghĩa xã hội ở Việt Nam</a:t>
              </a:r>
              <a:endParaRPr lang="en-US" sz="2800" b="1">
                <a:solidFill>
                  <a:srgbClr val="002060"/>
                </a:solidFill>
                <a:latin typeface="Times New Roman" panose="02020603050405020304" pitchFamily="18" charset="0"/>
                <a:cs typeface="Times New Roman" panose="02020603050405020304" pitchFamily="18" charset="0"/>
              </a:endParaRPr>
            </a:p>
            <a:p>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114903" y="3786423"/>
            <a:ext cx="8728651" cy="1240971"/>
            <a:chOff x="111148" y="1617509"/>
            <a:chExt cx="6649850" cy="797040"/>
          </a:xfrm>
        </p:grpSpPr>
        <p:sp>
          <p:nvSpPr>
            <p:cNvPr id="23" name="Rounded Rectangle 2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600" b="1" i="1" kern="1200">
                <a:solidFill>
                  <a:srgbClr val="002060"/>
                </a:solidFill>
                <a:latin typeface="Times New Roman" panose="02020603050405020304" pitchFamily="18" charset="0"/>
                <a:cs typeface="Times New Roman" panose="02020603050405020304" pitchFamily="18" charset="0"/>
              </a:endParaRPr>
            </a:p>
            <a:p>
              <a:r>
                <a:rPr lang="en-GB" altLang="en-US" sz="2600" b="1" i="1" kern="1200">
                  <a:solidFill>
                    <a:srgbClr val="002060"/>
                  </a:solidFill>
                  <a:latin typeface="Times New Roman" panose="02020603050405020304" pitchFamily="18" charset="0"/>
                  <a:cs typeface="Times New Roman" panose="02020603050405020304" pitchFamily="18" charset="0"/>
                </a:rPr>
                <a:t>2.2. </a:t>
              </a:r>
              <a:r>
                <a:rPr lang="en-US" sz="2600" b="1" i="1">
                  <a:solidFill>
                    <a:srgbClr val="002060"/>
                  </a:solidFill>
                  <a:latin typeface="Times New Roman" panose="02020603050405020304" pitchFamily="18" charset="0"/>
                  <a:cs typeface="Times New Roman" panose="02020603050405020304" pitchFamily="18" charset="0"/>
                </a:rPr>
                <a:t>Phương hướng cơ bản để xây dựng cơ cấu xã hội-giai cấp và tăng cường liên minh giai câp, tầng lớp trong thời kỳ quá độ lên chủ nghĩa xã hội ở Việt Nam</a:t>
              </a:r>
              <a:endParaRPr lang="en-US" sz="2600" b="1">
                <a:solidFill>
                  <a:srgbClr val="002060"/>
                </a:solidFill>
                <a:latin typeface="Times New Roman" panose="02020603050405020304" pitchFamily="18" charset="0"/>
                <a:cs typeface="Times New Roman" panose="02020603050405020304" pitchFamily="18" charset="0"/>
              </a:endParaRPr>
            </a:p>
            <a:p>
              <a:endParaRPr lang="en-US" sz="26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0459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63930" y="32873"/>
            <a:ext cx="7016765" cy="90250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Liên minh giai cấp, tầng lớp trong thời kì quá độ lên chủ nghĩa xã hội ở Việt Nam</a:t>
            </a:r>
            <a:endParaRPr lang="en-US" sz="2800">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28136" y="1095476"/>
            <a:ext cx="9115864" cy="1240971"/>
            <a:chOff x="111148" y="1617509"/>
            <a:chExt cx="6649850" cy="797040"/>
          </a:xfrm>
        </p:grpSpPr>
        <p:sp>
          <p:nvSpPr>
            <p:cNvPr id="13" name="Rounded Rectangle 1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600" b="1" i="1" kern="1200">
                <a:solidFill>
                  <a:srgbClr val="002060"/>
                </a:solidFill>
                <a:latin typeface="Times New Roman" panose="02020603050405020304" pitchFamily="18" charset="0"/>
                <a:cs typeface="Times New Roman" panose="02020603050405020304" pitchFamily="18" charset="0"/>
              </a:endParaRPr>
            </a:p>
            <a:p>
              <a:r>
                <a:rPr lang="en-GB" altLang="en-US" sz="2600" b="1" i="1" kern="1200">
                  <a:solidFill>
                    <a:srgbClr val="002060"/>
                  </a:solidFill>
                  <a:latin typeface="Times New Roman" panose="02020603050405020304" pitchFamily="18" charset="0"/>
                  <a:cs typeface="Times New Roman" panose="02020603050405020304" pitchFamily="18" charset="0"/>
                </a:rPr>
                <a:t>2.2. </a:t>
              </a:r>
              <a:r>
                <a:rPr lang="en-US" sz="2600" b="1" i="1">
                  <a:solidFill>
                    <a:srgbClr val="002060"/>
                  </a:solidFill>
                  <a:latin typeface="Times New Roman" panose="02020603050405020304" pitchFamily="18" charset="0"/>
                  <a:cs typeface="Times New Roman" panose="02020603050405020304" pitchFamily="18" charset="0"/>
                </a:rPr>
                <a:t>Phương hướng cơ bản để xây dựng cơ cấu xã hội-giai cấp và tăng cường liên minh giai câp, tầng lớp trong thời kỳ quá độ lên chủ nghĩa xã hội ở Việt Nam</a:t>
              </a:r>
              <a:endParaRPr lang="en-US" sz="2600" b="1">
                <a:solidFill>
                  <a:srgbClr val="002060"/>
                </a:solidFill>
                <a:latin typeface="Times New Roman" panose="02020603050405020304" pitchFamily="18" charset="0"/>
                <a:cs typeface="Times New Roman" panose="02020603050405020304" pitchFamily="18" charset="0"/>
              </a:endParaRPr>
            </a:p>
            <a:p>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6" name="Rounded Rectangle 15"/>
          <p:cNvSpPr/>
          <p:nvPr/>
        </p:nvSpPr>
        <p:spPr>
          <a:xfrm>
            <a:off x="584160" y="2496544"/>
            <a:ext cx="8177349" cy="221082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u="sng">
                <a:solidFill>
                  <a:srgbClr val="FF0000"/>
                </a:solidFill>
                <a:latin typeface="Times New Roman" panose="02020603050405020304" pitchFamily="18" charset="0"/>
                <a:cs typeface="Times New Roman" panose="02020603050405020304" pitchFamily="18" charset="0"/>
              </a:rPr>
              <a:t>Một là, </a:t>
            </a:r>
            <a:r>
              <a:rPr lang="en-US" sz="2800" b="1" i="1">
                <a:solidFill>
                  <a:srgbClr val="002060"/>
                </a:solidFill>
                <a:latin typeface="Times New Roman" panose="02020603050405020304" pitchFamily="18" charset="0"/>
                <a:cs typeface="Times New Roman" panose="02020603050405020304" pitchFamily="18" charset="0"/>
              </a:rPr>
              <a:t>đẩy mạnh công nghiệp hóa, hiện đại hóa; giải quyết tốt mối quan hệ giữa tăng trưởng kinh tế với đảm bảo tiến bộ, công bằng xã hội tạo môi trường và điều kiện thúc đẩy biến đổi cơ cấu xã hội - giai cấp theo hướng tích cực;</a:t>
            </a:r>
          </a:p>
        </p:txBody>
      </p:sp>
      <p:sp>
        <p:nvSpPr>
          <p:cNvPr id="9" name="Rectangle 8"/>
          <p:cNvSpPr/>
          <p:nvPr/>
        </p:nvSpPr>
        <p:spPr>
          <a:xfrm>
            <a:off x="584160" y="4852597"/>
            <a:ext cx="8356209" cy="1938992"/>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just">
              <a:defRPr/>
            </a:pPr>
            <a:r>
              <a:rPr lang="en-US" sz="2400" b="1">
                <a:latin typeface="Times New Roman" pitchFamily="18" charset="0"/>
                <a:cs typeface="Times New Roman" pitchFamily="18" charset="0"/>
              </a:rPr>
              <a:t>+ Tiếp tục đẩy mạnh chuyển dịch cơ cấu kinh tế từ nông nghiệp sang phát triển công nghiệp và dịch vụ;</a:t>
            </a:r>
          </a:p>
          <a:p>
            <a:pPr algn="just">
              <a:defRPr/>
            </a:pPr>
            <a:r>
              <a:rPr lang="en-US" sz="2400" b="1">
                <a:latin typeface="Times New Roman" pitchFamily="18" charset="0"/>
                <a:cs typeface="Times New Roman" pitchFamily="18" charset="0"/>
              </a:rPr>
              <a:t>+ Đẩy mạnh CNH, HĐH gắn với phát triển kinh tế tri thức; </a:t>
            </a:r>
          </a:p>
          <a:p>
            <a:pPr algn="just">
              <a:defRPr/>
            </a:pPr>
            <a:r>
              <a:rPr lang="en-US" sz="2400" b="1">
                <a:latin typeface="Times New Roman" pitchFamily="18" charset="0"/>
                <a:cs typeface="Times New Roman" pitchFamily="18" charset="0"/>
              </a:rPr>
              <a:t>+ Tăng trưởng kinh tế gắn với phát triển văn hóa, đảm bảo tiến bộ, công bằng xã hội, bảo vệ tài nguyên, môi trường.</a:t>
            </a:r>
          </a:p>
        </p:txBody>
      </p:sp>
    </p:spTree>
    <p:extLst>
      <p:ext uri="{BB962C8B-B14F-4D97-AF65-F5344CB8AC3E}">
        <p14:creationId xmlns:p14="http://schemas.microsoft.com/office/powerpoint/2010/main" val="56539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116182" y="0"/>
            <a:ext cx="7027817" cy="1619794"/>
            <a:chOff x="111148" y="1617509"/>
            <a:chExt cx="6649850" cy="797040"/>
          </a:xfrm>
        </p:grpSpPr>
        <p:sp>
          <p:nvSpPr>
            <p:cNvPr id="13" name="Rounded Rectangle 1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endParaRPr lang="en-GB" altLang="en-US" sz="2600" b="1" i="1" kern="1200">
                <a:solidFill>
                  <a:srgbClr val="002060"/>
                </a:solidFill>
                <a:latin typeface="Times New Roman" panose="02020603050405020304" pitchFamily="18" charset="0"/>
                <a:cs typeface="Times New Roman" panose="02020603050405020304" pitchFamily="18" charset="0"/>
              </a:endParaRPr>
            </a:p>
            <a:p>
              <a:pPr algn="ctr"/>
              <a:r>
                <a:rPr lang="en-GB" altLang="en-US" sz="2600" b="1" i="1" kern="1200">
                  <a:solidFill>
                    <a:srgbClr val="002060"/>
                  </a:solidFill>
                  <a:latin typeface="Times New Roman" panose="02020603050405020304" pitchFamily="18" charset="0"/>
                  <a:cs typeface="Times New Roman" panose="02020603050405020304" pitchFamily="18" charset="0"/>
                </a:rPr>
                <a:t>2.2. </a:t>
              </a:r>
              <a:r>
                <a:rPr lang="en-US" sz="2600" b="1" i="1">
                  <a:solidFill>
                    <a:srgbClr val="002060"/>
                  </a:solidFill>
                  <a:latin typeface="Times New Roman" panose="02020603050405020304" pitchFamily="18" charset="0"/>
                  <a:cs typeface="Times New Roman" panose="02020603050405020304" pitchFamily="18" charset="0"/>
                </a:rPr>
                <a:t>Phương hướng cơ bản để xây dựng cơ cấu xã hội-giai cấp và tăng cường liên minh giai câp, tầng lớp trong thời kỳ quá độ lên chủ nghĩa xã hội ở Việt Nam</a:t>
              </a:r>
              <a:endParaRPr lang="en-US" sz="2600" b="1">
                <a:solidFill>
                  <a:srgbClr val="002060"/>
                </a:solidFill>
                <a:latin typeface="Times New Roman" panose="02020603050405020304" pitchFamily="18" charset="0"/>
                <a:cs typeface="Times New Roman" panose="02020603050405020304" pitchFamily="18" charset="0"/>
              </a:endParaRPr>
            </a:p>
            <a:p>
              <a:pPr algn="ct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7" name="Rounded Rectangle 16"/>
          <p:cNvSpPr/>
          <p:nvPr/>
        </p:nvSpPr>
        <p:spPr>
          <a:xfrm>
            <a:off x="182879" y="1685803"/>
            <a:ext cx="8177349" cy="188105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u="sng">
                <a:solidFill>
                  <a:srgbClr val="FF0000"/>
                </a:solidFill>
                <a:latin typeface="Times New Roman" panose="02020603050405020304" pitchFamily="18" charset="0"/>
                <a:cs typeface="Times New Roman" panose="02020603050405020304" pitchFamily="18" charset="0"/>
              </a:rPr>
              <a:t>Hai là, </a:t>
            </a:r>
            <a:r>
              <a:rPr lang="en-US" sz="2800" b="1" i="1">
                <a:solidFill>
                  <a:srgbClr val="002060"/>
                </a:solidFill>
                <a:latin typeface="Times New Roman" panose="02020603050405020304" pitchFamily="18" charset="0"/>
                <a:cs typeface="Times New Roman" panose="02020603050405020304" pitchFamily="18" charset="0"/>
              </a:rPr>
              <a:t>xây dựng và thực hiện hệ thống chính sách xã hội tổng thể nhằm tác động tạo sự biến đổi tích cực cơ cấu xã hội, nhất là các chính sách liên quan đến cơ cấu xã hội - giai cấp;</a:t>
            </a:r>
          </a:p>
        </p:txBody>
      </p:sp>
      <p:sp>
        <p:nvSpPr>
          <p:cNvPr id="7" name="Rectangle 6"/>
          <p:cNvSpPr/>
          <p:nvPr/>
        </p:nvSpPr>
        <p:spPr>
          <a:xfrm>
            <a:off x="571097" y="3846757"/>
            <a:ext cx="8356209" cy="2677656"/>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just">
              <a:defRPr/>
            </a:pPr>
            <a:r>
              <a:rPr lang="en-US" sz="2400" b="1">
                <a:solidFill>
                  <a:srgbClr val="002060"/>
                </a:solidFill>
                <a:latin typeface="Times New Roman" pitchFamily="18" charset="0"/>
                <a:cs typeface="Times New Roman" pitchFamily="18" charset="0"/>
              </a:rPr>
              <a:t>+ Đối với GCCN: </a:t>
            </a:r>
            <a:r>
              <a:rPr lang="en-US" sz="2400" b="1">
                <a:latin typeface="Times New Roman" pitchFamily="18" charset="0"/>
                <a:cs typeface="Times New Roman" pitchFamily="18" charset="0"/>
              </a:rPr>
              <a:t>quan tâm giáo dục, đào tạo, bồi dưỡng phát triển cả về số lượng và chất lượng; </a:t>
            </a:r>
          </a:p>
          <a:p>
            <a:pPr algn="just">
              <a:defRPr/>
            </a:pPr>
            <a:r>
              <a:rPr lang="en-US" sz="2400" b="1">
                <a:solidFill>
                  <a:srgbClr val="002060"/>
                </a:solidFill>
                <a:latin typeface="Times New Roman" pitchFamily="18" charset="0"/>
                <a:cs typeface="Times New Roman" pitchFamily="18" charset="0"/>
              </a:rPr>
              <a:t>+ Đối với GCND:</a:t>
            </a:r>
            <a:r>
              <a:rPr lang="en-US" sz="2400" b="1">
                <a:latin typeface="Times New Roman" pitchFamily="18" charset="0"/>
                <a:cs typeface="Times New Roman" pitchFamily="18" charset="0"/>
              </a:rPr>
              <a:t> xây dựng và phát huy vai trò chủ thể của họ trong quá trình phát triển nông nghiệp, xây dựng nông thôn mới; </a:t>
            </a:r>
          </a:p>
          <a:p>
            <a:pPr algn="just">
              <a:defRPr/>
            </a:pPr>
            <a:r>
              <a:rPr lang="en-US" sz="2400" b="1">
                <a:solidFill>
                  <a:srgbClr val="002060"/>
                </a:solidFill>
                <a:latin typeface="Times New Roman" pitchFamily="18" charset="0"/>
                <a:cs typeface="Times New Roman" pitchFamily="18" charset="0"/>
              </a:rPr>
              <a:t>+ Đối với đội ngũ trí thức: </a:t>
            </a:r>
            <a:r>
              <a:rPr lang="en-US" sz="2400" b="1">
                <a:latin typeface="Times New Roman" pitchFamily="18" charset="0"/>
                <a:cs typeface="Times New Roman" pitchFamily="18" charset="0"/>
              </a:rPr>
              <a:t>xây dựng đội ngũ ngày càng lớn mạnh, chất lượng cao; </a:t>
            </a:r>
            <a:endParaRPr lang="en-US" sz="2800" b="1">
              <a:latin typeface="Times New Roman" pitchFamily="18" charset="0"/>
              <a:cs typeface="Times New Roman" pitchFamily="18" charset="0"/>
            </a:endParaRPr>
          </a:p>
        </p:txBody>
      </p:sp>
    </p:spTree>
    <p:extLst>
      <p:ext uri="{BB962C8B-B14F-4D97-AF65-F5344CB8AC3E}">
        <p14:creationId xmlns:p14="http://schemas.microsoft.com/office/powerpoint/2010/main" val="106570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arn(inVertical)">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116182" y="0"/>
            <a:ext cx="7027817" cy="1619794"/>
            <a:chOff x="111148" y="1617509"/>
            <a:chExt cx="6649850" cy="797040"/>
          </a:xfrm>
        </p:grpSpPr>
        <p:sp>
          <p:nvSpPr>
            <p:cNvPr id="13" name="Rounded Rectangle 1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endParaRPr lang="en-GB" altLang="en-US" sz="2600" b="1" i="1" kern="1200">
                <a:solidFill>
                  <a:srgbClr val="002060"/>
                </a:solidFill>
                <a:latin typeface="Times New Roman" panose="02020603050405020304" pitchFamily="18" charset="0"/>
                <a:cs typeface="Times New Roman" panose="02020603050405020304" pitchFamily="18" charset="0"/>
              </a:endParaRPr>
            </a:p>
            <a:p>
              <a:pPr algn="ctr"/>
              <a:r>
                <a:rPr lang="en-GB" altLang="en-US" sz="2600" b="1" i="1" kern="1200">
                  <a:solidFill>
                    <a:srgbClr val="002060"/>
                  </a:solidFill>
                  <a:latin typeface="Times New Roman" panose="02020603050405020304" pitchFamily="18" charset="0"/>
                  <a:cs typeface="Times New Roman" panose="02020603050405020304" pitchFamily="18" charset="0"/>
                </a:rPr>
                <a:t>2.2. </a:t>
              </a:r>
              <a:r>
                <a:rPr lang="en-US" sz="2600" b="1" i="1">
                  <a:solidFill>
                    <a:srgbClr val="002060"/>
                  </a:solidFill>
                  <a:latin typeface="Times New Roman" panose="02020603050405020304" pitchFamily="18" charset="0"/>
                  <a:cs typeface="Times New Roman" panose="02020603050405020304" pitchFamily="18" charset="0"/>
                </a:rPr>
                <a:t>Phương hướng cơ bản để xây dựng cơ cấu xã hội-giai cấp và tăng cường liên minh giai câp, tầng lớp trong thời kỳ quá độ lên chủ nghĩa xã hội ở Việt Nam</a:t>
              </a:r>
              <a:endParaRPr lang="en-US" sz="2600" b="1">
                <a:solidFill>
                  <a:srgbClr val="002060"/>
                </a:solidFill>
                <a:latin typeface="Times New Roman" panose="02020603050405020304" pitchFamily="18" charset="0"/>
                <a:cs typeface="Times New Roman" panose="02020603050405020304" pitchFamily="18" charset="0"/>
              </a:endParaRPr>
            </a:p>
            <a:p>
              <a:pPr algn="ct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7" name="Rounded Rectangle 16"/>
          <p:cNvSpPr/>
          <p:nvPr/>
        </p:nvSpPr>
        <p:spPr>
          <a:xfrm>
            <a:off x="182879" y="1685803"/>
            <a:ext cx="8177349" cy="97902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u="sng">
                <a:solidFill>
                  <a:srgbClr val="FF0000"/>
                </a:solidFill>
                <a:latin typeface="Times New Roman" panose="02020603050405020304" pitchFamily="18" charset="0"/>
                <a:cs typeface="Times New Roman" panose="02020603050405020304" pitchFamily="18" charset="0"/>
              </a:rPr>
              <a:t>Hai là, </a:t>
            </a:r>
            <a:r>
              <a:rPr lang="en-US" sz="2800" b="1" i="1">
                <a:solidFill>
                  <a:srgbClr val="002060"/>
                </a:solidFill>
                <a:latin typeface="Times New Roman" panose="02020603050405020304" pitchFamily="18" charset="0"/>
                <a:cs typeface="Times New Roman" panose="02020603050405020304" pitchFamily="18" charset="0"/>
              </a:rPr>
              <a:t>xây dựng và thực hiện hệ thống chính sách xã hội tổng thể….</a:t>
            </a:r>
          </a:p>
        </p:txBody>
      </p:sp>
      <p:sp>
        <p:nvSpPr>
          <p:cNvPr id="7" name="Rectangle 6"/>
          <p:cNvSpPr/>
          <p:nvPr/>
        </p:nvSpPr>
        <p:spPr>
          <a:xfrm>
            <a:off x="388217" y="3128299"/>
            <a:ext cx="8356209" cy="3416320"/>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just">
              <a:defRPr/>
            </a:pPr>
            <a:r>
              <a:rPr lang="en-US" sz="2400" b="1">
                <a:solidFill>
                  <a:srgbClr val="002060"/>
                </a:solidFill>
                <a:latin typeface="Times New Roman" pitchFamily="18" charset="0"/>
                <a:cs typeface="Times New Roman" pitchFamily="18" charset="0"/>
              </a:rPr>
              <a:t>+ Đối với đội ngũ doanh nhân: </a:t>
            </a:r>
            <a:r>
              <a:rPr lang="en-US" sz="2400" b="1">
                <a:latin typeface="Times New Roman" pitchFamily="18" charset="0"/>
                <a:cs typeface="Times New Roman" pitchFamily="18" charset="0"/>
              </a:rPr>
              <a:t>tạo cơ chế, môi trường thuận lợi cho doanh nhân phát triển cả về số lượng và chất lượng;</a:t>
            </a:r>
          </a:p>
          <a:p>
            <a:pPr algn="just">
              <a:defRPr/>
            </a:pPr>
            <a:r>
              <a:rPr lang="en-US" sz="2400" b="1">
                <a:solidFill>
                  <a:srgbClr val="002060"/>
                </a:solidFill>
                <a:latin typeface="Times New Roman" pitchFamily="18" charset="0"/>
                <a:cs typeface="Times New Roman" pitchFamily="18" charset="0"/>
              </a:rPr>
              <a:t>+ Đối với phụ nữ: </a:t>
            </a:r>
            <a:r>
              <a:rPr lang="en-US" sz="2400" b="1">
                <a:latin typeface="Times New Roman" pitchFamily="18" charset="0"/>
                <a:cs typeface="Times New Roman" pitchFamily="18" charset="0"/>
              </a:rPr>
              <a:t>nâng cao trình độ mọi mặt và đời sống vật chất, tinh thần của phụ nữ; thực hiện tốt bình đẳng giới; </a:t>
            </a:r>
          </a:p>
          <a:p>
            <a:pPr algn="just">
              <a:defRPr/>
            </a:pPr>
            <a:r>
              <a:rPr lang="en-US" sz="2400" b="1">
                <a:solidFill>
                  <a:srgbClr val="002060"/>
                </a:solidFill>
                <a:latin typeface="Times New Roman" pitchFamily="18" charset="0"/>
                <a:cs typeface="Times New Roman" pitchFamily="18" charset="0"/>
              </a:rPr>
              <a:t>+ Đối với thế hệ trẻ: </a:t>
            </a:r>
            <a:r>
              <a:rPr lang="en-US" sz="2400" b="1">
                <a:latin typeface="Times New Roman" pitchFamily="18" charset="0"/>
                <a:cs typeface="Times New Roman" pitchFamily="18" charset="0"/>
              </a:rPr>
              <a:t>đổi mới nội dung, phương thức giáo dục chính trị, tư tưởng, lý tưởng, truyền thống, bồi dưỡng lý tưởng cách mạng, lòng yêu nước, xây dựng đạo đức, lối sống lành mạnh, ý thức tôn trọng và nghiêm chỉnh chấp hành Hiến pháp và pháp luật.</a:t>
            </a:r>
            <a:r>
              <a:rPr lang="en-US" sz="2400" b="1">
                <a:solidFill>
                  <a:srgbClr val="002060"/>
                </a:solidFill>
                <a:latin typeface="Times New Roman" pitchFamily="18" charset="0"/>
                <a:cs typeface="Times New Roman" pitchFamily="18" charset="0"/>
              </a:rPr>
              <a:t> </a:t>
            </a:r>
            <a:endParaRPr lang="en-US" sz="2400" b="1">
              <a:latin typeface="Times New Roman" pitchFamily="18" charset="0"/>
              <a:cs typeface="Times New Roman" pitchFamily="18" charset="0"/>
            </a:endParaRPr>
          </a:p>
        </p:txBody>
      </p:sp>
    </p:spTree>
    <p:extLst>
      <p:ext uri="{BB962C8B-B14F-4D97-AF65-F5344CB8AC3E}">
        <p14:creationId xmlns:p14="http://schemas.microsoft.com/office/powerpoint/2010/main" val="4760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arn(inVertical)">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116182" y="0"/>
            <a:ext cx="7027817" cy="1619794"/>
            <a:chOff x="111148" y="1617509"/>
            <a:chExt cx="6649850" cy="797040"/>
          </a:xfrm>
        </p:grpSpPr>
        <p:sp>
          <p:nvSpPr>
            <p:cNvPr id="13" name="Rounded Rectangle 1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endParaRPr lang="en-GB" altLang="en-US" sz="2600" b="1" i="1" kern="1200">
                <a:solidFill>
                  <a:srgbClr val="002060"/>
                </a:solidFill>
                <a:latin typeface="Times New Roman" panose="02020603050405020304" pitchFamily="18" charset="0"/>
                <a:cs typeface="Times New Roman" panose="02020603050405020304" pitchFamily="18" charset="0"/>
              </a:endParaRPr>
            </a:p>
            <a:p>
              <a:pPr algn="ctr"/>
              <a:r>
                <a:rPr lang="en-GB" altLang="en-US" sz="2600" b="1" i="1" kern="1200">
                  <a:solidFill>
                    <a:srgbClr val="002060"/>
                  </a:solidFill>
                  <a:latin typeface="Times New Roman" panose="02020603050405020304" pitchFamily="18" charset="0"/>
                  <a:cs typeface="Times New Roman" panose="02020603050405020304" pitchFamily="18" charset="0"/>
                </a:rPr>
                <a:t>2.2. </a:t>
              </a:r>
              <a:r>
                <a:rPr lang="en-US" sz="2600" b="1" i="1">
                  <a:solidFill>
                    <a:srgbClr val="002060"/>
                  </a:solidFill>
                  <a:latin typeface="Times New Roman" panose="02020603050405020304" pitchFamily="18" charset="0"/>
                  <a:cs typeface="Times New Roman" panose="02020603050405020304" pitchFamily="18" charset="0"/>
                </a:rPr>
                <a:t>Phương hướng cơ bản để xây dựng cơ cấu xã hội-giai cấp và tăng cường liên minh giai câp, tầng lớp trong thời kỳ quá độ lên chủ nghĩa xã hội ở Việt Nam</a:t>
              </a:r>
              <a:endParaRPr lang="en-US" sz="2600" b="1">
                <a:solidFill>
                  <a:srgbClr val="002060"/>
                </a:solidFill>
                <a:latin typeface="Times New Roman" panose="02020603050405020304" pitchFamily="18" charset="0"/>
                <a:cs typeface="Times New Roman" panose="02020603050405020304" pitchFamily="18" charset="0"/>
              </a:endParaRPr>
            </a:p>
            <a:p>
              <a:pPr algn="ct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8" name="Rounded Rectangle 7"/>
          <p:cNvSpPr/>
          <p:nvPr/>
        </p:nvSpPr>
        <p:spPr>
          <a:xfrm>
            <a:off x="352696" y="1819535"/>
            <a:ext cx="8177349" cy="145924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u="sng">
                <a:solidFill>
                  <a:srgbClr val="FF0000"/>
                </a:solidFill>
                <a:latin typeface="Times New Roman" panose="02020603050405020304" pitchFamily="18" charset="0"/>
                <a:cs typeface="Times New Roman" panose="02020603050405020304" pitchFamily="18" charset="0"/>
              </a:rPr>
              <a:t>Ba là,</a:t>
            </a:r>
            <a:r>
              <a:rPr lang="en-US" sz="2800" b="1" i="1">
                <a:solidFill>
                  <a:srgbClr val="FF0000"/>
                </a:solidFill>
                <a:latin typeface="Times New Roman" panose="02020603050405020304" pitchFamily="18" charset="0"/>
                <a:cs typeface="Times New Roman" panose="02020603050405020304" pitchFamily="18" charset="0"/>
              </a:rPr>
              <a:t> </a:t>
            </a:r>
            <a:r>
              <a:rPr lang="en-US" sz="2800" b="1" i="1">
                <a:solidFill>
                  <a:srgbClr val="002060"/>
                </a:solidFill>
                <a:latin typeface="Times New Roman" panose="02020603050405020304" pitchFamily="18" charset="0"/>
                <a:cs typeface="Times New Roman" panose="02020603050405020304" pitchFamily="18" charset="0"/>
              </a:rPr>
              <a:t>tạo sự đồng thuận và phát huy tinh thần đoàn kết thống nhất giữa các lực lượng trong khối liên minh và toàn xã hội;</a:t>
            </a:r>
          </a:p>
        </p:txBody>
      </p:sp>
      <p:sp>
        <p:nvSpPr>
          <p:cNvPr id="7" name="Rectangle 6"/>
          <p:cNvSpPr/>
          <p:nvPr/>
        </p:nvSpPr>
        <p:spPr>
          <a:xfrm>
            <a:off x="466594" y="3885945"/>
            <a:ext cx="8063451" cy="1938992"/>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just">
              <a:defRPr/>
            </a:pPr>
            <a:r>
              <a:rPr lang="en-US" sz="2400" b="1" i="1">
                <a:solidFill>
                  <a:srgbClr val="002060"/>
                </a:solidFill>
                <a:latin typeface="Times New Roman" pitchFamily="18" charset="0"/>
                <a:cs typeface="Times New Roman" pitchFamily="18" charset="0"/>
              </a:rPr>
              <a:t>+ </a:t>
            </a:r>
            <a:r>
              <a:rPr lang="en-US" sz="2400" b="1">
                <a:latin typeface="Times New Roman" pitchFamily="18" charset="0"/>
                <a:cs typeface="Times New Roman" pitchFamily="18" charset="0"/>
              </a:rPr>
              <a:t>Nâng cao nhận thức về tầm quan trọng của khối liên minh, của việc phát huy vai trò của mọi thành phần trong CCXH-GC;</a:t>
            </a:r>
          </a:p>
          <a:p>
            <a:pPr algn="just">
              <a:defRPr/>
            </a:pPr>
            <a:r>
              <a:rPr lang="en-US" sz="2400" b="1">
                <a:latin typeface="Times New Roman" pitchFamily="18" charset="0"/>
                <a:cs typeface="Times New Roman" pitchFamily="18" charset="0"/>
              </a:rPr>
              <a:t>+ Tiếp tục giải quyết tốt các mâu thuẫn, các khác biệt và phát huy sự thống nhất trong các giai cấp, tầng lớp xã hội. </a:t>
            </a:r>
          </a:p>
        </p:txBody>
      </p:sp>
    </p:spTree>
    <p:extLst>
      <p:ext uri="{BB962C8B-B14F-4D97-AF65-F5344CB8AC3E}">
        <p14:creationId xmlns:p14="http://schemas.microsoft.com/office/powerpoint/2010/main" val="408719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57589" y="1619794"/>
            <a:ext cx="8177349" cy="234167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u="sng">
                <a:solidFill>
                  <a:srgbClr val="FF0000"/>
                </a:solidFill>
                <a:latin typeface="Times New Roman" panose="02020603050405020304" pitchFamily="18" charset="0"/>
                <a:cs typeface="Times New Roman" panose="02020603050405020304" pitchFamily="18" charset="0"/>
              </a:rPr>
              <a:t>Bốn là,</a:t>
            </a:r>
            <a:r>
              <a:rPr lang="en-US" sz="2800" b="1" i="1">
                <a:solidFill>
                  <a:srgbClr val="FF0000"/>
                </a:solidFill>
                <a:latin typeface="Times New Roman" panose="02020603050405020304" pitchFamily="18" charset="0"/>
                <a:cs typeface="Times New Roman" panose="02020603050405020304" pitchFamily="18" charset="0"/>
              </a:rPr>
              <a:t> </a:t>
            </a:r>
            <a:r>
              <a:rPr lang="en-US" sz="2800" b="1" i="1">
                <a:solidFill>
                  <a:srgbClr val="002060"/>
                </a:solidFill>
                <a:latin typeface="Times New Roman" panose="02020603050405020304" pitchFamily="18" charset="0"/>
                <a:cs typeface="Times New Roman" panose="02020603050405020304" pitchFamily="18" charset="0"/>
              </a:rPr>
              <a:t>hoàn thiện thể chế kinh tế thị trường định hướng xã hội chủ nghĩa, đẩy mạnh phát triển khoa học và công nghệ, tạo môi trường và diều kiện thuận lợi để phát huy vai trò của các chủ thể trong khối liên minh;</a:t>
            </a:r>
          </a:p>
        </p:txBody>
      </p:sp>
      <p:grpSp>
        <p:nvGrpSpPr>
          <p:cNvPr id="8" name="Group 7"/>
          <p:cNvGrpSpPr/>
          <p:nvPr/>
        </p:nvGrpSpPr>
        <p:grpSpPr>
          <a:xfrm>
            <a:off x="2116182" y="0"/>
            <a:ext cx="7027817" cy="1619794"/>
            <a:chOff x="111148" y="1617509"/>
            <a:chExt cx="6649850" cy="797040"/>
          </a:xfrm>
        </p:grpSpPr>
        <p:sp>
          <p:nvSpPr>
            <p:cNvPr id="9" name="Rounded Rectangle 8"/>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endParaRPr lang="en-GB" altLang="en-US" sz="2600" b="1" i="1" kern="1200">
                <a:solidFill>
                  <a:srgbClr val="002060"/>
                </a:solidFill>
                <a:latin typeface="Times New Roman" panose="02020603050405020304" pitchFamily="18" charset="0"/>
                <a:cs typeface="Times New Roman" panose="02020603050405020304" pitchFamily="18" charset="0"/>
              </a:endParaRPr>
            </a:p>
            <a:p>
              <a:pPr algn="ctr"/>
              <a:r>
                <a:rPr lang="en-GB" altLang="en-US" sz="2600" b="1" i="1" kern="1200">
                  <a:solidFill>
                    <a:srgbClr val="002060"/>
                  </a:solidFill>
                  <a:latin typeface="Times New Roman" panose="02020603050405020304" pitchFamily="18" charset="0"/>
                  <a:cs typeface="Times New Roman" panose="02020603050405020304" pitchFamily="18" charset="0"/>
                </a:rPr>
                <a:t>2.2. </a:t>
              </a:r>
              <a:r>
                <a:rPr lang="en-US" sz="2600" b="1" i="1">
                  <a:solidFill>
                    <a:srgbClr val="002060"/>
                  </a:solidFill>
                  <a:latin typeface="Times New Roman" panose="02020603050405020304" pitchFamily="18" charset="0"/>
                  <a:cs typeface="Times New Roman" panose="02020603050405020304" pitchFamily="18" charset="0"/>
                </a:rPr>
                <a:t>Phương hướng cơ bản để xây dựng cơ cấu xã hội-giai cấp và tăng cường liên minh giai câp, tầng lớp trong thời kỳ quá độ lên chủ nghĩa xã hội ở Việt Nam</a:t>
              </a:r>
              <a:endParaRPr lang="en-US" sz="2600" b="1">
                <a:solidFill>
                  <a:srgbClr val="002060"/>
                </a:solidFill>
                <a:latin typeface="Times New Roman" panose="02020603050405020304" pitchFamily="18" charset="0"/>
                <a:cs typeface="Times New Roman" panose="02020603050405020304" pitchFamily="18" charset="0"/>
              </a:endParaRPr>
            </a:p>
            <a:p>
              <a:pPr algn="ct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11" name="Rectangle 10"/>
          <p:cNvSpPr/>
          <p:nvPr/>
        </p:nvSpPr>
        <p:spPr>
          <a:xfrm>
            <a:off x="257589" y="4040542"/>
            <a:ext cx="8294915" cy="2677656"/>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just">
              <a:defRPr/>
            </a:pPr>
            <a:r>
              <a:rPr lang="en-US" sz="2400" b="1" i="1">
                <a:solidFill>
                  <a:srgbClr val="002060"/>
                </a:solidFill>
                <a:latin typeface="Times New Roman" pitchFamily="18" charset="0"/>
                <a:cs typeface="Times New Roman" pitchFamily="18" charset="0"/>
              </a:rPr>
              <a:t>+ </a:t>
            </a:r>
            <a:r>
              <a:rPr lang="en-US" sz="2400" b="1">
                <a:latin typeface="Times New Roman" pitchFamily="18" charset="0"/>
                <a:cs typeface="Times New Roman" pitchFamily="18" charset="0"/>
              </a:rPr>
              <a:t>Xây dựng và hoàn thiện thể chế kinh tế thị trường định hướng XHCN nhằm bảo đảm hài hòa lợi ích giữa các giai cấp, tầng lớp xã hội;</a:t>
            </a:r>
          </a:p>
          <a:p>
            <a:pPr algn="just">
              <a:defRPr/>
            </a:pPr>
            <a:r>
              <a:rPr lang="en-US" sz="2400" b="1">
                <a:latin typeface="Times New Roman" pitchFamily="18" charset="0"/>
                <a:cs typeface="Times New Roman" pitchFamily="18" charset="0"/>
              </a:rPr>
              <a:t>+ Đẩy mạnh nghiên cứu sáng tạo và ứng dụng các thành tựu của khoa học- công nghệ hiện đại, những thành tựu mới của cách mạng công nghiệp lần thứ tư trong tất cả các ngành, lĩnh vực.</a:t>
            </a:r>
            <a:endParaRPr lang="en-US" sz="2400" b="1">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389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362091" y="1735137"/>
            <a:ext cx="8177349" cy="183171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u="sng">
                <a:solidFill>
                  <a:srgbClr val="FF0000"/>
                </a:solidFill>
                <a:latin typeface="Times New Roman" panose="02020603050405020304" pitchFamily="18" charset="0"/>
                <a:cs typeface="Times New Roman" panose="02020603050405020304" pitchFamily="18" charset="0"/>
              </a:rPr>
              <a:t>Năm là,</a:t>
            </a:r>
            <a:r>
              <a:rPr lang="en-US" sz="2800" b="1" i="1">
                <a:solidFill>
                  <a:srgbClr val="FF0000"/>
                </a:solidFill>
                <a:latin typeface="Times New Roman" panose="02020603050405020304" pitchFamily="18" charset="0"/>
                <a:cs typeface="Times New Roman" panose="02020603050405020304" pitchFamily="18" charset="0"/>
              </a:rPr>
              <a:t> </a:t>
            </a:r>
            <a:r>
              <a:rPr lang="en-US" sz="2800" b="1" i="1">
                <a:solidFill>
                  <a:srgbClr val="002060"/>
                </a:solidFill>
                <a:latin typeface="Times New Roman" panose="02020603050405020304" pitchFamily="18" charset="0"/>
                <a:cs typeface="Times New Roman" panose="02020603050405020304" pitchFamily="18" charset="0"/>
              </a:rPr>
              <a:t>đổi mới hoạt động của Đảng, Nhà nước, Mặt trận Tổ quốc Việt Nam nhằm tăng cường khối liên minh giai cấp, tầng lớp và xây dựng khối đại đoàn kết toàn dân.</a:t>
            </a:r>
          </a:p>
        </p:txBody>
      </p:sp>
      <p:grpSp>
        <p:nvGrpSpPr>
          <p:cNvPr id="8" name="Group 7"/>
          <p:cNvGrpSpPr/>
          <p:nvPr/>
        </p:nvGrpSpPr>
        <p:grpSpPr>
          <a:xfrm>
            <a:off x="2116182" y="0"/>
            <a:ext cx="7027817" cy="1619794"/>
            <a:chOff x="111148" y="1617509"/>
            <a:chExt cx="6649850" cy="797040"/>
          </a:xfrm>
        </p:grpSpPr>
        <p:sp>
          <p:nvSpPr>
            <p:cNvPr id="9" name="Rounded Rectangle 8"/>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endParaRPr lang="en-GB" altLang="en-US" sz="2600" b="1" i="1" kern="1200">
                <a:solidFill>
                  <a:srgbClr val="002060"/>
                </a:solidFill>
                <a:latin typeface="Times New Roman" panose="02020603050405020304" pitchFamily="18" charset="0"/>
                <a:cs typeface="Times New Roman" panose="02020603050405020304" pitchFamily="18" charset="0"/>
              </a:endParaRPr>
            </a:p>
            <a:p>
              <a:pPr algn="ctr"/>
              <a:r>
                <a:rPr lang="en-GB" altLang="en-US" sz="2600" b="1" i="1" kern="1200">
                  <a:solidFill>
                    <a:srgbClr val="002060"/>
                  </a:solidFill>
                  <a:latin typeface="Times New Roman" panose="02020603050405020304" pitchFamily="18" charset="0"/>
                  <a:cs typeface="Times New Roman" panose="02020603050405020304" pitchFamily="18" charset="0"/>
                </a:rPr>
                <a:t>2.2. </a:t>
              </a:r>
              <a:r>
                <a:rPr lang="en-US" sz="2600" b="1" i="1">
                  <a:solidFill>
                    <a:srgbClr val="002060"/>
                  </a:solidFill>
                  <a:latin typeface="Times New Roman" panose="02020603050405020304" pitchFamily="18" charset="0"/>
                  <a:cs typeface="Times New Roman" panose="02020603050405020304" pitchFamily="18" charset="0"/>
                </a:rPr>
                <a:t>Phương hướng cơ bản để xây dựng cơ cấu xã hội-giai cấp và tăng cường liên minh giai câp, tầng lớp trong thời kỳ quá độ lên chủ nghĩa xã hội ở Việt Nam</a:t>
              </a:r>
              <a:endParaRPr lang="en-US" sz="2600" b="1">
                <a:solidFill>
                  <a:srgbClr val="002060"/>
                </a:solidFill>
                <a:latin typeface="Times New Roman" panose="02020603050405020304" pitchFamily="18" charset="0"/>
                <a:cs typeface="Times New Roman" panose="02020603050405020304" pitchFamily="18" charset="0"/>
              </a:endParaRPr>
            </a:p>
            <a:p>
              <a:pPr algn="ctr"/>
              <a:endParaRPr lang="en-US" sz="2600" b="1">
                <a:solidFill>
                  <a:srgbClr val="002060"/>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257589" y="4040542"/>
            <a:ext cx="8294915" cy="2308324"/>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just">
              <a:defRPr/>
            </a:pPr>
            <a:r>
              <a:rPr lang="en-US" sz="2400" b="1" i="1">
                <a:solidFill>
                  <a:srgbClr val="002060"/>
                </a:solidFill>
                <a:latin typeface="Times New Roman" pitchFamily="18" charset="0"/>
                <a:cs typeface="Times New Roman" pitchFamily="18" charset="0"/>
              </a:rPr>
              <a:t>+ </a:t>
            </a:r>
            <a:r>
              <a:rPr lang="en-US" sz="2400" b="1">
                <a:latin typeface="Times New Roman" pitchFamily="18" charset="0"/>
                <a:cs typeface="Times New Roman" pitchFamily="18" charset="0"/>
              </a:rPr>
              <a:t>Nâng cao vai trò lãnh đạo của Đảng Cộng sản Việt Nam; </a:t>
            </a:r>
          </a:p>
          <a:p>
            <a:pPr algn="just">
              <a:defRPr/>
            </a:pPr>
            <a:r>
              <a:rPr lang="en-US" sz="2400" b="1">
                <a:solidFill>
                  <a:srgbClr val="002060"/>
                </a:solidFill>
                <a:latin typeface="Times New Roman" pitchFamily="18" charset="0"/>
                <a:cs typeface="Times New Roman" pitchFamily="18" charset="0"/>
              </a:rPr>
              <a:t>+ </a:t>
            </a:r>
            <a:r>
              <a:rPr lang="en-US" sz="2400" b="1">
                <a:latin typeface="Times New Roman" pitchFamily="18" charset="0"/>
                <a:cs typeface="Times New Roman" pitchFamily="18" charset="0"/>
              </a:rPr>
              <a:t>Nâng cao chất lượng hoạt động của Nhà nước theo hướng tinh giản, hiệu quả, xây dựng Nhà nước phục vụ, kiến tạo, phát triển;</a:t>
            </a:r>
          </a:p>
          <a:p>
            <a:pPr algn="just">
              <a:defRPr/>
            </a:pPr>
            <a:r>
              <a:rPr lang="en-US" sz="2400" b="1">
                <a:solidFill>
                  <a:srgbClr val="002060"/>
                </a:solidFill>
                <a:latin typeface="Times New Roman" pitchFamily="18" charset="0"/>
                <a:cs typeface="Times New Roman" pitchFamily="18" charset="0"/>
              </a:rPr>
              <a:t>+ </a:t>
            </a:r>
            <a:r>
              <a:rPr lang="en-US" sz="2400" b="1">
                <a:latin typeface="Times New Roman" pitchFamily="18" charset="0"/>
                <a:cs typeface="Times New Roman" pitchFamily="18" charset="0"/>
              </a:rPr>
              <a:t>Tiếp tục đổi mới và nâng cao chất lượng hoạt động của MTTQ Việt Nam. </a:t>
            </a:r>
          </a:p>
        </p:txBody>
      </p:sp>
    </p:spTree>
    <p:extLst>
      <p:ext uri="{BB962C8B-B14F-4D97-AF65-F5344CB8AC3E}">
        <p14:creationId xmlns:p14="http://schemas.microsoft.com/office/powerpoint/2010/main" val="222848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22097</TotalTime>
  <Words>1623</Words>
  <Application>Microsoft Office PowerPoint</Application>
  <PresentationFormat>On-screen Show (4:3)</PresentationFormat>
  <Paragraphs>89</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Unicode MS</vt:lpstr>
      <vt:lpstr>UTM Alexander</vt:lpstr>
      <vt:lpstr>Arial</vt:lpstr>
      <vt:lpstr>Calibri</vt:lpstr>
      <vt:lpstr>Times New Roman</vt:lpstr>
      <vt:lpstr>Office Theme</vt:lpstr>
      <vt:lpstr>PowerPoint Presentation</vt:lpstr>
      <vt:lpstr>  Chương 5 CƠ CẤU XÃ HỘI - GIAI CẤP VÀ  LIÊN MINH GIAI CẤP, TẦNG LỚP TRONG THỜI KÌ QUÁ ĐỘ LÊN XÃ HỘI CHỦ NGHĨA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628</cp:revision>
  <dcterms:created xsi:type="dcterms:W3CDTF">2020-12-02T00:38:25Z</dcterms:created>
  <dcterms:modified xsi:type="dcterms:W3CDTF">2024-07-15T09:18:47Z</dcterms:modified>
</cp:coreProperties>
</file>