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458" r:id="rId3"/>
    <p:sldId id="480" r:id="rId4"/>
    <p:sldId id="481" r:id="rId5"/>
    <p:sldId id="506" r:id="rId6"/>
    <p:sldId id="483" r:id="rId7"/>
    <p:sldId id="484" r:id="rId8"/>
    <p:sldId id="485" r:id="rId9"/>
    <p:sldId id="507" r:id="rId10"/>
    <p:sldId id="487" r:id="rId11"/>
    <p:sldId id="504" r:id="rId12"/>
    <p:sldId id="50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77" d="100"/>
          <a:sy n="77" d="100"/>
        </p:scale>
        <p:origin x="1646"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64506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9364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649302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5466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91751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234674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79939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99142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10</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03755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9637"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96"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88676" y="3811517"/>
            <a:ext cx="8976884" cy="954107"/>
          </a:xfrm>
          <a:prstGeom prst="rect">
            <a:avLst/>
          </a:prstGeom>
        </p:spPr>
        <p:txBody>
          <a:bodyPr wrap="square">
            <a:spAutoFit/>
          </a:bodyPr>
          <a:lstStyle/>
          <a:p>
            <a:pPr algn="ctr"/>
            <a:r>
              <a:rPr lang="en-US" sz="2800" b="1" cap="all">
                <a:solidFill>
                  <a:srgbClr val="7030A0"/>
                </a:solidFill>
                <a:latin typeface="Times New Roman" panose="02020603050405020304" pitchFamily="18" charset="0"/>
                <a:cs typeface="Times New Roman" panose="02020603050405020304" pitchFamily="18" charset="0"/>
              </a:rPr>
              <a:t>VẤN ĐỀ DÂN TỘC VÀ TÔN GIÁO </a:t>
            </a:r>
          </a:p>
          <a:p>
            <a:pPr algn="ctr"/>
            <a:r>
              <a:rPr lang="en-US" sz="2800" b="1" cap="all">
                <a:solidFill>
                  <a:srgbClr val="7030A0"/>
                </a:solidFill>
                <a:latin typeface="Times New Roman" panose="02020603050405020304" pitchFamily="18" charset="0"/>
                <a:cs typeface="Times New Roman" panose="02020603050405020304" pitchFamily="18" charset="0"/>
              </a:rPr>
              <a:t>TRONG THỜI KỲ QUÁ ĐỘ LÊN CHỦ NGHĨA XÃ HỘI</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202873" y="0"/>
            <a:ext cx="6858437" cy="100594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000" b="1">
                <a:latin typeface="Times New Roman" panose="02020603050405020304" pitchFamily="18" charset="0"/>
                <a:cs typeface="Times New Roman" panose="02020603050405020304" pitchFamily="18" charset="0"/>
              </a:rPr>
              <a:t>2. Chủ nghĩa Mác - Lênin </a:t>
            </a:r>
          </a:p>
          <a:p>
            <a:pPr algn="ctr" fontAlgn="auto">
              <a:spcBef>
                <a:spcPct val="20000"/>
              </a:spcBef>
              <a:spcAft>
                <a:spcPts val="0"/>
              </a:spcAft>
              <a:defRPr/>
            </a:pPr>
            <a:r>
              <a:rPr lang="en-US" sz="3000" b="1">
                <a:latin typeface="Times New Roman" panose="02020603050405020304" pitchFamily="18" charset="0"/>
                <a:cs typeface="Times New Roman" panose="02020603050405020304" pitchFamily="18" charset="0"/>
              </a:rPr>
              <a:t>về vấn đề dân tộc</a:t>
            </a:r>
            <a:endParaRPr lang="vi-VN" sz="3000" b="1" kern="0">
              <a:solidFill>
                <a:schemeClr val="bg1"/>
              </a:solidFill>
              <a:latin typeface="Times New Roman" panose="02020603050405020304" pitchFamily="18" charset="0"/>
              <a:cs typeface="Times New Roman" panose="02020603050405020304" pitchFamily="18" charset="0"/>
            </a:endParaRPr>
          </a:p>
        </p:txBody>
      </p:sp>
      <p:grpSp>
        <p:nvGrpSpPr>
          <p:cNvPr id="22" name="Group 21"/>
          <p:cNvGrpSpPr/>
          <p:nvPr/>
        </p:nvGrpSpPr>
        <p:grpSpPr>
          <a:xfrm>
            <a:off x="0" y="1044890"/>
            <a:ext cx="8437418" cy="797764"/>
            <a:chOff x="212477" y="406442"/>
            <a:chExt cx="5840730" cy="797040"/>
          </a:xfrm>
        </p:grpSpPr>
        <p:sp>
          <p:nvSpPr>
            <p:cNvPr id="23" name="Rounded Rectangle 2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Cương lĩnh dân tộc của chủ nghĩa Mac - Lênin</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359784" y="2405020"/>
            <a:ext cx="2355442" cy="333894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FF0000"/>
                </a:solidFill>
                <a:latin typeface="Times New Roman" panose="02020603050405020304" pitchFamily="18" charset="0"/>
                <a:cs typeface="Times New Roman" panose="02020603050405020304" pitchFamily="18" charset="0"/>
              </a:rPr>
              <a:t>Một là: </a:t>
            </a:r>
            <a:r>
              <a:rPr lang="en-US" sz="3200" b="1" i="1">
                <a:solidFill>
                  <a:srgbClr val="002060"/>
                </a:solidFill>
                <a:latin typeface="Times New Roman" panose="02020603050405020304" pitchFamily="18" charset="0"/>
                <a:cs typeface="Times New Roman" panose="02020603050405020304" pitchFamily="18" charset="0"/>
              </a:rPr>
              <a:t>Các dân tộc hoàn toàn bình đẳng</a:t>
            </a:r>
          </a:p>
        </p:txBody>
      </p:sp>
      <p:sp>
        <p:nvSpPr>
          <p:cNvPr id="21" name="Rounded Rectangle 20"/>
          <p:cNvSpPr/>
          <p:nvPr/>
        </p:nvSpPr>
        <p:spPr>
          <a:xfrm>
            <a:off x="3442420" y="2405020"/>
            <a:ext cx="2355442" cy="3338949"/>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FF0000"/>
                </a:solidFill>
                <a:latin typeface="Times New Roman" panose="02020603050405020304" pitchFamily="18" charset="0"/>
                <a:cs typeface="Times New Roman" panose="02020603050405020304" pitchFamily="18" charset="0"/>
              </a:rPr>
              <a:t>Hai là: </a:t>
            </a:r>
            <a:r>
              <a:rPr lang="en-US" sz="3200" b="1" i="1">
                <a:solidFill>
                  <a:srgbClr val="002060"/>
                </a:solidFill>
                <a:latin typeface="Times New Roman" panose="02020603050405020304" pitchFamily="18" charset="0"/>
                <a:cs typeface="Times New Roman" panose="02020603050405020304" pitchFamily="18" charset="0"/>
              </a:rPr>
              <a:t>Các dân tộc được quyền tự quyết</a:t>
            </a:r>
          </a:p>
        </p:txBody>
      </p:sp>
      <p:sp>
        <p:nvSpPr>
          <p:cNvPr id="25" name="Rounded Rectangle 24"/>
          <p:cNvSpPr/>
          <p:nvPr/>
        </p:nvSpPr>
        <p:spPr>
          <a:xfrm>
            <a:off x="6525056" y="2405020"/>
            <a:ext cx="2355442" cy="3338949"/>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FF0000"/>
                </a:solidFill>
                <a:latin typeface="Times New Roman" panose="02020603050405020304" pitchFamily="18" charset="0"/>
                <a:cs typeface="Times New Roman" panose="02020603050405020304" pitchFamily="18" charset="0"/>
              </a:rPr>
              <a:t>Ba là: </a:t>
            </a:r>
            <a:r>
              <a:rPr lang="en-US" sz="3200" b="1" i="1">
                <a:solidFill>
                  <a:srgbClr val="002060"/>
                </a:solidFill>
                <a:latin typeface="Times New Roman" panose="02020603050405020304" pitchFamily="18" charset="0"/>
                <a:cs typeface="Times New Roman" panose="02020603050405020304" pitchFamily="18" charset="0"/>
              </a:rPr>
              <a:t>Liên hiệp công nhân tất cả các dân tộc</a:t>
            </a:r>
          </a:p>
        </p:txBody>
      </p:sp>
    </p:spTree>
    <p:extLst>
      <p:ext uri="{BB962C8B-B14F-4D97-AF65-F5344CB8AC3E}">
        <p14:creationId xmlns:p14="http://schemas.microsoft.com/office/powerpoint/2010/main" val="253216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ircle(in)">
                                      <p:cBhvr>
                                        <p:cTn id="19" dur="20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circle(in)">
                                      <p:cBhvr>
                                        <p:cTn id="24" dur="2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circle(in)">
                                      <p:cBhvr>
                                        <p:cTn id="29"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animBg="1"/>
      <p:bldP spid="21"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027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40763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19745" y="12525"/>
            <a:ext cx="7024256" cy="1166378"/>
          </a:xfrm>
          <a:solidFill>
            <a:schemeClr val="accent1">
              <a:lumMod val="75000"/>
            </a:schemeClr>
          </a:solidFill>
        </p:spPr>
        <p:txBody>
          <a:bodyPr>
            <a:noAutofit/>
          </a:bodyPr>
          <a:lstStyle/>
          <a:p>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r>
              <a:rPr lang="en-US" sz="2500" b="1">
                <a:solidFill>
                  <a:srgbClr val="00B050"/>
                </a:solidFill>
                <a:latin typeface="Times New Roman" panose="02020603050405020304" pitchFamily="18" charset="0"/>
                <a:cs typeface="Times New Roman" pitchFamily="18" charset="0"/>
              </a:rPr>
              <a:t>Chương 6</a:t>
            </a:r>
            <a:br>
              <a:rPr lang="en-US" sz="2500">
                <a:solidFill>
                  <a:schemeClr val="accent5">
                    <a:lumMod val="75000"/>
                  </a:schemeClr>
                </a:solidFill>
                <a:latin typeface="Times New Roman" panose="02020603050405020304" pitchFamily="18" charset="0"/>
                <a:cs typeface="Times New Roman" panose="02020603050405020304" pitchFamily="18" charset="0"/>
              </a:rPr>
            </a:br>
            <a:r>
              <a:rPr lang="en-US" sz="2500" b="1" cap="all">
                <a:solidFill>
                  <a:srgbClr val="FFC000"/>
                </a:solidFill>
                <a:latin typeface="Times New Roman" panose="02020603050405020304" pitchFamily="18" charset="0"/>
                <a:cs typeface="Times New Roman" panose="02020603050405020304" pitchFamily="18" charset="0"/>
              </a:rPr>
              <a:t>VẤN ĐỀ DÂN TỘC VÀ TÔN GIÁO TRONG THỜI KỲ QUÁ ĐỘ LÊN CHỦ NGHĨA XÃ HỘI</a:t>
            </a:r>
            <a:br>
              <a:rPr lang="en-US" sz="2500" b="1" cap="all">
                <a:latin typeface="Times New Roman" panose="02020603050405020304" pitchFamily="18" charset="0"/>
                <a:cs typeface="Times New Roman" panose="02020603050405020304" pitchFamily="18" charset="0"/>
              </a:rPr>
            </a:br>
            <a:br>
              <a:rPr lang="en-US" sz="2500" b="1" cap="all">
                <a:solidFill>
                  <a:srgbClr val="FFC000"/>
                </a:solidFill>
                <a:latin typeface="Times New Roman" panose="02020603050405020304" pitchFamily="18" charset="0"/>
                <a:cs typeface="Times New Roman" panose="02020603050405020304" pitchFamily="18" charset="0"/>
              </a:rPr>
            </a:br>
            <a:br>
              <a:rPr lang="en-US" sz="2500" b="1">
                <a:solidFill>
                  <a:srgbClr val="FFC000"/>
                </a:solidFill>
                <a:latin typeface="Times New Roman" pitchFamily="18" charset="0"/>
                <a:ea typeface="Tahoma" pitchFamily="34" charset="0"/>
                <a:cs typeface="Times New Roman" pitchFamily="18" charset="0"/>
              </a:rPr>
            </a:br>
            <a:endParaRPr lang="en-US" sz="2500" b="1">
              <a:solidFill>
                <a:srgbClr val="FFC000"/>
              </a:solidFill>
              <a:latin typeface="Times New Roman" pitchFamily="18" charset="0"/>
              <a:cs typeface="Times New Roman" pitchFamily="18" charset="0"/>
            </a:endParaRPr>
          </a:p>
        </p:txBody>
      </p:sp>
      <p:sp>
        <p:nvSpPr>
          <p:cNvPr id="6" name="Rounded Rectangle 5"/>
          <p:cNvSpPr/>
          <p:nvPr/>
        </p:nvSpPr>
        <p:spPr>
          <a:xfrm>
            <a:off x="54152" y="1537834"/>
            <a:ext cx="2508940" cy="1669096"/>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200" b="1">
              <a:solidFill>
                <a:schemeClr val="bg1"/>
              </a:solidFill>
              <a:latin typeface="Times New Roman" panose="02020603050405020304" pitchFamily="18" charset="0"/>
              <a:cs typeface="Times New Roman" panose="02020603050405020304" pitchFamily="18" charset="0"/>
            </a:endParaRPr>
          </a:p>
          <a:p>
            <a:pPr algn="just">
              <a:defRPr/>
            </a:pP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DÂN TỘC TRONG THỜI KỲ QUÁ ĐỘ LÊN CHỦ NGHĨA XÃ HỘI</a:t>
            </a:r>
          </a:p>
          <a:p>
            <a:pPr algn="just" fontAlgn="auto">
              <a:spcBef>
                <a:spcPts val="0"/>
              </a:spcBef>
              <a:spcAft>
                <a:spcPts val="0"/>
              </a:spcAft>
              <a:defRPr/>
            </a:pP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54150" y="3280248"/>
            <a:ext cx="2508941" cy="168984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200" b="1">
                <a:solidFill>
                  <a:schemeClr val="bg1"/>
                </a:solidFill>
                <a:latin typeface="Times New Roman" panose="02020603050405020304" pitchFamily="18" charset="0"/>
                <a:cs typeface="Times New Roman" panose="02020603050405020304" pitchFamily="18" charset="0"/>
              </a:rPr>
              <a:t>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TÔN GIÁO TRONG THỜI KỲ QUÁ ĐỘ LÊN CHỦ NGHĨA XÃ HỘI </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299256" y="2678771"/>
            <a:ext cx="5750148" cy="46713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kern="0">
                <a:solidFill>
                  <a:schemeClr val="bg1"/>
                </a:solidFill>
                <a:latin typeface="Times New Roman" panose="02020603050405020304" pitchFamily="18" charset="0"/>
                <a:cs typeface="Times New Roman" panose="02020603050405020304" pitchFamily="18" charset="0"/>
              </a:rPr>
              <a:t>3. </a:t>
            </a:r>
            <a:r>
              <a:rPr lang="en-US" sz="2400" b="1" i="1">
                <a:latin typeface="Times New Roman" panose="02020603050405020304" pitchFamily="18" charset="0"/>
                <a:cs typeface="Times New Roman" panose="02020603050405020304" pitchFamily="18" charset="0"/>
              </a:rPr>
              <a:t>Dân tộc và quan hệ dân tộc ở Việt Nam</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39" idx="1"/>
          </p:cNvCxnSpPr>
          <p:nvPr/>
        </p:nvCxnSpPr>
        <p:spPr>
          <a:xfrm flipV="1">
            <a:off x="2563092" y="1718858"/>
            <a:ext cx="740719" cy="65352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2563092" y="2372382"/>
            <a:ext cx="736164" cy="5399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68006" y="5228095"/>
            <a:ext cx="2495085" cy="1449798"/>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200" b="1">
                <a:solidFill>
                  <a:schemeClr val="bg1"/>
                </a:solidFill>
                <a:latin typeface="Times New Roman" panose="02020603050405020304" pitchFamily="18" charset="0"/>
                <a:cs typeface="Times New Roman" panose="02020603050405020304" pitchFamily="18" charset="0"/>
              </a:rPr>
              <a:t>II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QUAN HỆ DÂN TỘC VÀ TÔN GIÁO Ở VIỆT NAM</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33" name="Rounded Rectangle 32"/>
          <p:cNvSpPr/>
          <p:nvPr/>
        </p:nvSpPr>
        <p:spPr>
          <a:xfrm>
            <a:off x="3352216" y="5177335"/>
            <a:ext cx="5725062" cy="7269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1. </a:t>
            </a:r>
            <a:r>
              <a:rPr lang="en-US" sz="2400" b="1" i="1">
                <a:latin typeface="Times New Roman" panose="02020603050405020304" pitchFamily="18" charset="0"/>
                <a:cs typeface="Times New Roman" panose="02020603050405020304" pitchFamily="18" charset="0"/>
              </a:rPr>
              <a:t>Đặc điểm quan hệ dân tộc và tôn giáo ở Việt Nam</a:t>
            </a:r>
            <a:endParaRPr lang="en-US" sz="2400" b="1">
              <a:latin typeface="Times New Roman" panose="02020603050405020304" pitchFamily="18" charset="0"/>
              <a:cs typeface="Times New Roman" panose="02020603050405020304" pitchFamily="18" charset="0"/>
            </a:endParaRPr>
          </a:p>
        </p:txBody>
      </p:sp>
      <p:sp>
        <p:nvSpPr>
          <p:cNvPr id="34" name="Rounded Rectangle 33"/>
          <p:cNvSpPr/>
          <p:nvPr/>
        </p:nvSpPr>
        <p:spPr>
          <a:xfrm>
            <a:off x="3366656" y="6028428"/>
            <a:ext cx="5682748" cy="75820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400" b="1" i="1" kern="0">
              <a:solidFill>
                <a:schemeClr val="bg1"/>
              </a:solidFill>
              <a:latin typeface="Times New Roman" panose="02020603050405020304" pitchFamily="18" charset="0"/>
              <a:cs typeface="Times New Roman" panose="02020603050405020304" pitchFamily="18" charset="0"/>
            </a:endParaRPr>
          </a:p>
          <a:p>
            <a:r>
              <a:rPr lang="vi-VN" sz="2400" b="1" i="1" kern="0">
                <a:solidFill>
                  <a:schemeClr val="bg1"/>
                </a:solidFill>
                <a:latin typeface="Times New Roman" panose="02020603050405020304" pitchFamily="18" charset="0"/>
                <a:cs typeface="Times New Roman" panose="02020603050405020304" pitchFamily="18" charset="0"/>
              </a:rPr>
              <a:t>2. </a:t>
            </a:r>
            <a:r>
              <a:rPr lang="en-US" sz="2400" b="1" i="1">
                <a:latin typeface="Times New Roman" panose="02020603050405020304" pitchFamily="18" charset="0"/>
                <a:cs typeface="Times New Roman" panose="02020603050405020304" pitchFamily="18" charset="0"/>
              </a:rPr>
              <a:t>. Định hướng giải quyết mối quan hệ dân tộc và tôn giáo ở Việt Nam hiện nay</a:t>
            </a:r>
            <a:endParaRPr lang="en-US" sz="2400" b="1">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stCxn id="32" idx="3"/>
            <a:endCxn id="33" idx="1"/>
          </p:cNvCxnSpPr>
          <p:nvPr/>
        </p:nvCxnSpPr>
        <p:spPr>
          <a:xfrm flipV="1">
            <a:off x="2563091" y="5540827"/>
            <a:ext cx="789125" cy="4121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stCxn id="32" idx="3"/>
            <a:endCxn id="34" idx="1"/>
          </p:cNvCxnSpPr>
          <p:nvPr/>
        </p:nvCxnSpPr>
        <p:spPr>
          <a:xfrm>
            <a:off x="2563091" y="5952994"/>
            <a:ext cx="803565" cy="45453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Rounded Rectangle 15"/>
          <p:cNvSpPr/>
          <p:nvPr/>
        </p:nvSpPr>
        <p:spPr>
          <a:xfrm>
            <a:off x="3366142" y="4114629"/>
            <a:ext cx="5750148" cy="75287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2</a:t>
            </a:r>
            <a:r>
              <a:rPr lang="en-US" sz="2400" b="1" i="1" kern="0">
                <a:solidFill>
                  <a:schemeClr val="bg1"/>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Tôn giáo ở Việt Nam và chính sách tôn giáo của Đảng, Nhà nước ta hiện nay</a:t>
            </a:r>
            <a:endParaRPr lang="en-US" sz="2400" b="1">
              <a:latin typeface="Times New Roman" panose="02020603050405020304" pitchFamily="18" charset="0"/>
              <a:cs typeface="Times New Roman" panose="02020603050405020304" pitchFamily="18" charset="0"/>
            </a:endParaRPr>
          </a:p>
        </p:txBody>
      </p:sp>
      <p:sp>
        <p:nvSpPr>
          <p:cNvPr id="17" name="Rounded Rectangle 16"/>
          <p:cNvSpPr/>
          <p:nvPr/>
        </p:nvSpPr>
        <p:spPr>
          <a:xfrm>
            <a:off x="3322861" y="3345480"/>
            <a:ext cx="5750148" cy="67305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Quan điểm của chủ nghĩa Mác - Lênin về tôn giáo</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8" idx="3"/>
            <a:endCxn id="17" idx="1"/>
          </p:cNvCxnSpPr>
          <p:nvPr/>
        </p:nvCxnSpPr>
        <p:spPr>
          <a:xfrm flipV="1">
            <a:off x="2563091" y="3682009"/>
            <a:ext cx="759770" cy="4431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p:cNvCxnSpPr>
            <a:stCxn id="8" idx="3"/>
            <a:endCxn id="16" idx="1"/>
          </p:cNvCxnSpPr>
          <p:nvPr/>
        </p:nvCxnSpPr>
        <p:spPr>
          <a:xfrm>
            <a:off x="2563091" y="4125172"/>
            <a:ext cx="803051" cy="3658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Rounded Rectangle 38"/>
          <p:cNvSpPr/>
          <p:nvPr/>
        </p:nvSpPr>
        <p:spPr>
          <a:xfrm>
            <a:off x="3303811" y="1462846"/>
            <a:ext cx="5750148" cy="51202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Khái niệm, đặc trưng cơ bản của dân tộc </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3300481" y="2059709"/>
            <a:ext cx="5772521" cy="5122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2. Chủ nghĩa Mác - Lênin về vấn đề dân tộc</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72" name="Straight Arrow Connector 71"/>
          <p:cNvCxnSpPr>
            <a:stCxn id="6" idx="3"/>
            <a:endCxn id="59" idx="1"/>
          </p:cNvCxnSpPr>
          <p:nvPr/>
        </p:nvCxnSpPr>
        <p:spPr>
          <a:xfrm flipV="1">
            <a:off x="2563092" y="2315834"/>
            <a:ext cx="737389" cy="5654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8417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arn(inVertical)">
                                      <p:cBhvr>
                                        <p:cTn id="35" dur="500"/>
                                        <p:tgtEl>
                                          <p:spTgt spid="7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barn(inVertical)">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arn(inVertical)">
                                      <p:cBhvr>
                                        <p:cTn id="59" dur="500"/>
                                        <p:tgtEl>
                                          <p:spTgt spid="3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arn(inVertical)">
                                      <p:cBhvr>
                                        <p:cTn id="67" dur="500"/>
                                        <p:tgtEl>
                                          <p:spTgt spid="5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barn(inVertical)">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barn(inVertical)">
                                      <p:cBhvr>
                                        <p:cTn id="75" dur="500"/>
                                        <p:tgtEl>
                                          <p:spTgt spid="51"/>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barn(inVertical)">
                                      <p:cBhvr>
                                        <p:cTn id="7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32" grpId="0" animBg="1"/>
      <p:bldP spid="33" grpId="0" animBg="1"/>
      <p:bldP spid="34" grpId="0" animBg="1"/>
      <p:bldP spid="16" grpId="0" animBg="1"/>
      <p:bldP spid="17" grpId="0" animBg="1"/>
      <p:bldP spid="39" grpId="0" animBg="1"/>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22764" y="1"/>
            <a:ext cx="7093526"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600" b="1">
              <a:solidFill>
                <a:schemeClr val="bg1"/>
              </a:solidFill>
              <a:latin typeface="Times New Roman" panose="02020603050405020304" pitchFamily="18" charset="0"/>
              <a:cs typeface="Times New Roman" panose="02020603050405020304" pitchFamily="18" charset="0"/>
            </a:endParaRPr>
          </a:p>
          <a:p>
            <a:pPr algn="ctr">
              <a:defRPr/>
            </a:pPr>
            <a:r>
              <a:rPr lang="en-US" sz="2600" b="1">
                <a:solidFill>
                  <a:schemeClr val="bg1"/>
                </a:solidFill>
                <a:latin typeface="Times New Roman" panose="02020603050405020304" pitchFamily="18" charset="0"/>
                <a:cs typeface="Times New Roman" panose="02020603050405020304" pitchFamily="18" charset="0"/>
              </a:rPr>
              <a:t>I. DÂN TỘC TRONG THỜI KỲ QUÁ ĐỘ </a:t>
            </a:r>
          </a:p>
          <a:p>
            <a:pPr algn="ctr">
              <a:defRPr/>
            </a:pPr>
            <a:r>
              <a:rPr lang="en-US" sz="2600" b="1">
                <a:solidFill>
                  <a:schemeClr val="bg1"/>
                </a:solidFill>
                <a:latin typeface="Times New Roman" panose="02020603050405020304" pitchFamily="18" charset="0"/>
                <a:cs typeface="Times New Roman" panose="02020603050405020304" pitchFamily="18" charset="0"/>
              </a:rPr>
              <a:t>LÊN CHỦ NGHĨA XÃ HỘI</a:t>
            </a:r>
          </a:p>
          <a:p>
            <a:pPr algn="ctr" fontAlgn="auto">
              <a:spcBef>
                <a:spcPts val="0"/>
              </a:spcBef>
              <a:spcAft>
                <a:spcPts val="0"/>
              </a:spcAft>
              <a:defRPr/>
            </a:pPr>
            <a:endParaRPr lang="vi-VN" sz="26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124255" y="4482582"/>
            <a:ext cx="6920651" cy="52895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3. </a:t>
            </a:r>
            <a:r>
              <a:rPr lang="en-US" sz="2800" b="1" i="1">
                <a:latin typeface="Times New Roman" panose="02020603050405020304" pitchFamily="18" charset="0"/>
                <a:cs typeface="Times New Roman" panose="02020603050405020304" pitchFamily="18" charset="0"/>
              </a:rPr>
              <a:t>Dân tộc và quan hệ dân tộc ở Việt Nam</a:t>
            </a:r>
            <a:endParaRPr lang="vi-VN" sz="2800" b="1" i="1" kern="0">
              <a:solidFill>
                <a:schemeClr val="bg1"/>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124255" y="1892911"/>
            <a:ext cx="6854076" cy="5296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2. Chủ nghĩa Mác - Lênin về vấn đề dân tộc</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539298" y="2452651"/>
            <a:ext cx="7011431" cy="869210"/>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.1. Hai xu hướng khách quan của sự phát triển quan hệ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20" name="Rounded Rectangle 19"/>
          <p:cNvSpPr/>
          <p:nvPr/>
        </p:nvSpPr>
        <p:spPr>
          <a:xfrm>
            <a:off x="124255" y="1019979"/>
            <a:ext cx="6751720" cy="5808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1. Khái niệm, đặc trưng cơ bản của dân tộc </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22" name="Group 21"/>
          <p:cNvGrpSpPr/>
          <p:nvPr/>
        </p:nvGrpSpPr>
        <p:grpSpPr>
          <a:xfrm>
            <a:off x="544440" y="3429298"/>
            <a:ext cx="6964724" cy="897845"/>
            <a:chOff x="212477" y="406442"/>
            <a:chExt cx="5840730" cy="797040"/>
          </a:xfrm>
        </p:grpSpPr>
        <p:sp>
          <p:nvSpPr>
            <p:cNvPr id="23" name="Rounded Rectangle 2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Cương lĩnh dân tộc của chủ nghĩa Mac - Lênin</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26" name="Group 25"/>
          <p:cNvGrpSpPr/>
          <p:nvPr/>
        </p:nvGrpSpPr>
        <p:grpSpPr>
          <a:xfrm>
            <a:off x="563125" y="5070411"/>
            <a:ext cx="7103270" cy="616559"/>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GB" altLang="en-US" sz="2800" b="1" i="1">
                  <a:solidFill>
                    <a:srgbClr val="002060"/>
                  </a:solidFill>
                  <a:latin typeface="Times New Roman" panose="02020603050405020304" pitchFamily="18" charset="0"/>
                  <a:cs typeface="Times New Roman" panose="02020603050405020304" pitchFamily="18" charset="0"/>
                </a:rPr>
                <a:t>Đặc điểm dân tộc ở Việt Nam</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610442" y="5776879"/>
            <a:ext cx="7055953" cy="915373"/>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.2. Quan điểm và chính sách của Đảng, Nhà nước Việt </a:t>
              </a:r>
              <a:r>
                <a:rPr lang="en-GB" altLang="en-US" sz="2800" b="1" i="1">
                  <a:solidFill>
                    <a:srgbClr val="002060"/>
                  </a:solidFill>
                  <a:latin typeface="Times New Roman" panose="02020603050405020304" pitchFamily="18" charset="0"/>
                  <a:cs typeface="Times New Roman" panose="02020603050405020304" pitchFamily="18" charset="0"/>
                </a:rPr>
                <a:t>Nam về vấn đề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093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2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05891" y="1"/>
            <a:ext cx="7010399"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600" b="1">
              <a:solidFill>
                <a:schemeClr val="bg1"/>
              </a:solidFill>
              <a:latin typeface="Times New Roman" panose="02020603050405020304" pitchFamily="18" charset="0"/>
              <a:cs typeface="Times New Roman" panose="02020603050405020304" pitchFamily="18" charset="0"/>
            </a:endParaRPr>
          </a:p>
          <a:p>
            <a:pPr algn="ctr">
              <a:defRPr/>
            </a:pPr>
            <a:r>
              <a:rPr lang="en-US" sz="2600" b="1">
                <a:solidFill>
                  <a:schemeClr val="bg1"/>
                </a:solidFill>
                <a:latin typeface="Times New Roman" panose="02020603050405020304" pitchFamily="18" charset="0"/>
                <a:cs typeface="Times New Roman" panose="02020603050405020304" pitchFamily="18" charset="0"/>
              </a:rPr>
              <a:t>I. DÂN TỘC TRONG THỜI KỲ QUÁ ĐỘ </a:t>
            </a:r>
          </a:p>
          <a:p>
            <a:pPr algn="ctr">
              <a:defRPr/>
            </a:pPr>
            <a:r>
              <a:rPr lang="en-US" sz="2600" b="1">
                <a:solidFill>
                  <a:schemeClr val="bg1"/>
                </a:solidFill>
                <a:latin typeface="Times New Roman" panose="02020603050405020304" pitchFamily="18" charset="0"/>
                <a:cs typeface="Times New Roman" panose="02020603050405020304" pitchFamily="18" charset="0"/>
              </a:rPr>
              <a:t>LÊN CHỦ NGHĨA XÃ HỘI</a:t>
            </a:r>
          </a:p>
          <a:p>
            <a:pPr algn="ctr" fontAlgn="auto">
              <a:spcBef>
                <a:spcPts val="0"/>
              </a:spcBef>
              <a:spcAft>
                <a:spcPts val="0"/>
              </a:spcAft>
              <a:defRPr/>
            </a:pPr>
            <a:endParaRPr lang="vi-VN" sz="2600" b="1">
              <a:solidFill>
                <a:schemeClr val="bg1"/>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124255" y="1019979"/>
            <a:ext cx="6751720" cy="5808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1. Khái niệm, đặc trưng cơ bản của dân tộc </a:t>
            </a:r>
            <a:endParaRPr lang="vi-VN" sz="2800" b="1" i="1" kern="0">
              <a:solidFill>
                <a:schemeClr val="bg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692459" y="1813651"/>
            <a:ext cx="8119032" cy="2037913"/>
          </a:xfrm>
          <a:prstGeom prst="roundRect">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nSpc>
                <a:spcPct val="130000"/>
              </a:lnSpc>
              <a:spcBef>
                <a:spcPts val="600"/>
              </a:spcBef>
              <a:defRPr/>
            </a:pPr>
            <a:r>
              <a:rPr lang="en-US" sz="2800" b="1" i="1">
                <a:solidFill>
                  <a:srgbClr val="002060"/>
                </a:solidFill>
                <a:latin typeface="Times New Roman" pitchFamily="18" charset="0"/>
                <a:cs typeface="Times New Roman" pitchFamily="18" charset="0"/>
              </a:rPr>
              <a:t>* Khái niệm:</a:t>
            </a:r>
            <a:r>
              <a:rPr lang="en-US" sz="2800" b="1">
                <a:latin typeface="Times New Roman" pitchFamily="18" charset="0"/>
                <a:cs typeface="Times New Roman" pitchFamily="18" charset="0"/>
              </a:rPr>
              <a:t> Dân tộc là quá trình phát triển lâu dài của xã hội loài người, trải qua các hình thức cộng đồng từ thấp đến cao</a:t>
            </a:r>
            <a:endPar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p:nvPr/>
        </p:nvSpPr>
        <p:spPr>
          <a:xfrm>
            <a:off x="755075" y="4648200"/>
            <a:ext cx="1600200"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a:spLocks noChangeArrowheads="1"/>
          </p:cNvSpPr>
          <p:nvPr/>
        </p:nvSpPr>
        <p:spPr bwMode="auto">
          <a:xfrm>
            <a:off x="831275" y="4843463"/>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t>Thị tộc</a:t>
            </a:r>
          </a:p>
        </p:txBody>
      </p:sp>
      <p:cxnSp>
        <p:nvCxnSpPr>
          <p:cNvPr id="15" name="Straight Arrow Connector 14"/>
          <p:cNvCxnSpPr/>
          <p:nvPr/>
        </p:nvCxnSpPr>
        <p:spPr>
          <a:xfrm>
            <a:off x="2355275" y="51054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12475" y="4648200"/>
            <a:ext cx="1600200" cy="914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16"/>
          <p:cNvSpPr txBox="1">
            <a:spLocks noChangeArrowheads="1"/>
          </p:cNvSpPr>
          <p:nvPr/>
        </p:nvSpPr>
        <p:spPr bwMode="auto">
          <a:xfrm>
            <a:off x="2888675" y="4843463"/>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t>Bộ lạc</a:t>
            </a:r>
          </a:p>
        </p:txBody>
      </p:sp>
      <p:cxnSp>
        <p:nvCxnSpPr>
          <p:cNvPr id="19" name="Straight Arrow Connector 18"/>
          <p:cNvCxnSpPr/>
          <p:nvPr/>
        </p:nvCxnSpPr>
        <p:spPr>
          <a:xfrm>
            <a:off x="4412675" y="51054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855588" y="4648200"/>
            <a:ext cx="1600200" cy="9144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Box 22"/>
          <p:cNvSpPr txBox="1">
            <a:spLocks noChangeArrowheads="1"/>
          </p:cNvSpPr>
          <p:nvPr/>
        </p:nvSpPr>
        <p:spPr bwMode="auto">
          <a:xfrm>
            <a:off x="4931788" y="4843463"/>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t>Bộ tộc</a:t>
            </a:r>
          </a:p>
        </p:txBody>
      </p:sp>
      <p:cxnSp>
        <p:nvCxnSpPr>
          <p:cNvPr id="24" name="Straight Arrow Connector 23"/>
          <p:cNvCxnSpPr/>
          <p:nvPr/>
        </p:nvCxnSpPr>
        <p:spPr>
          <a:xfrm>
            <a:off x="6455788" y="51054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912988" y="46482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TextBox 25"/>
          <p:cNvSpPr txBox="1">
            <a:spLocks noChangeArrowheads="1"/>
          </p:cNvSpPr>
          <p:nvPr/>
        </p:nvSpPr>
        <p:spPr bwMode="auto">
          <a:xfrm>
            <a:off x="6989188" y="4778375"/>
            <a:ext cx="152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t>Dân tộc</a:t>
            </a:r>
          </a:p>
        </p:txBody>
      </p:sp>
    </p:spTree>
    <p:extLst>
      <p:ext uri="{BB962C8B-B14F-4D97-AF65-F5344CB8AC3E}">
        <p14:creationId xmlns:p14="http://schemas.microsoft.com/office/powerpoint/2010/main" val="360551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inVertical)">
                                      <p:cBhvr>
                                        <p:cTn id="43" dur="500"/>
                                        <p:tgtEl>
                                          <p:spTgt spid="1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arn(inVertical)">
                                      <p:cBhvr>
                                        <p:cTn id="46" dur="500"/>
                                        <p:tgtEl>
                                          <p:spTgt spid="2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arn(inVertical)">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arn(inVertical)">
                                      <p:cBhvr>
                                        <p:cTn id="54" dur="500"/>
                                        <p:tgtEl>
                                          <p:spTgt spid="24"/>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arn(inVertical)">
                                      <p:cBhvr>
                                        <p:cTn id="57" dur="500"/>
                                        <p:tgtEl>
                                          <p:spTgt spid="26"/>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arn(inVertical)">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12" grpId="0" animBg="1"/>
      <p:bldP spid="13" grpId="0" animBg="1"/>
      <p:bldP spid="14" grpId="0"/>
      <p:bldP spid="16" grpId="0" animBg="1"/>
      <p:bldP spid="17" grpId="0"/>
      <p:bldP spid="22" grpId="0" animBg="1"/>
      <p:bldP spid="23" grpId="0"/>
      <p:bldP spid="25" grpId="0" animBg="1"/>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05891" y="1"/>
            <a:ext cx="7010399"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600" b="1">
              <a:solidFill>
                <a:schemeClr val="bg1"/>
              </a:solidFill>
              <a:latin typeface="Times New Roman" panose="02020603050405020304" pitchFamily="18" charset="0"/>
              <a:cs typeface="Times New Roman" panose="02020603050405020304" pitchFamily="18" charset="0"/>
            </a:endParaRPr>
          </a:p>
          <a:p>
            <a:pPr algn="ctr">
              <a:defRPr/>
            </a:pPr>
            <a:r>
              <a:rPr lang="en-US" sz="2600" b="1">
                <a:solidFill>
                  <a:schemeClr val="bg1"/>
                </a:solidFill>
                <a:latin typeface="Times New Roman" panose="02020603050405020304" pitchFamily="18" charset="0"/>
                <a:cs typeface="Times New Roman" panose="02020603050405020304" pitchFamily="18" charset="0"/>
              </a:rPr>
              <a:t>I. DÂN TỘC TRONG THỜI KỲ QUÁ ĐỘ </a:t>
            </a:r>
          </a:p>
          <a:p>
            <a:pPr algn="ctr">
              <a:defRPr/>
            </a:pPr>
            <a:r>
              <a:rPr lang="en-US" sz="2600" b="1">
                <a:solidFill>
                  <a:schemeClr val="bg1"/>
                </a:solidFill>
                <a:latin typeface="Times New Roman" panose="02020603050405020304" pitchFamily="18" charset="0"/>
                <a:cs typeface="Times New Roman" panose="02020603050405020304" pitchFamily="18" charset="0"/>
              </a:rPr>
              <a:t>LÊN CHỦ NGHĨA XÃ HỘI</a:t>
            </a:r>
          </a:p>
          <a:p>
            <a:pPr algn="ctr" fontAlgn="auto">
              <a:spcBef>
                <a:spcPts val="0"/>
              </a:spcBef>
              <a:spcAft>
                <a:spcPts val="0"/>
              </a:spcAft>
              <a:defRPr/>
            </a:pPr>
            <a:endParaRPr lang="vi-VN" sz="2600" b="1">
              <a:solidFill>
                <a:schemeClr val="bg1"/>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124255" y="1019979"/>
            <a:ext cx="6751720" cy="5808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1. Khái niệm, đặc trưng cơ bản của dân tộc </a:t>
            </a:r>
            <a:endParaRPr lang="vi-VN" sz="2800" b="1" i="1" kern="0">
              <a:solidFill>
                <a:schemeClr val="bg1"/>
              </a:solidFill>
              <a:latin typeface="Times New Roman" panose="02020603050405020304" pitchFamily="18" charset="0"/>
              <a:cs typeface="Times New Roman" panose="02020603050405020304" pitchFamily="18" charset="0"/>
            </a:endParaRPr>
          </a:p>
        </p:txBody>
      </p:sp>
      <p:sp>
        <p:nvSpPr>
          <p:cNvPr id="18" name="Rounded Rectangle 17"/>
          <p:cNvSpPr/>
          <p:nvPr/>
        </p:nvSpPr>
        <p:spPr>
          <a:xfrm>
            <a:off x="96009" y="1935836"/>
            <a:ext cx="1711501" cy="1779752"/>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200" b="1">
                <a:solidFill>
                  <a:srgbClr val="FF0000"/>
                </a:solidFill>
                <a:latin typeface="Times New Roman" panose="02020603050405020304" pitchFamily="18" charset="0"/>
                <a:cs typeface="Times New Roman" panose="02020603050405020304" pitchFamily="18" charset="0"/>
              </a:rPr>
              <a:t>* Ở phương Tây</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96009" y="4090299"/>
            <a:ext cx="1711501" cy="232194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200" b="1">
                <a:solidFill>
                  <a:srgbClr val="FF0000"/>
                </a:solidFill>
                <a:latin typeface="Times New Roman" panose="02020603050405020304" pitchFamily="18" charset="0"/>
                <a:cs typeface="Times New Roman" panose="02020603050405020304" pitchFamily="18" charset="0"/>
              </a:rPr>
              <a:t>* Ở phương Đông</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5" name="Rounded Rectangle 34"/>
          <p:cNvSpPr/>
          <p:nvPr/>
        </p:nvSpPr>
        <p:spPr>
          <a:xfrm>
            <a:off x="2341150" y="1949691"/>
            <a:ext cx="6581176" cy="1620982"/>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defRPr/>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Dân tộc xuất hiện khi phương thức sản xuất tư bản chủ nghĩa được xác lập thay thế phương thức sản xuất phong kiến.</a:t>
            </a:r>
            <a:endParaRPr lang="en-US" sz="2800" b="1" i="1" dirty="0">
              <a:solidFill>
                <a:srgbClr val="002060"/>
              </a:solidFill>
              <a:latin typeface="Times New Roman" panose="02020603050405020304" pitchFamily="18" charset="0"/>
              <a:cs typeface="Times New Roman" panose="02020603050405020304" pitchFamily="18" charset="0"/>
            </a:endParaRPr>
          </a:p>
        </p:txBody>
      </p:sp>
      <p:sp>
        <p:nvSpPr>
          <p:cNvPr id="36" name="Rounded Rectangle 35"/>
          <p:cNvSpPr/>
          <p:nvPr/>
        </p:nvSpPr>
        <p:spPr>
          <a:xfrm>
            <a:off x="2341150" y="3891833"/>
            <a:ext cx="6581176" cy="2718878"/>
          </a:xfrm>
          <a:prstGeom prst="roundRect">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indent="457200" algn="just">
              <a:spcAft>
                <a:spcPts val="1200"/>
              </a:spcAft>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Dân tộc được hình thành trên cơ sở một nền văn hoá, một tâm lý dân tộc đã phát triển tương đôi chín muồi và một cộng đồng kinh tế tuy đã đạt tới một mức độ nhất định song nhìn chung còn kém phát triển và ở trạng thái phân tán.</a:t>
            </a:r>
          </a:p>
        </p:txBody>
      </p:sp>
      <p:sp>
        <p:nvSpPr>
          <p:cNvPr id="3" name="Right Arrow 2"/>
          <p:cNvSpPr/>
          <p:nvPr/>
        </p:nvSpPr>
        <p:spPr>
          <a:xfrm>
            <a:off x="1939636" y="2760182"/>
            <a:ext cx="401514" cy="24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1939636" y="5251272"/>
            <a:ext cx="401514" cy="24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67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ircle(in)">
                                      <p:cBhvr>
                                        <p:cTn id="19" dur="20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circle(in)">
                                      <p:cBhvr>
                                        <p:cTn id="24" dur="2000"/>
                                        <p:tgtEl>
                                          <p:spTgt spid="35"/>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in)">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circle(in)">
                                      <p:cBhvr>
                                        <p:cTn id="32" dur="2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circle(in)">
                                      <p:cBhvr>
                                        <p:cTn id="37" dur="2000"/>
                                        <p:tgtEl>
                                          <p:spTgt spid="36"/>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circle(in)">
                                      <p:cBhvr>
                                        <p:cTn id="40"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18" grpId="0" animBg="1"/>
      <p:bldP spid="21" grpId="0" animBg="1"/>
      <p:bldP spid="35" grpId="0" animBg="1"/>
      <p:bldP spid="36" grpId="0" animBg="1"/>
      <p:bldP spid="3"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133600" y="41565"/>
            <a:ext cx="6871856" cy="9246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algn="ctr" fontAlgn="auto">
              <a:spcBef>
                <a:spcPct val="20000"/>
              </a:spcBef>
              <a:spcAft>
                <a:spcPts val="0"/>
              </a:spcAft>
              <a:buAutoNum type="arabicPeriod"/>
              <a:defRPr/>
            </a:pPr>
            <a:r>
              <a:rPr lang="en-US" sz="3000" b="1">
                <a:latin typeface="Times New Roman" panose="02020603050405020304" pitchFamily="18" charset="0"/>
                <a:cs typeface="Times New Roman" panose="02020603050405020304" pitchFamily="18" charset="0"/>
              </a:rPr>
              <a:t>Khái niệm, </a:t>
            </a:r>
          </a:p>
          <a:p>
            <a:pPr algn="ctr" fontAlgn="auto">
              <a:spcAft>
                <a:spcPts val="0"/>
              </a:spcAft>
              <a:defRPr/>
            </a:pPr>
            <a:r>
              <a:rPr lang="en-US" sz="3000" b="1">
                <a:latin typeface="Times New Roman" panose="02020603050405020304" pitchFamily="18" charset="0"/>
                <a:cs typeface="Times New Roman" panose="02020603050405020304" pitchFamily="18" charset="0"/>
              </a:rPr>
              <a:t>đặc trưng cơ bản của dân tộc </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8" name="Rounded Rectangle 17"/>
          <p:cNvSpPr/>
          <p:nvPr/>
        </p:nvSpPr>
        <p:spPr>
          <a:xfrm>
            <a:off x="151964" y="995504"/>
            <a:ext cx="7939628" cy="71233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3200" b="1">
                <a:solidFill>
                  <a:srgbClr val="FF0000"/>
                </a:solidFill>
                <a:latin typeface="Times New Roman" panose="02020603050405020304" pitchFamily="18" charset="0"/>
                <a:cs typeface="Times New Roman" panose="02020603050405020304" pitchFamily="18" charset="0"/>
              </a:rPr>
              <a:t>* </a:t>
            </a: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Dân tộc được hiểu theo hai nghĩa cơ bản:</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5" name="Rounded Rectangle 34"/>
          <p:cNvSpPr/>
          <p:nvPr/>
        </p:nvSpPr>
        <p:spPr>
          <a:xfrm>
            <a:off x="151964" y="1740005"/>
            <a:ext cx="1981636" cy="502101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FF0000"/>
                </a:solidFill>
                <a:latin typeface="Times New Roman" panose="02020603050405020304" pitchFamily="18" charset="0"/>
                <a:cs typeface="Times New Roman" panose="02020603050405020304" pitchFamily="18" charset="0"/>
              </a:rPr>
              <a:t>Thứ nhất:</a:t>
            </a:r>
            <a:r>
              <a:rPr lang="en-US" sz="2600" b="1">
                <a:solidFill>
                  <a:srgbClr val="FF0000"/>
                </a:solidFill>
                <a:latin typeface="Times New Roman" panose="02020603050405020304" pitchFamily="18" charset="0"/>
                <a:cs typeface="Times New Roman" panose="02020603050405020304" pitchFamily="18" charset="0"/>
              </a:rPr>
              <a:t> </a:t>
            </a:r>
            <a:r>
              <a:rPr lang="en-US" sz="2600" b="1">
                <a:solidFill>
                  <a:srgbClr val="002060"/>
                </a:solidFill>
                <a:latin typeface="Times New Roman" panose="02020603050405020304" pitchFamily="18" charset="0"/>
                <a:cs typeface="Times New Roman" panose="02020603050405020304" pitchFamily="18" charset="0"/>
              </a:rPr>
              <a:t>Dân tộc (nation) hay quốc gia dân tộc là cộng đồng chính trị - xã hội có những đặc trưng cơ bản sau đây:</a:t>
            </a:r>
          </a:p>
        </p:txBody>
      </p:sp>
      <p:sp>
        <p:nvSpPr>
          <p:cNvPr id="36" name="Rounded Rectangle 35"/>
          <p:cNvSpPr/>
          <p:nvPr/>
        </p:nvSpPr>
        <p:spPr>
          <a:xfrm>
            <a:off x="3117267" y="1748411"/>
            <a:ext cx="5888187" cy="506086"/>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600" b="1" i="1">
                <a:solidFill>
                  <a:srgbClr val="002060"/>
                </a:solidFill>
                <a:latin typeface="Times New Roman" panose="02020603050405020304" pitchFamily="18" charset="0"/>
                <a:cs typeface="Times New Roman" panose="02020603050405020304" pitchFamily="18" charset="0"/>
              </a:rPr>
              <a:t>Có chung phương thức sinh hoạt kinh tế</a:t>
            </a:r>
            <a:endPar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ounded Rectangle 9"/>
          <p:cNvSpPr/>
          <p:nvPr/>
        </p:nvSpPr>
        <p:spPr>
          <a:xfrm>
            <a:off x="3124330" y="2291051"/>
            <a:ext cx="5888187" cy="1208401"/>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600" b="1" i="1">
                <a:solidFill>
                  <a:srgbClr val="002060"/>
                </a:solidFill>
                <a:latin typeface="Times New Roman" panose="02020603050405020304" pitchFamily="18" charset="0"/>
                <a:cs typeface="Times New Roman" panose="02020603050405020304" pitchFamily="18" charset="0"/>
              </a:rPr>
              <a:t>Có lãnh thổ chung ổn định không bị chia cắt, là địa bàn sinh tồn và phát triển của cộng đồng dân tộc</a:t>
            </a:r>
            <a:endPar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ounded Rectangle 10"/>
          <p:cNvSpPr/>
          <p:nvPr/>
        </p:nvSpPr>
        <p:spPr>
          <a:xfrm>
            <a:off x="3108439" y="3578857"/>
            <a:ext cx="5888187" cy="724057"/>
          </a:xfrm>
          <a:prstGeom prst="roundRect">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600" b="1" i="1">
                <a:solidFill>
                  <a:srgbClr val="002060"/>
                </a:solidFill>
                <a:latin typeface="Times New Roman" panose="02020603050405020304" pitchFamily="18" charset="0"/>
                <a:cs typeface="Times New Roman" panose="02020603050405020304" pitchFamily="18" charset="0"/>
              </a:rPr>
              <a:t>Có sự quản lý của một nhà nước, nhà nước – dân tộc độc lập</a:t>
            </a:r>
            <a:endPar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ounded Rectangle 11"/>
          <p:cNvSpPr/>
          <p:nvPr/>
        </p:nvSpPr>
        <p:spPr>
          <a:xfrm>
            <a:off x="3113736" y="4368465"/>
            <a:ext cx="5888187" cy="1190828"/>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600" b="1" i="1">
                <a:solidFill>
                  <a:srgbClr val="002060"/>
                </a:solidFill>
                <a:latin typeface="Times New Roman" panose="02020603050405020304" pitchFamily="18" charset="0"/>
                <a:cs typeface="Times New Roman" panose="02020603050405020304" pitchFamily="18" charset="0"/>
              </a:rPr>
              <a:t>Có ngôn ngữ chung của quốc gia làm công cụ giao tiếp trong xã hội và trong cộng đồng  </a:t>
            </a:r>
            <a:endPar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ounded Rectangle 12"/>
          <p:cNvSpPr/>
          <p:nvPr/>
        </p:nvSpPr>
        <p:spPr>
          <a:xfrm>
            <a:off x="3124330" y="5610990"/>
            <a:ext cx="5888187" cy="1191592"/>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600" b="1" i="1">
                <a:solidFill>
                  <a:srgbClr val="002060"/>
                </a:solidFill>
                <a:latin typeface="Times New Roman" panose="02020603050405020304" pitchFamily="18" charset="0"/>
                <a:cs typeface="Times New Roman" panose="02020603050405020304" pitchFamily="18" charset="0"/>
              </a:rPr>
              <a:t>Có nét tâm lý biểu hiện qua nền văn hóa dân tộc và tạo nên bản sắc riêng của nền văn hóa dân tộc</a:t>
            </a:r>
            <a:endPar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4" name="Straight Arrow Connector 13"/>
          <p:cNvCxnSpPr>
            <a:stCxn id="35" idx="3"/>
            <a:endCxn id="36" idx="1"/>
          </p:cNvCxnSpPr>
          <p:nvPr/>
        </p:nvCxnSpPr>
        <p:spPr>
          <a:xfrm flipV="1">
            <a:off x="2133600" y="2001454"/>
            <a:ext cx="983667" cy="224905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35" idx="3"/>
            <a:endCxn id="10" idx="1"/>
          </p:cNvCxnSpPr>
          <p:nvPr/>
        </p:nvCxnSpPr>
        <p:spPr>
          <a:xfrm flipV="1">
            <a:off x="2133600" y="2895252"/>
            <a:ext cx="990730" cy="135525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35" idx="3"/>
            <a:endCxn id="12" idx="1"/>
          </p:cNvCxnSpPr>
          <p:nvPr/>
        </p:nvCxnSpPr>
        <p:spPr>
          <a:xfrm>
            <a:off x="2133600" y="4250511"/>
            <a:ext cx="980136" cy="7133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35" idx="3"/>
            <a:endCxn id="11" idx="1"/>
          </p:cNvCxnSpPr>
          <p:nvPr/>
        </p:nvCxnSpPr>
        <p:spPr>
          <a:xfrm flipV="1">
            <a:off x="2133600" y="3940886"/>
            <a:ext cx="974839" cy="3096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p:cNvCxnSpPr>
            <a:stCxn id="35" idx="3"/>
            <a:endCxn id="13" idx="1"/>
          </p:cNvCxnSpPr>
          <p:nvPr/>
        </p:nvCxnSpPr>
        <p:spPr>
          <a:xfrm>
            <a:off x="2133600" y="4250511"/>
            <a:ext cx="990730" cy="195627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34766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circle(in)">
                                      <p:cBhvr>
                                        <p:cTn id="17" dur="20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inVertic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arn(inVertical)">
                                      <p:cBhvr>
                                        <p:cTn id="46" dur="500"/>
                                        <p:tgtEl>
                                          <p:spTgt spid="1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arn(inVertical)">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arn(inVertical)">
                                      <p:cBhvr>
                                        <p:cTn id="54" dur="500"/>
                                        <p:tgtEl>
                                          <p:spTgt spid="28"/>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35" grpId="0" animBg="1"/>
      <p:bldP spid="36"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03827" y="1186925"/>
            <a:ext cx="7939628" cy="71233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3200" b="1">
                <a:solidFill>
                  <a:srgbClr val="FF0000"/>
                </a:solidFill>
                <a:latin typeface="Times New Roman" panose="02020603050405020304" pitchFamily="18" charset="0"/>
                <a:cs typeface="Times New Roman" panose="02020603050405020304" pitchFamily="18" charset="0"/>
              </a:rPr>
              <a:t>* </a:t>
            </a: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Dân tộc được hiểu theo hai nghĩa cơ bản:</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5" name="Rounded Rectangle 34"/>
          <p:cNvSpPr/>
          <p:nvPr/>
        </p:nvSpPr>
        <p:spPr>
          <a:xfrm>
            <a:off x="82693" y="2335747"/>
            <a:ext cx="2355442" cy="333894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FF0000"/>
                </a:solidFill>
                <a:latin typeface="Times New Roman" panose="02020603050405020304" pitchFamily="18" charset="0"/>
                <a:cs typeface="Times New Roman" panose="02020603050405020304" pitchFamily="18" charset="0"/>
              </a:rPr>
              <a:t>Thứ hai</a:t>
            </a:r>
            <a:r>
              <a:rPr lang="en-US" sz="2800" b="1">
                <a:solidFill>
                  <a:srgbClr val="002060"/>
                </a:solidFill>
                <a:latin typeface="Times New Roman" panose="02020603050405020304" pitchFamily="18" charset="0"/>
                <a:cs typeface="Times New Roman" panose="02020603050405020304" pitchFamily="18" charset="0"/>
              </a:rPr>
              <a:t>: Dân tộc - tộc người (ethnies) có ba đặc trưng sau:</a:t>
            </a:r>
          </a:p>
        </p:txBody>
      </p:sp>
      <p:sp>
        <p:nvSpPr>
          <p:cNvPr id="36" name="Rounded Rectangle 35"/>
          <p:cNvSpPr/>
          <p:nvPr/>
        </p:nvSpPr>
        <p:spPr>
          <a:xfrm>
            <a:off x="3463644" y="2076494"/>
            <a:ext cx="5320146" cy="1390941"/>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800" b="1" i="1">
                <a:solidFill>
                  <a:srgbClr val="002060"/>
                </a:solidFill>
                <a:latin typeface="Times New Roman" panose="02020603050405020304" pitchFamily="18" charset="0"/>
                <a:cs typeface="Times New Roman" panose="02020603050405020304" pitchFamily="18" charset="0"/>
              </a:rPr>
              <a:t>Cộng đồng về ngôn ngữ (bao gồm ngôn ngữ nói, ngôn ngữ viết; hoặc chỉ riêng ngôn ngữ nói)</a:t>
            </a:r>
            <a:endPar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ounded Rectangle 9"/>
          <p:cNvSpPr/>
          <p:nvPr/>
        </p:nvSpPr>
        <p:spPr>
          <a:xfrm>
            <a:off x="3463644" y="3857472"/>
            <a:ext cx="5320146" cy="683439"/>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800" b="1" i="1">
                <a:solidFill>
                  <a:srgbClr val="002060"/>
                </a:solidFill>
                <a:latin typeface="Times New Roman" panose="02020603050405020304" pitchFamily="18" charset="0"/>
                <a:cs typeface="Times New Roman" panose="02020603050405020304" pitchFamily="18" charset="0"/>
              </a:rPr>
              <a:t>Cộng đồng về văn hóa</a:t>
            </a:r>
            <a:endPar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ounded Rectangle 10"/>
          <p:cNvSpPr/>
          <p:nvPr/>
        </p:nvSpPr>
        <p:spPr>
          <a:xfrm>
            <a:off x="3560626" y="5065605"/>
            <a:ext cx="5320146" cy="683439"/>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800" b="1" i="1">
                <a:solidFill>
                  <a:srgbClr val="002060"/>
                </a:solidFill>
                <a:latin typeface="Times New Roman" panose="02020603050405020304" pitchFamily="18" charset="0"/>
                <a:cs typeface="Times New Roman" panose="02020603050405020304" pitchFamily="18" charset="0"/>
              </a:rPr>
              <a:t>Ý thức tự giác tộc người</a:t>
            </a:r>
            <a:endPar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4" name="Straight Arrow Connector 13"/>
          <p:cNvCxnSpPr>
            <a:stCxn id="35" idx="3"/>
            <a:endCxn id="36" idx="1"/>
          </p:cNvCxnSpPr>
          <p:nvPr/>
        </p:nvCxnSpPr>
        <p:spPr>
          <a:xfrm flipV="1">
            <a:off x="2438135" y="2771965"/>
            <a:ext cx="1025509" cy="123325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35" idx="3"/>
            <a:endCxn id="10" idx="1"/>
          </p:cNvCxnSpPr>
          <p:nvPr/>
        </p:nvCxnSpPr>
        <p:spPr>
          <a:xfrm>
            <a:off x="2438135" y="4005222"/>
            <a:ext cx="1025509" cy="1939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35" idx="3"/>
            <a:endCxn id="11" idx="1"/>
          </p:cNvCxnSpPr>
          <p:nvPr/>
        </p:nvCxnSpPr>
        <p:spPr>
          <a:xfrm>
            <a:off x="2438135" y="4005222"/>
            <a:ext cx="1122491" cy="140210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2" name="Rounded Rectangle 11"/>
          <p:cNvSpPr/>
          <p:nvPr/>
        </p:nvSpPr>
        <p:spPr>
          <a:xfrm>
            <a:off x="2133600" y="41565"/>
            <a:ext cx="6871856" cy="9246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algn="ctr" fontAlgn="auto">
              <a:spcBef>
                <a:spcPct val="20000"/>
              </a:spcBef>
              <a:spcAft>
                <a:spcPts val="0"/>
              </a:spcAft>
              <a:buAutoNum type="arabicPeriod"/>
              <a:defRPr/>
            </a:pPr>
            <a:r>
              <a:rPr lang="en-US" sz="3000" b="1">
                <a:latin typeface="Times New Roman" panose="02020603050405020304" pitchFamily="18" charset="0"/>
                <a:cs typeface="Times New Roman" panose="02020603050405020304" pitchFamily="18" charset="0"/>
              </a:rPr>
              <a:t>Khái niệm, </a:t>
            </a:r>
          </a:p>
          <a:p>
            <a:pPr algn="ctr" fontAlgn="auto">
              <a:spcAft>
                <a:spcPts val="0"/>
              </a:spcAft>
              <a:defRPr/>
            </a:pPr>
            <a:r>
              <a:rPr lang="en-US" sz="3000" b="1">
                <a:latin typeface="Times New Roman" panose="02020603050405020304" pitchFamily="18" charset="0"/>
                <a:cs typeface="Times New Roman" panose="02020603050405020304" pitchFamily="18" charset="0"/>
              </a:rPr>
              <a:t>đặc trưng cơ bản của dân tộc </a:t>
            </a:r>
            <a:endParaRPr lang="vi-VN" sz="30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33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ircle(in)">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arn(inVertical)">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05891" y="1"/>
            <a:ext cx="7010399"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600" b="1">
              <a:solidFill>
                <a:schemeClr val="bg1"/>
              </a:solidFill>
              <a:latin typeface="Times New Roman" panose="02020603050405020304" pitchFamily="18" charset="0"/>
              <a:cs typeface="Times New Roman" panose="02020603050405020304" pitchFamily="18" charset="0"/>
            </a:endParaRPr>
          </a:p>
          <a:p>
            <a:pPr algn="ctr">
              <a:defRPr/>
            </a:pPr>
            <a:r>
              <a:rPr lang="en-US" sz="2600" b="1">
                <a:solidFill>
                  <a:schemeClr val="bg1"/>
                </a:solidFill>
                <a:latin typeface="Times New Roman" panose="02020603050405020304" pitchFamily="18" charset="0"/>
                <a:cs typeface="Times New Roman" panose="02020603050405020304" pitchFamily="18" charset="0"/>
              </a:rPr>
              <a:t>I. DÂN TỘC TRONG THỜI KỲ QUÁ ĐỘ </a:t>
            </a:r>
          </a:p>
          <a:p>
            <a:pPr algn="ctr">
              <a:defRPr/>
            </a:pPr>
            <a:r>
              <a:rPr lang="en-US" sz="2600" b="1">
                <a:solidFill>
                  <a:schemeClr val="bg1"/>
                </a:solidFill>
                <a:latin typeface="Times New Roman" panose="02020603050405020304" pitchFamily="18" charset="0"/>
                <a:cs typeface="Times New Roman" panose="02020603050405020304" pitchFamily="18" charset="0"/>
              </a:rPr>
              <a:t>LÊN CHỦ NGHĨA XÃ HỘI</a:t>
            </a:r>
          </a:p>
          <a:p>
            <a:pPr algn="ctr" fontAlgn="auto">
              <a:spcBef>
                <a:spcPts val="0"/>
              </a:spcBef>
              <a:spcAft>
                <a:spcPts val="0"/>
              </a:spcAft>
              <a:defRPr/>
            </a:pPr>
            <a:endParaRPr lang="vi-VN" sz="2600" b="1">
              <a:solidFill>
                <a:schemeClr val="bg1"/>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124255" y="1006218"/>
            <a:ext cx="6854076" cy="5296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2. Chủ nghĩa Mác - Lênin về vấn đề dân tộc</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539298" y="1565958"/>
            <a:ext cx="7011431" cy="869210"/>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.1. Hai xu hướng khách quan của sự phát triển quan hệ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21" name="Rounded Rectangle 20"/>
          <p:cNvSpPr/>
          <p:nvPr/>
        </p:nvSpPr>
        <p:spPr>
          <a:xfrm>
            <a:off x="627304" y="2823962"/>
            <a:ext cx="2919460" cy="3338949"/>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Xu hướng thứ nhất, cộng đồng dân cư muốn tách ra để hình thành cộng đồng dân tộc độc lập</a:t>
            </a:r>
            <a:endParaRPr lang="en-US" sz="2800" b="1">
              <a:solidFill>
                <a:srgbClr val="002060"/>
              </a:solidFill>
              <a:latin typeface="Times New Roman" panose="02020603050405020304" pitchFamily="18" charset="0"/>
              <a:cs typeface="Times New Roman" panose="02020603050405020304" pitchFamily="18" charset="0"/>
            </a:endParaRPr>
          </a:p>
        </p:txBody>
      </p:sp>
      <p:sp>
        <p:nvSpPr>
          <p:cNvPr id="25" name="Rounded Rectangle 24"/>
          <p:cNvSpPr/>
          <p:nvPr/>
        </p:nvSpPr>
        <p:spPr>
          <a:xfrm>
            <a:off x="4973782" y="2823962"/>
            <a:ext cx="3362291" cy="333894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cs typeface="Times New Roman" panose="02020603050405020304" pitchFamily="18" charset="0"/>
              </a:rPr>
              <a:t>Xu hướng thứ hai</a:t>
            </a:r>
            <a:r>
              <a:rPr lang="en-US" sz="2800" b="1">
                <a:solidFill>
                  <a:srgbClr val="002060"/>
                </a:solidFill>
                <a:latin typeface="Times New Roman" panose="02020603050405020304" pitchFamily="18" charset="0"/>
                <a:cs typeface="Times New Roman" panose="02020603050405020304" pitchFamily="18" charset="0"/>
              </a:rPr>
              <a:t>, </a:t>
            </a:r>
            <a:r>
              <a:rPr lang="en-US" sz="2800" b="1" i="1">
                <a:solidFill>
                  <a:srgbClr val="002060"/>
                </a:solidFill>
                <a:latin typeface="Times New Roman" panose="02020603050405020304" pitchFamily="18" charset="0"/>
                <a:cs typeface="Times New Roman" panose="02020603050405020304" pitchFamily="18" charset="0"/>
              </a:rPr>
              <a:t>các dân tộc trong từng quốc gia, thậm chí các dân tộc ở nhiều quốc gia muốn liên hiệp lại với nhau</a:t>
            </a:r>
            <a:endParaRPr lang="en-US" sz="2800" b="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08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circle(in)">
                                      <p:cBhvr>
                                        <p:cTn id="21" dur="2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circle(in)">
                                      <p:cBhvr>
                                        <p:cTn id="2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1"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05891" y="1"/>
            <a:ext cx="7010399"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600" b="1">
              <a:solidFill>
                <a:schemeClr val="bg1"/>
              </a:solidFill>
              <a:latin typeface="Times New Roman" panose="02020603050405020304" pitchFamily="18" charset="0"/>
              <a:cs typeface="Times New Roman" panose="02020603050405020304" pitchFamily="18" charset="0"/>
            </a:endParaRPr>
          </a:p>
          <a:p>
            <a:pPr algn="ctr">
              <a:defRPr/>
            </a:pPr>
            <a:r>
              <a:rPr lang="en-US" sz="2600" b="1">
                <a:solidFill>
                  <a:schemeClr val="bg1"/>
                </a:solidFill>
                <a:latin typeface="Times New Roman" panose="02020603050405020304" pitchFamily="18" charset="0"/>
                <a:cs typeface="Times New Roman" panose="02020603050405020304" pitchFamily="18" charset="0"/>
              </a:rPr>
              <a:t>I. DÂN TỘC TRONG THỜI KỲ QUÁ ĐỘ </a:t>
            </a:r>
          </a:p>
          <a:p>
            <a:pPr algn="ctr">
              <a:defRPr/>
            </a:pPr>
            <a:r>
              <a:rPr lang="en-US" sz="2600" b="1">
                <a:solidFill>
                  <a:schemeClr val="bg1"/>
                </a:solidFill>
                <a:latin typeface="Times New Roman" panose="02020603050405020304" pitchFamily="18" charset="0"/>
                <a:cs typeface="Times New Roman" panose="02020603050405020304" pitchFamily="18" charset="0"/>
              </a:rPr>
              <a:t>LÊN CHỦ NGHĨA XÃ HỘI</a:t>
            </a:r>
          </a:p>
          <a:p>
            <a:pPr algn="ctr" fontAlgn="auto">
              <a:spcBef>
                <a:spcPts val="0"/>
              </a:spcBef>
              <a:spcAft>
                <a:spcPts val="0"/>
              </a:spcAft>
              <a:defRPr/>
            </a:pPr>
            <a:endParaRPr lang="vi-VN" sz="2600" b="1">
              <a:solidFill>
                <a:schemeClr val="bg1"/>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124255" y="1006218"/>
            <a:ext cx="6854076" cy="5296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2. Chủ nghĩa Mác - Lênin về vấn đề dân tộc</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539298" y="1565958"/>
            <a:ext cx="7011431" cy="869210"/>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.1. Hai xu hướng khách quan của sự phát triển quan hệ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21" name="Rounded Rectangle 20"/>
          <p:cNvSpPr/>
          <p:nvPr/>
        </p:nvSpPr>
        <p:spPr>
          <a:xfrm>
            <a:off x="627304" y="2823962"/>
            <a:ext cx="2919460" cy="3338949"/>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Xu hướng thứ nhất, cộng đồng dân cư muốn tách ra để hình thành cộng đồng dân tộc độc lập</a:t>
            </a:r>
            <a:endParaRPr lang="en-US" sz="2800" b="1">
              <a:solidFill>
                <a:srgbClr val="002060"/>
              </a:solidFill>
              <a:latin typeface="Times New Roman" panose="02020603050405020304" pitchFamily="18" charset="0"/>
              <a:cs typeface="Times New Roman" panose="02020603050405020304" pitchFamily="18" charset="0"/>
            </a:endParaRPr>
          </a:p>
        </p:txBody>
      </p:sp>
      <p:sp>
        <p:nvSpPr>
          <p:cNvPr id="25" name="Rounded Rectangle 24"/>
          <p:cNvSpPr/>
          <p:nvPr/>
        </p:nvSpPr>
        <p:spPr>
          <a:xfrm>
            <a:off x="4973782" y="2823962"/>
            <a:ext cx="3362291" cy="333894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cs typeface="Times New Roman" panose="02020603050405020304" pitchFamily="18" charset="0"/>
              </a:rPr>
              <a:t>Xu hướng thứ hai</a:t>
            </a:r>
            <a:r>
              <a:rPr lang="en-US" sz="2800" b="1">
                <a:solidFill>
                  <a:srgbClr val="002060"/>
                </a:solidFill>
                <a:latin typeface="Times New Roman" panose="02020603050405020304" pitchFamily="18" charset="0"/>
                <a:cs typeface="Times New Roman" panose="02020603050405020304" pitchFamily="18" charset="0"/>
              </a:rPr>
              <a:t>, </a:t>
            </a:r>
            <a:r>
              <a:rPr lang="en-US" sz="2800" b="1" i="1">
                <a:solidFill>
                  <a:srgbClr val="002060"/>
                </a:solidFill>
                <a:latin typeface="Times New Roman" panose="02020603050405020304" pitchFamily="18" charset="0"/>
                <a:cs typeface="Times New Roman" panose="02020603050405020304" pitchFamily="18" charset="0"/>
              </a:rPr>
              <a:t>các dân tộc trong từng quốc gia, thậm chí các dân tộc ở nhiều quốc gia muốn liên hiệp lại với nhau</a:t>
            </a:r>
            <a:endParaRPr lang="en-US" sz="2800" b="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43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circle(in)">
                                      <p:cBhvr>
                                        <p:cTn id="21" dur="2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circle(in)">
                                      <p:cBhvr>
                                        <p:cTn id="2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1"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21917</TotalTime>
  <Words>1278</Words>
  <Application>Microsoft Office PowerPoint</Application>
  <PresentationFormat>On-screen Show (4:3)</PresentationFormat>
  <Paragraphs>114</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UTM Alexander</vt:lpstr>
      <vt:lpstr>Arial</vt:lpstr>
      <vt:lpstr>Calibri</vt:lpstr>
      <vt:lpstr>Times New Roman</vt:lpstr>
      <vt:lpstr>Office Theme</vt:lpstr>
      <vt:lpstr>PowerPoint Presentation</vt:lpstr>
      <vt:lpstr>   Chương 6 VẤN ĐỀ DÂN TỘC VÀ TÔN GIÁO TRONG THỜI KỲ QUÁ ĐỘ LÊN CHỦ NGHĨA XÃ HỘI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655</cp:revision>
  <dcterms:created xsi:type="dcterms:W3CDTF">2020-12-02T00:38:25Z</dcterms:created>
  <dcterms:modified xsi:type="dcterms:W3CDTF">2024-07-15T09:19:33Z</dcterms:modified>
</cp:coreProperties>
</file>