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458" r:id="rId3"/>
    <p:sldId id="480" r:id="rId4"/>
    <p:sldId id="486" r:id="rId5"/>
    <p:sldId id="500" r:id="rId6"/>
    <p:sldId id="488" r:id="rId7"/>
    <p:sldId id="501" r:id="rId8"/>
    <p:sldId id="490" r:id="rId9"/>
    <p:sldId id="502" r:id="rId10"/>
    <p:sldId id="504" r:id="rId11"/>
    <p:sldId id="50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4506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9364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013030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88823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20905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548601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565049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353941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984" y="758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954107"/>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VẤN ĐỀ DÂN TỘC VÀ TÔN GIÁO </a:t>
            </a:r>
          </a:p>
          <a:p>
            <a:pPr algn="ctr"/>
            <a:r>
              <a:rPr lang="en-US" sz="2800" b="1" cap="all">
                <a:solidFill>
                  <a:srgbClr val="7030A0"/>
                </a:solidFill>
                <a:latin typeface="Times New Roman" panose="02020603050405020304" pitchFamily="18" charset="0"/>
                <a:cs typeface="Times New Roman" panose="02020603050405020304" pitchFamily="18" charset="0"/>
              </a:rPr>
              <a:t>TRONG THỜI KỲ QUÁ ĐỘ 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40278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40763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19745" y="12525"/>
            <a:ext cx="7024256" cy="1166378"/>
          </a:xfrm>
          <a:solidFill>
            <a:schemeClr val="accent1">
              <a:lumMod val="75000"/>
            </a:schemeClr>
          </a:solidFill>
        </p:spPr>
        <p:txBody>
          <a:bodyPr>
            <a:noAutofit/>
          </a:bodyPr>
          <a:lstStyle/>
          <a:p>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r>
              <a:rPr lang="en-US" sz="2500" b="1">
                <a:solidFill>
                  <a:srgbClr val="00B050"/>
                </a:solidFill>
                <a:latin typeface="Times New Roman" panose="02020603050405020304" pitchFamily="18" charset="0"/>
                <a:cs typeface="Times New Roman" pitchFamily="18" charset="0"/>
              </a:rPr>
              <a:t>Chương 6</a:t>
            </a:r>
            <a:br>
              <a:rPr lang="en-US" sz="2500">
                <a:solidFill>
                  <a:schemeClr val="accent5">
                    <a:lumMod val="75000"/>
                  </a:schemeClr>
                </a:solidFill>
                <a:latin typeface="Times New Roman" panose="02020603050405020304" pitchFamily="18" charset="0"/>
                <a:cs typeface="Times New Roman" panose="02020603050405020304" pitchFamily="18" charset="0"/>
              </a:rPr>
            </a:br>
            <a:r>
              <a:rPr lang="en-US" sz="2500" b="1" cap="all">
                <a:solidFill>
                  <a:srgbClr val="FFC000"/>
                </a:solidFill>
                <a:latin typeface="Times New Roman" panose="02020603050405020304" pitchFamily="18" charset="0"/>
                <a:cs typeface="Times New Roman" panose="02020603050405020304" pitchFamily="18" charset="0"/>
              </a:rPr>
              <a:t>VẤN ĐỀ DÂN TỘC VÀ TÔN GIÁO TRONG THỜI KỲ QUÁ ĐỘ LÊN CHỦ NGHĨA XÃ HỘI</a:t>
            </a:r>
            <a:br>
              <a:rPr lang="en-US" sz="2500" b="1" cap="all">
                <a:latin typeface="Times New Roman" panose="02020603050405020304" pitchFamily="18" charset="0"/>
                <a:cs typeface="Times New Roman" panose="02020603050405020304" pitchFamily="18" charset="0"/>
              </a:rPr>
            </a:br>
            <a:br>
              <a:rPr lang="en-US" sz="2500" b="1" cap="all">
                <a:solidFill>
                  <a:srgbClr val="FFC000"/>
                </a:solidFill>
                <a:latin typeface="Times New Roman" panose="02020603050405020304" pitchFamily="18" charset="0"/>
                <a:cs typeface="Times New Roman" panose="02020603050405020304" pitchFamily="18" charset="0"/>
              </a:rPr>
            </a:br>
            <a:br>
              <a:rPr lang="en-US" sz="2500" b="1">
                <a:solidFill>
                  <a:srgbClr val="FFC000"/>
                </a:solidFill>
                <a:latin typeface="Times New Roman" pitchFamily="18" charset="0"/>
                <a:ea typeface="Tahoma" pitchFamily="34" charset="0"/>
                <a:cs typeface="Times New Roman" pitchFamily="18" charset="0"/>
              </a:rPr>
            </a:br>
            <a:endParaRPr lang="en-US" sz="2500" b="1">
              <a:solidFill>
                <a:srgbClr val="FFC000"/>
              </a:solidFill>
              <a:latin typeface="Times New Roman" pitchFamily="18" charset="0"/>
              <a:cs typeface="Times New Roman" pitchFamily="18" charset="0"/>
            </a:endParaRPr>
          </a:p>
        </p:txBody>
      </p:sp>
      <p:sp>
        <p:nvSpPr>
          <p:cNvPr id="6" name="Rounded Rectangle 5"/>
          <p:cNvSpPr/>
          <p:nvPr/>
        </p:nvSpPr>
        <p:spPr>
          <a:xfrm>
            <a:off x="54152" y="1537834"/>
            <a:ext cx="2508940" cy="166909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200" b="1">
              <a:solidFill>
                <a:schemeClr val="bg1"/>
              </a:solidFill>
              <a:latin typeface="Times New Roman" panose="02020603050405020304" pitchFamily="18" charset="0"/>
              <a:cs typeface="Times New Roman" panose="02020603050405020304" pitchFamily="18" charset="0"/>
            </a:endParaRPr>
          </a:p>
          <a:p>
            <a:pPr algn="just">
              <a:defRPr/>
            </a:pP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DÂN TỘC TRONG THỜI KỲ QUÁ ĐỘ LÊN CHỦ NGHĨA XÃ HỘI</a:t>
            </a:r>
          </a:p>
          <a:p>
            <a:pPr algn="just" fontAlgn="auto">
              <a:spcBef>
                <a:spcPts val="0"/>
              </a:spcBef>
              <a:spcAft>
                <a:spcPts val="0"/>
              </a:spcAft>
              <a:defRPr/>
            </a:pP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3280248"/>
            <a:ext cx="2508941" cy="168984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299256" y="2678771"/>
            <a:ext cx="5750148" cy="46713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kern="0">
                <a:solidFill>
                  <a:schemeClr val="bg1"/>
                </a:solidFill>
                <a:latin typeface="Times New Roman" panose="02020603050405020304" pitchFamily="18" charset="0"/>
                <a:cs typeface="Times New Roman" panose="02020603050405020304" pitchFamily="18" charset="0"/>
              </a:rPr>
              <a:t>3. </a:t>
            </a:r>
            <a:r>
              <a:rPr lang="en-US" sz="2400" b="1" i="1">
                <a:latin typeface="Times New Roman" panose="02020603050405020304" pitchFamily="18" charset="0"/>
                <a:cs typeface="Times New Roman" panose="02020603050405020304" pitchFamily="18" charset="0"/>
              </a:rPr>
              <a:t>Dân tộc và quan hệ dân tộc ở Việt Nam</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718858"/>
            <a:ext cx="740719" cy="65352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372382"/>
            <a:ext cx="736164" cy="5399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5228095"/>
            <a:ext cx="2495085" cy="144979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QUAN HỆ DÂN TỘC VÀ TÔN GIÁO Ở VIỆT NAM</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33" name="Rounded Rectangle 32"/>
          <p:cNvSpPr/>
          <p:nvPr/>
        </p:nvSpPr>
        <p:spPr>
          <a:xfrm>
            <a:off x="3352216" y="5177335"/>
            <a:ext cx="5725062" cy="7269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Đặc điểm quan hệ dân tộc và tôn giáo ở Việt Nam</a:t>
            </a:r>
            <a:endParaRPr lang="en-US" sz="24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366656" y="6028428"/>
            <a:ext cx="5682748" cy="75820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 Định hướng giải quyết mối quan hệ dân tộc và tôn giáo ở Việt Nam hiện nay</a:t>
            </a:r>
            <a:endParaRPr lang="en-US" sz="2400" b="1">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5540827"/>
            <a:ext cx="789125" cy="41216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a:off x="2563091" y="5952994"/>
            <a:ext cx="803565" cy="4545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366142" y="4114629"/>
            <a:ext cx="5750148" cy="752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4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322861" y="3345480"/>
            <a:ext cx="5750148" cy="6730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Quan điểm của chủ nghĩa Mác - Lênin về tôn giáo</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8" idx="3"/>
            <a:endCxn id="17" idx="1"/>
          </p:cNvCxnSpPr>
          <p:nvPr/>
        </p:nvCxnSpPr>
        <p:spPr>
          <a:xfrm flipV="1">
            <a:off x="2563091" y="3682009"/>
            <a:ext cx="759770" cy="4431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stCxn id="8" idx="3"/>
            <a:endCxn id="16" idx="1"/>
          </p:cNvCxnSpPr>
          <p:nvPr/>
        </p:nvCxnSpPr>
        <p:spPr>
          <a:xfrm>
            <a:off x="2563091" y="4125172"/>
            <a:ext cx="803051" cy="3658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303811" y="1462846"/>
            <a:ext cx="5750148" cy="51202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đặc trưng cơ bản của dân tộc </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300481" y="2059709"/>
            <a:ext cx="5772521" cy="5122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2. Chủ nghĩa Mác - Lênin về vấn đề dân tộc</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a:endCxn id="59" idx="1"/>
          </p:cNvCxnSpPr>
          <p:nvPr/>
        </p:nvCxnSpPr>
        <p:spPr>
          <a:xfrm flipV="1">
            <a:off x="2563092" y="2315834"/>
            <a:ext cx="737389" cy="565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841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barn(inVertical)">
                                      <p:cBhvr>
                                        <p:cTn id="67" dur="500"/>
                                        <p:tgtEl>
                                          <p:spTgt spid="50"/>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barn(inVertical)">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barn(inVertical)">
                                      <p:cBhvr>
                                        <p:cTn id="75" dur="500"/>
                                        <p:tgtEl>
                                          <p:spTgt spid="51"/>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4"/>
                                        </p:tgtEl>
                                        <p:attrNameLst>
                                          <p:attrName>style.visibility</p:attrName>
                                        </p:attrNameLst>
                                      </p:cBhvr>
                                      <p:to>
                                        <p:strVal val="visible"/>
                                      </p:to>
                                    </p:set>
                                    <p:animEffect transition="in" filter="barn(inVertical)">
                                      <p:cBhvr>
                                        <p:cTn id="7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22764" y="1"/>
            <a:ext cx="7093526"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600" b="1">
              <a:solidFill>
                <a:schemeClr val="bg1"/>
              </a:solidFill>
              <a:latin typeface="Times New Roman" panose="02020603050405020304" pitchFamily="18" charset="0"/>
              <a:cs typeface="Times New Roman" panose="02020603050405020304" pitchFamily="18" charset="0"/>
            </a:endParaRPr>
          </a:p>
          <a:p>
            <a:pPr algn="ctr">
              <a:defRPr/>
            </a:pPr>
            <a:r>
              <a:rPr lang="en-US" sz="2600" b="1">
                <a:solidFill>
                  <a:schemeClr val="bg1"/>
                </a:solidFill>
                <a:latin typeface="Times New Roman" panose="02020603050405020304" pitchFamily="18" charset="0"/>
                <a:cs typeface="Times New Roman" panose="02020603050405020304" pitchFamily="18" charset="0"/>
              </a:rPr>
              <a:t>I. DÂN TỘC TRONG THỜI KỲ QUÁ ĐỘ </a:t>
            </a:r>
          </a:p>
          <a:p>
            <a:pPr algn="ctr">
              <a:defRPr/>
            </a:pPr>
            <a:r>
              <a:rPr lang="en-US" sz="2600" b="1">
                <a:solidFill>
                  <a:schemeClr val="bg1"/>
                </a:solidFill>
                <a:latin typeface="Times New Roman" panose="02020603050405020304" pitchFamily="18" charset="0"/>
                <a:cs typeface="Times New Roman" panose="02020603050405020304" pitchFamily="18" charset="0"/>
              </a:rPr>
              <a:t>LÊN CHỦ NGHĨA XÃ HỘI</a:t>
            </a:r>
          </a:p>
          <a:p>
            <a:pPr algn="ctr" fontAlgn="auto">
              <a:spcBef>
                <a:spcPts val="0"/>
              </a:spcBef>
              <a:spcAft>
                <a:spcPts val="0"/>
              </a:spcAft>
              <a:defRPr/>
            </a:pPr>
            <a:endParaRPr lang="vi-VN" sz="26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24255" y="1337587"/>
            <a:ext cx="6920651" cy="52895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3. </a:t>
            </a:r>
            <a:r>
              <a:rPr lang="en-US" sz="2800" b="1" i="1">
                <a:latin typeface="Times New Roman" panose="02020603050405020304" pitchFamily="18" charset="0"/>
                <a:cs typeface="Times New Roman" panose="02020603050405020304" pitchFamily="18" charset="0"/>
              </a:rPr>
              <a:t>Dân tộc và quan hệ dân tộc ở Việt Nam</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563125" y="2188655"/>
            <a:ext cx="7103270" cy="616559"/>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dân tộc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610443" y="3393887"/>
            <a:ext cx="7055953" cy="915373"/>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.2. Quan điểm và chính sách của Đảng, Nhà nước Việt </a:t>
              </a:r>
              <a:r>
                <a:rPr lang="en-GB" altLang="en-US" sz="2800" b="1" i="1">
                  <a:solidFill>
                    <a:srgbClr val="002060"/>
                  </a:solidFill>
                  <a:latin typeface="Times New Roman" panose="02020603050405020304" pitchFamily="18" charset="0"/>
                  <a:cs typeface="Times New Roman" panose="02020603050405020304" pitchFamily="18" charset="0"/>
                </a:rPr>
                <a:t>Nam về vấn đề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093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1000"/>
                                        <p:tgtEl>
                                          <p:spTgt spid="26"/>
                                        </p:tgtEl>
                                      </p:cBhvr>
                                    </p:animEffect>
                                    <p:anim calcmode="lin" valueType="num">
                                      <p:cBhvr>
                                        <p:cTn id="20" dur="1000" fill="hold"/>
                                        <p:tgtEl>
                                          <p:spTgt spid="26"/>
                                        </p:tgtEl>
                                        <p:attrNameLst>
                                          <p:attrName>ppt_x</p:attrName>
                                        </p:attrNameLst>
                                      </p:cBhvr>
                                      <p:tavLst>
                                        <p:tav tm="0">
                                          <p:val>
                                            <p:strVal val="#ppt_x"/>
                                          </p:val>
                                        </p:tav>
                                        <p:tav tm="100000">
                                          <p:val>
                                            <p:strVal val="#ppt_x"/>
                                          </p:val>
                                        </p:tav>
                                      </p:tavLst>
                                    </p:anim>
                                    <p:anim calcmode="lin" valueType="num">
                                      <p:cBhvr>
                                        <p:cTn id="21"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12688" y="13699"/>
            <a:ext cx="6920651" cy="80371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3000" b="1" i="1" kern="0">
                <a:solidFill>
                  <a:schemeClr val="bg1"/>
                </a:solidFill>
                <a:latin typeface="Times New Roman" panose="02020603050405020304" pitchFamily="18" charset="0"/>
                <a:cs typeface="Times New Roman" panose="02020603050405020304" pitchFamily="18" charset="0"/>
              </a:rPr>
              <a:t>3. </a:t>
            </a:r>
            <a:r>
              <a:rPr lang="en-US" sz="3000" b="1" i="1">
                <a:latin typeface="Times New Roman" panose="02020603050405020304" pitchFamily="18" charset="0"/>
                <a:cs typeface="Times New Roman" panose="02020603050405020304" pitchFamily="18" charset="0"/>
              </a:rPr>
              <a:t>Dân tộc và quan hệ dân tộc ở Việt Nam</a:t>
            </a:r>
            <a:endParaRPr lang="vi-VN" sz="3000" b="1" i="1" kern="0">
              <a:solidFill>
                <a:schemeClr val="bg1"/>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0" y="1187725"/>
            <a:ext cx="7103270" cy="616559"/>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dân tộc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21" name="Rounded Rectangle 20"/>
          <p:cNvSpPr/>
          <p:nvPr/>
        </p:nvSpPr>
        <p:spPr>
          <a:xfrm>
            <a:off x="411162" y="2437753"/>
            <a:ext cx="7994505" cy="92890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FF0000"/>
                </a:solidFill>
                <a:latin typeface="Times New Roman" panose="02020603050405020304" pitchFamily="18" charset="0"/>
                <a:cs typeface="Times New Roman" panose="02020603050405020304" pitchFamily="18" charset="0"/>
              </a:rPr>
              <a:t>Thứ nhất: </a:t>
            </a:r>
            <a:r>
              <a:rPr lang="en-US" sz="2800" b="1" i="1">
                <a:solidFill>
                  <a:srgbClr val="002060"/>
                </a:solidFill>
                <a:latin typeface="Times New Roman" panose="02020603050405020304" pitchFamily="18" charset="0"/>
                <a:cs typeface="Times New Roman" panose="02020603050405020304" pitchFamily="18" charset="0"/>
              </a:rPr>
              <a:t>có sự chênh lệch về số dân giữa các tộc người</a:t>
            </a:r>
          </a:p>
        </p:txBody>
      </p:sp>
      <p:sp>
        <p:nvSpPr>
          <p:cNvPr id="31" name="Rounded Rectangle 30"/>
          <p:cNvSpPr/>
          <p:nvPr/>
        </p:nvSpPr>
        <p:spPr>
          <a:xfrm>
            <a:off x="411162" y="3591079"/>
            <a:ext cx="7994505" cy="71940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FF0000"/>
                </a:solidFill>
                <a:latin typeface="Times New Roman" panose="02020603050405020304" pitchFamily="18" charset="0"/>
                <a:cs typeface="Times New Roman" panose="02020603050405020304" pitchFamily="18" charset="0"/>
              </a:rPr>
              <a:t>Thứ hai: </a:t>
            </a:r>
            <a:r>
              <a:rPr lang="en-US" sz="2800" b="1" i="1">
                <a:solidFill>
                  <a:srgbClr val="002060"/>
                </a:solidFill>
                <a:latin typeface="Times New Roman" panose="02020603050405020304" pitchFamily="18" charset="0"/>
                <a:cs typeface="Times New Roman" panose="02020603050405020304" pitchFamily="18" charset="0"/>
              </a:rPr>
              <a:t>các dân tộc cư trú xen kẽ nhau</a:t>
            </a:r>
          </a:p>
        </p:txBody>
      </p:sp>
      <p:sp>
        <p:nvSpPr>
          <p:cNvPr id="34" name="Rounded Rectangle 33"/>
          <p:cNvSpPr/>
          <p:nvPr/>
        </p:nvSpPr>
        <p:spPr>
          <a:xfrm>
            <a:off x="411162" y="4680788"/>
            <a:ext cx="7994505" cy="1179686"/>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FF0000"/>
                </a:solidFill>
                <a:latin typeface="Times New Roman" panose="02020603050405020304" pitchFamily="18" charset="0"/>
                <a:cs typeface="Times New Roman" panose="02020603050405020304" pitchFamily="18" charset="0"/>
              </a:rPr>
              <a:t>Thứ ba: </a:t>
            </a:r>
            <a:r>
              <a:rPr lang="en-US" sz="2800" b="1" i="1">
                <a:solidFill>
                  <a:srgbClr val="002060"/>
                </a:solidFill>
                <a:latin typeface="Times New Roman" panose="02020603050405020304" pitchFamily="18" charset="0"/>
                <a:cs typeface="Times New Roman" panose="02020603050405020304" pitchFamily="18" charset="0"/>
              </a:rPr>
              <a:t>các dân tộc thiểu số ở Việt Nam phân bố chủ yếu ở địa bàn có chiến lược quan trọng</a:t>
            </a:r>
          </a:p>
        </p:txBody>
      </p:sp>
    </p:spTree>
    <p:extLst>
      <p:ext uri="{BB962C8B-B14F-4D97-AF65-F5344CB8AC3E}">
        <p14:creationId xmlns:p14="http://schemas.microsoft.com/office/powerpoint/2010/main" val="3982161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circle(in)">
                                      <p:cBhvr>
                                        <p:cTn id="21" dur="20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circle(in)">
                                      <p:cBhvr>
                                        <p:cTn id="26" dur="20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circle(in)">
                                      <p:cBhvr>
                                        <p:cTn id="31"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31"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092036" y="14287"/>
            <a:ext cx="7017891" cy="80813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000" b="1" kern="0">
                <a:solidFill>
                  <a:schemeClr val="bg1"/>
                </a:solidFill>
                <a:latin typeface="Times New Roman" panose="02020603050405020304" pitchFamily="18" charset="0"/>
                <a:cs typeface="Times New Roman" panose="02020603050405020304" pitchFamily="18" charset="0"/>
              </a:rPr>
              <a:t>3. </a:t>
            </a:r>
            <a:r>
              <a:rPr lang="en-US" sz="3000" b="1">
                <a:latin typeface="Times New Roman" panose="02020603050405020304" pitchFamily="18" charset="0"/>
                <a:cs typeface="Times New Roman" panose="02020603050405020304" pitchFamily="18" charset="0"/>
              </a:rPr>
              <a:t>Dân tộc và quan hệ dân tộc ở Việt Nam</a:t>
            </a: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0" y="1036711"/>
            <a:ext cx="7103270" cy="616559"/>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.1. </a:t>
              </a:r>
              <a:r>
                <a:rPr lang="en-GB" altLang="en-US" sz="2800" b="1" i="1">
                  <a:solidFill>
                    <a:srgbClr val="002060"/>
                  </a:solidFill>
                  <a:latin typeface="Times New Roman" panose="02020603050405020304" pitchFamily="18" charset="0"/>
                  <a:cs typeface="Times New Roman" panose="02020603050405020304" pitchFamily="18" charset="0"/>
                </a:rPr>
                <a:t>Đặc điểm dân tộc ở Việt Nam</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35" name="Rounded Rectangle 34"/>
          <p:cNvSpPr/>
          <p:nvPr/>
        </p:nvSpPr>
        <p:spPr>
          <a:xfrm>
            <a:off x="564854" y="1931446"/>
            <a:ext cx="7994505" cy="98320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FF0000"/>
                </a:solidFill>
                <a:latin typeface="Times New Roman" panose="02020603050405020304" pitchFamily="18" charset="0"/>
                <a:cs typeface="Times New Roman" panose="02020603050405020304" pitchFamily="18" charset="0"/>
              </a:rPr>
              <a:t>Thứ tư: </a:t>
            </a:r>
            <a:r>
              <a:rPr lang="en-US" sz="2800" b="1" i="1">
                <a:solidFill>
                  <a:srgbClr val="002060"/>
                </a:solidFill>
                <a:latin typeface="Times New Roman" panose="02020603050405020304" pitchFamily="18" charset="0"/>
                <a:cs typeface="Times New Roman" panose="02020603050405020304" pitchFamily="18" charset="0"/>
              </a:rPr>
              <a:t>Các dân tộc ở Việt Nam có trình độ phát triển không đồng đều</a:t>
            </a:r>
          </a:p>
        </p:txBody>
      </p:sp>
      <p:sp>
        <p:nvSpPr>
          <p:cNvPr id="36" name="Rounded Rectangle 35"/>
          <p:cNvSpPr/>
          <p:nvPr/>
        </p:nvSpPr>
        <p:spPr>
          <a:xfrm>
            <a:off x="562780" y="3325537"/>
            <a:ext cx="7994505" cy="1332187"/>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FF0000"/>
                </a:solidFill>
                <a:latin typeface="Times New Roman" panose="02020603050405020304" pitchFamily="18" charset="0"/>
                <a:cs typeface="Times New Roman" panose="02020603050405020304" pitchFamily="18" charset="0"/>
              </a:rPr>
              <a:t>Thứ năm: </a:t>
            </a:r>
            <a:r>
              <a:rPr lang="en-US" sz="2800" b="1" i="1">
                <a:solidFill>
                  <a:srgbClr val="002060"/>
                </a:solidFill>
                <a:latin typeface="Times New Roman" panose="02020603050405020304" pitchFamily="18" charset="0"/>
                <a:cs typeface="Times New Roman" panose="02020603050405020304" pitchFamily="18" charset="0"/>
              </a:rPr>
              <a:t>Các dân tộc Việt Nam có truyền thống đoàn kết gắn bó lâu đời trong cộng đồng dân tộc - quốc gia thống nhất</a:t>
            </a:r>
          </a:p>
        </p:txBody>
      </p:sp>
      <p:sp>
        <p:nvSpPr>
          <p:cNvPr id="37" name="Rounded Rectangle 36"/>
          <p:cNvSpPr/>
          <p:nvPr/>
        </p:nvSpPr>
        <p:spPr>
          <a:xfrm>
            <a:off x="562780" y="5180291"/>
            <a:ext cx="7994505" cy="1333889"/>
          </a:xfrm>
          <a:prstGeom prst="round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FF0000"/>
                </a:solidFill>
                <a:latin typeface="Times New Roman" panose="02020603050405020304" pitchFamily="18" charset="0"/>
                <a:cs typeface="Times New Roman" panose="02020603050405020304" pitchFamily="18" charset="0"/>
              </a:rPr>
              <a:t>Thứ sáu: </a:t>
            </a:r>
            <a:r>
              <a:rPr lang="en-US" sz="2800" b="1" i="1">
                <a:solidFill>
                  <a:srgbClr val="002060"/>
                </a:solidFill>
                <a:latin typeface="Times New Roman" panose="02020603050405020304" pitchFamily="18" charset="0"/>
                <a:cs typeface="Times New Roman" panose="02020603050405020304" pitchFamily="18" charset="0"/>
              </a:rPr>
              <a:t>Mỗi dân tộc có bản sắc văn hóa riêng, góp phần tạo nên sự phong phú, đa dạng của nền văn hóa Việt Nam thống nhất</a:t>
            </a:r>
          </a:p>
        </p:txBody>
      </p:sp>
    </p:spTree>
    <p:extLst>
      <p:ext uri="{BB962C8B-B14F-4D97-AF65-F5344CB8AC3E}">
        <p14:creationId xmlns:p14="http://schemas.microsoft.com/office/powerpoint/2010/main" val="278146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circle(in)">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circle(in)">
                                      <p:cBhvr>
                                        <p:cTn id="1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078182" y="41562"/>
            <a:ext cx="7065817" cy="77585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000" b="1" kern="0">
                <a:solidFill>
                  <a:schemeClr val="bg1"/>
                </a:solidFill>
                <a:latin typeface="Times New Roman" panose="02020603050405020304" pitchFamily="18" charset="0"/>
                <a:cs typeface="Times New Roman" panose="02020603050405020304" pitchFamily="18" charset="0"/>
              </a:rPr>
              <a:t>3. </a:t>
            </a:r>
            <a:r>
              <a:rPr lang="en-US" sz="3000" b="1">
                <a:latin typeface="Times New Roman" panose="02020603050405020304" pitchFamily="18" charset="0"/>
                <a:cs typeface="Times New Roman" panose="02020603050405020304" pitchFamily="18" charset="0"/>
              </a:rPr>
              <a:t>Dân tộc và quan hệ dân tộc ở Việt Nam</a:t>
            </a: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217972" y="968216"/>
            <a:ext cx="8659697" cy="915373"/>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.2. Quan điểm và chính sách của Đảng, Nhà nước Việt </a:t>
              </a:r>
              <a:r>
                <a:rPr lang="en-GB" altLang="en-US" sz="2800" b="1" i="1">
                  <a:solidFill>
                    <a:srgbClr val="002060"/>
                  </a:solidFill>
                  <a:latin typeface="Times New Roman" panose="02020603050405020304" pitchFamily="18" charset="0"/>
                  <a:cs typeface="Times New Roman" panose="02020603050405020304" pitchFamily="18" charset="0"/>
                </a:rPr>
                <a:t>Nam về vấn đề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0" name="Rounded Rectangle 9"/>
          <p:cNvSpPr/>
          <p:nvPr/>
        </p:nvSpPr>
        <p:spPr>
          <a:xfrm>
            <a:off x="272616" y="3179291"/>
            <a:ext cx="8192511" cy="136054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Vấn đề dân tộc và đoàn kết dân tộc là vấn đề chiến lược cơ bản, lâu dài, đồng thời cũng là vấn đề cấp bách hiện nay của cách mạng Việt Nam.</a:t>
            </a:r>
          </a:p>
        </p:txBody>
      </p:sp>
      <p:sp>
        <p:nvSpPr>
          <p:cNvPr id="16" name="Rounded Rectangle 15"/>
          <p:cNvSpPr/>
          <p:nvPr/>
        </p:nvSpPr>
        <p:spPr>
          <a:xfrm>
            <a:off x="272615" y="4840453"/>
            <a:ext cx="8192512" cy="1230303"/>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Các dân tộc trong đại gia đình Việt Nam bình đằng, đoàn kết, tương trợ, giúp nhau cùng phát triển,...</a:t>
            </a:r>
          </a:p>
        </p:txBody>
      </p:sp>
      <p:sp>
        <p:nvSpPr>
          <p:cNvPr id="18" name="Rounded Rectangle 17"/>
          <p:cNvSpPr/>
          <p:nvPr/>
        </p:nvSpPr>
        <p:spPr>
          <a:xfrm>
            <a:off x="385202" y="1923549"/>
            <a:ext cx="7939628" cy="955119"/>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cs typeface="Times New Roman" panose="02020603050405020304" pitchFamily="18" charset="0"/>
              </a:rPr>
              <a:t>* Quan điểm của Đảng, Nhà nước Việt Nam về dân tộc và giải quyết quan hệ dân tộc </a:t>
            </a: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117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ircle(in)">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2119745" y="0"/>
            <a:ext cx="7024255" cy="1066800"/>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a:solidFill>
                    <a:srgbClr val="002060"/>
                  </a:solidFill>
                  <a:latin typeface="Times New Roman" panose="02020603050405020304" pitchFamily="18" charset="0"/>
                  <a:cs typeface="Times New Roman" panose="02020603050405020304" pitchFamily="18" charset="0"/>
                </a:rPr>
                <a:t>3</a:t>
              </a:r>
              <a:r>
                <a:rPr lang="en-GB" altLang="en-US" sz="2800" b="1" kern="1200">
                  <a:solidFill>
                    <a:srgbClr val="002060"/>
                  </a:solidFill>
                  <a:latin typeface="Times New Roman" panose="02020603050405020304" pitchFamily="18" charset="0"/>
                  <a:cs typeface="Times New Roman" panose="02020603050405020304" pitchFamily="18" charset="0"/>
                </a:rPr>
                <a:t>.2. Quan điểm và chính sách của Đảng, Nhà nước Việt </a:t>
              </a:r>
              <a:r>
                <a:rPr lang="en-GB" altLang="en-US" sz="2800" b="1">
                  <a:solidFill>
                    <a:srgbClr val="002060"/>
                  </a:solidFill>
                  <a:latin typeface="Times New Roman" panose="02020603050405020304" pitchFamily="18" charset="0"/>
                  <a:cs typeface="Times New Roman" panose="02020603050405020304" pitchFamily="18" charset="0"/>
                </a:rPr>
                <a:t>Nam về vấn đề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0" name="Rounded Rectangle 9"/>
          <p:cNvSpPr/>
          <p:nvPr/>
        </p:nvSpPr>
        <p:spPr>
          <a:xfrm>
            <a:off x="451565" y="3679778"/>
            <a:ext cx="8526180" cy="100577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Ưu tiên đầu tư phát triển kinh tế - xã hội các vùng dân tộc và miền núi. </a:t>
            </a:r>
          </a:p>
        </p:txBody>
      </p:sp>
      <p:sp>
        <p:nvSpPr>
          <p:cNvPr id="16" name="Rounded Rectangle 15"/>
          <p:cNvSpPr/>
          <p:nvPr/>
        </p:nvSpPr>
        <p:spPr>
          <a:xfrm>
            <a:off x="411162" y="4831065"/>
            <a:ext cx="8686046" cy="1625154"/>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Công tác dân tộc và thực hiện chính sách dân tộc là nhiệm vụ của toàn Đảng, toàn dân, toàn quân, của các cấp, các ngành và toàn bộ hệ thống chính trị.</a:t>
            </a:r>
          </a:p>
        </p:txBody>
      </p:sp>
      <p:sp>
        <p:nvSpPr>
          <p:cNvPr id="9" name="Rounded Rectangle 8"/>
          <p:cNvSpPr/>
          <p:nvPr/>
        </p:nvSpPr>
        <p:spPr>
          <a:xfrm>
            <a:off x="465421" y="2109997"/>
            <a:ext cx="8512324" cy="1424269"/>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spcBef>
                <a:spcPts val="600"/>
              </a:spcBef>
              <a:spcAft>
                <a:spcPts val="600"/>
              </a:spcAf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Phát triển toàn diện chính trị, kinh tế, văn hóa, xã hội và an ninh - quốc phòng trên địa bàn vùng dân tộc và miền núi,…</a:t>
            </a:r>
          </a:p>
        </p:txBody>
      </p:sp>
      <p:sp>
        <p:nvSpPr>
          <p:cNvPr id="12" name="Rounded Rectangle 11"/>
          <p:cNvSpPr/>
          <p:nvPr/>
        </p:nvSpPr>
        <p:spPr>
          <a:xfrm>
            <a:off x="451565" y="1073819"/>
            <a:ext cx="7939628" cy="955119"/>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cs typeface="Times New Roman" panose="02020603050405020304" pitchFamily="18" charset="0"/>
              </a:rPr>
              <a:t>* Quan điểm của Đảng, Nhà nước Việt Nam về dân tộc và giải quyết quan hệ dân tộc </a:t>
            </a: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616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circle(in)">
                                      <p:cBhvr>
                                        <p:cTn id="1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60913" y="1262792"/>
            <a:ext cx="8315486" cy="814498"/>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cs typeface="Times New Roman" panose="02020603050405020304" pitchFamily="18" charset="0"/>
              </a:rPr>
              <a:t>* Chính sách dân tộc của Đảng, Nhà nước Việt Nam</a:t>
            </a: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le 7"/>
          <p:cNvSpPr/>
          <p:nvPr/>
        </p:nvSpPr>
        <p:spPr>
          <a:xfrm>
            <a:off x="272615" y="2336138"/>
            <a:ext cx="8192511" cy="136054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indent="457200" algn="just">
              <a:spcBef>
                <a:spcPts val="600"/>
              </a:spcBef>
              <a:spcAft>
                <a:spcPts val="600"/>
              </a:spcAft>
            </a:pPr>
            <a:r>
              <a:rPr lang="en-US" sz="28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Về chính trị: </a:t>
            </a: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thực hiện bình đẳng, đoàn kết, tôn trọng, giúp nhau cùng phát triển giữa các dân tộc</a:t>
            </a:r>
          </a:p>
        </p:txBody>
      </p:sp>
      <p:sp>
        <p:nvSpPr>
          <p:cNvPr id="9" name="Rounded Rectangle 8"/>
          <p:cNvSpPr/>
          <p:nvPr/>
        </p:nvSpPr>
        <p:spPr>
          <a:xfrm>
            <a:off x="272615" y="4147722"/>
            <a:ext cx="8192512" cy="1740460"/>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indent="457200" algn="just">
              <a:spcBef>
                <a:spcPts val="600"/>
              </a:spcBef>
              <a:spcAft>
                <a:spcPts val="600"/>
              </a:spcAft>
            </a:pPr>
            <a:r>
              <a:rPr lang="en-US" sz="28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Về kinh tế: </a:t>
            </a: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nội dung, nhiệm vụ kinh tế trong chính sách dân tộc là các chủ trương, chính sách phát triển kinh tế - xã hội miền núi, vùng đồng bào các dân tộc thiểu số </a:t>
            </a:r>
          </a:p>
        </p:txBody>
      </p:sp>
      <p:grpSp>
        <p:nvGrpSpPr>
          <p:cNvPr id="10" name="Group 9"/>
          <p:cNvGrpSpPr/>
          <p:nvPr/>
        </p:nvGrpSpPr>
        <p:grpSpPr>
          <a:xfrm>
            <a:off x="2119745" y="0"/>
            <a:ext cx="7024255" cy="1066800"/>
            <a:chOff x="212477" y="406442"/>
            <a:chExt cx="5840730" cy="797040"/>
          </a:xfrm>
        </p:grpSpPr>
        <p:sp>
          <p:nvSpPr>
            <p:cNvPr id="11" name="Rounded Rectangle 1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a:solidFill>
                    <a:srgbClr val="002060"/>
                  </a:solidFill>
                  <a:latin typeface="Times New Roman" panose="02020603050405020304" pitchFamily="18" charset="0"/>
                  <a:cs typeface="Times New Roman" panose="02020603050405020304" pitchFamily="18" charset="0"/>
                </a:rPr>
                <a:t>3</a:t>
              </a:r>
              <a:r>
                <a:rPr lang="en-GB" altLang="en-US" sz="2800" b="1" kern="1200">
                  <a:solidFill>
                    <a:srgbClr val="002060"/>
                  </a:solidFill>
                  <a:latin typeface="Times New Roman" panose="02020603050405020304" pitchFamily="18" charset="0"/>
                  <a:cs typeface="Times New Roman" panose="02020603050405020304" pitchFamily="18" charset="0"/>
                </a:rPr>
                <a:t>.2. Quan điểm và chính sách của Đảng, Nhà nước Việt </a:t>
              </a:r>
              <a:r>
                <a:rPr lang="en-GB" altLang="en-US" sz="2800" b="1">
                  <a:solidFill>
                    <a:srgbClr val="002060"/>
                  </a:solidFill>
                  <a:latin typeface="Times New Roman" panose="02020603050405020304" pitchFamily="18" charset="0"/>
                  <a:cs typeface="Times New Roman" panose="02020603050405020304" pitchFamily="18" charset="0"/>
                </a:rPr>
                <a:t>Nam về vấn đề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8476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451565" y="3488559"/>
            <a:ext cx="8192511" cy="104187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indent="457200" algn="just">
              <a:spcBef>
                <a:spcPts val="600"/>
              </a:spcBef>
              <a:spcAft>
                <a:spcPts val="600"/>
              </a:spcAft>
            </a:pPr>
            <a:r>
              <a:rPr lang="en-US" sz="28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Về xã hội: </a:t>
            </a: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thực hiện chính sách xã hội, đảm bảo an sinh xã hội trong vùng đồng bào dân tộc thiểu số.</a:t>
            </a:r>
          </a:p>
        </p:txBody>
      </p:sp>
      <p:sp>
        <p:nvSpPr>
          <p:cNvPr id="12" name="Rounded Rectangle 11"/>
          <p:cNvSpPr/>
          <p:nvPr/>
        </p:nvSpPr>
        <p:spPr>
          <a:xfrm>
            <a:off x="465421" y="4737710"/>
            <a:ext cx="8192512" cy="1985379"/>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indent="457200" algn="just">
              <a:spcBef>
                <a:spcPts val="600"/>
              </a:spcBef>
              <a:spcAft>
                <a:spcPts val="600"/>
              </a:spcAft>
            </a:pPr>
            <a:r>
              <a:rPr lang="en-US" sz="28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Về an ninh quốc phòng: </a:t>
            </a: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tăng cường sức mạnh bảo vệ tổ quốc trên cơ sở đảm bảo ổn định chính trị, thực hiện tốt an ninh chính trị, trật tự an toàn xã hội. </a:t>
            </a:r>
          </a:p>
        </p:txBody>
      </p:sp>
      <p:sp>
        <p:nvSpPr>
          <p:cNvPr id="13" name="Rounded Rectangle 12"/>
          <p:cNvSpPr/>
          <p:nvPr/>
        </p:nvSpPr>
        <p:spPr>
          <a:xfrm>
            <a:off x="465421" y="2225510"/>
            <a:ext cx="8192511" cy="1100931"/>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indent="457200" algn="just">
              <a:spcBef>
                <a:spcPts val="600"/>
              </a:spcBef>
              <a:spcAft>
                <a:spcPts val="600"/>
              </a:spcAft>
            </a:pPr>
            <a:r>
              <a:rPr lang="en-US" sz="28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Về văn hóa: </a:t>
            </a: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xây dựng nền văn hóa Việt Nam tiên tiến đậm đà bản sắc dân tộc.</a:t>
            </a:r>
          </a:p>
        </p:txBody>
      </p:sp>
      <p:sp>
        <p:nvSpPr>
          <p:cNvPr id="17" name="Rounded Rectangle 16"/>
          <p:cNvSpPr/>
          <p:nvPr/>
        </p:nvSpPr>
        <p:spPr>
          <a:xfrm>
            <a:off x="60913" y="1262792"/>
            <a:ext cx="8315486" cy="814498"/>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cs typeface="Times New Roman" panose="02020603050405020304" pitchFamily="18" charset="0"/>
              </a:rPr>
              <a:t>* Chính sách dân tộc của Đảng, Nhà nước Việt Nam</a:t>
            </a: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grpSp>
        <p:nvGrpSpPr>
          <p:cNvPr id="9" name="Group 8"/>
          <p:cNvGrpSpPr/>
          <p:nvPr/>
        </p:nvGrpSpPr>
        <p:grpSpPr>
          <a:xfrm>
            <a:off x="2119745" y="0"/>
            <a:ext cx="7024255" cy="1066800"/>
            <a:chOff x="212477" y="406442"/>
            <a:chExt cx="5840730" cy="797040"/>
          </a:xfrm>
        </p:grpSpPr>
        <p:sp>
          <p:nvSpPr>
            <p:cNvPr id="11" name="Rounded Rectangle 1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a:solidFill>
                    <a:srgbClr val="002060"/>
                  </a:solidFill>
                  <a:latin typeface="Times New Roman" panose="02020603050405020304" pitchFamily="18" charset="0"/>
                  <a:cs typeface="Times New Roman" panose="02020603050405020304" pitchFamily="18" charset="0"/>
                </a:rPr>
                <a:t>3</a:t>
              </a:r>
              <a:r>
                <a:rPr lang="en-GB" altLang="en-US" sz="2800" b="1" kern="1200">
                  <a:solidFill>
                    <a:srgbClr val="002060"/>
                  </a:solidFill>
                  <a:latin typeface="Times New Roman" panose="02020603050405020304" pitchFamily="18" charset="0"/>
                  <a:cs typeface="Times New Roman" panose="02020603050405020304" pitchFamily="18" charset="0"/>
                </a:rPr>
                <a:t>.2. Quan điểm và chính sách của Đảng, Nhà nước Việt </a:t>
              </a:r>
              <a:r>
                <a:rPr lang="en-GB" altLang="en-US" sz="2800" b="1">
                  <a:solidFill>
                    <a:srgbClr val="002060"/>
                  </a:solidFill>
                  <a:latin typeface="Times New Roman" panose="02020603050405020304" pitchFamily="18" charset="0"/>
                  <a:cs typeface="Times New Roman" panose="02020603050405020304" pitchFamily="18" charset="0"/>
                </a:rPr>
                <a:t>Nam về vấn đề dân tộc</a:t>
              </a:r>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1322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21901</TotalTime>
  <Words>1211</Words>
  <Application>Microsoft Office PowerPoint</Application>
  <PresentationFormat>On-screen Show (4:3)</PresentationFormat>
  <Paragraphs>83</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Unicode MS</vt:lpstr>
      <vt:lpstr>UTM Alexander</vt:lpstr>
      <vt:lpstr>Arial</vt:lpstr>
      <vt:lpstr>Calibri</vt:lpstr>
      <vt:lpstr>Times New Roman</vt:lpstr>
      <vt:lpstr>Wingdings</vt:lpstr>
      <vt:lpstr>Office Theme</vt:lpstr>
      <vt:lpstr>PowerPoint Presentation</vt:lpstr>
      <vt:lpstr>   Chương 6 VẤN ĐỀ DÂN TỘC VÀ TÔN GIÁO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660</cp:revision>
  <dcterms:created xsi:type="dcterms:W3CDTF">2020-12-02T00:38:25Z</dcterms:created>
  <dcterms:modified xsi:type="dcterms:W3CDTF">2024-07-15T09:20:20Z</dcterms:modified>
</cp:coreProperties>
</file>