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527" r:id="rId3"/>
    <p:sldId id="480" r:id="rId4"/>
    <p:sldId id="507" r:id="rId5"/>
    <p:sldId id="508" r:id="rId6"/>
    <p:sldId id="509" r:id="rId7"/>
    <p:sldId id="510" r:id="rId8"/>
    <p:sldId id="513" r:id="rId9"/>
    <p:sldId id="514" r:id="rId10"/>
    <p:sldId id="515" r:id="rId11"/>
    <p:sldId id="516" r:id="rId12"/>
    <p:sldId id="506" r:id="rId13"/>
    <p:sldId id="517" r:id="rId14"/>
    <p:sldId id="518" r:id="rId15"/>
    <p:sldId id="519" r:id="rId16"/>
    <p:sldId id="528" r:id="rId17"/>
    <p:sldId id="52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602400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11</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630660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82346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95306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931980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7867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9364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866216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678636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79952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355640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326384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78613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10</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9292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636" y="44451"/>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88676" y="3811517"/>
            <a:ext cx="8976884" cy="1077218"/>
          </a:xfrm>
          <a:prstGeom prst="rect">
            <a:avLst/>
          </a:prstGeom>
        </p:spPr>
        <p:txBody>
          <a:bodyPr wrap="square">
            <a:spAutoFit/>
          </a:bodyPr>
          <a:lstStyle/>
          <a:p>
            <a:pPr algn="ctr"/>
            <a:r>
              <a:rPr lang="en-US" sz="3200" b="1" cap="all">
                <a:solidFill>
                  <a:srgbClr val="7030A0"/>
                </a:solidFill>
                <a:latin typeface="Times New Roman" panose="02020603050405020304" pitchFamily="18" charset="0"/>
                <a:cs typeface="Times New Roman" panose="02020603050405020304" pitchFamily="18" charset="0"/>
              </a:rPr>
              <a:t>VẤN ĐỀ GIA ĐÌNH TRONG </a:t>
            </a:r>
          </a:p>
          <a:p>
            <a:pPr algn="ctr"/>
            <a:r>
              <a:rPr lang="en-US" sz="3200" b="1" cap="all">
                <a:solidFill>
                  <a:srgbClr val="7030A0"/>
                </a:solidFill>
                <a:latin typeface="Times New Roman" panose="02020603050405020304" pitchFamily="18" charset="0"/>
                <a:cs typeface="Times New Roman" panose="02020603050405020304" pitchFamily="18" charset="0"/>
              </a:rPr>
              <a:t>THỜI KỲ QUÁ ĐỘ 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111602" y="2297432"/>
            <a:ext cx="4482573" cy="441601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161308" y="-10709"/>
            <a:ext cx="6900113" cy="78449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a:latin typeface="Times New Roman" panose="02020603050405020304" pitchFamily="18" charset="0"/>
                <a:cs typeface="Times New Roman" panose="02020603050405020304" pitchFamily="18" charset="0"/>
              </a:rPr>
              <a:t>2. Vị trí của gia đình trong xã hội</a:t>
            </a:r>
            <a:endParaRPr lang="vi-VN" sz="3200" b="1" kern="0">
              <a:solidFill>
                <a:schemeClr val="bg1"/>
              </a:solidFill>
              <a:latin typeface="Times New Roman" panose="02020603050405020304" pitchFamily="18" charset="0"/>
              <a:cs typeface="Times New Roman" panose="02020603050405020304" pitchFamily="18" charset="0"/>
            </a:endParaRPr>
          </a:p>
        </p:txBody>
      </p:sp>
      <p:grpSp>
        <p:nvGrpSpPr>
          <p:cNvPr id="22" name="Group 21"/>
          <p:cNvGrpSpPr/>
          <p:nvPr/>
        </p:nvGrpSpPr>
        <p:grpSpPr>
          <a:xfrm>
            <a:off x="0" y="839082"/>
            <a:ext cx="8743950" cy="1046868"/>
            <a:chOff x="212477" y="406442"/>
            <a:chExt cx="5840730" cy="797040"/>
          </a:xfrm>
        </p:grpSpPr>
        <p:sp>
          <p:nvSpPr>
            <p:cNvPr id="23" name="Rounded Rectangle 2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Gia đình là tổ ấm, mang lại các giá trị hạnh phúc, sự hài hòa trong đời sống cá nhân của mọi thành viên</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28" name="Freeform 27"/>
          <p:cNvSpPr/>
          <p:nvPr/>
        </p:nvSpPr>
        <p:spPr>
          <a:xfrm>
            <a:off x="1538815" y="3690300"/>
            <a:ext cx="1609233" cy="1392051"/>
          </a:xfrm>
          <a:custGeom>
            <a:avLst/>
            <a:gdLst>
              <a:gd name="connsiteX0" fmla="*/ 0 w 1609233"/>
              <a:gd name="connsiteY0" fmla="*/ 696026 h 1392051"/>
              <a:gd name="connsiteX1" fmla="*/ 397709 w 1609233"/>
              <a:gd name="connsiteY1" fmla="*/ 0 h 1392051"/>
              <a:gd name="connsiteX2" fmla="*/ 1211524 w 1609233"/>
              <a:gd name="connsiteY2" fmla="*/ 0 h 1392051"/>
              <a:gd name="connsiteX3" fmla="*/ 1609233 w 1609233"/>
              <a:gd name="connsiteY3" fmla="*/ 696026 h 1392051"/>
              <a:gd name="connsiteX4" fmla="*/ 1211524 w 1609233"/>
              <a:gd name="connsiteY4" fmla="*/ 1392051 h 1392051"/>
              <a:gd name="connsiteX5" fmla="*/ 397709 w 1609233"/>
              <a:gd name="connsiteY5" fmla="*/ 1392051 h 1392051"/>
              <a:gd name="connsiteX6" fmla="*/ 0 w 1609233"/>
              <a:gd name="connsiteY6" fmla="*/ 696026 h 1392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9233" h="1392051">
                <a:moveTo>
                  <a:pt x="0" y="696026"/>
                </a:moveTo>
                <a:lnTo>
                  <a:pt x="397709" y="0"/>
                </a:lnTo>
                <a:lnTo>
                  <a:pt x="1211524" y="0"/>
                </a:lnTo>
                <a:lnTo>
                  <a:pt x="1609233" y="696026"/>
                </a:lnTo>
                <a:lnTo>
                  <a:pt x="1211524" y="1392051"/>
                </a:lnTo>
                <a:lnTo>
                  <a:pt x="397709" y="1392051"/>
                </a:lnTo>
                <a:lnTo>
                  <a:pt x="0" y="69602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92072" tIns="256082" rIns="292072" bIns="256082" numCol="1" spcCol="1270" anchor="ctr" anchorCtr="0">
            <a:noAutofit/>
          </a:bodyPr>
          <a:lstStyle/>
          <a:p>
            <a:pPr lvl="0" algn="ctr" defTabSz="889000">
              <a:lnSpc>
                <a:spcPct val="90000"/>
              </a:lnSpc>
              <a:spcBef>
                <a:spcPct val="0"/>
              </a:spcBef>
              <a:spcAft>
                <a:spcPct val="35000"/>
              </a:spcAft>
            </a:pPr>
            <a:r>
              <a:rPr lang="en-US" sz="2000" b="1" kern="1200">
                <a:solidFill>
                  <a:srgbClr val="002060"/>
                </a:solidFill>
                <a:latin typeface="Times New Roman" panose="02020603050405020304" pitchFamily="18" charset="0"/>
                <a:cs typeface="Times New Roman" panose="02020603050405020304" pitchFamily="18" charset="0"/>
              </a:rPr>
              <a:t>Cá nhân</a:t>
            </a:r>
          </a:p>
        </p:txBody>
      </p:sp>
      <p:sp>
        <p:nvSpPr>
          <p:cNvPr id="31" name="Freeform 30"/>
          <p:cNvSpPr/>
          <p:nvPr/>
        </p:nvSpPr>
        <p:spPr>
          <a:xfrm>
            <a:off x="1687049" y="2424228"/>
            <a:ext cx="1318755" cy="1140878"/>
          </a:xfrm>
          <a:custGeom>
            <a:avLst/>
            <a:gdLst>
              <a:gd name="connsiteX0" fmla="*/ 0 w 1318755"/>
              <a:gd name="connsiteY0" fmla="*/ 570439 h 1140878"/>
              <a:gd name="connsiteX1" fmla="*/ 325949 w 1318755"/>
              <a:gd name="connsiteY1" fmla="*/ 0 h 1140878"/>
              <a:gd name="connsiteX2" fmla="*/ 992806 w 1318755"/>
              <a:gd name="connsiteY2" fmla="*/ 0 h 1140878"/>
              <a:gd name="connsiteX3" fmla="*/ 1318755 w 1318755"/>
              <a:gd name="connsiteY3" fmla="*/ 570439 h 1140878"/>
              <a:gd name="connsiteX4" fmla="*/ 992806 w 1318755"/>
              <a:gd name="connsiteY4" fmla="*/ 1140878 h 1140878"/>
              <a:gd name="connsiteX5" fmla="*/ 325949 w 1318755"/>
              <a:gd name="connsiteY5" fmla="*/ 1140878 h 1140878"/>
              <a:gd name="connsiteX6" fmla="*/ 0 w 1318755"/>
              <a:gd name="connsiteY6" fmla="*/ 570439 h 11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8755" h="1140878">
                <a:moveTo>
                  <a:pt x="0" y="570439"/>
                </a:moveTo>
                <a:lnTo>
                  <a:pt x="325949" y="0"/>
                </a:lnTo>
                <a:lnTo>
                  <a:pt x="992806" y="0"/>
                </a:lnTo>
                <a:lnTo>
                  <a:pt x="1318755" y="570439"/>
                </a:lnTo>
                <a:lnTo>
                  <a:pt x="992806" y="1140878"/>
                </a:lnTo>
                <a:lnTo>
                  <a:pt x="325949" y="1140878"/>
                </a:lnTo>
                <a:lnTo>
                  <a:pt x="0" y="570439"/>
                </a:lnTo>
                <a:close/>
              </a:path>
            </a:pathLst>
          </a:custGeom>
          <a:solidFill>
            <a:schemeClr val="accent1">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946" tIns="214468" rIns="243946" bIns="214468" numCol="1" spcCol="1270" anchor="ctr" anchorCtr="0">
            <a:noAutofit/>
          </a:bodyPr>
          <a:lstStyle/>
          <a:p>
            <a:pPr lvl="0" algn="ctr" defTabSz="889000">
              <a:lnSpc>
                <a:spcPct val="90000"/>
              </a:lnSpc>
              <a:spcBef>
                <a:spcPct val="0"/>
              </a:spcBef>
              <a:spcAft>
                <a:spcPct val="35000"/>
              </a:spcAft>
            </a:pPr>
            <a:r>
              <a:rPr lang="en-US" sz="2000" b="1" kern="1200">
                <a:solidFill>
                  <a:srgbClr val="002060"/>
                </a:solidFill>
                <a:latin typeface="Times New Roman" panose="02020603050405020304" pitchFamily="18" charset="0"/>
                <a:cs typeface="Times New Roman" panose="02020603050405020304" pitchFamily="18" charset="0"/>
              </a:rPr>
              <a:t>Yêu thương</a:t>
            </a:r>
          </a:p>
        </p:txBody>
      </p:sp>
      <p:sp>
        <p:nvSpPr>
          <p:cNvPr id="33" name="Freeform 32"/>
          <p:cNvSpPr/>
          <p:nvPr/>
        </p:nvSpPr>
        <p:spPr>
          <a:xfrm>
            <a:off x="2896500" y="3125944"/>
            <a:ext cx="1318755" cy="1140878"/>
          </a:xfrm>
          <a:custGeom>
            <a:avLst/>
            <a:gdLst>
              <a:gd name="connsiteX0" fmla="*/ 0 w 1318755"/>
              <a:gd name="connsiteY0" fmla="*/ 570439 h 1140878"/>
              <a:gd name="connsiteX1" fmla="*/ 325949 w 1318755"/>
              <a:gd name="connsiteY1" fmla="*/ 0 h 1140878"/>
              <a:gd name="connsiteX2" fmla="*/ 992806 w 1318755"/>
              <a:gd name="connsiteY2" fmla="*/ 0 h 1140878"/>
              <a:gd name="connsiteX3" fmla="*/ 1318755 w 1318755"/>
              <a:gd name="connsiteY3" fmla="*/ 570439 h 1140878"/>
              <a:gd name="connsiteX4" fmla="*/ 992806 w 1318755"/>
              <a:gd name="connsiteY4" fmla="*/ 1140878 h 1140878"/>
              <a:gd name="connsiteX5" fmla="*/ 325949 w 1318755"/>
              <a:gd name="connsiteY5" fmla="*/ 1140878 h 1140878"/>
              <a:gd name="connsiteX6" fmla="*/ 0 w 1318755"/>
              <a:gd name="connsiteY6" fmla="*/ 570439 h 11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8755" h="1140878">
                <a:moveTo>
                  <a:pt x="0" y="570439"/>
                </a:moveTo>
                <a:lnTo>
                  <a:pt x="325949" y="0"/>
                </a:lnTo>
                <a:lnTo>
                  <a:pt x="992806" y="0"/>
                </a:lnTo>
                <a:lnTo>
                  <a:pt x="1318755" y="570439"/>
                </a:lnTo>
                <a:lnTo>
                  <a:pt x="992806" y="1140878"/>
                </a:lnTo>
                <a:lnTo>
                  <a:pt x="325949" y="1140878"/>
                </a:lnTo>
                <a:lnTo>
                  <a:pt x="0" y="570439"/>
                </a:lnTo>
                <a:close/>
              </a:path>
            </a:pathLst>
          </a:cu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946" tIns="214468" rIns="243946" bIns="214468" numCol="1" spcCol="1270" anchor="ctr" anchorCtr="0">
            <a:noAutofit/>
          </a:bodyPr>
          <a:lstStyle/>
          <a:p>
            <a:pPr lvl="0" algn="ctr" defTabSz="889000">
              <a:lnSpc>
                <a:spcPct val="90000"/>
              </a:lnSpc>
              <a:spcBef>
                <a:spcPct val="0"/>
              </a:spcBef>
              <a:spcAft>
                <a:spcPct val="35000"/>
              </a:spcAft>
            </a:pPr>
            <a:r>
              <a:rPr lang="en-US" sz="2000" b="1" kern="1200">
                <a:solidFill>
                  <a:srgbClr val="002060"/>
                </a:solidFill>
                <a:latin typeface="Times New Roman" panose="02020603050405020304" pitchFamily="18" charset="0"/>
                <a:cs typeface="Times New Roman" panose="02020603050405020304" pitchFamily="18" charset="0"/>
              </a:rPr>
              <a:t>Chăm sóc</a:t>
            </a:r>
          </a:p>
        </p:txBody>
      </p:sp>
      <p:sp>
        <p:nvSpPr>
          <p:cNvPr id="35" name="Freeform 34"/>
          <p:cNvSpPr/>
          <p:nvPr/>
        </p:nvSpPr>
        <p:spPr>
          <a:xfrm>
            <a:off x="2896500" y="4505437"/>
            <a:ext cx="1318755" cy="1140878"/>
          </a:xfrm>
          <a:custGeom>
            <a:avLst/>
            <a:gdLst>
              <a:gd name="connsiteX0" fmla="*/ 0 w 1318755"/>
              <a:gd name="connsiteY0" fmla="*/ 570439 h 1140878"/>
              <a:gd name="connsiteX1" fmla="*/ 325949 w 1318755"/>
              <a:gd name="connsiteY1" fmla="*/ 0 h 1140878"/>
              <a:gd name="connsiteX2" fmla="*/ 992806 w 1318755"/>
              <a:gd name="connsiteY2" fmla="*/ 0 h 1140878"/>
              <a:gd name="connsiteX3" fmla="*/ 1318755 w 1318755"/>
              <a:gd name="connsiteY3" fmla="*/ 570439 h 1140878"/>
              <a:gd name="connsiteX4" fmla="*/ 992806 w 1318755"/>
              <a:gd name="connsiteY4" fmla="*/ 1140878 h 1140878"/>
              <a:gd name="connsiteX5" fmla="*/ 325949 w 1318755"/>
              <a:gd name="connsiteY5" fmla="*/ 1140878 h 1140878"/>
              <a:gd name="connsiteX6" fmla="*/ 0 w 1318755"/>
              <a:gd name="connsiteY6" fmla="*/ 570439 h 11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8755" h="1140878">
                <a:moveTo>
                  <a:pt x="0" y="570439"/>
                </a:moveTo>
                <a:lnTo>
                  <a:pt x="325949" y="0"/>
                </a:lnTo>
                <a:lnTo>
                  <a:pt x="992806" y="0"/>
                </a:lnTo>
                <a:lnTo>
                  <a:pt x="1318755" y="570439"/>
                </a:lnTo>
                <a:lnTo>
                  <a:pt x="992806" y="1140878"/>
                </a:lnTo>
                <a:lnTo>
                  <a:pt x="325949" y="1140878"/>
                </a:lnTo>
                <a:lnTo>
                  <a:pt x="0" y="570439"/>
                </a:lnTo>
                <a:close/>
              </a:path>
            </a:pathLst>
          </a:custGeom>
          <a:solidFill>
            <a:schemeClr val="accent4">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946" tIns="214468" rIns="243946" bIns="214468" numCol="1" spcCol="1270" anchor="ctr" anchorCtr="0">
            <a:noAutofit/>
          </a:bodyPr>
          <a:lstStyle/>
          <a:p>
            <a:pPr lvl="0" algn="ctr" defTabSz="889000">
              <a:lnSpc>
                <a:spcPct val="90000"/>
              </a:lnSpc>
              <a:spcBef>
                <a:spcPct val="0"/>
              </a:spcBef>
              <a:spcAft>
                <a:spcPct val="35000"/>
              </a:spcAft>
            </a:pPr>
            <a:r>
              <a:rPr lang="en-US" sz="2000" b="1" kern="1200">
                <a:solidFill>
                  <a:srgbClr val="002060"/>
                </a:solidFill>
                <a:latin typeface="Times New Roman" panose="02020603050405020304" pitchFamily="18" charset="0"/>
                <a:cs typeface="Times New Roman" panose="02020603050405020304" pitchFamily="18" charset="0"/>
              </a:rPr>
              <a:t>Nuôi dưỡng</a:t>
            </a:r>
          </a:p>
        </p:txBody>
      </p:sp>
      <p:sp>
        <p:nvSpPr>
          <p:cNvPr id="37" name="Freeform 36"/>
          <p:cNvSpPr/>
          <p:nvPr/>
        </p:nvSpPr>
        <p:spPr>
          <a:xfrm>
            <a:off x="1687049" y="5127643"/>
            <a:ext cx="1318755" cy="1140878"/>
          </a:xfrm>
          <a:custGeom>
            <a:avLst/>
            <a:gdLst>
              <a:gd name="connsiteX0" fmla="*/ 0 w 1318755"/>
              <a:gd name="connsiteY0" fmla="*/ 570439 h 1140878"/>
              <a:gd name="connsiteX1" fmla="*/ 325949 w 1318755"/>
              <a:gd name="connsiteY1" fmla="*/ 0 h 1140878"/>
              <a:gd name="connsiteX2" fmla="*/ 992806 w 1318755"/>
              <a:gd name="connsiteY2" fmla="*/ 0 h 1140878"/>
              <a:gd name="connsiteX3" fmla="*/ 1318755 w 1318755"/>
              <a:gd name="connsiteY3" fmla="*/ 570439 h 1140878"/>
              <a:gd name="connsiteX4" fmla="*/ 992806 w 1318755"/>
              <a:gd name="connsiteY4" fmla="*/ 1140878 h 1140878"/>
              <a:gd name="connsiteX5" fmla="*/ 325949 w 1318755"/>
              <a:gd name="connsiteY5" fmla="*/ 1140878 h 1140878"/>
              <a:gd name="connsiteX6" fmla="*/ 0 w 1318755"/>
              <a:gd name="connsiteY6" fmla="*/ 570439 h 11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8755" h="1140878">
                <a:moveTo>
                  <a:pt x="0" y="570439"/>
                </a:moveTo>
                <a:lnTo>
                  <a:pt x="325949" y="0"/>
                </a:lnTo>
                <a:lnTo>
                  <a:pt x="992806" y="0"/>
                </a:lnTo>
                <a:lnTo>
                  <a:pt x="1318755" y="570439"/>
                </a:lnTo>
                <a:lnTo>
                  <a:pt x="992806" y="1140878"/>
                </a:lnTo>
                <a:lnTo>
                  <a:pt x="325949" y="1140878"/>
                </a:lnTo>
                <a:lnTo>
                  <a:pt x="0" y="570439"/>
                </a:lnTo>
                <a:close/>
              </a:path>
            </a:pathLst>
          </a:custGeom>
          <a:solidFill>
            <a:schemeClr val="accent6">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946" tIns="214468" rIns="243946" bIns="214468" numCol="1" spcCol="1270" anchor="ctr" anchorCtr="0">
            <a:noAutofit/>
          </a:bodyPr>
          <a:lstStyle/>
          <a:p>
            <a:pPr lvl="0" algn="ctr" defTabSz="889000">
              <a:lnSpc>
                <a:spcPct val="90000"/>
              </a:lnSpc>
              <a:spcBef>
                <a:spcPct val="0"/>
              </a:spcBef>
              <a:spcAft>
                <a:spcPct val="35000"/>
              </a:spcAft>
            </a:pPr>
            <a:r>
              <a:rPr lang="en-US" sz="2000" b="1" kern="1200">
                <a:solidFill>
                  <a:srgbClr val="002060"/>
                </a:solidFill>
                <a:latin typeface="Times New Roman" panose="02020603050405020304" pitchFamily="18" charset="0"/>
                <a:cs typeface="Times New Roman" panose="02020603050405020304" pitchFamily="18" charset="0"/>
              </a:rPr>
              <a:t>Gắn bó</a:t>
            </a:r>
          </a:p>
        </p:txBody>
      </p:sp>
      <p:sp>
        <p:nvSpPr>
          <p:cNvPr id="39" name="Freeform 38"/>
          <p:cNvSpPr/>
          <p:nvPr/>
        </p:nvSpPr>
        <p:spPr>
          <a:xfrm>
            <a:off x="471983" y="4506222"/>
            <a:ext cx="1318755" cy="1140878"/>
          </a:xfrm>
          <a:custGeom>
            <a:avLst/>
            <a:gdLst>
              <a:gd name="connsiteX0" fmla="*/ 0 w 1318755"/>
              <a:gd name="connsiteY0" fmla="*/ 570439 h 1140878"/>
              <a:gd name="connsiteX1" fmla="*/ 325949 w 1318755"/>
              <a:gd name="connsiteY1" fmla="*/ 0 h 1140878"/>
              <a:gd name="connsiteX2" fmla="*/ 992806 w 1318755"/>
              <a:gd name="connsiteY2" fmla="*/ 0 h 1140878"/>
              <a:gd name="connsiteX3" fmla="*/ 1318755 w 1318755"/>
              <a:gd name="connsiteY3" fmla="*/ 570439 h 1140878"/>
              <a:gd name="connsiteX4" fmla="*/ 992806 w 1318755"/>
              <a:gd name="connsiteY4" fmla="*/ 1140878 h 1140878"/>
              <a:gd name="connsiteX5" fmla="*/ 325949 w 1318755"/>
              <a:gd name="connsiteY5" fmla="*/ 1140878 h 1140878"/>
              <a:gd name="connsiteX6" fmla="*/ 0 w 1318755"/>
              <a:gd name="connsiteY6" fmla="*/ 570439 h 11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8755" h="1140878">
                <a:moveTo>
                  <a:pt x="0" y="570439"/>
                </a:moveTo>
                <a:lnTo>
                  <a:pt x="325949" y="0"/>
                </a:lnTo>
                <a:lnTo>
                  <a:pt x="992806" y="0"/>
                </a:lnTo>
                <a:lnTo>
                  <a:pt x="1318755" y="570439"/>
                </a:lnTo>
                <a:lnTo>
                  <a:pt x="992806" y="1140878"/>
                </a:lnTo>
                <a:lnTo>
                  <a:pt x="325949" y="1140878"/>
                </a:lnTo>
                <a:lnTo>
                  <a:pt x="0" y="570439"/>
                </a:lnTo>
                <a:close/>
              </a:path>
            </a:pathLst>
          </a:custGeom>
          <a:solidFill>
            <a:schemeClr val="accent1">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946" tIns="214468" rIns="243946" bIns="214468" numCol="1" spcCol="1270" anchor="ctr" anchorCtr="0">
            <a:noAutofit/>
          </a:bodyPr>
          <a:lstStyle/>
          <a:p>
            <a:pPr lvl="0" algn="ctr" defTabSz="889000">
              <a:lnSpc>
                <a:spcPct val="90000"/>
              </a:lnSpc>
              <a:spcBef>
                <a:spcPct val="0"/>
              </a:spcBef>
              <a:spcAft>
                <a:spcPct val="35000"/>
              </a:spcAft>
            </a:pPr>
            <a:r>
              <a:rPr lang="en-US" sz="2000" b="1" kern="1200">
                <a:solidFill>
                  <a:srgbClr val="002060"/>
                </a:solidFill>
                <a:latin typeface="Times New Roman" panose="02020603050405020304" pitchFamily="18" charset="0"/>
                <a:cs typeface="Times New Roman" panose="02020603050405020304" pitchFamily="18" charset="0"/>
              </a:rPr>
              <a:t>Phát triển</a:t>
            </a:r>
          </a:p>
        </p:txBody>
      </p:sp>
      <p:sp>
        <p:nvSpPr>
          <p:cNvPr id="40" name="Freeform 39"/>
          <p:cNvSpPr/>
          <p:nvPr/>
        </p:nvSpPr>
        <p:spPr>
          <a:xfrm>
            <a:off x="471983" y="3124374"/>
            <a:ext cx="1318755" cy="1140878"/>
          </a:xfrm>
          <a:custGeom>
            <a:avLst/>
            <a:gdLst>
              <a:gd name="connsiteX0" fmla="*/ 0 w 1318755"/>
              <a:gd name="connsiteY0" fmla="*/ 570439 h 1140878"/>
              <a:gd name="connsiteX1" fmla="*/ 325949 w 1318755"/>
              <a:gd name="connsiteY1" fmla="*/ 0 h 1140878"/>
              <a:gd name="connsiteX2" fmla="*/ 992806 w 1318755"/>
              <a:gd name="connsiteY2" fmla="*/ 0 h 1140878"/>
              <a:gd name="connsiteX3" fmla="*/ 1318755 w 1318755"/>
              <a:gd name="connsiteY3" fmla="*/ 570439 h 1140878"/>
              <a:gd name="connsiteX4" fmla="*/ 992806 w 1318755"/>
              <a:gd name="connsiteY4" fmla="*/ 1140878 h 1140878"/>
              <a:gd name="connsiteX5" fmla="*/ 325949 w 1318755"/>
              <a:gd name="connsiteY5" fmla="*/ 1140878 h 1140878"/>
              <a:gd name="connsiteX6" fmla="*/ 0 w 1318755"/>
              <a:gd name="connsiteY6" fmla="*/ 570439 h 1140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18755" h="1140878">
                <a:moveTo>
                  <a:pt x="0" y="570439"/>
                </a:moveTo>
                <a:lnTo>
                  <a:pt x="325949" y="0"/>
                </a:lnTo>
                <a:lnTo>
                  <a:pt x="992806" y="0"/>
                </a:lnTo>
                <a:lnTo>
                  <a:pt x="1318755" y="570439"/>
                </a:lnTo>
                <a:lnTo>
                  <a:pt x="992806" y="1140878"/>
                </a:lnTo>
                <a:lnTo>
                  <a:pt x="325949" y="1140878"/>
                </a:lnTo>
                <a:lnTo>
                  <a:pt x="0" y="570439"/>
                </a:lnTo>
                <a:close/>
              </a:path>
            </a:pathLst>
          </a:custGeom>
          <a:solidFill>
            <a:schemeClr val="bg2">
              <a:lumMod val="9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3946" tIns="214468" rIns="243946" bIns="214468" numCol="1" spcCol="1270" anchor="ctr" anchorCtr="0">
            <a:noAutofit/>
          </a:bodyPr>
          <a:lstStyle/>
          <a:p>
            <a:pPr lvl="0" algn="ctr" defTabSz="889000">
              <a:lnSpc>
                <a:spcPct val="90000"/>
              </a:lnSpc>
              <a:spcBef>
                <a:spcPct val="0"/>
              </a:spcBef>
              <a:spcAft>
                <a:spcPct val="35000"/>
              </a:spcAft>
            </a:pPr>
            <a:r>
              <a:rPr lang="en-US" sz="2000" b="1" kern="1200">
                <a:solidFill>
                  <a:srgbClr val="002060"/>
                </a:solidFill>
                <a:latin typeface="Times New Roman" panose="02020603050405020304" pitchFamily="18" charset="0"/>
                <a:cs typeface="Times New Roman" panose="02020603050405020304" pitchFamily="18" charset="0"/>
              </a:rPr>
              <a:t>Trưởng thành</a:t>
            </a:r>
          </a:p>
        </p:txBody>
      </p:sp>
      <p:sp>
        <p:nvSpPr>
          <p:cNvPr id="16" name="Rectangle 15"/>
          <p:cNvSpPr/>
          <p:nvPr/>
        </p:nvSpPr>
        <p:spPr>
          <a:xfrm>
            <a:off x="421937" y="2697774"/>
            <a:ext cx="3942484" cy="3824389"/>
          </a:xfrm>
          <a:prstGeom prst="rect">
            <a:avLst/>
          </a:prstGeom>
          <a:noFill/>
        </p:spPr>
        <p:txBody>
          <a:bodyPr wrap="none" lIns="91440" tIns="45720" rIns="91440" bIns="45720">
            <a:prstTxWarp prst="textArchDown">
              <a:avLst/>
            </a:prstTxWarp>
            <a:spAutoFit/>
          </a:bodyPr>
          <a:lstStyle/>
          <a:p>
            <a:pPr algn="ctr"/>
            <a:r>
              <a:rPr lang="en-US" sz="3200" b="0" cap="none" spc="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Gia đình hạnh phúc</a:t>
            </a:r>
          </a:p>
        </p:txBody>
      </p:sp>
      <p:sp>
        <p:nvSpPr>
          <p:cNvPr id="17" name="Right Arrow 16"/>
          <p:cNvSpPr/>
          <p:nvPr/>
        </p:nvSpPr>
        <p:spPr>
          <a:xfrm>
            <a:off x="3144981" y="4358381"/>
            <a:ext cx="2122261" cy="1009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6170763" y="2883518"/>
            <a:ext cx="1500592" cy="1182254"/>
          </a:xfrm>
          <a:custGeom>
            <a:avLst/>
            <a:gdLst>
              <a:gd name="connsiteX0" fmla="*/ 0 w 1500592"/>
              <a:gd name="connsiteY0" fmla="*/ 1182254 h 1182254"/>
              <a:gd name="connsiteX1" fmla="*/ 750294 w 1500592"/>
              <a:gd name="connsiteY1" fmla="*/ 0 h 1182254"/>
              <a:gd name="connsiteX2" fmla="*/ 750298 w 1500592"/>
              <a:gd name="connsiteY2" fmla="*/ 0 h 1182254"/>
              <a:gd name="connsiteX3" fmla="*/ 1500592 w 1500592"/>
              <a:gd name="connsiteY3" fmla="*/ 1182254 h 1182254"/>
              <a:gd name="connsiteX4" fmla="*/ 0 w 1500592"/>
              <a:gd name="connsiteY4" fmla="*/ 1182254 h 1182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592" h="1182254">
                <a:moveTo>
                  <a:pt x="0" y="1182254"/>
                </a:moveTo>
                <a:lnTo>
                  <a:pt x="750294" y="0"/>
                </a:lnTo>
                <a:lnTo>
                  <a:pt x="750298" y="0"/>
                </a:lnTo>
                <a:lnTo>
                  <a:pt x="1500592" y="1182254"/>
                </a:lnTo>
                <a:lnTo>
                  <a:pt x="0" y="1182254"/>
                </a:lnTo>
                <a:close/>
              </a:path>
            </a:pathLst>
          </a:custGeom>
          <a:solidFill>
            <a:schemeClr val="accent6">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US" sz="2000" kern="1200">
              <a:latin typeface="Times New Roman" panose="02020603050405020304" pitchFamily="18" charset="0"/>
              <a:cs typeface="Times New Roman" panose="02020603050405020304" pitchFamily="18" charset="0"/>
            </a:endParaRPr>
          </a:p>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Nhân </a:t>
            </a:r>
          </a:p>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cách</a:t>
            </a:r>
          </a:p>
        </p:txBody>
      </p:sp>
      <p:sp>
        <p:nvSpPr>
          <p:cNvPr id="43" name="Freeform 42"/>
          <p:cNvSpPr/>
          <p:nvPr/>
        </p:nvSpPr>
        <p:spPr>
          <a:xfrm>
            <a:off x="5420467" y="4065772"/>
            <a:ext cx="3001185" cy="1182254"/>
          </a:xfrm>
          <a:custGeom>
            <a:avLst/>
            <a:gdLst>
              <a:gd name="connsiteX0" fmla="*/ 0 w 3001185"/>
              <a:gd name="connsiteY0" fmla="*/ 1182254 h 1182254"/>
              <a:gd name="connsiteX1" fmla="*/ 750294 w 3001185"/>
              <a:gd name="connsiteY1" fmla="*/ 0 h 1182254"/>
              <a:gd name="connsiteX2" fmla="*/ 2250891 w 3001185"/>
              <a:gd name="connsiteY2" fmla="*/ 0 h 1182254"/>
              <a:gd name="connsiteX3" fmla="*/ 3001185 w 3001185"/>
              <a:gd name="connsiteY3" fmla="*/ 1182254 h 1182254"/>
              <a:gd name="connsiteX4" fmla="*/ 0 w 3001185"/>
              <a:gd name="connsiteY4" fmla="*/ 1182254 h 1182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1185" h="1182254">
                <a:moveTo>
                  <a:pt x="0" y="1182254"/>
                </a:moveTo>
                <a:lnTo>
                  <a:pt x="750294" y="0"/>
                </a:lnTo>
                <a:lnTo>
                  <a:pt x="2250891" y="0"/>
                </a:lnTo>
                <a:lnTo>
                  <a:pt x="3001185" y="1182254"/>
                </a:lnTo>
                <a:lnTo>
                  <a:pt x="0" y="1182254"/>
                </a:lnTo>
                <a:close/>
              </a:path>
            </a:pathLst>
          </a:custGeom>
          <a:solidFill>
            <a:schemeClr val="accent6">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550607" tIns="25400" rIns="550608" bIns="25400" numCol="1" spcCol="1270" anchor="ctr" anchorCtr="0">
            <a:noAutofit/>
          </a:bodyPr>
          <a:lstStyle/>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Trí lực</a:t>
            </a:r>
          </a:p>
        </p:txBody>
      </p:sp>
      <p:sp>
        <p:nvSpPr>
          <p:cNvPr id="44" name="Freeform 43"/>
          <p:cNvSpPr/>
          <p:nvPr/>
        </p:nvSpPr>
        <p:spPr>
          <a:xfrm>
            <a:off x="4670171" y="5248027"/>
            <a:ext cx="4501777" cy="1182254"/>
          </a:xfrm>
          <a:custGeom>
            <a:avLst/>
            <a:gdLst>
              <a:gd name="connsiteX0" fmla="*/ 0 w 4501777"/>
              <a:gd name="connsiteY0" fmla="*/ 1182254 h 1182254"/>
              <a:gd name="connsiteX1" fmla="*/ 750294 w 4501777"/>
              <a:gd name="connsiteY1" fmla="*/ 0 h 1182254"/>
              <a:gd name="connsiteX2" fmla="*/ 3751483 w 4501777"/>
              <a:gd name="connsiteY2" fmla="*/ 0 h 1182254"/>
              <a:gd name="connsiteX3" fmla="*/ 4501777 w 4501777"/>
              <a:gd name="connsiteY3" fmla="*/ 1182254 h 1182254"/>
              <a:gd name="connsiteX4" fmla="*/ 0 w 4501777"/>
              <a:gd name="connsiteY4" fmla="*/ 1182254 h 1182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1777" h="1182254">
                <a:moveTo>
                  <a:pt x="0" y="1182254"/>
                </a:moveTo>
                <a:lnTo>
                  <a:pt x="750294" y="0"/>
                </a:lnTo>
                <a:lnTo>
                  <a:pt x="3751483" y="0"/>
                </a:lnTo>
                <a:lnTo>
                  <a:pt x="4501777" y="1182254"/>
                </a:lnTo>
                <a:lnTo>
                  <a:pt x="0" y="1182254"/>
                </a:lnTo>
                <a:close/>
              </a:path>
            </a:pathLst>
          </a:custGeom>
          <a:solidFill>
            <a:schemeClr val="tx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813211" tIns="25400" rIns="813211" bIns="25400" numCol="1" spcCol="1270" anchor="ctr" anchorCtr="0">
            <a:noAutofit/>
          </a:bodyPr>
          <a:lstStyle/>
          <a:p>
            <a:pPr lvl="0" algn="ctr"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Thể lực </a:t>
            </a:r>
          </a:p>
        </p:txBody>
      </p:sp>
    </p:spTree>
    <p:extLst>
      <p:ext uri="{BB962C8B-B14F-4D97-AF65-F5344CB8AC3E}">
        <p14:creationId xmlns:p14="http://schemas.microsoft.com/office/powerpoint/2010/main" val="389798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circle(in)">
                                      <p:cBhvr>
                                        <p:cTn id="19" dur="20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circle(in)">
                                      <p:cBhvr>
                                        <p:cTn id="24" dur="20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circle(in)">
                                      <p:cBhvr>
                                        <p:cTn id="29" dur="20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circle(in)">
                                      <p:cBhvr>
                                        <p:cTn id="34" dur="2000"/>
                                        <p:tgtEl>
                                          <p:spTgt spid="35"/>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circle(in)">
                                      <p:cBhvr>
                                        <p:cTn id="39" dur="20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circle(in)">
                                      <p:cBhvr>
                                        <p:cTn id="44" dur="2000"/>
                                        <p:tgtEl>
                                          <p:spTgt spid="39"/>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circle(in)">
                                      <p:cBhvr>
                                        <p:cTn id="49" dur="2000"/>
                                        <p:tgtEl>
                                          <p:spTgt spid="40"/>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circle(in)">
                                      <p:cBhvr>
                                        <p:cTn id="54" dur="2000"/>
                                        <p:tgtEl>
                                          <p:spTgt spid="12"/>
                                        </p:tgtEl>
                                      </p:cBhvr>
                                    </p:animEffect>
                                  </p:childTnLst>
                                </p:cTn>
                              </p:par>
                              <p:par>
                                <p:cTn id="55" presetID="6" presetClass="entr" presetSubtype="16"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circle(in)">
                                      <p:cBhvr>
                                        <p:cTn id="57" dur="2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barn(inVertic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circle(in)">
                                      <p:cBhvr>
                                        <p:cTn id="67" dur="20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43"/>
                                        </p:tgtEl>
                                        <p:attrNameLst>
                                          <p:attrName>style.visibility</p:attrName>
                                        </p:attrNameLst>
                                      </p:cBhvr>
                                      <p:to>
                                        <p:strVal val="visible"/>
                                      </p:to>
                                    </p:set>
                                    <p:animEffect transition="in" filter="circle(in)">
                                      <p:cBhvr>
                                        <p:cTn id="72" dur="2000"/>
                                        <p:tgtEl>
                                          <p:spTgt spid="43"/>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grpId="0" nodeType="click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circle(in)">
                                      <p:cBhvr>
                                        <p:cTn id="77"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9" grpId="0" animBg="1"/>
      <p:bldP spid="28" grpId="0" animBg="1"/>
      <p:bldP spid="31" grpId="0" animBg="1"/>
      <p:bldP spid="33" grpId="0" animBg="1"/>
      <p:bldP spid="35" grpId="0" animBg="1"/>
      <p:bldP spid="37" grpId="0" animBg="1"/>
      <p:bldP spid="39" grpId="0" animBg="1"/>
      <p:bldP spid="40" grpId="0" animBg="1"/>
      <p:bldP spid="16" grpId="0"/>
      <p:bldP spid="17" grpId="0" animBg="1"/>
      <p:bldP spid="42" grpId="0" animBg="1"/>
      <p:bldP spid="43" grpId="0" animBg="1"/>
      <p:bldP spid="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8767" y="960822"/>
            <a:ext cx="8007805" cy="744357"/>
            <a:chOff x="212477" y="406442"/>
            <a:chExt cx="5840730" cy="797040"/>
          </a:xfrm>
        </p:grpSpPr>
        <p:sp>
          <p:nvSpPr>
            <p:cNvPr id="21" name="Rounded Rectangle 20"/>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.3. </a:t>
              </a:r>
              <a:r>
                <a:rPr lang="en-US" sz="2800" b="1" i="1">
                  <a:solidFill>
                    <a:srgbClr val="002060"/>
                  </a:solidFill>
                  <a:latin typeface="Times New Roman" panose="02020603050405020304" pitchFamily="18" charset="0"/>
                  <a:cs typeface="Times New Roman" panose="02020603050405020304" pitchFamily="18" charset="0"/>
                </a:rPr>
                <a:t>Gia đình là cầu nối giữa cá nhân với xã hội</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9" name="Freeform 8"/>
          <p:cNvSpPr/>
          <p:nvPr/>
        </p:nvSpPr>
        <p:spPr>
          <a:xfrm>
            <a:off x="1124296" y="2564447"/>
            <a:ext cx="2171007" cy="2171007"/>
          </a:xfrm>
          <a:custGeom>
            <a:avLst/>
            <a:gdLst>
              <a:gd name="connsiteX0" fmla="*/ 0 w 2171007"/>
              <a:gd name="connsiteY0" fmla="*/ 1085504 h 2171007"/>
              <a:gd name="connsiteX1" fmla="*/ 1085504 w 2171007"/>
              <a:gd name="connsiteY1" fmla="*/ 0 h 2171007"/>
              <a:gd name="connsiteX2" fmla="*/ 2171008 w 2171007"/>
              <a:gd name="connsiteY2" fmla="*/ 1085504 h 2171007"/>
              <a:gd name="connsiteX3" fmla="*/ 1085504 w 2171007"/>
              <a:gd name="connsiteY3" fmla="*/ 2171008 h 2171007"/>
              <a:gd name="connsiteX4" fmla="*/ 0 w 2171007"/>
              <a:gd name="connsiteY4" fmla="*/ 1085504 h 217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007" h="2171007">
                <a:moveTo>
                  <a:pt x="0" y="1085504"/>
                </a:moveTo>
                <a:cubicBezTo>
                  <a:pt x="0" y="485997"/>
                  <a:pt x="485997" y="0"/>
                  <a:pt x="1085504" y="0"/>
                </a:cubicBezTo>
                <a:cubicBezTo>
                  <a:pt x="1685011" y="0"/>
                  <a:pt x="2171008" y="485997"/>
                  <a:pt x="2171008" y="1085504"/>
                </a:cubicBezTo>
                <a:cubicBezTo>
                  <a:pt x="2171008" y="1685011"/>
                  <a:pt x="1685011" y="2171008"/>
                  <a:pt x="1085504" y="2171008"/>
                </a:cubicBezTo>
                <a:cubicBezTo>
                  <a:pt x="485997" y="2171008"/>
                  <a:pt x="0" y="1685011"/>
                  <a:pt x="0" y="1085504"/>
                </a:cubicBezTo>
                <a:close/>
              </a:path>
            </a:pathLst>
          </a:custGeom>
          <a:solidFill>
            <a:schemeClr val="accent2">
              <a:lumMod val="40000"/>
              <a:lumOff val="60000"/>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289467" tIns="379926" rIns="289468" bIns="814128" numCol="1" spcCol="1270" anchor="ctr" anchorCtr="0">
            <a:noAutofit/>
          </a:bodyPr>
          <a:lstStyle/>
          <a:p>
            <a:pPr lvl="0" algn="ctr" defTabSz="1244600">
              <a:lnSpc>
                <a:spcPct val="90000"/>
              </a:lnSpc>
              <a:spcBef>
                <a:spcPct val="0"/>
              </a:spcBef>
              <a:spcAft>
                <a:spcPct val="35000"/>
              </a:spcAft>
            </a:pPr>
            <a:r>
              <a:rPr lang="en-US" sz="2800" b="1" kern="1200"/>
              <a:t>Cá nhân</a:t>
            </a:r>
          </a:p>
        </p:txBody>
      </p:sp>
      <p:sp>
        <p:nvSpPr>
          <p:cNvPr id="10" name="Freeform 9"/>
          <p:cNvSpPr/>
          <p:nvPr/>
        </p:nvSpPr>
        <p:spPr>
          <a:xfrm>
            <a:off x="1907668" y="3921327"/>
            <a:ext cx="2171007" cy="2171007"/>
          </a:xfrm>
          <a:custGeom>
            <a:avLst/>
            <a:gdLst>
              <a:gd name="connsiteX0" fmla="*/ 0 w 2171007"/>
              <a:gd name="connsiteY0" fmla="*/ 1085504 h 2171007"/>
              <a:gd name="connsiteX1" fmla="*/ 1085504 w 2171007"/>
              <a:gd name="connsiteY1" fmla="*/ 0 h 2171007"/>
              <a:gd name="connsiteX2" fmla="*/ 2171008 w 2171007"/>
              <a:gd name="connsiteY2" fmla="*/ 1085504 h 2171007"/>
              <a:gd name="connsiteX3" fmla="*/ 1085504 w 2171007"/>
              <a:gd name="connsiteY3" fmla="*/ 2171008 h 2171007"/>
              <a:gd name="connsiteX4" fmla="*/ 0 w 2171007"/>
              <a:gd name="connsiteY4" fmla="*/ 1085504 h 217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007" h="2171007">
                <a:moveTo>
                  <a:pt x="0" y="1085504"/>
                </a:moveTo>
                <a:cubicBezTo>
                  <a:pt x="0" y="485997"/>
                  <a:pt x="485997" y="0"/>
                  <a:pt x="1085504" y="0"/>
                </a:cubicBezTo>
                <a:cubicBezTo>
                  <a:pt x="1685011" y="0"/>
                  <a:pt x="2171008" y="485997"/>
                  <a:pt x="2171008" y="1085504"/>
                </a:cubicBezTo>
                <a:cubicBezTo>
                  <a:pt x="2171008" y="1685011"/>
                  <a:pt x="1685011" y="2171008"/>
                  <a:pt x="1085504" y="2171008"/>
                </a:cubicBezTo>
                <a:cubicBezTo>
                  <a:pt x="485997" y="2171008"/>
                  <a:pt x="0" y="1685011"/>
                  <a:pt x="0" y="1085504"/>
                </a:cubicBezTo>
                <a:close/>
              </a:path>
            </a:pathLst>
          </a:custGeom>
          <a:solidFill>
            <a:schemeClr val="bg2">
              <a:lumMod val="50000"/>
              <a:alpha val="50000"/>
            </a:scheme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spcFirstLastPara="0" vert="horz" wrap="square" lIns="663966" tIns="560843" rIns="204437" bIns="416110" numCol="1" spcCol="1270" anchor="ctr" anchorCtr="0">
            <a:noAutofit/>
          </a:bodyPr>
          <a:lstStyle/>
          <a:p>
            <a:pPr lvl="0" algn="ctr" defTabSz="1244600">
              <a:lnSpc>
                <a:spcPct val="90000"/>
              </a:lnSpc>
              <a:spcBef>
                <a:spcPct val="0"/>
              </a:spcBef>
              <a:spcAft>
                <a:spcPct val="35000"/>
              </a:spcAft>
            </a:pPr>
            <a:r>
              <a:rPr lang="en-US" sz="2800" b="1" kern="1200"/>
              <a:t>Quan hệ cá nhân khác</a:t>
            </a:r>
          </a:p>
        </p:txBody>
      </p:sp>
      <p:sp>
        <p:nvSpPr>
          <p:cNvPr id="11" name="Freeform 10"/>
          <p:cNvSpPr/>
          <p:nvPr/>
        </p:nvSpPr>
        <p:spPr>
          <a:xfrm>
            <a:off x="340924" y="3921327"/>
            <a:ext cx="2171007" cy="2171007"/>
          </a:xfrm>
          <a:custGeom>
            <a:avLst/>
            <a:gdLst>
              <a:gd name="connsiteX0" fmla="*/ 0 w 2171007"/>
              <a:gd name="connsiteY0" fmla="*/ 1085504 h 2171007"/>
              <a:gd name="connsiteX1" fmla="*/ 1085504 w 2171007"/>
              <a:gd name="connsiteY1" fmla="*/ 0 h 2171007"/>
              <a:gd name="connsiteX2" fmla="*/ 2171008 w 2171007"/>
              <a:gd name="connsiteY2" fmla="*/ 1085504 h 2171007"/>
              <a:gd name="connsiteX3" fmla="*/ 1085504 w 2171007"/>
              <a:gd name="connsiteY3" fmla="*/ 2171008 h 2171007"/>
              <a:gd name="connsiteX4" fmla="*/ 0 w 2171007"/>
              <a:gd name="connsiteY4" fmla="*/ 1085504 h 2171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007" h="2171007">
                <a:moveTo>
                  <a:pt x="0" y="1085504"/>
                </a:moveTo>
                <a:cubicBezTo>
                  <a:pt x="0" y="485997"/>
                  <a:pt x="485997" y="0"/>
                  <a:pt x="1085504" y="0"/>
                </a:cubicBezTo>
                <a:cubicBezTo>
                  <a:pt x="1685011" y="0"/>
                  <a:pt x="2171008" y="485997"/>
                  <a:pt x="2171008" y="1085504"/>
                </a:cubicBezTo>
                <a:cubicBezTo>
                  <a:pt x="2171008" y="1685011"/>
                  <a:pt x="1685011" y="2171008"/>
                  <a:pt x="1085504" y="2171008"/>
                </a:cubicBezTo>
                <a:cubicBezTo>
                  <a:pt x="485997" y="2171008"/>
                  <a:pt x="0" y="1685011"/>
                  <a:pt x="0" y="1085504"/>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04436" tIns="560843" rIns="663967" bIns="416110" numCol="1" spcCol="1270" anchor="ctr" anchorCtr="0">
            <a:noAutofit/>
          </a:bodyPr>
          <a:lstStyle/>
          <a:p>
            <a:pPr lvl="0" algn="ctr" defTabSz="1244600">
              <a:lnSpc>
                <a:spcPct val="90000"/>
              </a:lnSpc>
              <a:spcBef>
                <a:spcPct val="0"/>
              </a:spcBef>
              <a:spcAft>
                <a:spcPct val="35000"/>
              </a:spcAft>
            </a:pPr>
            <a:r>
              <a:rPr lang="en-US" sz="2800" b="1" kern="1200"/>
              <a:t>Quan hệ xã hội</a:t>
            </a:r>
          </a:p>
        </p:txBody>
      </p:sp>
      <p:sp>
        <p:nvSpPr>
          <p:cNvPr id="13" name="Freeform 12"/>
          <p:cNvSpPr/>
          <p:nvPr/>
        </p:nvSpPr>
        <p:spPr>
          <a:xfrm>
            <a:off x="4443038" y="2671618"/>
            <a:ext cx="4064000" cy="4064000"/>
          </a:xfrm>
          <a:custGeom>
            <a:avLst/>
            <a:gdLst>
              <a:gd name="connsiteX0" fmla="*/ 0 w 4064000"/>
              <a:gd name="connsiteY0" fmla="*/ 2032000 h 4064000"/>
              <a:gd name="connsiteX1" fmla="*/ 2032000 w 4064000"/>
              <a:gd name="connsiteY1" fmla="*/ 0 h 4064000"/>
              <a:gd name="connsiteX2" fmla="*/ 4064000 w 4064000"/>
              <a:gd name="connsiteY2" fmla="*/ 2032000 h 4064000"/>
              <a:gd name="connsiteX3" fmla="*/ 2032000 w 4064000"/>
              <a:gd name="connsiteY3" fmla="*/ 4064000 h 4064000"/>
              <a:gd name="connsiteX4" fmla="*/ 0 w 4064000"/>
              <a:gd name="connsiteY4" fmla="*/ 2032000 h 40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4000" h="4064000">
                <a:moveTo>
                  <a:pt x="0" y="2032000"/>
                </a:moveTo>
                <a:cubicBezTo>
                  <a:pt x="0" y="909757"/>
                  <a:pt x="909757" y="0"/>
                  <a:pt x="2032000" y="0"/>
                </a:cubicBezTo>
                <a:cubicBezTo>
                  <a:pt x="3154243" y="0"/>
                  <a:pt x="4064000" y="909757"/>
                  <a:pt x="4064000" y="2032000"/>
                </a:cubicBezTo>
                <a:cubicBezTo>
                  <a:pt x="4064000" y="3154243"/>
                  <a:pt x="3154243" y="4064000"/>
                  <a:pt x="2032000" y="4064000"/>
                </a:cubicBezTo>
                <a:cubicBezTo>
                  <a:pt x="909757" y="4064000"/>
                  <a:pt x="0" y="3154243"/>
                  <a:pt x="0" y="2032000"/>
                </a:cubicBezTo>
                <a:close/>
              </a:path>
            </a:pathLst>
          </a:custGeom>
          <a:solidFill>
            <a:schemeClr val="accent5">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92504" tIns="373887" rIns="1492504" bIns="3421889" numCol="1" spcCol="1270" anchor="ctr" anchorCtr="0">
            <a:noAutofit/>
          </a:bodyPr>
          <a:lstStyle/>
          <a:p>
            <a:pPr lvl="0" algn="ctr" defTabSz="1066800">
              <a:lnSpc>
                <a:spcPct val="90000"/>
              </a:lnSpc>
              <a:spcBef>
                <a:spcPct val="0"/>
              </a:spcBef>
              <a:spcAft>
                <a:spcPct val="35000"/>
              </a:spcAft>
            </a:pPr>
            <a:r>
              <a:rPr lang="en-US" sz="2400" b="1" kern="1200">
                <a:solidFill>
                  <a:srgbClr val="002060"/>
                </a:solidFill>
                <a:latin typeface="Times New Roman" panose="02020603050405020304" pitchFamily="18" charset="0"/>
                <a:cs typeface="Times New Roman" panose="02020603050405020304" pitchFamily="18" charset="0"/>
              </a:rPr>
              <a:t>Xã hội</a:t>
            </a:r>
          </a:p>
        </p:txBody>
      </p:sp>
      <p:sp>
        <p:nvSpPr>
          <p:cNvPr id="15" name="Freeform 14"/>
          <p:cNvSpPr/>
          <p:nvPr/>
        </p:nvSpPr>
        <p:spPr>
          <a:xfrm>
            <a:off x="4951038" y="3687617"/>
            <a:ext cx="3048000" cy="3048000"/>
          </a:xfrm>
          <a:custGeom>
            <a:avLst/>
            <a:gdLst>
              <a:gd name="connsiteX0" fmla="*/ 0 w 3048000"/>
              <a:gd name="connsiteY0" fmla="*/ 1524000 h 3048000"/>
              <a:gd name="connsiteX1" fmla="*/ 1524000 w 3048000"/>
              <a:gd name="connsiteY1" fmla="*/ 0 h 3048000"/>
              <a:gd name="connsiteX2" fmla="*/ 3048000 w 3048000"/>
              <a:gd name="connsiteY2" fmla="*/ 1524000 h 3048000"/>
              <a:gd name="connsiteX3" fmla="*/ 1524000 w 3048000"/>
              <a:gd name="connsiteY3" fmla="*/ 3048000 h 3048000"/>
              <a:gd name="connsiteX4" fmla="*/ 0 w 3048000"/>
              <a:gd name="connsiteY4" fmla="*/ 1524000 h 304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3048000">
                <a:moveTo>
                  <a:pt x="0" y="1524000"/>
                </a:moveTo>
                <a:cubicBezTo>
                  <a:pt x="0" y="682318"/>
                  <a:pt x="682318" y="0"/>
                  <a:pt x="1524000" y="0"/>
                </a:cubicBezTo>
                <a:cubicBezTo>
                  <a:pt x="2365682" y="0"/>
                  <a:pt x="3048000" y="682318"/>
                  <a:pt x="3048000" y="1524000"/>
                </a:cubicBezTo>
                <a:cubicBezTo>
                  <a:pt x="3048000" y="2365682"/>
                  <a:pt x="2365682" y="3048000"/>
                  <a:pt x="1524000" y="3048000"/>
                </a:cubicBezTo>
                <a:cubicBezTo>
                  <a:pt x="682318" y="3048000"/>
                  <a:pt x="0" y="2365682"/>
                  <a:pt x="0" y="1524000"/>
                </a:cubicBezTo>
                <a:close/>
              </a:path>
            </a:pathLst>
          </a:custGeom>
          <a:solidFill>
            <a:schemeClr val="accent3">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84504" tIns="361188" rIns="984504" bIns="2456688" numCol="1" spcCol="1270" anchor="ctr" anchorCtr="0">
            <a:noAutofit/>
          </a:bodyPr>
          <a:lstStyle/>
          <a:p>
            <a:pPr lvl="0" algn="ctr" defTabSz="1066800">
              <a:lnSpc>
                <a:spcPct val="90000"/>
              </a:lnSpc>
              <a:spcBef>
                <a:spcPct val="0"/>
              </a:spcBef>
              <a:spcAft>
                <a:spcPct val="35000"/>
              </a:spcAft>
            </a:pPr>
            <a:r>
              <a:rPr lang="en-US" sz="2400" b="1" kern="1200">
                <a:solidFill>
                  <a:srgbClr val="002060"/>
                </a:solidFill>
                <a:latin typeface="Times New Roman" panose="02020603050405020304" pitchFamily="18" charset="0"/>
                <a:cs typeface="Times New Roman" panose="02020603050405020304" pitchFamily="18" charset="0"/>
              </a:rPr>
              <a:t>Gia đình</a:t>
            </a:r>
          </a:p>
        </p:txBody>
      </p:sp>
      <p:sp>
        <p:nvSpPr>
          <p:cNvPr id="19" name="Freeform 18"/>
          <p:cNvSpPr/>
          <p:nvPr/>
        </p:nvSpPr>
        <p:spPr>
          <a:xfrm>
            <a:off x="5459038" y="4703618"/>
            <a:ext cx="2032000" cy="2032000"/>
          </a:xfrm>
          <a:custGeom>
            <a:avLst/>
            <a:gdLst>
              <a:gd name="connsiteX0" fmla="*/ 0 w 2032000"/>
              <a:gd name="connsiteY0" fmla="*/ 1016000 h 2032000"/>
              <a:gd name="connsiteX1" fmla="*/ 1016000 w 2032000"/>
              <a:gd name="connsiteY1" fmla="*/ 0 h 2032000"/>
              <a:gd name="connsiteX2" fmla="*/ 2032000 w 2032000"/>
              <a:gd name="connsiteY2" fmla="*/ 1016000 h 2032000"/>
              <a:gd name="connsiteX3" fmla="*/ 1016000 w 2032000"/>
              <a:gd name="connsiteY3" fmla="*/ 2032000 h 2032000"/>
              <a:gd name="connsiteX4" fmla="*/ 0 w 2032000"/>
              <a:gd name="connsiteY4" fmla="*/ 1016000 h 20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0" h="2032000">
                <a:moveTo>
                  <a:pt x="0" y="1016000"/>
                </a:moveTo>
                <a:cubicBezTo>
                  <a:pt x="0" y="454879"/>
                  <a:pt x="454879" y="0"/>
                  <a:pt x="1016000" y="0"/>
                </a:cubicBezTo>
                <a:cubicBezTo>
                  <a:pt x="1577121" y="0"/>
                  <a:pt x="2032000" y="454879"/>
                  <a:pt x="2032000" y="1016000"/>
                </a:cubicBezTo>
                <a:cubicBezTo>
                  <a:pt x="2032000" y="1577121"/>
                  <a:pt x="1577121" y="2032000"/>
                  <a:pt x="1016000" y="2032000"/>
                </a:cubicBezTo>
                <a:cubicBezTo>
                  <a:pt x="454879" y="2032000"/>
                  <a:pt x="0" y="1577121"/>
                  <a:pt x="0" y="1016000"/>
                </a:cubicBezTo>
                <a:close/>
              </a:path>
            </a:pathLst>
          </a:custGeom>
          <a:solidFill>
            <a:schemeClr val="tx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68267" tIns="678688" rIns="468269" bIns="678688" numCol="1" spcCol="1270" anchor="ctr" anchorCtr="0">
            <a:noAutofit/>
          </a:bodyPr>
          <a:lstStyle/>
          <a:p>
            <a:pPr lvl="0" algn="ctr" defTabSz="1066800">
              <a:lnSpc>
                <a:spcPct val="90000"/>
              </a:lnSpc>
              <a:spcBef>
                <a:spcPct val="0"/>
              </a:spcBef>
              <a:spcAft>
                <a:spcPct val="35000"/>
              </a:spcAft>
            </a:pPr>
            <a:r>
              <a:rPr lang="en-US" sz="2400" b="1" kern="1200">
                <a:solidFill>
                  <a:srgbClr val="002060"/>
                </a:solidFill>
                <a:latin typeface="Times New Roman" panose="02020603050405020304" pitchFamily="18" charset="0"/>
                <a:cs typeface="Times New Roman" panose="02020603050405020304" pitchFamily="18" charset="0"/>
              </a:rPr>
              <a:t>Cá nhân</a:t>
            </a:r>
          </a:p>
        </p:txBody>
      </p:sp>
      <p:sp>
        <p:nvSpPr>
          <p:cNvPr id="5" name="Up-Down Arrow 4"/>
          <p:cNvSpPr/>
          <p:nvPr/>
        </p:nvSpPr>
        <p:spPr>
          <a:xfrm>
            <a:off x="6345382" y="4516582"/>
            <a:ext cx="175375" cy="49876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Up-Down Arrow 13"/>
          <p:cNvSpPr/>
          <p:nvPr/>
        </p:nvSpPr>
        <p:spPr>
          <a:xfrm>
            <a:off x="6345382" y="3355997"/>
            <a:ext cx="175375" cy="49876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rved Left Arrow 6"/>
          <p:cNvSpPr/>
          <p:nvPr/>
        </p:nvSpPr>
        <p:spPr>
          <a:xfrm>
            <a:off x="7123719" y="3470030"/>
            <a:ext cx="413154" cy="168775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Left Arrow 15"/>
          <p:cNvSpPr/>
          <p:nvPr/>
        </p:nvSpPr>
        <p:spPr>
          <a:xfrm flipH="1" flipV="1">
            <a:off x="5389416" y="3483885"/>
            <a:ext cx="493800" cy="153146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ounded Rectangle 16"/>
          <p:cNvSpPr/>
          <p:nvPr/>
        </p:nvSpPr>
        <p:spPr>
          <a:xfrm>
            <a:off x="2189018" y="-10709"/>
            <a:ext cx="6872404" cy="78449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a:latin typeface="Times New Roman" panose="02020603050405020304" pitchFamily="18" charset="0"/>
                <a:cs typeface="Times New Roman" panose="02020603050405020304" pitchFamily="18" charset="0"/>
              </a:rPr>
              <a:t>2. Vị trí của gia đình trong xã hội</a:t>
            </a:r>
            <a:endParaRPr lang="vi-VN" sz="32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ircle(in)">
                                      <p:cBhvr>
                                        <p:cTn id="24" dur="20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circle(in)">
                                      <p:cBhvr>
                                        <p:cTn id="29" dur="20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circle(in)">
                                      <p:cBhvr>
                                        <p:cTn id="39" dur="20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barn(inVertical)">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circle(in)">
                                      <p:cBhvr>
                                        <p:cTn id="49" dur="20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circle(in)">
                                      <p:cBhvr>
                                        <p:cTn id="54" dur="20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circle(in)">
                                      <p:cBhvr>
                                        <p:cTn id="5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5" grpId="0" animBg="1"/>
      <p:bldP spid="19" grpId="0" animBg="1"/>
      <p:bldP spid="5" grpId="0" animBg="1"/>
      <p:bldP spid="14" grpId="0" animBg="1"/>
      <p:bldP spid="7"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89018" y="1"/>
            <a:ext cx="6927272"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800" b="1">
              <a:solidFill>
                <a:schemeClr val="bg1"/>
              </a:solidFill>
              <a:latin typeface="Times New Roman" panose="02020603050405020304" pitchFamily="18" charset="0"/>
              <a:cs typeface="Times New Roman" panose="02020603050405020304" pitchFamily="18" charset="0"/>
            </a:endParaRPr>
          </a:p>
          <a:p>
            <a:pPr algn="ctr"/>
            <a:r>
              <a:rPr lang="en-US" sz="2800" b="1">
                <a:solidFill>
                  <a:schemeClr val="bg1"/>
                </a:solidFill>
                <a:latin typeface="Times New Roman" panose="02020603050405020304" pitchFamily="18" charset="0"/>
                <a:cs typeface="Times New Roman" panose="02020603050405020304" pitchFamily="18" charset="0"/>
              </a:rPr>
              <a:t>I. KHÁI NIỆM, VỊ TRÍ </a:t>
            </a:r>
          </a:p>
          <a:p>
            <a:pPr algn="ctr"/>
            <a:r>
              <a:rPr lang="en-US" sz="2800" b="1">
                <a:solidFill>
                  <a:schemeClr val="bg1"/>
                </a:solidFill>
                <a:latin typeface="Times New Roman" panose="02020603050405020304" pitchFamily="18" charset="0"/>
                <a:cs typeface="Times New Roman" panose="02020603050405020304" pitchFamily="18" charset="0"/>
              </a:rPr>
              <a:t>VÀ CHỨC NĂNG CỦA GIA ĐÌNH</a:t>
            </a:r>
          </a:p>
          <a:p>
            <a:pPr algn="ctr" fontAlgn="auto">
              <a:spcBef>
                <a:spcPts val="0"/>
              </a:spcBef>
              <a:spcAft>
                <a:spcPts val="0"/>
              </a:spcAft>
              <a:defRPr/>
            </a:pPr>
            <a:endParaRPr lang="vi-VN" sz="28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0" y="1009789"/>
            <a:ext cx="8700655" cy="58348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3. </a:t>
            </a:r>
            <a:r>
              <a:rPr lang="en-US" sz="2800" b="1" i="1">
                <a:latin typeface="Times New Roman" panose="02020603050405020304" pitchFamily="18" charset="0"/>
                <a:cs typeface="Times New Roman" panose="02020603050405020304" pitchFamily="18" charset="0"/>
              </a:rPr>
              <a:t>Chức năng cơ bản của gia đình</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0" y="1688943"/>
            <a:ext cx="7907788" cy="638624"/>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3</a:t>
              </a:r>
              <a:r>
                <a:rPr lang="en-GB" altLang="en-US" sz="2400" b="1" i="1" kern="1200">
                  <a:solidFill>
                    <a:srgbClr val="002060"/>
                  </a:solidFill>
                  <a:latin typeface="Times New Roman" panose="02020603050405020304" pitchFamily="18" charset="0"/>
                  <a:cs typeface="Times New Roman" panose="02020603050405020304" pitchFamily="18" charset="0"/>
                </a:rPr>
                <a:t>.1. </a:t>
              </a:r>
              <a:r>
                <a:rPr lang="en-US" sz="2400" b="1" i="1">
                  <a:solidFill>
                    <a:srgbClr val="002060"/>
                  </a:solidFill>
                  <a:latin typeface="Times New Roman" panose="02020603050405020304" pitchFamily="18" charset="0"/>
                  <a:cs typeface="Times New Roman" panose="02020603050405020304" pitchFamily="18" charset="0"/>
                </a:rPr>
                <a:t>Chức năng tái sản xuất ra con người</a:t>
              </a:r>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39" name="Rounded Rectangle 38"/>
          <p:cNvSpPr/>
          <p:nvPr/>
        </p:nvSpPr>
        <p:spPr>
          <a:xfrm>
            <a:off x="135841" y="2479964"/>
            <a:ext cx="2164013" cy="414250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ea typeface="Calibri" panose="020F0502020204030204" pitchFamily="34" charset="0"/>
              </a:rPr>
              <a:t>Đây là chức năng đặc thù của gia đình, không một cộng đồng nào có thể thay thế.</a:t>
            </a:r>
            <a:endParaRPr lang="en-US" sz="2800" b="1">
              <a:solidFill>
                <a:srgbClr val="FF0000"/>
              </a:solidFill>
            </a:endParaRPr>
          </a:p>
        </p:txBody>
      </p:sp>
      <p:sp>
        <p:nvSpPr>
          <p:cNvPr id="40" name="Rounded Rectangle 39"/>
          <p:cNvSpPr/>
          <p:nvPr/>
        </p:nvSpPr>
        <p:spPr>
          <a:xfrm>
            <a:off x="3796145" y="2711490"/>
            <a:ext cx="4904510" cy="107470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Đáp ứng nhu cầu tâm, sinh lý tự nhiên của con người</a:t>
            </a:r>
            <a:endParaRPr lang="en-US" sz="2800" b="1" i="1">
              <a:solidFill>
                <a:srgbClr val="002060"/>
              </a:solidFill>
            </a:endParaRPr>
          </a:p>
        </p:txBody>
      </p:sp>
      <p:sp>
        <p:nvSpPr>
          <p:cNvPr id="41" name="Rounded Rectangle 40"/>
          <p:cNvSpPr/>
          <p:nvPr/>
        </p:nvSpPr>
        <p:spPr>
          <a:xfrm>
            <a:off x="3796145" y="3976579"/>
            <a:ext cx="4904509" cy="955826"/>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Đáp ứng nhu cầu duy trì nòi giống</a:t>
            </a:r>
            <a:endParaRPr lang="en-US" sz="2800" b="1" i="1">
              <a:solidFill>
                <a:srgbClr val="002060"/>
              </a:solidFill>
            </a:endParaRPr>
          </a:p>
        </p:txBody>
      </p:sp>
      <p:sp>
        <p:nvSpPr>
          <p:cNvPr id="42" name="Rounded Rectangle 41"/>
          <p:cNvSpPr/>
          <p:nvPr/>
        </p:nvSpPr>
        <p:spPr>
          <a:xfrm>
            <a:off x="3796145" y="5122785"/>
            <a:ext cx="4904509" cy="1278015"/>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Đáp ứng nhu cầu về sức lao động và duy trì sự trường tồn của xã hội</a:t>
            </a:r>
            <a:endParaRPr lang="en-US" sz="2800" b="1" i="1">
              <a:solidFill>
                <a:srgbClr val="002060"/>
              </a:solidFill>
            </a:endParaRPr>
          </a:p>
        </p:txBody>
      </p:sp>
      <p:cxnSp>
        <p:nvCxnSpPr>
          <p:cNvPr id="43" name="Straight Arrow Connector 42"/>
          <p:cNvCxnSpPr>
            <a:stCxn id="39" idx="3"/>
            <a:endCxn id="40" idx="1"/>
          </p:cNvCxnSpPr>
          <p:nvPr/>
        </p:nvCxnSpPr>
        <p:spPr>
          <a:xfrm flipV="1">
            <a:off x="2299854" y="3248845"/>
            <a:ext cx="1496291" cy="13023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4" name="Straight Arrow Connector 43"/>
          <p:cNvCxnSpPr>
            <a:stCxn id="39" idx="3"/>
            <a:endCxn id="42" idx="1"/>
          </p:cNvCxnSpPr>
          <p:nvPr/>
        </p:nvCxnSpPr>
        <p:spPr>
          <a:xfrm>
            <a:off x="2299854" y="4551219"/>
            <a:ext cx="1496291" cy="12105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5" name="Straight Arrow Connector 44"/>
          <p:cNvCxnSpPr>
            <a:stCxn id="39" idx="3"/>
            <a:endCxn id="41" idx="1"/>
          </p:cNvCxnSpPr>
          <p:nvPr/>
        </p:nvCxnSpPr>
        <p:spPr>
          <a:xfrm flipV="1">
            <a:off x="2299854" y="4454492"/>
            <a:ext cx="1496291" cy="9672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19150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1000"/>
                                        <p:tgtEl>
                                          <p:spTgt spid="26"/>
                                        </p:tgtEl>
                                      </p:cBhvr>
                                    </p:animEffect>
                                    <p:anim calcmode="lin" valueType="num">
                                      <p:cBhvr>
                                        <p:cTn id="15" dur="1000" fill="hold"/>
                                        <p:tgtEl>
                                          <p:spTgt spid="26"/>
                                        </p:tgtEl>
                                        <p:attrNameLst>
                                          <p:attrName>ppt_x</p:attrName>
                                        </p:attrNameLst>
                                      </p:cBhvr>
                                      <p:tavLst>
                                        <p:tav tm="0">
                                          <p:val>
                                            <p:strVal val="#ppt_x"/>
                                          </p:val>
                                        </p:tav>
                                        <p:tav tm="100000">
                                          <p:val>
                                            <p:strVal val="#ppt_x"/>
                                          </p:val>
                                        </p:tav>
                                      </p:tavLst>
                                    </p:anim>
                                    <p:anim calcmode="lin" valueType="num">
                                      <p:cBhvr>
                                        <p:cTn id="1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circle(in)">
                                      <p:cBhvr>
                                        <p:cTn id="21" dur="20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barn(inVertical)">
                                      <p:cBhvr>
                                        <p:cTn id="26" dur="500"/>
                                        <p:tgtEl>
                                          <p:spTgt spid="43"/>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barn(inVertical)">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barn(inVertical)">
                                      <p:cBhvr>
                                        <p:cTn id="34" dur="500"/>
                                        <p:tgtEl>
                                          <p:spTgt spid="4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barn(inVertical)">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barn(inVertical)">
                                      <p:cBhvr>
                                        <p:cTn id="42" dur="500"/>
                                        <p:tgtEl>
                                          <p:spTgt spid="4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barn(inVertical)">
                                      <p:cBhvr>
                                        <p:cTn id="4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9" grpId="0" animBg="1"/>
      <p:bldP spid="40" grpId="0" animBg="1"/>
      <p:bldP spid="41"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89018" y="74069"/>
            <a:ext cx="6954982" cy="80026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kern="0">
                <a:solidFill>
                  <a:schemeClr val="bg1"/>
                </a:solidFill>
                <a:latin typeface="Times New Roman" panose="02020603050405020304" pitchFamily="18" charset="0"/>
                <a:cs typeface="Times New Roman" panose="02020603050405020304" pitchFamily="18" charset="0"/>
              </a:rPr>
              <a:t>3. </a:t>
            </a:r>
            <a:r>
              <a:rPr lang="en-US" sz="3200" b="1">
                <a:latin typeface="Times New Roman" panose="02020603050405020304" pitchFamily="18" charset="0"/>
                <a:cs typeface="Times New Roman" panose="02020603050405020304" pitchFamily="18" charset="0"/>
              </a:rPr>
              <a:t>Chức năng cơ bản của gia đình</a:t>
            </a:r>
            <a:endParaRPr lang="vi-VN" sz="3200" b="1" kern="0">
              <a:solidFill>
                <a:schemeClr val="bg1"/>
              </a:solidFill>
              <a:latin typeface="Times New Roman" panose="02020603050405020304" pitchFamily="18" charset="0"/>
              <a:cs typeface="Times New Roman" panose="02020603050405020304" pitchFamily="18" charset="0"/>
            </a:endParaRPr>
          </a:p>
        </p:txBody>
      </p:sp>
      <p:grpSp>
        <p:nvGrpSpPr>
          <p:cNvPr id="30" name="Group 29"/>
          <p:cNvGrpSpPr/>
          <p:nvPr/>
        </p:nvGrpSpPr>
        <p:grpSpPr>
          <a:xfrm>
            <a:off x="0" y="925386"/>
            <a:ext cx="7961175" cy="652478"/>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i="1">
                <a:solidFill>
                  <a:srgbClr val="002060"/>
                </a:solidFill>
                <a:latin typeface="Times New Roman" panose="02020603050405020304" pitchFamily="18" charset="0"/>
                <a:cs typeface="Times New Roman" panose="02020603050405020304" pitchFamily="18" charset="0"/>
              </a:endParaRPr>
            </a:p>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Chức năng nuôi dưỡng, giáo dục</a:t>
              </a:r>
              <a:endParaRPr lang="en-US" sz="2800" b="1">
                <a:solidFill>
                  <a:srgbClr val="002060"/>
                </a:solidFill>
                <a:latin typeface="Times New Roman" panose="02020603050405020304" pitchFamily="18" charset="0"/>
                <a:cs typeface="Times New Roman" panose="02020603050405020304" pitchFamily="18" charset="0"/>
              </a:endParaRPr>
            </a:p>
            <a:p>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6" name="Rounded Rectangle 15"/>
          <p:cNvSpPr/>
          <p:nvPr/>
        </p:nvSpPr>
        <p:spPr>
          <a:xfrm>
            <a:off x="551477" y="2497721"/>
            <a:ext cx="1637541" cy="361213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Gia đình có trách nhiệm nuôi dưỡng, dạy dỗ con cái </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3323737" y="2389557"/>
            <a:ext cx="5376918" cy="127194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Thể hiện tình cảm thiêng liêng, trách nhiệm của cha mẹ với con cái</a:t>
            </a:r>
            <a:endParaRPr lang="en-US" sz="2800" b="1" i="1">
              <a:solidFill>
                <a:srgbClr val="002060"/>
              </a:solidFill>
            </a:endParaRPr>
          </a:p>
        </p:txBody>
      </p:sp>
      <p:sp>
        <p:nvSpPr>
          <p:cNvPr id="18" name="Rounded Rectangle 17"/>
          <p:cNvSpPr/>
          <p:nvPr/>
        </p:nvSpPr>
        <p:spPr>
          <a:xfrm>
            <a:off x="3323737" y="3851884"/>
            <a:ext cx="5376917" cy="955826"/>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Thể hiện trách nhiệm của gia đình với xã hội</a:t>
            </a:r>
            <a:endParaRPr lang="en-US" sz="2800" b="1" i="1">
              <a:solidFill>
                <a:srgbClr val="002060"/>
              </a:solidFill>
            </a:endParaRPr>
          </a:p>
        </p:txBody>
      </p:sp>
      <p:sp>
        <p:nvSpPr>
          <p:cNvPr id="19" name="Rounded Rectangle 18"/>
          <p:cNvSpPr/>
          <p:nvPr/>
        </p:nvSpPr>
        <p:spPr>
          <a:xfrm>
            <a:off x="3323737" y="5170312"/>
            <a:ext cx="5376917" cy="127801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Có ý nghĩa rất quan trọng đối với sự hình thành nhân cách, đạo đức, lối sống của mỗi người</a:t>
            </a:r>
            <a:endParaRPr lang="en-US" sz="2800" b="1" i="1">
              <a:solidFill>
                <a:srgbClr val="002060"/>
              </a:solidFill>
            </a:endParaRPr>
          </a:p>
        </p:txBody>
      </p:sp>
      <p:cxnSp>
        <p:nvCxnSpPr>
          <p:cNvPr id="20" name="Straight Arrow Connector 19"/>
          <p:cNvCxnSpPr>
            <a:stCxn id="16" idx="3"/>
            <a:endCxn id="17" idx="1"/>
          </p:cNvCxnSpPr>
          <p:nvPr/>
        </p:nvCxnSpPr>
        <p:spPr>
          <a:xfrm flipV="1">
            <a:off x="2189018" y="3025531"/>
            <a:ext cx="1134719" cy="127825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p:cNvCxnSpPr>
            <a:stCxn id="16" idx="3"/>
            <a:endCxn id="18" idx="1"/>
          </p:cNvCxnSpPr>
          <p:nvPr/>
        </p:nvCxnSpPr>
        <p:spPr>
          <a:xfrm>
            <a:off x="2189018" y="4303788"/>
            <a:ext cx="1134719" cy="260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2" name="Straight Arrow Connector 41"/>
          <p:cNvCxnSpPr>
            <a:stCxn id="16" idx="3"/>
            <a:endCxn id="19" idx="1"/>
          </p:cNvCxnSpPr>
          <p:nvPr/>
        </p:nvCxnSpPr>
        <p:spPr>
          <a:xfrm>
            <a:off x="2189018" y="4303788"/>
            <a:ext cx="1134719" cy="150553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20019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circle(in)">
                                      <p:cBhvr>
                                        <p:cTn id="19" dur="20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arn(inVertical)">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arn(inVertical)">
                                      <p:cBhvr>
                                        <p:cTn id="32" dur="500"/>
                                        <p:tgtEl>
                                          <p:spTgt spid="2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arn(inVertical)">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barn(inVertical)">
                                      <p:cBhvr>
                                        <p:cTn id="40" dur="500"/>
                                        <p:tgtEl>
                                          <p:spTgt spid="42"/>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barn(inVertical)">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53033" y="917437"/>
            <a:ext cx="7954462" cy="694042"/>
            <a:chOff x="212477" y="406442"/>
            <a:chExt cx="5840730" cy="797040"/>
          </a:xfrm>
        </p:grpSpPr>
        <p:sp>
          <p:nvSpPr>
            <p:cNvPr id="34" name="Rounded Rectangle 33"/>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i="1">
                <a:solidFill>
                  <a:srgbClr val="002060"/>
                </a:solidFill>
                <a:latin typeface="Times New Roman" panose="02020603050405020304" pitchFamily="18" charset="0"/>
                <a:cs typeface="Times New Roman" panose="02020603050405020304" pitchFamily="18" charset="0"/>
              </a:endParaRPr>
            </a:p>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.3</a:t>
              </a:r>
              <a:r>
                <a:rPr lang="en-US" sz="2800" b="1" i="1">
                  <a:solidFill>
                    <a:srgbClr val="002060"/>
                  </a:solidFill>
                  <a:latin typeface="Times New Roman" panose="02020603050405020304" pitchFamily="18" charset="0"/>
                  <a:cs typeface="Times New Roman" panose="02020603050405020304" pitchFamily="18" charset="0"/>
                </a:rPr>
                <a:t> Chức năng kinh tế và tổ chức tiêu dùng</a:t>
              </a:r>
              <a:endParaRPr lang="en-US" sz="2800" b="1">
                <a:solidFill>
                  <a:srgbClr val="002060"/>
                </a:solidFill>
                <a:latin typeface="Times New Roman" panose="02020603050405020304" pitchFamily="18" charset="0"/>
                <a:cs typeface="Times New Roman" panose="02020603050405020304" pitchFamily="18" charset="0"/>
              </a:endParaRPr>
            </a:p>
            <a:p>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3" name="Rounded Rectangle 12"/>
          <p:cNvSpPr/>
          <p:nvPr/>
        </p:nvSpPr>
        <p:spPr>
          <a:xfrm>
            <a:off x="465752" y="2775708"/>
            <a:ext cx="1948836" cy="320299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Gia đình thực hiện chức năng kinh tế và tổ chức tiêu dùng</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3351445" y="3833717"/>
            <a:ext cx="5376918" cy="1271948"/>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Đảm bảo đời sống vật chất và tinh thần của mỗi thành viên</a:t>
            </a:r>
            <a:endParaRPr lang="en-US" sz="2800" b="1" i="1">
              <a:solidFill>
                <a:srgbClr val="002060"/>
              </a:solidFill>
            </a:endParaRPr>
          </a:p>
        </p:txBody>
      </p:sp>
      <p:sp>
        <p:nvSpPr>
          <p:cNvPr id="15" name="Rounded Rectangle 14"/>
          <p:cNvSpPr/>
          <p:nvPr/>
        </p:nvSpPr>
        <p:spPr>
          <a:xfrm>
            <a:off x="3351445" y="5296044"/>
            <a:ext cx="5376917" cy="125711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Sử dụng quỹ thời gian nhàn rỗi để tạo ra một môi trường văn hóa lành mạnh trong gia đình</a:t>
            </a:r>
            <a:endParaRPr lang="en-US" sz="2800" b="1" i="1">
              <a:solidFill>
                <a:srgbClr val="002060"/>
              </a:solidFill>
            </a:endParaRPr>
          </a:p>
        </p:txBody>
      </p:sp>
      <p:cxnSp>
        <p:nvCxnSpPr>
          <p:cNvPr id="17" name="Straight Arrow Connector 16"/>
          <p:cNvCxnSpPr>
            <a:stCxn id="13" idx="3"/>
            <a:endCxn id="16" idx="1"/>
          </p:cNvCxnSpPr>
          <p:nvPr/>
        </p:nvCxnSpPr>
        <p:spPr>
          <a:xfrm flipV="1">
            <a:off x="2414588" y="2775708"/>
            <a:ext cx="909150" cy="160149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8" name="Straight Arrow Connector 17"/>
          <p:cNvCxnSpPr>
            <a:stCxn id="13" idx="3"/>
            <a:endCxn id="15" idx="1"/>
          </p:cNvCxnSpPr>
          <p:nvPr/>
        </p:nvCxnSpPr>
        <p:spPr>
          <a:xfrm>
            <a:off x="2414588" y="4377204"/>
            <a:ext cx="936857" cy="15473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5" name="Rounded Rectangle 24"/>
          <p:cNvSpPr/>
          <p:nvPr/>
        </p:nvSpPr>
        <p:spPr>
          <a:xfrm>
            <a:off x="53033" y="74069"/>
            <a:ext cx="9090967" cy="80026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kern="0">
                <a:solidFill>
                  <a:schemeClr val="bg1"/>
                </a:solidFill>
                <a:latin typeface="Times New Roman" panose="02020603050405020304" pitchFamily="18" charset="0"/>
                <a:cs typeface="Times New Roman" panose="02020603050405020304" pitchFamily="18" charset="0"/>
              </a:rPr>
              <a:t>3. </a:t>
            </a:r>
            <a:r>
              <a:rPr lang="en-US" sz="3200" b="1">
                <a:latin typeface="Times New Roman" panose="02020603050405020304" pitchFamily="18" charset="0"/>
                <a:cs typeface="Times New Roman" panose="02020603050405020304" pitchFamily="18" charset="0"/>
              </a:rPr>
              <a:t>Chức năng cơ bản của gia đình</a:t>
            </a:r>
            <a:endParaRPr lang="vi-VN" sz="3200" b="1" kern="0">
              <a:solidFill>
                <a:schemeClr val="bg1"/>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3323738" y="1905561"/>
            <a:ext cx="5376918" cy="1740294"/>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cs typeface="Times New Roman" panose="02020603050405020304" pitchFamily="18" charset="0"/>
              </a:rPr>
              <a:t>T</a:t>
            </a:r>
            <a:r>
              <a:rPr lang="vi-VN" sz="2800" b="1" i="1">
                <a:solidFill>
                  <a:srgbClr val="002060"/>
                </a:solidFill>
                <a:latin typeface="Times New Roman" panose="02020603050405020304" pitchFamily="18" charset="0"/>
                <a:cs typeface="Times New Roman" panose="02020603050405020304" pitchFamily="18" charset="0"/>
              </a:rPr>
              <a:t>ham gia trực tiếp vào sản xuất và tái sản xuất của cải vật chất và sức lao động, là một đơn vị tiêu dùng của xã hội</a:t>
            </a:r>
            <a:endParaRPr lang="en-US" sz="2800" b="1" i="1">
              <a:solidFill>
                <a:srgbClr val="002060"/>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13" idx="3"/>
          </p:cNvCxnSpPr>
          <p:nvPr/>
        </p:nvCxnSpPr>
        <p:spPr>
          <a:xfrm>
            <a:off x="2414588" y="4377204"/>
            <a:ext cx="936857" cy="10182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73667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circle(in)">
                                      <p:cBhvr>
                                        <p:cTn id="14" dur="2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arn(inVertical)">
                                      <p:cBhvr>
                                        <p:cTn id="19" dur="500"/>
                                        <p:tgtEl>
                                          <p:spTgt spid="17"/>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arn(inVertic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arn(inVertical)">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0" y="919116"/>
            <a:ext cx="8929688" cy="1026894"/>
            <a:chOff x="212477" y="406442"/>
            <a:chExt cx="5840730" cy="797040"/>
          </a:xfrm>
        </p:grpSpPr>
        <p:sp>
          <p:nvSpPr>
            <p:cNvPr id="37" name="Rounded Rectangle 3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a:solidFill>
                    <a:srgbClr val="002060"/>
                  </a:solidFill>
                  <a:latin typeface="Times New Roman" panose="02020603050405020304" pitchFamily="18" charset="0"/>
                  <a:cs typeface="Times New Roman" panose="02020603050405020304" pitchFamily="18" charset="0"/>
                </a:rPr>
                <a:t>3</a:t>
              </a:r>
              <a:r>
                <a:rPr lang="en-GB" altLang="en-US" sz="2800" b="1" i="1" kern="1200">
                  <a:solidFill>
                    <a:srgbClr val="002060"/>
                  </a:solidFill>
                  <a:latin typeface="Times New Roman" panose="02020603050405020304" pitchFamily="18" charset="0"/>
                  <a:cs typeface="Times New Roman" panose="02020603050405020304" pitchFamily="18" charset="0"/>
                </a:rPr>
                <a:t>.4. </a:t>
              </a:r>
              <a:r>
                <a:rPr lang="en-US" sz="2800" b="1" i="1">
                  <a:solidFill>
                    <a:srgbClr val="002060"/>
                  </a:solidFill>
                  <a:latin typeface="Times New Roman" panose="02020603050405020304" pitchFamily="18" charset="0"/>
                  <a:cs typeface="Times New Roman" panose="02020603050405020304" pitchFamily="18" charset="0"/>
                </a:rPr>
                <a:t>Chức năng thỏa mãn nhu cầu tâm sinh lý, duy trì tình cảm gia đình</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0" name="Rounded Rectangle 9"/>
          <p:cNvSpPr/>
          <p:nvPr/>
        </p:nvSpPr>
        <p:spPr>
          <a:xfrm>
            <a:off x="523768" y="2360900"/>
            <a:ext cx="1637541" cy="317858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Chức năng này bao gồm</a:t>
            </a:r>
            <a:endParaRPr lang="en-US" sz="3200" b="1">
              <a:solidFill>
                <a:srgbClr val="FF0000"/>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3323736" y="2137721"/>
            <a:ext cx="5376918" cy="1005171"/>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Thỏa mãn nhu cầu tình cảm, văn hóa, tinh thần cho các thành viên</a:t>
            </a:r>
            <a:endParaRPr lang="en-US" sz="2800" b="1" i="1">
              <a:solidFill>
                <a:srgbClr val="002060"/>
              </a:solidFill>
            </a:endParaRPr>
          </a:p>
        </p:txBody>
      </p:sp>
      <p:sp>
        <p:nvSpPr>
          <p:cNvPr id="13" name="Rounded Rectangle 12"/>
          <p:cNvSpPr/>
          <p:nvPr/>
        </p:nvSpPr>
        <p:spPr>
          <a:xfrm>
            <a:off x="3323737" y="3358123"/>
            <a:ext cx="5376917" cy="830952"/>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Đảm bảo sự cân bằng tâm lý</a:t>
            </a:r>
            <a:endParaRPr lang="en-US" sz="2800" b="1" i="1">
              <a:solidFill>
                <a:srgbClr val="002060"/>
              </a:solidFill>
            </a:endParaRPr>
          </a:p>
        </p:txBody>
      </p:sp>
      <p:cxnSp>
        <p:nvCxnSpPr>
          <p:cNvPr id="14" name="Straight Arrow Connector 13"/>
          <p:cNvCxnSpPr>
            <a:stCxn id="10" idx="3"/>
            <a:endCxn id="12" idx="1"/>
          </p:cNvCxnSpPr>
          <p:nvPr/>
        </p:nvCxnSpPr>
        <p:spPr>
          <a:xfrm flipV="1">
            <a:off x="2161309" y="2640307"/>
            <a:ext cx="1162427" cy="13098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10" idx="3"/>
            <a:endCxn id="13" idx="1"/>
          </p:cNvCxnSpPr>
          <p:nvPr/>
        </p:nvCxnSpPr>
        <p:spPr>
          <a:xfrm flipV="1">
            <a:off x="2161309" y="3773599"/>
            <a:ext cx="1162428" cy="17659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Rounded Rectangle 15"/>
          <p:cNvSpPr/>
          <p:nvPr/>
        </p:nvSpPr>
        <p:spPr>
          <a:xfrm>
            <a:off x="3323737" y="4398547"/>
            <a:ext cx="5376917" cy="977712"/>
          </a:xfrm>
          <a:prstGeom prst="round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Bảo vệ chăm sóc sức khỏe người ốm, người già, trẻ em</a:t>
            </a:r>
            <a:endParaRPr lang="en-US" sz="2800" b="1" i="1">
              <a:solidFill>
                <a:srgbClr val="002060"/>
              </a:solidFill>
            </a:endParaRPr>
          </a:p>
        </p:txBody>
      </p:sp>
      <p:sp>
        <p:nvSpPr>
          <p:cNvPr id="17" name="Rounded Rectangle 16"/>
          <p:cNvSpPr/>
          <p:nvPr/>
        </p:nvSpPr>
        <p:spPr>
          <a:xfrm>
            <a:off x="3323737" y="5620753"/>
            <a:ext cx="5376917" cy="995656"/>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Là nơi nương tựa về mặt tinh thần và vật chất của con người</a:t>
            </a:r>
            <a:endParaRPr lang="en-US" sz="2800" b="1" i="1">
              <a:solidFill>
                <a:srgbClr val="002060"/>
              </a:solidFill>
            </a:endParaRPr>
          </a:p>
        </p:txBody>
      </p:sp>
      <p:cxnSp>
        <p:nvCxnSpPr>
          <p:cNvPr id="27" name="Straight Arrow Connector 26"/>
          <p:cNvCxnSpPr>
            <a:stCxn id="10" idx="3"/>
            <a:endCxn id="17" idx="1"/>
          </p:cNvCxnSpPr>
          <p:nvPr/>
        </p:nvCxnSpPr>
        <p:spPr>
          <a:xfrm>
            <a:off x="2161309" y="3950190"/>
            <a:ext cx="1162428" cy="216839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8" name="Straight Arrow Connector 27"/>
          <p:cNvCxnSpPr>
            <a:stCxn id="10" idx="3"/>
            <a:endCxn id="16" idx="1"/>
          </p:cNvCxnSpPr>
          <p:nvPr/>
        </p:nvCxnSpPr>
        <p:spPr>
          <a:xfrm>
            <a:off x="2161309" y="3950190"/>
            <a:ext cx="1162428" cy="93721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Rounded Rectangle 32"/>
          <p:cNvSpPr/>
          <p:nvPr/>
        </p:nvSpPr>
        <p:spPr>
          <a:xfrm>
            <a:off x="2161309" y="74069"/>
            <a:ext cx="6982691" cy="80026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kern="0">
                <a:solidFill>
                  <a:schemeClr val="bg1"/>
                </a:solidFill>
                <a:latin typeface="Times New Roman" panose="02020603050405020304" pitchFamily="18" charset="0"/>
                <a:cs typeface="Times New Roman" panose="02020603050405020304" pitchFamily="18" charset="0"/>
              </a:rPr>
              <a:t>3. </a:t>
            </a:r>
            <a:r>
              <a:rPr lang="en-US" sz="3200" b="1">
                <a:latin typeface="Times New Roman" panose="02020603050405020304" pitchFamily="18" charset="0"/>
                <a:cs typeface="Times New Roman" panose="02020603050405020304" pitchFamily="18" charset="0"/>
              </a:rPr>
              <a:t>Chức năng cơ bản của gia đình</a:t>
            </a:r>
            <a:endParaRPr lang="vi-VN" sz="32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13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barn(inVertical)">
                                      <p:cBhvr>
                                        <p:cTn id="35" dur="500"/>
                                        <p:tgtEl>
                                          <p:spTgt spid="28"/>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barn(inVertical)">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barn(inVertical)">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6"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21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374712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078181" y="12524"/>
            <a:ext cx="7065819" cy="1205183"/>
          </a:xfrm>
          <a:solidFill>
            <a:schemeClr val="accent1">
              <a:lumMod val="75000"/>
            </a:schemeClr>
          </a:solidFill>
        </p:spPr>
        <p:txBody>
          <a:bodyPr>
            <a:noAutofit/>
          </a:bodyPr>
          <a:lstStyle/>
          <a:p>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r>
              <a:rPr lang="en-US" sz="2600" b="1">
                <a:solidFill>
                  <a:srgbClr val="00B050"/>
                </a:solidFill>
                <a:latin typeface="Times New Roman" panose="02020603050405020304" pitchFamily="18" charset="0"/>
                <a:cs typeface="Times New Roman" pitchFamily="18" charset="0"/>
              </a:rPr>
              <a:t>Chương 7</a:t>
            </a:r>
            <a:br>
              <a:rPr lang="en-US" sz="2600">
                <a:solidFill>
                  <a:schemeClr val="accent5">
                    <a:lumMod val="75000"/>
                  </a:schemeClr>
                </a:solidFill>
                <a:latin typeface="Times New Roman" panose="02020603050405020304" pitchFamily="18" charset="0"/>
                <a:cs typeface="Times New Roman" panose="02020603050405020304" pitchFamily="18" charset="0"/>
              </a:rPr>
            </a:br>
            <a:r>
              <a:rPr lang="en-US" sz="2600" b="1" cap="all">
                <a:solidFill>
                  <a:srgbClr val="FFC000"/>
                </a:solidFill>
                <a:latin typeface="Times New Roman" panose="02020603050405020304" pitchFamily="18" charset="0"/>
                <a:cs typeface="Times New Roman" panose="02020603050405020304" pitchFamily="18" charset="0"/>
              </a:rPr>
              <a:t>VẤN ĐỀ GIA ĐÌNH TRONG </a:t>
            </a:r>
            <a:br>
              <a:rPr lang="en-US" sz="2600" b="1" cap="all">
                <a:solidFill>
                  <a:srgbClr val="FFC000"/>
                </a:solidFill>
                <a:latin typeface="Times New Roman" panose="02020603050405020304" pitchFamily="18" charset="0"/>
                <a:cs typeface="Times New Roman" panose="02020603050405020304" pitchFamily="18" charset="0"/>
              </a:rPr>
            </a:br>
            <a:r>
              <a:rPr lang="en-US" sz="2600" b="1" cap="all">
                <a:solidFill>
                  <a:srgbClr val="FFC000"/>
                </a:solidFill>
                <a:latin typeface="Times New Roman" panose="02020603050405020304" pitchFamily="18" charset="0"/>
                <a:cs typeface="Times New Roman" panose="02020603050405020304" pitchFamily="18" charset="0"/>
              </a:rPr>
              <a:t>THỜI KỲ QUÁ ĐỘ LÊN CHỦ NGHĨA XÃ HỘI</a:t>
            </a:r>
            <a:br>
              <a:rPr lang="en-US" sz="2600" b="1" cap="all">
                <a:solidFill>
                  <a:srgbClr val="FFC000"/>
                </a:solidFill>
                <a:latin typeface="Times New Roman" panose="02020603050405020304" pitchFamily="18" charset="0"/>
                <a:cs typeface="Times New Roman" panose="02020603050405020304" pitchFamily="18" charset="0"/>
              </a:rPr>
            </a:br>
            <a:br>
              <a:rPr lang="en-US" sz="2600" b="1" cap="all">
                <a:solidFill>
                  <a:srgbClr val="FFC000"/>
                </a:solidFill>
                <a:latin typeface="Times New Roman" panose="02020603050405020304" pitchFamily="18" charset="0"/>
                <a:cs typeface="Times New Roman" panose="02020603050405020304" pitchFamily="18" charset="0"/>
              </a:rPr>
            </a:br>
            <a:br>
              <a:rPr lang="en-US" sz="2600" b="1" cap="all">
                <a:solidFill>
                  <a:srgbClr val="FFC000"/>
                </a:solidFill>
                <a:latin typeface="Times New Roman" panose="02020603050405020304" pitchFamily="18" charset="0"/>
                <a:cs typeface="Times New Roman" panose="02020603050405020304" pitchFamily="18" charset="0"/>
              </a:rPr>
            </a:br>
            <a:br>
              <a:rPr lang="en-US" sz="2600" b="1">
                <a:solidFill>
                  <a:srgbClr val="FFC000"/>
                </a:solidFill>
                <a:latin typeface="Times New Roman" pitchFamily="18" charset="0"/>
                <a:ea typeface="Tahoma" pitchFamily="34" charset="0"/>
                <a:cs typeface="Times New Roman" pitchFamily="18" charset="0"/>
              </a:rPr>
            </a:br>
            <a:endParaRPr lang="en-US" sz="2600" b="1">
              <a:solidFill>
                <a:srgbClr val="FFC000"/>
              </a:solidFill>
              <a:latin typeface="Times New Roman" pitchFamily="18" charset="0"/>
              <a:cs typeface="Times New Roman" pitchFamily="18" charset="0"/>
            </a:endParaRPr>
          </a:p>
        </p:txBody>
      </p:sp>
      <p:sp>
        <p:nvSpPr>
          <p:cNvPr id="6" name="Rounded Rectangle 5"/>
          <p:cNvSpPr/>
          <p:nvPr/>
        </p:nvSpPr>
        <p:spPr>
          <a:xfrm>
            <a:off x="54152" y="1324297"/>
            <a:ext cx="2508940" cy="1359661"/>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000" b="1">
              <a:solidFill>
                <a:schemeClr val="bg1"/>
              </a:solidFill>
              <a:latin typeface="Times New Roman" panose="02020603050405020304" pitchFamily="18" charset="0"/>
              <a:cs typeface="Times New Roman" panose="02020603050405020304" pitchFamily="18" charset="0"/>
            </a:endParaRPr>
          </a:p>
          <a:p>
            <a:pPr algn="just"/>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KHÁI NIỆM, VỊ TRÍ VÀ CHỨC NĂNG CỦA GIA ĐÌNH</a:t>
            </a:r>
          </a:p>
          <a:p>
            <a:pPr algn="just" fontAlgn="auto">
              <a:spcBef>
                <a:spcPts val="0"/>
              </a:spcBef>
              <a:spcAft>
                <a:spcPts val="0"/>
              </a:spcAft>
              <a:defRPr/>
            </a:pPr>
            <a:endParaRPr lang="vi-VN" sz="20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54150" y="2753240"/>
            <a:ext cx="2508941" cy="1842772"/>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CƠ SỞ XÂY DỰNG GIA ĐÌNH TRONG THỜI KỲ QUÁ ĐỘ LÊN CHỦ NGHĨA XÃ HỘI</a:t>
            </a:r>
          </a:p>
        </p:txBody>
      </p:sp>
      <p:sp>
        <p:nvSpPr>
          <p:cNvPr id="11" name="Rounded Rectangle 10"/>
          <p:cNvSpPr/>
          <p:nvPr/>
        </p:nvSpPr>
        <p:spPr>
          <a:xfrm>
            <a:off x="3245798" y="2110717"/>
            <a:ext cx="5803606" cy="37502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3. </a:t>
            </a:r>
            <a:r>
              <a:rPr lang="en-US" sz="2200" b="1" i="1">
                <a:latin typeface="Times New Roman" panose="02020603050405020304" pitchFamily="18" charset="0"/>
                <a:cs typeface="Times New Roman" panose="02020603050405020304" pitchFamily="18" charset="0"/>
              </a:rPr>
              <a:t>Chức năng cơ bản của gia đình</a:t>
            </a:r>
            <a:endParaRPr lang="en-US" sz="2200" b="1">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39" idx="1"/>
          </p:cNvCxnSpPr>
          <p:nvPr/>
        </p:nvCxnSpPr>
        <p:spPr>
          <a:xfrm flipV="1">
            <a:off x="2563092" y="1537305"/>
            <a:ext cx="687261" cy="46682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2563092" y="2004128"/>
            <a:ext cx="682706" cy="2941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8006" y="4702130"/>
            <a:ext cx="2495085" cy="1892624"/>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XÂY DỰNG GIA ĐÌNH VIỆT NAM TRONG THỜI KỲ QUÁ ĐỘ LÊN CHỦ NGHĨA XÃ HỘI</a:t>
            </a:r>
          </a:p>
        </p:txBody>
      </p:sp>
      <p:sp>
        <p:nvSpPr>
          <p:cNvPr id="33" name="Rounded Rectangle 32"/>
          <p:cNvSpPr/>
          <p:nvPr/>
        </p:nvSpPr>
        <p:spPr>
          <a:xfrm>
            <a:off x="3283527" y="4168758"/>
            <a:ext cx="5778287" cy="62105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Times New Roman" panose="02020603050405020304" pitchFamily="18" charset="0"/>
                <a:cs typeface="Times New Roman" panose="02020603050405020304" pitchFamily="18" charset="0"/>
              </a:rPr>
              <a:t>1. </a:t>
            </a:r>
            <a:r>
              <a:rPr lang="en-US" sz="2200" b="1" i="1">
                <a:latin typeface="Times New Roman" panose="02020603050405020304" pitchFamily="18" charset="0"/>
                <a:cs typeface="Times New Roman" panose="02020603050405020304" pitchFamily="18" charset="0"/>
              </a:rPr>
              <a:t>Sự biến đổi của gia đình Việt Nam trong thời kỳ quá độ lên chủ nghĩa xã hội</a:t>
            </a:r>
            <a:endParaRPr lang="en-US" sz="2200" b="1">
              <a:latin typeface="Times New Roman" panose="02020603050405020304" pitchFamily="18" charset="0"/>
              <a:cs typeface="Times New Roman" panose="02020603050405020304" pitchFamily="18" charset="0"/>
            </a:endParaRPr>
          </a:p>
        </p:txBody>
      </p:sp>
      <p:sp>
        <p:nvSpPr>
          <p:cNvPr id="34" name="Rounded Rectangle 33"/>
          <p:cNvSpPr/>
          <p:nvPr/>
        </p:nvSpPr>
        <p:spPr>
          <a:xfrm>
            <a:off x="3284958" y="4809195"/>
            <a:ext cx="5735579" cy="6021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Times New Roman" panose="02020603050405020304" pitchFamily="18" charset="0"/>
                <a:cs typeface="Times New Roman" panose="02020603050405020304" pitchFamily="18" charset="0"/>
              </a:rPr>
              <a:t>2.</a:t>
            </a:r>
            <a:r>
              <a:rPr lang="en-US" sz="2200" b="1" i="1">
                <a:latin typeface="Times New Roman" panose="02020603050405020304" pitchFamily="18" charset="0"/>
                <a:cs typeface="Times New Roman" panose="02020603050405020304" pitchFamily="18" charset="0"/>
              </a:rPr>
              <a:t> Biến đổi trong việc thực hiện các chức năng của gia đình</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stCxn id="32" idx="3"/>
            <a:endCxn id="33" idx="1"/>
          </p:cNvCxnSpPr>
          <p:nvPr/>
        </p:nvCxnSpPr>
        <p:spPr>
          <a:xfrm flipV="1">
            <a:off x="2563091" y="4479284"/>
            <a:ext cx="720436" cy="11691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32" idx="3"/>
            <a:endCxn id="34" idx="1"/>
          </p:cNvCxnSpPr>
          <p:nvPr/>
        </p:nvCxnSpPr>
        <p:spPr>
          <a:xfrm flipV="1">
            <a:off x="2563091" y="5110253"/>
            <a:ext cx="721867" cy="53818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Rounded Rectangle 15"/>
          <p:cNvSpPr/>
          <p:nvPr/>
        </p:nvSpPr>
        <p:spPr>
          <a:xfrm>
            <a:off x="3258209" y="2961544"/>
            <a:ext cx="5803606" cy="37416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Times New Roman" panose="02020603050405020304" pitchFamily="18" charset="0"/>
                <a:cs typeface="Times New Roman" panose="02020603050405020304" pitchFamily="18" charset="0"/>
              </a:rPr>
              <a:t>2</a:t>
            </a:r>
            <a:r>
              <a:rPr lang="en-US" sz="2200" b="1" i="1" kern="0">
                <a:solidFill>
                  <a:schemeClr val="bg1"/>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Cơ sở chính trị - xã hội</a:t>
            </a:r>
            <a:endParaRPr lang="en-US" sz="22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244979" y="2597310"/>
            <a:ext cx="5828029" cy="33449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1. Cơ sở kinh tế - xã hôi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31" name="Straight Arrow Connector 30"/>
          <p:cNvCxnSpPr/>
          <p:nvPr/>
        </p:nvCxnSpPr>
        <p:spPr>
          <a:xfrm flipV="1">
            <a:off x="2563091" y="2797592"/>
            <a:ext cx="640079" cy="89089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endCxn id="16" idx="1"/>
          </p:cNvCxnSpPr>
          <p:nvPr/>
        </p:nvCxnSpPr>
        <p:spPr>
          <a:xfrm flipV="1">
            <a:off x="2563091" y="3148625"/>
            <a:ext cx="695118" cy="5398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Rounded Rectangle 38"/>
          <p:cNvSpPr/>
          <p:nvPr/>
        </p:nvSpPr>
        <p:spPr>
          <a:xfrm>
            <a:off x="3250353" y="1352007"/>
            <a:ext cx="5803606" cy="3705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1. Khái niệm gia đình</a:t>
            </a:r>
            <a:endParaRPr lang="vi-VN" sz="22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3246815" y="1727190"/>
            <a:ext cx="5826188" cy="37075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2. Vị trí của gia đình trong xã hội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72" name="Straight Arrow Connector 71"/>
          <p:cNvCxnSpPr>
            <a:stCxn id="6" idx="3"/>
          </p:cNvCxnSpPr>
          <p:nvPr/>
        </p:nvCxnSpPr>
        <p:spPr>
          <a:xfrm flipV="1">
            <a:off x="2563092" y="1825321"/>
            <a:ext cx="681887" cy="1788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ounded Rectangle 28"/>
          <p:cNvSpPr/>
          <p:nvPr/>
        </p:nvSpPr>
        <p:spPr>
          <a:xfrm>
            <a:off x="3313248" y="3362166"/>
            <a:ext cx="5778287" cy="36129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3</a:t>
            </a:r>
            <a:r>
              <a:rPr lang="vi-VN" sz="2200" b="1" i="1" kern="0">
                <a:solidFill>
                  <a:schemeClr val="bg1"/>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Cơ sở văn hóa</a:t>
            </a:r>
            <a:endParaRPr lang="en-US" sz="2200" b="1">
              <a:latin typeface="Times New Roman" panose="02020603050405020304" pitchFamily="18" charset="0"/>
              <a:cs typeface="Times New Roman" panose="02020603050405020304" pitchFamily="18" charset="0"/>
            </a:endParaRPr>
          </a:p>
        </p:txBody>
      </p:sp>
      <p:sp>
        <p:nvSpPr>
          <p:cNvPr id="30" name="Rounded Rectangle 29"/>
          <p:cNvSpPr/>
          <p:nvPr/>
        </p:nvSpPr>
        <p:spPr>
          <a:xfrm>
            <a:off x="3326235" y="3734248"/>
            <a:ext cx="5735579" cy="3768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4</a:t>
            </a:r>
            <a:r>
              <a:rPr lang="en-US" sz="2200" b="1" i="1">
                <a:latin typeface="Times New Roman" panose="02020603050405020304" pitchFamily="18" charset="0"/>
                <a:cs typeface="Times New Roman" panose="02020603050405020304" pitchFamily="18" charset="0"/>
              </a:rPr>
              <a:t>. Chế độ hôn nhân tiến bộ</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55" name="Straight Arrow Connector 54"/>
          <p:cNvCxnSpPr>
            <a:endCxn id="29" idx="1"/>
          </p:cNvCxnSpPr>
          <p:nvPr/>
        </p:nvCxnSpPr>
        <p:spPr>
          <a:xfrm flipV="1">
            <a:off x="2563091" y="3542812"/>
            <a:ext cx="750157" cy="1456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6" name="Straight Arrow Connector 55"/>
          <p:cNvCxnSpPr>
            <a:endCxn id="30" idx="1"/>
          </p:cNvCxnSpPr>
          <p:nvPr/>
        </p:nvCxnSpPr>
        <p:spPr>
          <a:xfrm>
            <a:off x="2563091" y="3688481"/>
            <a:ext cx="763144" cy="23417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73" name="Rounded Rectangle 72"/>
          <p:cNvSpPr/>
          <p:nvPr/>
        </p:nvSpPr>
        <p:spPr>
          <a:xfrm>
            <a:off x="3283527" y="5427127"/>
            <a:ext cx="5769403" cy="47489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3</a:t>
            </a:r>
            <a:r>
              <a:rPr lang="vi-VN" sz="2200" b="1" i="1" kern="0">
                <a:solidFill>
                  <a:schemeClr val="bg1"/>
                </a:solidFill>
                <a:latin typeface="Times New Roman" panose="02020603050405020304" pitchFamily="18" charset="0"/>
                <a:cs typeface="Times New Roman" panose="02020603050405020304" pitchFamily="18" charset="0"/>
              </a:rPr>
              <a:t>.</a:t>
            </a:r>
            <a:r>
              <a:rPr lang="en-US" sz="2200" b="1" i="1">
                <a:latin typeface="Times New Roman" panose="02020603050405020304" pitchFamily="18" charset="0"/>
                <a:cs typeface="Times New Roman" panose="02020603050405020304" pitchFamily="18" charset="0"/>
              </a:rPr>
              <a:t> Biến đổi trong các mối quan hệ gia đình</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83" name="Straight Arrow Connector 82"/>
          <p:cNvCxnSpPr>
            <a:stCxn id="32" idx="3"/>
            <a:endCxn id="73" idx="1"/>
          </p:cNvCxnSpPr>
          <p:nvPr/>
        </p:nvCxnSpPr>
        <p:spPr>
          <a:xfrm>
            <a:off x="2563091" y="5648442"/>
            <a:ext cx="720436" cy="1613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6" name="Rounded Rectangle 25"/>
          <p:cNvSpPr/>
          <p:nvPr/>
        </p:nvSpPr>
        <p:spPr>
          <a:xfrm>
            <a:off x="3256105" y="5919609"/>
            <a:ext cx="5778287" cy="920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200" b="1" i="1" kern="0">
                <a:solidFill>
                  <a:schemeClr val="bg1"/>
                </a:solidFill>
                <a:latin typeface="Times New Roman" panose="02020603050405020304" pitchFamily="18" charset="0"/>
                <a:cs typeface="Times New Roman" panose="02020603050405020304" pitchFamily="18" charset="0"/>
              </a:rPr>
              <a:t>4</a:t>
            </a:r>
            <a:r>
              <a:rPr lang="vi-VN" sz="2200" b="1" i="1" kern="0">
                <a:solidFill>
                  <a:schemeClr val="bg1"/>
                </a:solidFill>
                <a:latin typeface="Times New Roman" panose="02020603050405020304" pitchFamily="18" charset="0"/>
                <a:cs typeface="Times New Roman" panose="02020603050405020304" pitchFamily="18" charset="0"/>
              </a:rPr>
              <a:t>.</a:t>
            </a:r>
            <a:r>
              <a:rPr lang="en-US" sz="2200" b="1" i="1" kern="0">
                <a:solidFill>
                  <a:schemeClr val="bg1"/>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Phương hướng cơ bản xây dựng và phát triển gia đình Việt Nam trong thời kì quá độ lên chủ nghĩa xã hội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41" name="Straight Arrow Connector 40"/>
          <p:cNvCxnSpPr>
            <a:stCxn id="32" idx="3"/>
            <a:endCxn id="26" idx="1"/>
          </p:cNvCxnSpPr>
          <p:nvPr/>
        </p:nvCxnSpPr>
        <p:spPr>
          <a:xfrm>
            <a:off x="2563091" y="5648442"/>
            <a:ext cx="693014" cy="7316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40415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arn(inVertical)">
                                      <p:cBhvr>
                                        <p:cTn id="35" dur="500"/>
                                        <p:tgtEl>
                                          <p:spTgt spid="7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arn(inVertical)">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barn(inVertical)">
                                      <p:cBhvr>
                                        <p:cTn id="67" dur="500"/>
                                        <p:tgtEl>
                                          <p:spTgt spid="5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arn(inVertical)">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barn(inVertical)">
                                      <p:cBhvr>
                                        <p:cTn id="75" dur="500"/>
                                        <p:tgtEl>
                                          <p:spTgt spid="5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barn(inVertical)">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barn(inVertical)">
                                      <p:cBhvr>
                                        <p:cTn id="83" dur="500"/>
                                        <p:tgtEl>
                                          <p:spTgt spid="50"/>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barn(inVertical)">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barn(inVertical)">
                                      <p:cBhvr>
                                        <p:cTn id="91" dur="500"/>
                                        <p:tgtEl>
                                          <p:spTgt spid="51"/>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barn(inVertical)">
                                      <p:cBhvr>
                                        <p:cTn id="99" dur="500"/>
                                        <p:tgtEl>
                                          <p:spTgt spid="83"/>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barn(inVertical)">
                                      <p:cBhvr>
                                        <p:cTn id="102" dur="500"/>
                                        <p:tgtEl>
                                          <p:spTgt spid="73"/>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barn(inVertical)">
                                      <p:cBhvr>
                                        <p:cTn id="107" dur="500"/>
                                        <p:tgtEl>
                                          <p:spTgt spid="26"/>
                                        </p:tgtEl>
                                      </p:cBhvr>
                                    </p:animEffect>
                                  </p:childTnLst>
                                </p:cTn>
                              </p:par>
                              <p:par>
                                <p:cTn id="108" presetID="16" presetClass="entr" presetSubtype="21" fill="hold" nodeType="with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barn(inVertical)">
                                      <p:cBhvr>
                                        <p:cTn id="1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P spid="29" grpId="0" animBg="1"/>
      <p:bldP spid="30" grpId="0" animBg="1"/>
      <p:bldP spid="73" grpId="0" animBg="1"/>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92036" y="1"/>
            <a:ext cx="7024254"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800" b="1">
              <a:solidFill>
                <a:schemeClr val="bg1"/>
              </a:solidFill>
              <a:latin typeface="Times New Roman" panose="02020603050405020304" pitchFamily="18" charset="0"/>
              <a:cs typeface="Times New Roman" panose="02020603050405020304" pitchFamily="18" charset="0"/>
            </a:endParaRPr>
          </a:p>
          <a:p>
            <a:pPr algn="ctr"/>
            <a:r>
              <a:rPr lang="en-US" sz="2800" b="1">
                <a:solidFill>
                  <a:schemeClr val="bg1"/>
                </a:solidFill>
                <a:latin typeface="Times New Roman" panose="02020603050405020304" pitchFamily="18" charset="0"/>
                <a:cs typeface="Times New Roman" panose="02020603050405020304" pitchFamily="18" charset="0"/>
              </a:rPr>
              <a:t>I. KHÁI NIỆM, VỊ TRÍ </a:t>
            </a:r>
          </a:p>
          <a:p>
            <a:pPr algn="ctr"/>
            <a:r>
              <a:rPr lang="en-US" sz="2800" b="1">
                <a:solidFill>
                  <a:schemeClr val="bg1"/>
                </a:solidFill>
                <a:latin typeface="Times New Roman" panose="02020603050405020304" pitchFamily="18" charset="0"/>
                <a:cs typeface="Times New Roman" panose="02020603050405020304" pitchFamily="18" charset="0"/>
              </a:rPr>
              <a:t>VÀ CHỨC NĂNG CỦA GIA ĐÌNH</a:t>
            </a:r>
          </a:p>
          <a:p>
            <a:pPr algn="ctr" fontAlgn="auto">
              <a:spcBef>
                <a:spcPts val="0"/>
              </a:spcBef>
              <a:spcAft>
                <a:spcPts val="0"/>
              </a:spcAft>
              <a:defRPr/>
            </a:pPr>
            <a:endParaRPr lang="vi-VN" sz="28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9789" y="4012631"/>
            <a:ext cx="6920651" cy="52895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3. </a:t>
            </a:r>
            <a:r>
              <a:rPr lang="en-US" sz="2800" b="1" i="1">
                <a:latin typeface="Times New Roman" panose="02020603050405020304" pitchFamily="18" charset="0"/>
                <a:cs typeface="Times New Roman" panose="02020603050405020304" pitchFamily="18" charset="0"/>
              </a:rPr>
              <a:t>Chức năng cơ bản của gia đình</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157542" y="1630150"/>
            <a:ext cx="6854076" cy="5296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2. Vị trí của gia đình trong xã hội</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395143" y="2203951"/>
            <a:ext cx="8014566" cy="468965"/>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2</a:t>
              </a:r>
              <a:r>
                <a:rPr lang="en-GB" altLang="en-US" sz="2400" b="1" i="1" kern="1200">
                  <a:solidFill>
                    <a:srgbClr val="002060"/>
                  </a:solidFill>
                  <a:latin typeface="Times New Roman" panose="02020603050405020304" pitchFamily="18" charset="0"/>
                  <a:cs typeface="Times New Roman" panose="02020603050405020304" pitchFamily="18" charset="0"/>
                </a:rPr>
                <a:t>.1. </a:t>
              </a:r>
              <a:r>
                <a:rPr lang="en-US" sz="2400" b="1" i="1">
                  <a:solidFill>
                    <a:srgbClr val="002060"/>
                  </a:solidFill>
                  <a:latin typeface="Times New Roman" panose="02020603050405020304" pitchFamily="18" charset="0"/>
                  <a:cs typeface="Times New Roman" panose="02020603050405020304" pitchFamily="18" charset="0"/>
                </a:rPr>
                <a:t>Gia đình là tế bào của xã hội</a:t>
              </a:r>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20" name="Rounded Rectangle 19"/>
          <p:cNvSpPr/>
          <p:nvPr/>
        </p:nvSpPr>
        <p:spPr>
          <a:xfrm>
            <a:off x="124255" y="1019979"/>
            <a:ext cx="6751720" cy="50185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1. Khái niệm gia đình</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22" name="Group 21"/>
          <p:cNvGrpSpPr/>
          <p:nvPr/>
        </p:nvGrpSpPr>
        <p:grpSpPr>
          <a:xfrm>
            <a:off x="401902" y="2684548"/>
            <a:ext cx="8009736" cy="832587"/>
            <a:chOff x="212477" y="406442"/>
            <a:chExt cx="5840730" cy="797040"/>
          </a:xfrm>
        </p:grpSpPr>
        <p:sp>
          <p:nvSpPr>
            <p:cNvPr id="23" name="Rounded Rectangle 2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2</a:t>
              </a:r>
              <a:r>
                <a:rPr lang="en-GB" altLang="en-US" sz="2400" b="1" i="1" kern="1200">
                  <a:solidFill>
                    <a:srgbClr val="002060"/>
                  </a:solidFill>
                  <a:latin typeface="Times New Roman" panose="02020603050405020304" pitchFamily="18" charset="0"/>
                  <a:cs typeface="Times New Roman" panose="02020603050405020304" pitchFamily="18" charset="0"/>
                </a:rPr>
                <a:t>.2. </a:t>
              </a:r>
              <a:r>
                <a:rPr lang="en-US" sz="2400" b="1" i="1">
                  <a:solidFill>
                    <a:srgbClr val="002060"/>
                  </a:solidFill>
                  <a:latin typeface="Times New Roman" panose="02020603050405020304" pitchFamily="18" charset="0"/>
                  <a:cs typeface="Times New Roman" panose="02020603050405020304" pitchFamily="18" charset="0"/>
                </a:rPr>
                <a:t>Gia đình là tổ ấm, mang lại các giá trị hạnh phúc, sự hài hòa trong đời sống cá nhân của mọi thành viên</a:t>
              </a:r>
              <a:endParaRPr lang="en-US" sz="2400" b="1">
                <a:solidFill>
                  <a:srgbClr val="002060"/>
                </a:solidFill>
                <a:latin typeface="Times New Roman" panose="02020603050405020304" pitchFamily="18" charset="0"/>
                <a:cs typeface="Times New Roman" panose="02020603050405020304" pitchFamily="18" charset="0"/>
              </a:endParaRPr>
            </a:p>
          </p:txBody>
        </p:sp>
      </p:grpSp>
      <p:grpSp>
        <p:nvGrpSpPr>
          <p:cNvPr id="26" name="Group 25"/>
          <p:cNvGrpSpPr/>
          <p:nvPr/>
        </p:nvGrpSpPr>
        <p:grpSpPr>
          <a:xfrm>
            <a:off x="448532" y="4606490"/>
            <a:ext cx="7907788" cy="453979"/>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3</a:t>
              </a:r>
              <a:r>
                <a:rPr lang="en-GB" altLang="en-US" sz="2400" b="1" i="1" kern="1200">
                  <a:solidFill>
                    <a:srgbClr val="002060"/>
                  </a:solidFill>
                  <a:latin typeface="Times New Roman" panose="02020603050405020304" pitchFamily="18" charset="0"/>
                  <a:cs typeface="Times New Roman" panose="02020603050405020304" pitchFamily="18" charset="0"/>
                </a:rPr>
                <a:t>.1. </a:t>
              </a:r>
              <a:r>
                <a:rPr lang="en-US" sz="2400" b="1" i="1">
                  <a:solidFill>
                    <a:srgbClr val="002060"/>
                  </a:solidFill>
                  <a:latin typeface="Times New Roman" panose="02020603050405020304" pitchFamily="18" charset="0"/>
                  <a:cs typeface="Times New Roman" panose="02020603050405020304" pitchFamily="18" charset="0"/>
                </a:rPr>
                <a:t>Chức năng tái sản xuất ra con người</a:t>
              </a:r>
              <a:endParaRPr lang="en-US" sz="2400" b="1">
                <a:solidFill>
                  <a:srgbClr val="002060"/>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448531" y="5065107"/>
            <a:ext cx="7961175" cy="480929"/>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400" b="1" i="1">
                <a:solidFill>
                  <a:srgbClr val="002060"/>
                </a:solidFill>
                <a:latin typeface="Times New Roman" panose="02020603050405020304" pitchFamily="18" charset="0"/>
                <a:cs typeface="Times New Roman" panose="02020603050405020304" pitchFamily="18" charset="0"/>
              </a:endParaRPr>
            </a:p>
            <a:p>
              <a:r>
                <a:rPr lang="en-GB" altLang="en-US" sz="2400" b="1" i="1">
                  <a:solidFill>
                    <a:srgbClr val="002060"/>
                  </a:solidFill>
                  <a:latin typeface="Times New Roman" panose="02020603050405020304" pitchFamily="18" charset="0"/>
                  <a:cs typeface="Times New Roman" panose="02020603050405020304" pitchFamily="18" charset="0"/>
                </a:rPr>
                <a:t>3</a:t>
              </a:r>
              <a:r>
                <a:rPr lang="en-GB" altLang="en-US" sz="2400" b="1" i="1" kern="1200">
                  <a:solidFill>
                    <a:srgbClr val="002060"/>
                  </a:solidFill>
                  <a:latin typeface="Times New Roman" panose="02020603050405020304" pitchFamily="18" charset="0"/>
                  <a:cs typeface="Times New Roman" panose="02020603050405020304" pitchFamily="18" charset="0"/>
                </a:rPr>
                <a:t>.2. </a:t>
              </a:r>
              <a:r>
                <a:rPr lang="en-US" sz="2400" b="1" i="1">
                  <a:solidFill>
                    <a:srgbClr val="002060"/>
                  </a:solidFill>
                  <a:latin typeface="Times New Roman" panose="02020603050405020304" pitchFamily="18" charset="0"/>
                  <a:cs typeface="Times New Roman" panose="02020603050405020304" pitchFamily="18" charset="0"/>
                </a:rPr>
                <a:t>Chức năng nuôi dưỡng, giáo dục</a:t>
              </a:r>
              <a:endParaRPr lang="en-US" sz="2400" b="1">
                <a:solidFill>
                  <a:srgbClr val="002060"/>
                </a:solidFill>
                <a:latin typeface="Times New Roman" panose="02020603050405020304" pitchFamily="18" charset="0"/>
                <a:cs typeface="Times New Roman" panose="02020603050405020304" pitchFamily="18" charset="0"/>
              </a:endParaRPr>
            </a:p>
            <a:p>
              <a:endParaRPr lang="en-US" sz="2400" b="1">
                <a:solidFill>
                  <a:srgbClr val="002060"/>
                </a:solidFill>
                <a:latin typeface="Times New Roman" panose="02020603050405020304" pitchFamily="18" charset="0"/>
                <a:cs typeface="Times New Roman" panose="02020603050405020304" pitchFamily="18" charset="0"/>
              </a:endParaRPr>
            </a:p>
          </p:txBody>
        </p:sp>
      </p:grpSp>
      <p:grpSp>
        <p:nvGrpSpPr>
          <p:cNvPr id="18" name="Group 17"/>
          <p:cNvGrpSpPr/>
          <p:nvPr/>
        </p:nvGrpSpPr>
        <p:grpSpPr>
          <a:xfrm>
            <a:off x="401902" y="3522287"/>
            <a:ext cx="8007805" cy="434924"/>
            <a:chOff x="212477" y="406442"/>
            <a:chExt cx="5840730" cy="797040"/>
          </a:xfrm>
        </p:grpSpPr>
        <p:sp>
          <p:nvSpPr>
            <p:cNvPr id="21" name="Rounded Rectangle 20"/>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2</a:t>
              </a:r>
              <a:r>
                <a:rPr lang="en-GB" altLang="en-US" sz="2400" b="1" i="1" kern="1200">
                  <a:solidFill>
                    <a:srgbClr val="002060"/>
                  </a:solidFill>
                  <a:latin typeface="Times New Roman" panose="02020603050405020304" pitchFamily="18" charset="0"/>
                  <a:cs typeface="Times New Roman" panose="02020603050405020304" pitchFamily="18" charset="0"/>
                </a:rPr>
                <a:t>.3. </a:t>
              </a:r>
              <a:r>
                <a:rPr lang="en-US" sz="2400" b="1" i="1">
                  <a:solidFill>
                    <a:srgbClr val="002060"/>
                  </a:solidFill>
                  <a:latin typeface="Times New Roman" panose="02020603050405020304" pitchFamily="18" charset="0"/>
                  <a:cs typeface="Times New Roman" panose="02020603050405020304" pitchFamily="18" charset="0"/>
                </a:rPr>
                <a:t>Gia đình là cầu nối giữa cá nhân với xã hội</a:t>
              </a:r>
              <a:endParaRPr lang="en-US" sz="2400" b="1">
                <a:solidFill>
                  <a:srgbClr val="002060"/>
                </a:solidFill>
                <a:latin typeface="Times New Roman" panose="02020603050405020304" pitchFamily="18" charset="0"/>
                <a:cs typeface="Times New Roman" panose="02020603050405020304" pitchFamily="18" charset="0"/>
              </a:endParaRPr>
            </a:p>
          </p:txBody>
        </p:sp>
      </p:grpSp>
      <p:grpSp>
        <p:nvGrpSpPr>
          <p:cNvPr id="31" name="Group 30"/>
          <p:cNvGrpSpPr/>
          <p:nvPr/>
        </p:nvGrpSpPr>
        <p:grpSpPr>
          <a:xfrm>
            <a:off x="455245" y="5559891"/>
            <a:ext cx="7954462" cy="453979"/>
            <a:chOff x="212477" y="406442"/>
            <a:chExt cx="5840730" cy="797040"/>
          </a:xfrm>
        </p:grpSpPr>
        <p:sp>
          <p:nvSpPr>
            <p:cNvPr id="34" name="Rounded Rectangle 33"/>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400" b="1" i="1">
                <a:solidFill>
                  <a:srgbClr val="002060"/>
                </a:solidFill>
                <a:latin typeface="Times New Roman" panose="02020603050405020304" pitchFamily="18" charset="0"/>
                <a:cs typeface="Times New Roman" panose="02020603050405020304" pitchFamily="18" charset="0"/>
              </a:endParaRPr>
            </a:p>
            <a:p>
              <a:r>
                <a:rPr lang="en-GB" altLang="en-US" sz="2400" b="1" i="1">
                  <a:solidFill>
                    <a:srgbClr val="002060"/>
                  </a:solidFill>
                  <a:latin typeface="Times New Roman" panose="02020603050405020304" pitchFamily="18" charset="0"/>
                  <a:cs typeface="Times New Roman" panose="02020603050405020304" pitchFamily="18" charset="0"/>
                </a:rPr>
                <a:t>3</a:t>
              </a:r>
              <a:r>
                <a:rPr lang="en-GB" altLang="en-US" sz="2400" b="1" i="1" kern="1200">
                  <a:solidFill>
                    <a:srgbClr val="002060"/>
                  </a:solidFill>
                  <a:latin typeface="Times New Roman" panose="02020603050405020304" pitchFamily="18" charset="0"/>
                  <a:cs typeface="Times New Roman" panose="02020603050405020304" pitchFamily="18" charset="0"/>
                </a:rPr>
                <a:t>.3</a:t>
              </a:r>
              <a:r>
                <a:rPr lang="en-US" sz="2400" b="1" i="1">
                  <a:solidFill>
                    <a:srgbClr val="002060"/>
                  </a:solidFill>
                  <a:latin typeface="Times New Roman" panose="02020603050405020304" pitchFamily="18" charset="0"/>
                  <a:cs typeface="Times New Roman" panose="02020603050405020304" pitchFamily="18" charset="0"/>
                </a:rPr>
                <a:t> Chức năng kinh tế và tổ chức tiêu dùng</a:t>
              </a:r>
              <a:endParaRPr lang="en-US" sz="2400" b="1">
                <a:solidFill>
                  <a:srgbClr val="002060"/>
                </a:solidFill>
                <a:latin typeface="Times New Roman" panose="02020603050405020304" pitchFamily="18" charset="0"/>
                <a:cs typeface="Times New Roman" panose="02020603050405020304" pitchFamily="18" charset="0"/>
              </a:endParaRPr>
            </a:p>
            <a:p>
              <a:endParaRPr lang="en-US" sz="2400" b="1">
                <a:solidFill>
                  <a:srgbClr val="002060"/>
                </a:solidFill>
                <a:latin typeface="Times New Roman" panose="02020603050405020304" pitchFamily="18" charset="0"/>
                <a:cs typeface="Times New Roman" panose="02020603050405020304" pitchFamily="18" charset="0"/>
              </a:endParaRPr>
            </a:p>
          </p:txBody>
        </p:sp>
      </p:grpSp>
      <p:grpSp>
        <p:nvGrpSpPr>
          <p:cNvPr id="36" name="Group 35"/>
          <p:cNvGrpSpPr/>
          <p:nvPr/>
        </p:nvGrpSpPr>
        <p:grpSpPr>
          <a:xfrm>
            <a:off x="487354" y="6019626"/>
            <a:ext cx="7915211" cy="824519"/>
            <a:chOff x="212477" y="406442"/>
            <a:chExt cx="5840730" cy="797040"/>
          </a:xfrm>
        </p:grpSpPr>
        <p:sp>
          <p:nvSpPr>
            <p:cNvPr id="37" name="Rounded Rectangle 3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3</a:t>
              </a:r>
              <a:r>
                <a:rPr lang="en-GB" altLang="en-US" sz="2400" b="1" i="1" kern="1200">
                  <a:solidFill>
                    <a:srgbClr val="002060"/>
                  </a:solidFill>
                  <a:latin typeface="Times New Roman" panose="02020603050405020304" pitchFamily="18" charset="0"/>
                  <a:cs typeface="Times New Roman" panose="02020603050405020304" pitchFamily="18" charset="0"/>
                </a:rPr>
                <a:t>.4. </a:t>
              </a:r>
              <a:r>
                <a:rPr lang="en-US" sz="2400" b="1" i="1">
                  <a:solidFill>
                    <a:srgbClr val="002060"/>
                  </a:solidFill>
                  <a:latin typeface="Times New Roman" panose="02020603050405020304" pitchFamily="18" charset="0"/>
                  <a:cs typeface="Times New Roman" panose="02020603050405020304" pitchFamily="18" charset="0"/>
                </a:rPr>
                <a:t>Chức năng thỏa mãn nhu cầu tâm sinh lý, duy trì tình cảm gia đình</a:t>
              </a:r>
              <a:endParaRPr lang="en-US" sz="24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5093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1000"/>
                                        <p:tgtEl>
                                          <p:spTgt spid="29"/>
                                        </p:tgtEl>
                                      </p:cBhvr>
                                    </p:animEffect>
                                    <p:anim calcmode="lin" valueType="num">
                                      <p:cBhvr>
                                        <p:cTn id="20" dur="1000" fill="hold"/>
                                        <p:tgtEl>
                                          <p:spTgt spid="29"/>
                                        </p:tgtEl>
                                        <p:attrNameLst>
                                          <p:attrName>ppt_x</p:attrName>
                                        </p:attrNameLst>
                                      </p:cBhvr>
                                      <p:tavLst>
                                        <p:tav tm="0">
                                          <p:val>
                                            <p:strVal val="#ppt_x"/>
                                          </p:val>
                                        </p:tav>
                                        <p:tav tm="100000">
                                          <p:val>
                                            <p:strVal val="#ppt_x"/>
                                          </p:val>
                                        </p:tav>
                                      </p:tavLst>
                                    </p:anim>
                                    <p:anim calcmode="lin" valueType="num">
                                      <p:cBhvr>
                                        <p:cTn id="21"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fade">
                                      <p:cBhvr>
                                        <p:cTn id="61" dur="1000"/>
                                        <p:tgtEl>
                                          <p:spTgt spid="30"/>
                                        </p:tgtEl>
                                      </p:cBhvr>
                                    </p:animEffect>
                                    <p:anim calcmode="lin" valueType="num">
                                      <p:cBhvr>
                                        <p:cTn id="62" dur="1000" fill="hold"/>
                                        <p:tgtEl>
                                          <p:spTgt spid="30"/>
                                        </p:tgtEl>
                                        <p:attrNameLst>
                                          <p:attrName>ppt_x</p:attrName>
                                        </p:attrNameLst>
                                      </p:cBhvr>
                                      <p:tavLst>
                                        <p:tav tm="0">
                                          <p:val>
                                            <p:strVal val="#ppt_x"/>
                                          </p:val>
                                        </p:tav>
                                        <p:tav tm="100000">
                                          <p:val>
                                            <p:strVal val="#ppt_x"/>
                                          </p:val>
                                        </p:tav>
                                      </p:tavLst>
                                    </p:anim>
                                    <p:anim calcmode="lin" valueType="num">
                                      <p:cBhvr>
                                        <p:cTn id="6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1000"/>
                                        <p:tgtEl>
                                          <p:spTgt spid="36"/>
                                        </p:tgtEl>
                                      </p:cBhvr>
                                    </p:animEffect>
                                    <p:anim calcmode="lin" valueType="num">
                                      <p:cBhvr>
                                        <p:cTn id="76" dur="1000" fill="hold"/>
                                        <p:tgtEl>
                                          <p:spTgt spid="36"/>
                                        </p:tgtEl>
                                        <p:attrNameLst>
                                          <p:attrName>ppt_x</p:attrName>
                                        </p:attrNameLst>
                                      </p:cBhvr>
                                      <p:tavLst>
                                        <p:tav tm="0">
                                          <p:val>
                                            <p:strVal val="#ppt_x"/>
                                          </p:val>
                                        </p:tav>
                                        <p:tav tm="100000">
                                          <p:val>
                                            <p:strVal val="#ppt_x"/>
                                          </p:val>
                                        </p:tav>
                                      </p:tavLst>
                                    </p:anim>
                                    <p:anim calcmode="lin" valueType="num">
                                      <p:cBhvr>
                                        <p:cTn id="7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29" grpId="0" animBg="1"/>
      <p:bldP spid="2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92036" y="1"/>
            <a:ext cx="7024254"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800" b="1">
              <a:solidFill>
                <a:schemeClr val="bg1"/>
              </a:solidFill>
              <a:latin typeface="Times New Roman" panose="02020603050405020304" pitchFamily="18" charset="0"/>
              <a:cs typeface="Times New Roman" panose="02020603050405020304" pitchFamily="18" charset="0"/>
            </a:endParaRPr>
          </a:p>
          <a:p>
            <a:pPr algn="ctr"/>
            <a:r>
              <a:rPr lang="en-US" sz="2800" b="1">
                <a:solidFill>
                  <a:schemeClr val="bg1"/>
                </a:solidFill>
                <a:latin typeface="Times New Roman" panose="02020603050405020304" pitchFamily="18" charset="0"/>
                <a:cs typeface="Times New Roman" panose="02020603050405020304" pitchFamily="18" charset="0"/>
              </a:rPr>
              <a:t>I. KHÁI NIỆM, VỊ TRÍ </a:t>
            </a:r>
          </a:p>
          <a:p>
            <a:pPr algn="ctr"/>
            <a:r>
              <a:rPr lang="en-US" sz="2800" b="1">
                <a:solidFill>
                  <a:schemeClr val="bg1"/>
                </a:solidFill>
                <a:latin typeface="Times New Roman" panose="02020603050405020304" pitchFamily="18" charset="0"/>
                <a:cs typeface="Times New Roman" panose="02020603050405020304" pitchFamily="18" charset="0"/>
              </a:rPr>
              <a:t>VÀ CHỨC NĂNG CỦA GIA ĐÌNH</a:t>
            </a:r>
          </a:p>
          <a:p>
            <a:pPr algn="ctr" fontAlgn="auto">
              <a:spcBef>
                <a:spcPts val="0"/>
              </a:spcBef>
              <a:spcAft>
                <a:spcPts val="0"/>
              </a:spcAft>
              <a:defRPr/>
            </a:pPr>
            <a:endParaRPr lang="vi-VN" sz="2800" b="1">
              <a:solidFill>
                <a:schemeClr val="bg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124255" y="1019979"/>
            <a:ext cx="6751720" cy="50185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1. Khái niệm gia đình</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331536" y="1613838"/>
            <a:ext cx="3035119"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Khái niệm</a:t>
            </a:r>
            <a:r>
              <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Rounded Rectangle 7"/>
          <p:cNvSpPr/>
          <p:nvPr/>
        </p:nvSpPr>
        <p:spPr>
          <a:xfrm>
            <a:off x="4987636" y="1613838"/>
            <a:ext cx="3990110" cy="52441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Gia đình là một hình thức cộng đồng xã hội đặc biệt, được hình thành, duy trì và củng cố chủ yếu dựa trên cơ sở hôn nhân, quan hệ huyết thống và quan hệ nuôi dưỡng, cùng với những quy định về quyền và nghĩa vụ của các thành viên trong gia đình.</a:t>
            </a:r>
            <a:endParaRPr lang="en-US" sz="2800" b="1" i="1">
              <a:solidFill>
                <a:srgbClr val="002060"/>
              </a:solidFill>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71" y="3020290"/>
            <a:ext cx="4492095" cy="3089562"/>
          </a:xfrm>
          <a:prstGeom prst="rect">
            <a:avLst/>
          </a:prstGeom>
          <a:ln w="228600" cap="sq" cmpd="thickThin">
            <a:solidFill>
              <a:srgbClr val="00B0F0"/>
            </a:solidFill>
            <a:prstDash val="solid"/>
            <a:miter lim="800000"/>
            <a:headEnd/>
            <a:tailEnd/>
          </a:ln>
          <a:effectLst>
            <a:innerShdw blurRad="76200">
              <a:srgbClr val="000000"/>
            </a:innerShdw>
          </a:effectLst>
        </p:spPr>
      </p:pic>
    </p:spTree>
    <p:extLst>
      <p:ext uri="{BB962C8B-B14F-4D97-AF65-F5344CB8AC3E}">
        <p14:creationId xmlns:p14="http://schemas.microsoft.com/office/powerpoint/2010/main" val="24536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par>
                                <p:cTn id="20" presetID="6"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ircle(in)">
                                      <p:cBhvr>
                                        <p:cTn id="2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a:off x="2175164" y="0"/>
            <a:ext cx="6900001" cy="76200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a:latin typeface="Times New Roman" panose="02020603050405020304" pitchFamily="18" charset="0"/>
                <a:cs typeface="Times New Roman" panose="02020603050405020304" pitchFamily="18" charset="0"/>
              </a:rPr>
              <a:t>1. Khái niệm gia đình</a:t>
            </a:r>
            <a:endParaRPr lang="vi-VN" sz="3200" b="1" kern="0">
              <a:solidFill>
                <a:schemeClr val="bg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583100" y="1343889"/>
            <a:ext cx="5964383" cy="444731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30000"/>
              </a:lnSpc>
              <a:spcBef>
                <a:spcPts val="600"/>
              </a:spcBef>
            </a:pPr>
            <a:r>
              <a:rPr lang="en-US" sz="2800" b="1" i="1">
                <a:solidFill>
                  <a:srgbClr val="002060"/>
                </a:solidFill>
                <a:latin typeface="Times New Roman" panose="02020603050405020304" pitchFamily="18" charset="0"/>
                <a:cs typeface="Times New Roman" panose="02020603050405020304" pitchFamily="18" charset="0"/>
              </a:rPr>
              <a:t>“… hàng ngày tái tạo ra </a:t>
            </a:r>
            <a:r>
              <a:rPr lang="vi-VN" sz="2800" b="1" i="1">
                <a:solidFill>
                  <a:srgbClr val="002060"/>
                </a:solidFill>
                <a:latin typeface="Times New Roman" panose="02020603050405020304" pitchFamily="18" charset="0"/>
                <a:cs typeface="Times New Roman" panose="02020603050405020304" pitchFamily="18" charset="0"/>
              </a:rPr>
              <a:t>đời sống của bản thân mình, con người bắt đầu tạo ra những người khác, sinh sôi, nảy nở - đó là quan hệ giữa chồng và vợ, cha mẹ và con cái, đó là gia đình</a:t>
            </a:r>
            <a:r>
              <a:rPr lang="en-US" sz="2800" b="1" i="1">
                <a:solidFill>
                  <a:srgbClr val="002060"/>
                </a:solidFill>
                <a:latin typeface="Times New Roman" panose="02020603050405020304" pitchFamily="18" charset="0"/>
                <a:cs typeface="Times New Roman" panose="02020603050405020304" pitchFamily="18" charset="0"/>
              </a:rPr>
              <a:t>”</a:t>
            </a:r>
            <a:r>
              <a:rPr lang="vi-VN" sz="2800" b="1" i="1">
                <a:solidFill>
                  <a:srgbClr val="002060"/>
                </a:solidFill>
                <a:latin typeface="Times New Roman" panose="02020603050405020304" pitchFamily="18" charset="0"/>
                <a:cs typeface="Times New Roman" panose="02020603050405020304" pitchFamily="18" charset="0"/>
              </a:rPr>
              <a:t> </a:t>
            </a:r>
            <a:endParaRPr lang="en-US" sz="2800" b="1" i="1">
              <a:solidFill>
                <a:srgbClr val="002060"/>
              </a:solidFill>
              <a:latin typeface="Times New Roman" panose="02020603050405020304" pitchFamily="18" charset="0"/>
              <a:cs typeface="Times New Roman" panose="02020603050405020304" pitchFamily="18" charset="0"/>
            </a:endParaRPr>
          </a:p>
          <a:p>
            <a:pPr algn="ctr">
              <a:lnSpc>
                <a:spcPct val="130000"/>
              </a:lnSpc>
              <a:spcBef>
                <a:spcPts val="600"/>
              </a:spcBef>
            </a:pPr>
            <a:r>
              <a:rPr lang="vi-VN" sz="2400" b="1" i="1">
                <a:solidFill>
                  <a:srgbClr val="FF0000"/>
                </a:solidFill>
                <a:latin typeface="Times New Roman" panose="02020603050405020304" pitchFamily="18" charset="0"/>
                <a:cs typeface="Times New Roman" panose="02020603050405020304" pitchFamily="18" charset="0"/>
              </a:rPr>
              <a:t>C.Mác và Ph.Ăngghen </a:t>
            </a:r>
            <a:endParaRPr lang="en-US" sz="28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11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1032426"/>
            <a:ext cx="7260755"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Các mối quan hệ chủ yếu của gia đình</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Oval 7"/>
          <p:cNvSpPr/>
          <p:nvPr/>
        </p:nvSpPr>
        <p:spPr>
          <a:xfrm>
            <a:off x="-22369" y="2727513"/>
            <a:ext cx="2710151" cy="3730368"/>
          </a:xfrm>
          <a:prstGeom prst="ellipse">
            <a:avLst/>
          </a:prstGeom>
          <a:ln>
            <a:solidFill>
              <a:srgbClr val="00B0F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err="1">
                <a:solidFill>
                  <a:srgbClr val="FFFF00"/>
                </a:solidFill>
                <a:latin typeface="Times New Roman" panose="02020603050405020304" pitchFamily="18" charset="0"/>
                <a:cs typeface="Times New Roman" panose="02020603050405020304" pitchFamily="18" charset="0"/>
              </a:rPr>
              <a:t>Quan</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hệ</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hôn</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nhân</a:t>
            </a:r>
            <a:r>
              <a:rPr lang="en-US" sz="2800" dirty="0">
                <a:solidFill>
                  <a:srgbClr val="FFFF00"/>
                </a:solidFill>
                <a:latin typeface="Times New Roman" panose="02020603050405020304" pitchFamily="18" charset="0"/>
                <a:cs typeface="Times New Roman" panose="02020603050405020304" pitchFamily="18" charset="0"/>
              </a:rPr>
              <a:t> </a:t>
            </a:r>
            <a:r>
              <a:rPr lang="en-US" sz="2800">
                <a:solidFill>
                  <a:srgbClr val="FFFF00"/>
                </a:solidFill>
                <a:latin typeface="Times New Roman" panose="02020603050405020304" pitchFamily="18" charset="0"/>
                <a:cs typeface="Times New Roman" panose="02020603050405020304" pitchFamily="18" charset="0"/>
              </a:rPr>
              <a:t>– quan hệ </a:t>
            </a:r>
            <a:r>
              <a:rPr lang="en-US" sz="2800" dirty="0" err="1">
                <a:solidFill>
                  <a:srgbClr val="FFFF00"/>
                </a:solidFill>
                <a:latin typeface="Times New Roman" panose="02020603050405020304" pitchFamily="18" charset="0"/>
                <a:cs typeface="Times New Roman" panose="02020603050405020304" pitchFamily="18" charset="0"/>
              </a:rPr>
              <a:t>chiều</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ngang</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vợ</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và</a:t>
            </a:r>
            <a:r>
              <a:rPr lang="en-US" sz="2800" dirty="0">
                <a:solidFill>
                  <a:srgbClr val="FFFF00"/>
                </a:solidFill>
                <a:latin typeface="Times New Roman" panose="02020603050405020304" pitchFamily="18" charset="0"/>
                <a:cs typeface="Times New Roman" panose="02020603050405020304" pitchFamily="18" charset="0"/>
              </a:rPr>
              <a:t> </a:t>
            </a:r>
            <a:r>
              <a:rPr lang="en-US" sz="2800" dirty="0" err="1">
                <a:solidFill>
                  <a:srgbClr val="FFFF00"/>
                </a:solidFill>
                <a:latin typeface="Times New Roman" panose="02020603050405020304" pitchFamily="18" charset="0"/>
                <a:cs typeface="Times New Roman" panose="02020603050405020304" pitchFamily="18" charset="0"/>
              </a:rPr>
              <a:t>chồng</a:t>
            </a:r>
            <a:r>
              <a:rPr lang="en-US" sz="2800" dirty="0">
                <a:solidFill>
                  <a:srgbClr val="FFFF00"/>
                </a:solidFill>
                <a:latin typeface="Times New Roman" panose="02020603050405020304" pitchFamily="18" charset="0"/>
                <a:cs typeface="Times New Roman" panose="02020603050405020304" pitchFamily="18" charset="0"/>
              </a:rPr>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982" y="3053375"/>
            <a:ext cx="5841976" cy="3257701"/>
          </a:xfrm>
          <a:prstGeom prst="rect">
            <a:avLst/>
          </a:prstGeom>
          <a:ln w="228600" cap="sq" cmpd="thickThin">
            <a:solidFill>
              <a:srgbClr val="FFFF00"/>
            </a:solidFill>
            <a:prstDash val="solid"/>
            <a:miter lim="800000"/>
            <a:headEnd/>
            <a:tailEnd/>
          </a:ln>
          <a:effectLst>
            <a:innerShdw blurRad="76200">
              <a:srgbClr val="000000"/>
            </a:innerShdw>
          </a:effectLst>
        </p:spPr>
      </p:pic>
      <p:sp>
        <p:nvSpPr>
          <p:cNvPr id="10" name="Rounded Rectangle 9"/>
          <p:cNvSpPr/>
          <p:nvPr/>
        </p:nvSpPr>
        <p:spPr>
          <a:xfrm>
            <a:off x="2230582" y="0"/>
            <a:ext cx="6844583" cy="76200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a:latin typeface="Times New Roman" panose="02020603050405020304" pitchFamily="18" charset="0"/>
                <a:cs typeface="Times New Roman" panose="02020603050405020304" pitchFamily="18" charset="0"/>
              </a:rPr>
              <a:t>1. Khái niệm gia đình</a:t>
            </a:r>
            <a:endParaRPr lang="vi-VN" sz="32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998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circle(in)">
                                      <p:cBhvr>
                                        <p:cTn id="14" dur="2000"/>
                                        <p:tgtEl>
                                          <p:spTgt spid="8"/>
                                        </p:tgtEl>
                                      </p:cBhvr>
                                    </p:animEffect>
                                  </p:childTnLst>
                                </p:cTn>
                              </p:par>
                              <p:par>
                                <p:cTn id="15" presetID="6"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70248" y="990745"/>
            <a:ext cx="7260755"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Các mối quan hệ chủ yếu của gia đình</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 name="Oval 9"/>
          <p:cNvSpPr/>
          <p:nvPr/>
        </p:nvSpPr>
        <p:spPr>
          <a:xfrm>
            <a:off x="0" y="2644151"/>
            <a:ext cx="2934855" cy="3647455"/>
          </a:xfrm>
          <a:prstGeom prst="ellipse">
            <a:avLst/>
          </a:prstGeom>
          <a:solidFill>
            <a:schemeClr val="accent2">
              <a:lumMod val="20000"/>
              <a:lumOff val="80000"/>
            </a:schemeClr>
          </a:solidFill>
          <a:ln>
            <a:solidFill>
              <a:srgbClr val="FF000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2060"/>
                </a:solidFill>
                <a:latin typeface="Times New Roman" panose="02020603050405020304" pitchFamily="18" charset="0"/>
                <a:cs typeface="Times New Roman" panose="02020603050405020304" pitchFamily="18" charset="0"/>
              </a:rPr>
              <a:t>Quan hệ huyết thống – quan hệ chiều dọc (cha,mẹ - con cái….)</a:t>
            </a:r>
            <a:endParaRPr lang="en-US" sz="2800" dirty="0">
              <a:solidFill>
                <a:srgbClr val="00206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904" y="2798617"/>
            <a:ext cx="5657164" cy="3767671"/>
          </a:xfrm>
          <a:prstGeom prst="rect">
            <a:avLst/>
          </a:prstGeom>
          <a:ln w="228600" cap="sq" cmpd="thickThin">
            <a:solidFill>
              <a:srgbClr val="7030A0"/>
            </a:solidFill>
            <a:prstDash val="solid"/>
            <a:miter lim="800000"/>
            <a:headEnd/>
            <a:tailEnd/>
          </a:ln>
          <a:effectLst>
            <a:innerShdw blurRad="76200">
              <a:srgbClr val="000000"/>
            </a:innerShdw>
          </a:effectLst>
        </p:spPr>
      </p:pic>
      <p:sp>
        <p:nvSpPr>
          <p:cNvPr id="12" name="Rounded Rectangle 11"/>
          <p:cNvSpPr/>
          <p:nvPr/>
        </p:nvSpPr>
        <p:spPr>
          <a:xfrm>
            <a:off x="2161309" y="0"/>
            <a:ext cx="6913856" cy="76200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a:latin typeface="Times New Roman" panose="02020603050405020304" pitchFamily="18" charset="0"/>
                <a:cs typeface="Times New Roman" panose="02020603050405020304" pitchFamily="18" charset="0"/>
              </a:rPr>
              <a:t>1. Khái niệm gia đình</a:t>
            </a:r>
            <a:endParaRPr lang="vi-VN" sz="32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98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79136" y="894508"/>
            <a:ext cx="7260755" cy="712330"/>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lnSpc>
                <a:spcPct val="150000"/>
              </a:lnSpc>
              <a:spcBef>
                <a:spcPts val="600"/>
              </a:spcBef>
              <a:spcAft>
                <a:spcPts val="600"/>
              </a:spcAft>
            </a:pPr>
            <a:r>
              <a:rPr lang="en-US" sz="3200" b="1">
                <a:solidFill>
                  <a:srgbClr val="FF0000"/>
                </a:solidFill>
                <a:latin typeface="Times New Roman" panose="02020603050405020304" pitchFamily="18" charset="0"/>
                <a:cs typeface="Times New Roman" panose="02020603050405020304" pitchFamily="18" charset="0"/>
              </a:rPr>
              <a:t>* Các mối quan hệ chủ yếu của gia đình</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8" name="Oval 7"/>
          <p:cNvSpPr/>
          <p:nvPr/>
        </p:nvSpPr>
        <p:spPr>
          <a:xfrm>
            <a:off x="1" y="2673010"/>
            <a:ext cx="2549235" cy="3417819"/>
          </a:xfrm>
          <a:prstGeom prst="ellipse">
            <a:avLst/>
          </a:prstGeom>
          <a:solidFill>
            <a:schemeClr val="accent2">
              <a:lumMod val="20000"/>
              <a:lumOff val="80000"/>
            </a:schemeClr>
          </a:solidFill>
          <a:ln>
            <a:solidFill>
              <a:srgbClr val="7030A0"/>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a:solidFill>
                  <a:srgbClr val="FF0000"/>
                </a:solidFill>
                <a:latin typeface="+mj-lt"/>
                <a:cs typeface="Calibri" panose="020F0502020204030204" pitchFamily="34" charset="0"/>
              </a:rPr>
              <a:t>Quan hệ nuôi dưỡng (cha mẹ nuôi - con nuôi)</a:t>
            </a:r>
            <a:endParaRPr lang="vi-VN" sz="2800" dirty="0">
              <a:solidFill>
                <a:srgbClr val="FF0000"/>
              </a:solidFill>
              <a:latin typeface="+mj-lt"/>
              <a:cs typeface="Calibri" panose="020F050202020403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298" y="2894344"/>
            <a:ext cx="6197738" cy="3486227"/>
          </a:xfrm>
          <a:prstGeom prst="rect">
            <a:avLst/>
          </a:prstGeom>
          <a:ln w="228600" cap="sq" cmpd="thickThin">
            <a:solidFill>
              <a:srgbClr val="7030A0"/>
            </a:solidFill>
            <a:prstDash val="solid"/>
            <a:miter lim="800000"/>
            <a:headEnd/>
            <a:tailEnd/>
          </a:ln>
          <a:effectLst>
            <a:innerShdw blurRad="76200">
              <a:srgbClr val="000000"/>
            </a:innerShdw>
          </a:effectLst>
        </p:spPr>
      </p:pic>
      <p:sp>
        <p:nvSpPr>
          <p:cNvPr id="12" name="Rounded Rectangle 11"/>
          <p:cNvSpPr/>
          <p:nvPr/>
        </p:nvSpPr>
        <p:spPr>
          <a:xfrm>
            <a:off x="2147455" y="0"/>
            <a:ext cx="6927710" cy="76200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3200" b="1">
                <a:latin typeface="Times New Roman" panose="02020603050405020304" pitchFamily="18" charset="0"/>
                <a:cs typeface="Times New Roman" panose="02020603050405020304" pitchFamily="18" charset="0"/>
              </a:rPr>
              <a:t>1. Khái niệm gia đình</a:t>
            </a:r>
            <a:endParaRPr lang="vi-VN" sz="32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98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par>
                                <p:cTn id="8" presetID="6" presetClass="entr" presetSubtype="16"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circle(in)">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16435" y="1"/>
            <a:ext cx="6999855" cy="9279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800" b="1">
              <a:solidFill>
                <a:schemeClr val="bg1"/>
              </a:solidFill>
              <a:latin typeface="Times New Roman" panose="02020603050405020304" pitchFamily="18" charset="0"/>
              <a:cs typeface="Times New Roman" panose="02020603050405020304" pitchFamily="18" charset="0"/>
            </a:endParaRPr>
          </a:p>
          <a:p>
            <a:pPr algn="ctr"/>
            <a:r>
              <a:rPr lang="en-US" sz="2800" b="1">
                <a:solidFill>
                  <a:schemeClr val="bg1"/>
                </a:solidFill>
                <a:latin typeface="Times New Roman" panose="02020603050405020304" pitchFamily="18" charset="0"/>
                <a:cs typeface="Times New Roman" panose="02020603050405020304" pitchFamily="18" charset="0"/>
              </a:rPr>
              <a:t>I. KHÁI NIỆM, VỊ TRÍ </a:t>
            </a:r>
          </a:p>
          <a:p>
            <a:pPr algn="ctr"/>
            <a:r>
              <a:rPr lang="en-US" sz="2800" b="1">
                <a:solidFill>
                  <a:schemeClr val="bg1"/>
                </a:solidFill>
                <a:latin typeface="Times New Roman" panose="02020603050405020304" pitchFamily="18" charset="0"/>
                <a:cs typeface="Times New Roman" panose="02020603050405020304" pitchFamily="18" charset="0"/>
              </a:rPr>
              <a:t>VÀ CHỨC NĂNG CỦA GIA ĐÌNH</a:t>
            </a:r>
          </a:p>
          <a:p>
            <a:pPr algn="ctr" fontAlgn="auto">
              <a:spcBef>
                <a:spcPts val="0"/>
              </a:spcBef>
              <a:spcAft>
                <a:spcPts val="0"/>
              </a:spcAft>
              <a:defRPr/>
            </a:pPr>
            <a:endParaRPr lang="vi-VN" sz="2800" b="1">
              <a:solidFill>
                <a:schemeClr val="bg1"/>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0" y="990771"/>
            <a:ext cx="6854076" cy="52964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2. Vị trí của gia đình trong xã hội</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0" y="1577103"/>
            <a:ext cx="8014566" cy="611992"/>
            <a:chOff x="212477" y="406442"/>
            <a:chExt cx="5840730" cy="797040"/>
          </a:xfrm>
        </p:grpSpPr>
        <p:sp>
          <p:nvSpPr>
            <p:cNvPr id="15" name="Rounded Rectangle 14"/>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a:solidFill>
                    <a:srgbClr val="002060"/>
                  </a:solidFill>
                  <a:latin typeface="Times New Roman" panose="02020603050405020304" pitchFamily="18" charset="0"/>
                  <a:cs typeface="Times New Roman" panose="02020603050405020304" pitchFamily="18" charset="0"/>
                </a:rPr>
                <a:t>2</a:t>
              </a:r>
              <a:r>
                <a:rPr lang="en-GB" altLang="en-US" sz="2400" b="1" i="1" kern="1200">
                  <a:solidFill>
                    <a:srgbClr val="002060"/>
                  </a:solidFill>
                  <a:latin typeface="Times New Roman" panose="02020603050405020304" pitchFamily="18" charset="0"/>
                  <a:cs typeface="Times New Roman" panose="02020603050405020304" pitchFamily="18" charset="0"/>
                </a:rPr>
                <a:t>.1. </a:t>
              </a:r>
              <a:r>
                <a:rPr lang="en-US" sz="2400" b="1" i="1">
                  <a:solidFill>
                    <a:srgbClr val="002060"/>
                  </a:solidFill>
                  <a:latin typeface="Times New Roman" panose="02020603050405020304" pitchFamily="18" charset="0"/>
                  <a:cs typeface="Times New Roman" panose="02020603050405020304" pitchFamily="18" charset="0"/>
                </a:rPr>
                <a:t>Gia đình là tế bào của xã hội</a:t>
              </a:r>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16" name="Rounded Rectangle 15"/>
          <p:cNvSpPr/>
          <p:nvPr/>
        </p:nvSpPr>
        <p:spPr>
          <a:xfrm>
            <a:off x="302771" y="2289985"/>
            <a:ext cx="7260755" cy="98563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a:solidFill>
                  <a:srgbClr val="FF0000"/>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ea typeface="Calibri" panose="020F0502020204030204" pitchFamily="34" charset="0"/>
              </a:rPr>
              <a:t>Gia đình có vai trò quyết định đối với sự tồn tại, vận động và phát triển của xã hội.</a:t>
            </a:r>
            <a:endParaRPr lang="en-US" sz="28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ounded Rectangle 16"/>
          <p:cNvSpPr/>
          <p:nvPr/>
        </p:nvSpPr>
        <p:spPr>
          <a:xfrm>
            <a:off x="135842" y="4154458"/>
            <a:ext cx="1341402" cy="186125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lnSpc>
                <a:spcPct val="130000"/>
              </a:lnSpc>
              <a:spcBef>
                <a:spcPts val="600"/>
              </a:spcBef>
            </a:pPr>
            <a:r>
              <a:rPr lang="en-US" sz="2800" b="1" i="1">
                <a:solidFill>
                  <a:srgbClr val="FF0000"/>
                </a:solidFill>
                <a:latin typeface="Times New Roman" panose="02020603050405020304" pitchFamily="18" charset="0"/>
                <a:cs typeface="Times New Roman" panose="02020603050405020304" pitchFamily="18" charset="0"/>
              </a:rPr>
              <a:t>Gia đình</a:t>
            </a:r>
          </a:p>
        </p:txBody>
      </p:sp>
      <p:sp>
        <p:nvSpPr>
          <p:cNvPr id="26" name="Rounded Rectangle 25"/>
          <p:cNvSpPr/>
          <p:nvPr/>
        </p:nvSpPr>
        <p:spPr>
          <a:xfrm>
            <a:off x="7744691" y="4043296"/>
            <a:ext cx="1211063" cy="186125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lnSpc>
                <a:spcPct val="130000"/>
              </a:lnSpc>
              <a:spcBef>
                <a:spcPts val="600"/>
              </a:spcBef>
            </a:pPr>
            <a:r>
              <a:rPr lang="en-US" sz="2800" b="1" i="1">
                <a:solidFill>
                  <a:srgbClr val="FF0000"/>
                </a:solidFill>
                <a:latin typeface="Times New Roman" panose="02020603050405020304" pitchFamily="18" charset="0"/>
                <a:cs typeface="Times New Roman" panose="02020603050405020304" pitchFamily="18" charset="0"/>
              </a:rPr>
              <a:t>Xã hội</a:t>
            </a:r>
          </a:p>
        </p:txBody>
      </p:sp>
      <p:sp>
        <p:nvSpPr>
          <p:cNvPr id="30" name="Rounded Rectangle 29"/>
          <p:cNvSpPr/>
          <p:nvPr/>
        </p:nvSpPr>
        <p:spPr>
          <a:xfrm>
            <a:off x="2116435" y="3321090"/>
            <a:ext cx="2621815" cy="107470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Sản xuất ra tư liệu tiêu dùng </a:t>
            </a:r>
            <a:endParaRPr lang="en-US" sz="2800" b="1" i="1">
              <a:solidFill>
                <a:srgbClr val="002060"/>
              </a:solidFill>
            </a:endParaRPr>
          </a:p>
        </p:txBody>
      </p:sp>
      <p:sp>
        <p:nvSpPr>
          <p:cNvPr id="31" name="Rounded Rectangle 30"/>
          <p:cNvSpPr/>
          <p:nvPr/>
        </p:nvSpPr>
        <p:spPr>
          <a:xfrm>
            <a:off x="2126184" y="4586179"/>
            <a:ext cx="2612066" cy="95582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Sản xuất ra tư liệu sản xuất </a:t>
            </a:r>
            <a:endParaRPr lang="en-US" sz="2800" b="1" i="1">
              <a:solidFill>
                <a:srgbClr val="002060"/>
              </a:solidFill>
            </a:endParaRPr>
          </a:p>
        </p:txBody>
      </p:sp>
      <p:sp>
        <p:nvSpPr>
          <p:cNvPr id="32" name="Rounded Rectangle 31"/>
          <p:cNvSpPr/>
          <p:nvPr/>
        </p:nvSpPr>
        <p:spPr>
          <a:xfrm>
            <a:off x="2167748" y="5732385"/>
            <a:ext cx="2681338" cy="102948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Tái sản xuất ra con người </a:t>
            </a:r>
            <a:endParaRPr lang="en-US" sz="2800" b="1" i="1">
              <a:solidFill>
                <a:srgbClr val="002060"/>
              </a:solidFill>
            </a:endParaRPr>
          </a:p>
        </p:txBody>
      </p:sp>
      <p:sp>
        <p:nvSpPr>
          <p:cNvPr id="33" name="Rounded Rectangle 32"/>
          <p:cNvSpPr/>
          <p:nvPr/>
        </p:nvSpPr>
        <p:spPr>
          <a:xfrm>
            <a:off x="5338155" y="4126423"/>
            <a:ext cx="2000597" cy="186125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một tế bào tự nhiên, một đơn vị cơ sở</a:t>
            </a:r>
            <a:endParaRPr lang="en-US" sz="2800" b="1" i="1">
              <a:solidFill>
                <a:srgbClr val="002060"/>
              </a:solidFill>
            </a:endParaRPr>
          </a:p>
        </p:txBody>
      </p:sp>
      <p:cxnSp>
        <p:nvCxnSpPr>
          <p:cNvPr id="34" name="Straight Arrow Connector 33"/>
          <p:cNvCxnSpPr>
            <a:stCxn id="17" idx="3"/>
            <a:endCxn id="30" idx="1"/>
          </p:cNvCxnSpPr>
          <p:nvPr/>
        </p:nvCxnSpPr>
        <p:spPr>
          <a:xfrm flipV="1">
            <a:off x="1477244" y="3858445"/>
            <a:ext cx="639191" cy="12266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stCxn id="17" idx="3"/>
            <a:endCxn id="32" idx="1"/>
          </p:cNvCxnSpPr>
          <p:nvPr/>
        </p:nvCxnSpPr>
        <p:spPr>
          <a:xfrm>
            <a:off x="1477244" y="5085084"/>
            <a:ext cx="690504" cy="116204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17" idx="3"/>
            <a:endCxn id="31" idx="1"/>
          </p:cNvCxnSpPr>
          <p:nvPr/>
        </p:nvCxnSpPr>
        <p:spPr>
          <a:xfrm flipV="1">
            <a:off x="1477244" y="5064092"/>
            <a:ext cx="648940" cy="209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a:stCxn id="32" idx="3"/>
            <a:endCxn id="33" idx="1"/>
          </p:cNvCxnSpPr>
          <p:nvPr/>
        </p:nvCxnSpPr>
        <p:spPr>
          <a:xfrm flipV="1">
            <a:off x="4849086" y="5057049"/>
            <a:ext cx="489069" cy="11900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a:stCxn id="30" idx="3"/>
            <a:endCxn id="33" idx="1"/>
          </p:cNvCxnSpPr>
          <p:nvPr/>
        </p:nvCxnSpPr>
        <p:spPr>
          <a:xfrm>
            <a:off x="4738250" y="3858445"/>
            <a:ext cx="599905" cy="119860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a:stCxn id="31" idx="3"/>
            <a:endCxn id="33" idx="1"/>
          </p:cNvCxnSpPr>
          <p:nvPr/>
        </p:nvCxnSpPr>
        <p:spPr>
          <a:xfrm flipV="1">
            <a:off x="4738250" y="5057049"/>
            <a:ext cx="599905" cy="70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3" name="Right Arrow 42"/>
          <p:cNvSpPr/>
          <p:nvPr/>
        </p:nvSpPr>
        <p:spPr>
          <a:xfrm>
            <a:off x="7378022" y="4904644"/>
            <a:ext cx="366669" cy="2353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8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ircle(in)">
                                      <p:cBhvr>
                                        <p:cTn id="28" dur="20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barn(inVertical)">
                                      <p:cBhvr>
                                        <p:cTn id="33" dur="500"/>
                                        <p:tgtEl>
                                          <p:spTgt spid="30"/>
                                        </p:tgtEl>
                                      </p:cBhvr>
                                    </p:animEffect>
                                  </p:childTnLst>
                                </p:cTn>
                              </p:par>
                              <p:par>
                                <p:cTn id="34" presetID="16" presetClass="entr" presetSubtype="21" fill="hold"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arn(inVertical)">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barn(inVertical)">
                                      <p:cBhvr>
                                        <p:cTn id="41" dur="500"/>
                                        <p:tgtEl>
                                          <p:spTgt spid="31"/>
                                        </p:tgtEl>
                                      </p:cBhvr>
                                    </p:animEffect>
                                  </p:childTnLst>
                                </p:cTn>
                              </p:par>
                              <p:par>
                                <p:cTn id="42" presetID="16" presetClass="entr" presetSubtype="21" fill="hold"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barn(inVertical)">
                                      <p:cBhvr>
                                        <p:cTn id="44" dur="500"/>
                                        <p:tgtEl>
                                          <p:spTgt spid="3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barn(inVertical)">
                                      <p:cBhvr>
                                        <p:cTn id="49" dur="500"/>
                                        <p:tgtEl>
                                          <p:spTgt spid="32"/>
                                        </p:tgtEl>
                                      </p:cBhvr>
                                    </p:animEffect>
                                  </p:childTnLst>
                                </p:cTn>
                              </p:par>
                              <p:par>
                                <p:cTn id="50" presetID="16" presetClass="entr" presetSubtype="21" fill="hold" nodeType="with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barn(inVertical)">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circle(in)">
                                      <p:cBhvr>
                                        <p:cTn id="57" dur="2000"/>
                                        <p:tgtEl>
                                          <p:spTgt spid="39"/>
                                        </p:tgtEl>
                                      </p:cBhvr>
                                    </p:animEffect>
                                  </p:childTnLst>
                                </p:cTn>
                              </p:par>
                              <p:par>
                                <p:cTn id="58" presetID="6" presetClass="entr" presetSubtype="16"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circle(in)">
                                      <p:cBhvr>
                                        <p:cTn id="60" dur="2000"/>
                                        <p:tgtEl>
                                          <p:spTgt spid="37"/>
                                        </p:tgtEl>
                                      </p:cBhvr>
                                    </p:animEffect>
                                  </p:childTnLst>
                                </p:cTn>
                              </p:par>
                              <p:par>
                                <p:cTn id="61" presetID="6" presetClass="entr" presetSubtype="16" fill="hold"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circle(in)">
                                      <p:cBhvr>
                                        <p:cTn id="63" dur="2000"/>
                                        <p:tgtEl>
                                          <p:spTgt spid="38"/>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ircle(in)">
                                      <p:cBhvr>
                                        <p:cTn id="66" dur="20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barn(inVertical)">
                                      <p:cBhvr>
                                        <p:cTn id="71" dur="500"/>
                                        <p:tgtEl>
                                          <p:spTgt spid="43"/>
                                        </p:tgtEl>
                                      </p:cBhvr>
                                    </p:animEffect>
                                  </p:childTnLst>
                                </p:cTn>
                              </p:par>
                            </p:childTnLst>
                          </p:cTn>
                        </p:par>
                      </p:childTnLst>
                    </p:cTn>
                  </p:par>
                  <p:par>
                    <p:cTn id="72" fill="hold">
                      <p:stCondLst>
                        <p:cond delay="indefinite"/>
                      </p:stCondLst>
                      <p:childTnLst>
                        <p:par>
                          <p:cTn id="73" fill="hold">
                            <p:stCondLst>
                              <p:cond delay="0"/>
                            </p:stCondLst>
                            <p:childTnLst>
                              <p:par>
                                <p:cTn id="74" presetID="6" presetClass="entr" presetSubtype="16" fill="hold" grpId="0" nodeType="click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circle(in)">
                                      <p:cBhvr>
                                        <p:cTn id="76"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6" grpId="0" animBg="1"/>
      <p:bldP spid="17" grpId="0" animBg="1"/>
      <p:bldP spid="26" grpId="0" animBg="1"/>
      <p:bldP spid="30" grpId="0" animBg="1"/>
      <p:bldP spid="31" grpId="0" animBg="1"/>
      <p:bldP spid="32" grpId="0" animBg="1"/>
      <p:bldP spid="33" grpId="0" animBg="1"/>
      <p:bldP spid="4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23798</TotalTime>
  <Words>1525</Words>
  <Application>Microsoft Office PowerPoint</Application>
  <PresentationFormat>On-screen Show (4:3)</PresentationFormat>
  <Paragraphs>167</Paragraphs>
  <Slides>17</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 Unicode MS</vt:lpstr>
      <vt:lpstr>UTM Alexander</vt:lpstr>
      <vt:lpstr>Arial</vt:lpstr>
      <vt:lpstr>Calibri</vt:lpstr>
      <vt:lpstr>Times New Roman</vt:lpstr>
      <vt:lpstr>Office Theme</vt:lpstr>
      <vt:lpstr>PowerPoint Presentation</vt:lpstr>
      <vt:lpstr>    Chương 7 VẤN ĐỀ GIA ĐÌNH TRONG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726</cp:revision>
  <dcterms:created xsi:type="dcterms:W3CDTF">2020-12-02T00:38:25Z</dcterms:created>
  <dcterms:modified xsi:type="dcterms:W3CDTF">2024-07-15T09:24:11Z</dcterms:modified>
</cp:coreProperties>
</file>