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527" r:id="rId3"/>
    <p:sldId id="521" r:id="rId4"/>
    <p:sldId id="522" r:id="rId5"/>
    <p:sldId id="530" r:id="rId6"/>
    <p:sldId id="523" r:id="rId7"/>
    <p:sldId id="525" r:id="rId8"/>
    <p:sldId id="526" r:id="rId9"/>
    <p:sldId id="528" r:id="rId10"/>
    <p:sldId id="52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60240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9581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269436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32565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5858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90755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29865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984"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88676" y="3811517"/>
            <a:ext cx="8976884" cy="1077218"/>
          </a:xfrm>
          <a:prstGeom prst="rect">
            <a:avLst/>
          </a:prstGeom>
        </p:spPr>
        <p:txBody>
          <a:bodyPr wrap="square">
            <a:spAutoFit/>
          </a:bodyPr>
          <a:lstStyle/>
          <a:p>
            <a:pPr algn="ctr"/>
            <a:r>
              <a:rPr lang="en-US" sz="3200" b="1" cap="all">
                <a:solidFill>
                  <a:srgbClr val="7030A0"/>
                </a:solidFill>
                <a:latin typeface="Times New Roman" panose="02020603050405020304" pitchFamily="18" charset="0"/>
                <a:cs typeface="Times New Roman" panose="02020603050405020304" pitchFamily="18" charset="0"/>
              </a:rPr>
              <a:t>VẤN ĐỀ GIA ĐÌNH TRONG </a:t>
            </a:r>
          </a:p>
          <a:p>
            <a:pPr algn="ctr"/>
            <a:r>
              <a:rPr lang="en-US" sz="3200" b="1" cap="all">
                <a:solidFill>
                  <a:srgbClr val="7030A0"/>
                </a:solidFill>
                <a:latin typeface="Times New Roman" panose="02020603050405020304" pitchFamily="18" charset="0"/>
                <a:cs typeface="Times New Roman" panose="02020603050405020304" pitchFamily="18" charset="0"/>
              </a:rPr>
              <a:t>THỜI KỲ QUÁ ĐỘ 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374712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078181" y="12524"/>
            <a:ext cx="7065819" cy="1205183"/>
          </a:xfrm>
          <a:solidFill>
            <a:schemeClr val="accent1">
              <a:lumMod val="75000"/>
            </a:schemeClr>
          </a:solidFill>
        </p:spPr>
        <p:txBody>
          <a:bodyPr>
            <a:noAutofit/>
          </a:bodyPr>
          <a:lstStyle/>
          <a:p>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r>
              <a:rPr lang="en-US" sz="2600" b="1">
                <a:solidFill>
                  <a:srgbClr val="00B050"/>
                </a:solidFill>
                <a:latin typeface="Times New Roman" panose="02020603050405020304" pitchFamily="18" charset="0"/>
                <a:cs typeface="Times New Roman" pitchFamily="18" charset="0"/>
              </a:rPr>
              <a:t>Chương 7</a:t>
            </a:r>
            <a:br>
              <a:rPr lang="en-US" sz="2600">
                <a:solidFill>
                  <a:schemeClr val="accent5">
                    <a:lumMod val="75000"/>
                  </a:schemeClr>
                </a:solidFill>
                <a:latin typeface="Times New Roman" panose="02020603050405020304" pitchFamily="18" charset="0"/>
                <a:cs typeface="Times New Roman" panose="02020603050405020304" pitchFamily="18" charset="0"/>
              </a:rPr>
            </a:br>
            <a:r>
              <a:rPr lang="en-US" sz="2600" b="1" cap="all">
                <a:solidFill>
                  <a:srgbClr val="FFC000"/>
                </a:solidFill>
                <a:latin typeface="Times New Roman" panose="02020603050405020304" pitchFamily="18" charset="0"/>
                <a:cs typeface="Times New Roman" panose="02020603050405020304" pitchFamily="18" charset="0"/>
              </a:rPr>
              <a:t>VẤN ĐỀ GIA ĐÌNH TRONG </a:t>
            </a:r>
            <a:br>
              <a:rPr lang="en-US" sz="2600" b="1" cap="all">
                <a:solidFill>
                  <a:srgbClr val="FFC000"/>
                </a:solidFill>
                <a:latin typeface="Times New Roman" panose="02020603050405020304" pitchFamily="18" charset="0"/>
                <a:cs typeface="Times New Roman" panose="02020603050405020304" pitchFamily="18" charset="0"/>
              </a:rPr>
            </a:br>
            <a:r>
              <a:rPr lang="en-US" sz="2600" b="1" cap="all">
                <a:solidFill>
                  <a:srgbClr val="FFC000"/>
                </a:solidFill>
                <a:latin typeface="Times New Roman" panose="02020603050405020304" pitchFamily="18" charset="0"/>
                <a:cs typeface="Times New Roman" panose="02020603050405020304" pitchFamily="18" charset="0"/>
              </a:rPr>
              <a:t>THỜI KỲ QUÁ ĐỘ LÊN CHỦ NGHĨA XÃ HỘI</a:t>
            </a:r>
            <a:br>
              <a:rPr lang="en-US" sz="2600" b="1" cap="all">
                <a:solidFill>
                  <a:srgbClr val="FFC000"/>
                </a:solidFill>
                <a:latin typeface="Times New Roman" panose="02020603050405020304" pitchFamily="18" charset="0"/>
                <a:cs typeface="Times New Roman" panose="02020603050405020304" pitchFamily="18" charset="0"/>
              </a:rPr>
            </a:br>
            <a:br>
              <a:rPr lang="en-US" sz="2600" b="1" cap="all">
                <a:solidFill>
                  <a:srgbClr val="FFC000"/>
                </a:solidFill>
                <a:latin typeface="Times New Roman" panose="02020603050405020304" pitchFamily="18" charset="0"/>
                <a:cs typeface="Times New Roman" panose="02020603050405020304" pitchFamily="18" charset="0"/>
              </a:rPr>
            </a:br>
            <a:br>
              <a:rPr lang="en-US" sz="2600" b="1" cap="all">
                <a:solidFill>
                  <a:srgbClr val="FFC000"/>
                </a:solidFill>
                <a:latin typeface="Times New Roman" panose="02020603050405020304" pitchFamily="18" charset="0"/>
                <a:cs typeface="Times New Roman" panose="02020603050405020304" pitchFamily="18" charset="0"/>
              </a:rPr>
            </a:br>
            <a:br>
              <a:rPr lang="en-US" sz="2600" b="1">
                <a:solidFill>
                  <a:srgbClr val="FFC000"/>
                </a:solidFill>
                <a:latin typeface="Times New Roman" pitchFamily="18" charset="0"/>
                <a:ea typeface="Tahoma" pitchFamily="34" charset="0"/>
                <a:cs typeface="Times New Roman" pitchFamily="18" charset="0"/>
              </a:rPr>
            </a:br>
            <a:endParaRPr lang="en-US" sz="2600" b="1">
              <a:solidFill>
                <a:srgbClr val="FFC000"/>
              </a:solidFill>
              <a:latin typeface="Times New Roman" pitchFamily="18" charset="0"/>
              <a:cs typeface="Times New Roman" pitchFamily="18" charset="0"/>
            </a:endParaRPr>
          </a:p>
        </p:txBody>
      </p:sp>
      <p:sp>
        <p:nvSpPr>
          <p:cNvPr id="6" name="Rounded Rectangle 5"/>
          <p:cNvSpPr/>
          <p:nvPr/>
        </p:nvSpPr>
        <p:spPr>
          <a:xfrm>
            <a:off x="54152" y="1324297"/>
            <a:ext cx="2508940" cy="1359661"/>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000" b="1">
              <a:solidFill>
                <a:schemeClr val="bg1"/>
              </a:solidFill>
              <a:latin typeface="Times New Roman" panose="02020603050405020304" pitchFamily="18" charset="0"/>
              <a:cs typeface="Times New Roman" panose="02020603050405020304" pitchFamily="18" charset="0"/>
            </a:endParaRPr>
          </a:p>
          <a:p>
            <a:pPr algn="just"/>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KHÁI NIỆM, VỊ TRÍ VÀ CHỨC NĂNG CỦA GIA ĐÌNH</a:t>
            </a:r>
          </a:p>
          <a:p>
            <a:pPr algn="just" fontAlgn="auto">
              <a:spcBef>
                <a:spcPts val="0"/>
              </a:spcBef>
              <a:spcAft>
                <a:spcPts val="0"/>
              </a:spcAft>
              <a:defRPr/>
            </a:pPr>
            <a:endParaRPr lang="vi-VN" sz="20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54150" y="2753240"/>
            <a:ext cx="2508941" cy="1842772"/>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CƠ SỞ XÂY DỰNG GIA ĐÌNH TRONG THỜI KỲ QUÁ ĐỘ LÊN CHỦ NGHĨA XÃ HỘI</a:t>
            </a:r>
          </a:p>
        </p:txBody>
      </p:sp>
      <p:sp>
        <p:nvSpPr>
          <p:cNvPr id="11" name="Rounded Rectangle 10"/>
          <p:cNvSpPr/>
          <p:nvPr/>
        </p:nvSpPr>
        <p:spPr>
          <a:xfrm>
            <a:off x="3245798" y="2110717"/>
            <a:ext cx="5803606" cy="37502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 </a:t>
            </a:r>
            <a:r>
              <a:rPr lang="en-US" sz="2200" b="1" i="1">
                <a:latin typeface="Times New Roman" panose="02020603050405020304" pitchFamily="18" charset="0"/>
                <a:cs typeface="Times New Roman" panose="02020603050405020304" pitchFamily="18" charset="0"/>
              </a:rPr>
              <a:t>Chức năng cơ bản của gia đình</a:t>
            </a:r>
            <a:endParaRPr lang="en-US" sz="2200" b="1">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39" idx="1"/>
          </p:cNvCxnSpPr>
          <p:nvPr/>
        </p:nvCxnSpPr>
        <p:spPr>
          <a:xfrm flipV="1">
            <a:off x="2563092" y="1537305"/>
            <a:ext cx="687261" cy="46682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2563092" y="2004128"/>
            <a:ext cx="682706" cy="2941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8006" y="4702130"/>
            <a:ext cx="2495085" cy="1892624"/>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XÂY DỰNG GIA ĐÌNH VIỆT NAM TRONG THỜI KỲ QUÁ ĐỘ LÊN CHỦ NGHĨA XÃ HỘI</a:t>
            </a:r>
          </a:p>
        </p:txBody>
      </p:sp>
      <p:sp>
        <p:nvSpPr>
          <p:cNvPr id="33" name="Rounded Rectangle 32"/>
          <p:cNvSpPr/>
          <p:nvPr/>
        </p:nvSpPr>
        <p:spPr>
          <a:xfrm>
            <a:off x="3283527" y="4168758"/>
            <a:ext cx="5778287" cy="62105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1. </a:t>
            </a:r>
            <a:r>
              <a:rPr lang="en-US" sz="2200" b="1" i="1">
                <a:latin typeface="Times New Roman" panose="02020603050405020304" pitchFamily="18" charset="0"/>
                <a:cs typeface="Times New Roman" panose="02020603050405020304" pitchFamily="18" charset="0"/>
              </a:rPr>
              <a:t>Sự biến đổi của gia đình Việt Nam trong thời kỳ quá độ lên chủ nghĩa xã hội</a:t>
            </a:r>
            <a:endParaRPr lang="en-US" sz="22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3284958" y="4809195"/>
            <a:ext cx="5735579" cy="6021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2.</a:t>
            </a:r>
            <a:r>
              <a:rPr lang="en-US" sz="2200" b="1" i="1">
                <a:latin typeface="Times New Roman" panose="02020603050405020304" pitchFamily="18" charset="0"/>
                <a:cs typeface="Times New Roman" panose="02020603050405020304" pitchFamily="18" charset="0"/>
              </a:rPr>
              <a:t> Biến đổi trong việc thực hiện các chức năng của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32" idx="3"/>
            <a:endCxn id="33" idx="1"/>
          </p:cNvCxnSpPr>
          <p:nvPr/>
        </p:nvCxnSpPr>
        <p:spPr>
          <a:xfrm flipV="1">
            <a:off x="2563091" y="4479284"/>
            <a:ext cx="720436" cy="11691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2" idx="3"/>
            <a:endCxn id="34" idx="1"/>
          </p:cNvCxnSpPr>
          <p:nvPr/>
        </p:nvCxnSpPr>
        <p:spPr>
          <a:xfrm flipV="1">
            <a:off x="2563091" y="5110253"/>
            <a:ext cx="721867" cy="53818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258209" y="2961544"/>
            <a:ext cx="5803606" cy="37416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2</a:t>
            </a:r>
            <a:r>
              <a:rPr lang="en-US"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Cơ sở chính trị - xã hội</a:t>
            </a:r>
            <a:endParaRPr lang="en-US" sz="22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244979" y="2597310"/>
            <a:ext cx="5828029" cy="33449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1. Cơ sở kinh tế - xã hôi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a:xfrm flipV="1">
            <a:off x="2563091" y="2797592"/>
            <a:ext cx="640079" cy="89089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endCxn id="16" idx="1"/>
          </p:cNvCxnSpPr>
          <p:nvPr/>
        </p:nvCxnSpPr>
        <p:spPr>
          <a:xfrm flipV="1">
            <a:off x="2563091" y="3148625"/>
            <a:ext cx="695118" cy="5398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3250353" y="1352007"/>
            <a:ext cx="5803606" cy="3705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1. Khái niệm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3246815" y="1727190"/>
            <a:ext cx="5826188" cy="3707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2. Vị trí của gia đình trong xã hội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72" name="Straight Arrow Connector 71"/>
          <p:cNvCxnSpPr>
            <a:stCxn id="6" idx="3"/>
          </p:cNvCxnSpPr>
          <p:nvPr/>
        </p:nvCxnSpPr>
        <p:spPr>
          <a:xfrm flipV="1">
            <a:off x="2563092" y="1825321"/>
            <a:ext cx="681887" cy="1788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3313248" y="3362166"/>
            <a:ext cx="5778287" cy="36129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a:t>
            </a:r>
            <a:r>
              <a:rPr lang="vi-VN"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Cơ sở văn hóa</a:t>
            </a:r>
            <a:endParaRPr lang="en-US" sz="2200" b="1">
              <a:latin typeface="Times New Roman" panose="02020603050405020304" pitchFamily="18" charset="0"/>
              <a:cs typeface="Times New Roman" panose="02020603050405020304" pitchFamily="18" charset="0"/>
            </a:endParaRPr>
          </a:p>
        </p:txBody>
      </p:sp>
      <p:sp>
        <p:nvSpPr>
          <p:cNvPr id="30" name="Rounded Rectangle 29"/>
          <p:cNvSpPr/>
          <p:nvPr/>
        </p:nvSpPr>
        <p:spPr>
          <a:xfrm>
            <a:off x="3326235" y="3734248"/>
            <a:ext cx="5735579" cy="3768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4</a:t>
            </a:r>
            <a:r>
              <a:rPr lang="en-US" sz="2200" b="1" i="1">
                <a:latin typeface="Times New Roman" panose="02020603050405020304" pitchFamily="18" charset="0"/>
                <a:cs typeface="Times New Roman" panose="02020603050405020304" pitchFamily="18" charset="0"/>
              </a:rPr>
              <a:t>. Chế độ hôn nhân tiến bộ</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55" name="Straight Arrow Connector 54"/>
          <p:cNvCxnSpPr>
            <a:endCxn id="29" idx="1"/>
          </p:cNvCxnSpPr>
          <p:nvPr/>
        </p:nvCxnSpPr>
        <p:spPr>
          <a:xfrm flipV="1">
            <a:off x="2563091" y="3542812"/>
            <a:ext cx="750157" cy="1456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6" name="Straight Arrow Connector 55"/>
          <p:cNvCxnSpPr>
            <a:endCxn id="30" idx="1"/>
          </p:cNvCxnSpPr>
          <p:nvPr/>
        </p:nvCxnSpPr>
        <p:spPr>
          <a:xfrm>
            <a:off x="2563091" y="3688481"/>
            <a:ext cx="763144" cy="23417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3" name="Rounded Rectangle 72"/>
          <p:cNvSpPr/>
          <p:nvPr/>
        </p:nvSpPr>
        <p:spPr>
          <a:xfrm>
            <a:off x="3283527" y="5427127"/>
            <a:ext cx="5769403" cy="47489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a:t>
            </a:r>
            <a:r>
              <a:rPr lang="vi-VN" sz="2200" b="1" i="1" kern="0">
                <a:solidFill>
                  <a:schemeClr val="bg1"/>
                </a:solidFill>
                <a:latin typeface="Times New Roman" panose="02020603050405020304" pitchFamily="18" charset="0"/>
                <a:cs typeface="Times New Roman" panose="02020603050405020304" pitchFamily="18" charset="0"/>
              </a:rPr>
              <a:t>.</a:t>
            </a:r>
            <a:r>
              <a:rPr lang="en-US" sz="2200" b="1" i="1">
                <a:latin typeface="Times New Roman" panose="02020603050405020304" pitchFamily="18" charset="0"/>
                <a:cs typeface="Times New Roman" panose="02020603050405020304" pitchFamily="18" charset="0"/>
              </a:rPr>
              <a:t> Biến đổi trong các mối quan hệ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83" name="Straight Arrow Connector 82"/>
          <p:cNvCxnSpPr>
            <a:stCxn id="32" idx="3"/>
            <a:endCxn id="73" idx="1"/>
          </p:cNvCxnSpPr>
          <p:nvPr/>
        </p:nvCxnSpPr>
        <p:spPr>
          <a:xfrm>
            <a:off x="2563091" y="5648442"/>
            <a:ext cx="720436" cy="1613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6" name="Rounded Rectangle 25"/>
          <p:cNvSpPr/>
          <p:nvPr/>
        </p:nvSpPr>
        <p:spPr>
          <a:xfrm>
            <a:off x="3256105" y="5919609"/>
            <a:ext cx="5778287" cy="920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200" b="1" i="1" kern="0">
                <a:solidFill>
                  <a:schemeClr val="bg1"/>
                </a:solidFill>
                <a:latin typeface="Times New Roman" panose="02020603050405020304" pitchFamily="18" charset="0"/>
                <a:cs typeface="Times New Roman" panose="02020603050405020304" pitchFamily="18" charset="0"/>
              </a:rPr>
              <a:t>4</a:t>
            </a:r>
            <a:r>
              <a:rPr lang="vi-VN" sz="2200" b="1" i="1" kern="0">
                <a:solidFill>
                  <a:schemeClr val="bg1"/>
                </a:solidFill>
                <a:latin typeface="Times New Roman" panose="02020603050405020304" pitchFamily="18" charset="0"/>
                <a:cs typeface="Times New Roman" panose="02020603050405020304" pitchFamily="18" charset="0"/>
              </a:rPr>
              <a:t>.</a:t>
            </a:r>
            <a:r>
              <a:rPr lang="en-US"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Phương hướng cơ bản xây dựng và phát triển gia đình Việt Nam trong thời kì quá độ lên chủ nghĩa xã hội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41" name="Straight Arrow Connector 40"/>
          <p:cNvCxnSpPr>
            <a:stCxn id="32" idx="3"/>
            <a:endCxn id="26" idx="1"/>
          </p:cNvCxnSpPr>
          <p:nvPr/>
        </p:nvCxnSpPr>
        <p:spPr>
          <a:xfrm>
            <a:off x="2563091" y="5648442"/>
            <a:ext cx="693014" cy="7316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40415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arn(inVertical)">
                                      <p:cBhvr>
                                        <p:cTn id="35" dur="500"/>
                                        <p:tgtEl>
                                          <p:spTgt spid="7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arn(inVertical)">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barn(inVertical)">
                                      <p:cBhvr>
                                        <p:cTn id="67" dur="500"/>
                                        <p:tgtEl>
                                          <p:spTgt spid="5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arn(inVertical)">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arn(inVertical)">
                                      <p:cBhvr>
                                        <p:cTn id="75" dur="500"/>
                                        <p:tgtEl>
                                          <p:spTgt spid="5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barn(inVertical)">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barn(inVertical)">
                                      <p:cBhvr>
                                        <p:cTn id="83" dur="500"/>
                                        <p:tgtEl>
                                          <p:spTgt spid="50"/>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barn(inVertical)">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barn(inVertical)">
                                      <p:cBhvr>
                                        <p:cTn id="91" dur="500"/>
                                        <p:tgtEl>
                                          <p:spTgt spid="51"/>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barn(inVertical)">
                                      <p:cBhvr>
                                        <p:cTn id="99" dur="500"/>
                                        <p:tgtEl>
                                          <p:spTgt spid="83"/>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barn(inVertical)">
                                      <p:cBhvr>
                                        <p:cTn id="102" dur="500"/>
                                        <p:tgtEl>
                                          <p:spTgt spid="73"/>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arn(inVertical)">
                                      <p:cBhvr>
                                        <p:cTn id="107" dur="500"/>
                                        <p:tgtEl>
                                          <p:spTgt spid="26"/>
                                        </p:tgtEl>
                                      </p:cBhvr>
                                    </p:animEffect>
                                  </p:childTnLst>
                                </p:cTn>
                              </p:par>
                              <p:par>
                                <p:cTn id="108" presetID="16" presetClass="entr" presetSubtype="21" fill="hold" nodeType="with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barn(inVertical)">
                                      <p:cBhvr>
                                        <p:cTn id="1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P spid="29" grpId="0" animBg="1"/>
      <p:bldP spid="30" grpId="0" animBg="1"/>
      <p:bldP spid="73"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19745" y="0"/>
            <a:ext cx="6996545" cy="1094227"/>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CƠ SỞ XÂY DỰNG GIA ĐÌNH TRONG </a:t>
            </a: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vi-VN" sz="2500" b="1">
                <a:solidFill>
                  <a:schemeClr val="bg1"/>
                </a:solidFill>
                <a:latin typeface="Times New Roman" panose="02020603050405020304" pitchFamily="18" charset="0"/>
                <a:cs typeface="Times New Roman" panose="02020603050405020304" pitchFamily="18" charset="0"/>
              </a:rPr>
              <a:t>THỜI KỲ QUÁ ĐỘ LÊN CHỦ NGHĨA XÃ HỘI</a:t>
            </a:r>
          </a:p>
          <a:p>
            <a:pPr algn="ctr" fontAlgn="auto">
              <a:spcBef>
                <a:spcPts val="0"/>
              </a:spcBef>
              <a:spcAft>
                <a:spcPts val="0"/>
              </a:spcAft>
              <a:defRPr/>
            </a:pP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129838" y="1204715"/>
            <a:ext cx="6854076" cy="68253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3000" b="1" i="1">
                <a:latin typeface="Times New Roman" panose="02020603050405020304" pitchFamily="18" charset="0"/>
                <a:cs typeface="Times New Roman" panose="02020603050405020304" pitchFamily="18" charset="0"/>
              </a:rPr>
              <a:t>1. Cơ sở kinh tế - xã hội</a:t>
            </a:r>
            <a:endParaRPr lang="vi-VN" sz="3000" b="1" i="1" kern="0">
              <a:solidFill>
                <a:schemeClr val="bg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223659" y="1953396"/>
            <a:ext cx="2855390" cy="73033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LLSX phát triển</a:t>
            </a:r>
            <a:endParaRPr lang="en-US" sz="2800" b="1">
              <a:solidFill>
                <a:srgbClr val="002060"/>
              </a:solidFill>
            </a:endParaRPr>
          </a:p>
        </p:txBody>
      </p:sp>
      <p:sp>
        <p:nvSpPr>
          <p:cNvPr id="8" name="Rounded Rectangle 7"/>
          <p:cNvSpPr/>
          <p:nvPr/>
        </p:nvSpPr>
        <p:spPr>
          <a:xfrm>
            <a:off x="371860" y="3145144"/>
            <a:ext cx="2714338" cy="119342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QHSX xã hội chủ nghĩa</a:t>
            </a:r>
            <a:endParaRPr lang="en-US" sz="2800" b="1">
              <a:solidFill>
                <a:srgbClr val="002060"/>
              </a:solidFill>
            </a:endParaRPr>
          </a:p>
        </p:txBody>
      </p:sp>
      <p:sp>
        <p:nvSpPr>
          <p:cNvPr id="9" name="Rounded Rectangle 8"/>
          <p:cNvSpPr/>
          <p:nvPr/>
        </p:nvSpPr>
        <p:spPr>
          <a:xfrm>
            <a:off x="74616" y="4805215"/>
            <a:ext cx="3544770" cy="2038930"/>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a:solidFill>
                  <a:srgbClr val="002060"/>
                </a:solidFill>
                <a:latin typeface="Times New Roman" panose="02020603050405020304" pitchFamily="18" charset="0"/>
                <a:ea typeface="Calibri" panose="020F0502020204030204" pitchFamily="34" charset="0"/>
              </a:rPr>
              <a:t>Chế độ sở hữu XHCN đối với tư liệu sản xuất thay thế chế độ sở hữu tư nhân về tư liệu sản xuất.</a:t>
            </a:r>
            <a:endParaRPr lang="en-US" sz="2600" b="1">
              <a:solidFill>
                <a:srgbClr val="002060"/>
              </a:solidFill>
            </a:endParaRPr>
          </a:p>
        </p:txBody>
      </p:sp>
      <p:sp>
        <p:nvSpPr>
          <p:cNvPr id="10" name="Rounded Rectangle 9"/>
          <p:cNvSpPr/>
          <p:nvPr/>
        </p:nvSpPr>
        <p:spPr>
          <a:xfrm>
            <a:off x="4178621" y="1972180"/>
            <a:ext cx="4886275" cy="1257391"/>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Xóa bỏ nguồn gốc của sự áp bức bóc lột và bất bình đẳng trong xã hội và gia đình</a:t>
            </a:r>
            <a:endParaRPr lang="en-US" sz="2800" b="1" i="1">
              <a:solidFill>
                <a:srgbClr val="002060"/>
              </a:solidFill>
            </a:endParaRPr>
          </a:p>
        </p:txBody>
      </p:sp>
      <p:sp>
        <p:nvSpPr>
          <p:cNvPr id="12" name="Rounded Rectangle 11"/>
          <p:cNvSpPr/>
          <p:nvPr/>
        </p:nvSpPr>
        <p:spPr>
          <a:xfrm>
            <a:off x="4225637" y="3307542"/>
            <a:ext cx="4795684" cy="876420"/>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ea typeface="Calibri" panose="020F0502020204030204" pitchFamily="34" charset="0"/>
              </a:rPr>
              <a:t>Thủ tiêu được “chế độ nô lệ gia đình”</a:t>
            </a:r>
            <a:endParaRPr lang="en-US" sz="2800" b="1" i="1">
              <a:solidFill>
                <a:srgbClr val="002060"/>
              </a:solidFill>
            </a:endParaRPr>
          </a:p>
        </p:txBody>
      </p:sp>
      <p:sp>
        <p:nvSpPr>
          <p:cNvPr id="13" name="Rounded Rectangle 12"/>
          <p:cNvSpPr/>
          <p:nvPr/>
        </p:nvSpPr>
        <p:spPr>
          <a:xfrm>
            <a:off x="4274322" y="4273581"/>
            <a:ext cx="4772696" cy="866452"/>
          </a:xfrm>
          <a:prstGeom prst="round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ea typeface="Calibri" panose="020F0502020204030204" pitchFamily="34" charset="0"/>
              </a:rPr>
              <a:t>Xóa bỏ bất bình đẳng giữa nam và nữ</a:t>
            </a:r>
            <a:endParaRPr lang="en-US" sz="2800" b="1" i="1">
              <a:solidFill>
                <a:srgbClr val="002060"/>
              </a:solidFill>
            </a:endParaRPr>
          </a:p>
        </p:txBody>
      </p:sp>
      <p:sp>
        <p:nvSpPr>
          <p:cNvPr id="14" name="Rounded Rectangle 13"/>
          <p:cNvSpPr/>
          <p:nvPr/>
        </p:nvSpPr>
        <p:spPr>
          <a:xfrm>
            <a:off x="4327049" y="5221882"/>
            <a:ext cx="4696282" cy="165116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ea typeface="Calibri" panose="020F0502020204030204" pitchFamily="34" charset="0"/>
              </a:rPr>
              <a:t>Là cơ sở làm cho hôn nhân được thực hiện dựa trên cơ sở tình yêu chứ không phải vì lý do kinh tế, địa vị xã hội </a:t>
            </a:r>
            <a:endParaRPr lang="en-US" sz="2800" b="1" i="1">
              <a:solidFill>
                <a:srgbClr val="002060"/>
              </a:solidFill>
            </a:endParaRPr>
          </a:p>
        </p:txBody>
      </p:sp>
      <p:sp>
        <p:nvSpPr>
          <p:cNvPr id="2" name="Down Arrow 1"/>
          <p:cNvSpPr/>
          <p:nvPr/>
        </p:nvSpPr>
        <p:spPr>
          <a:xfrm>
            <a:off x="1565564" y="2798618"/>
            <a:ext cx="332509" cy="43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1565564" y="4356413"/>
            <a:ext cx="332509" cy="43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9" idx="3"/>
            <a:endCxn id="10" idx="1"/>
          </p:cNvCxnSpPr>
          <p:nvPr/>
        </p:nvCxnSpPr>
        <p:spPr>
          <a:xfrm flipV="1">
            <a:off x="3619386" y="2600876"/>
            <a:ext cx="559235" cy="322380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9" idx="3"/>
            <a:endCxn id="12" idx="1"/>
          </p:cNvCxnSpPr>
          <p:nvPr/>
        </p:nvCxnSpPr>
        <p:spPr>
          <a:xfrm flipV="1">
            <a:off x="3619386" y="3745752"/>
            <a:ext cx="606251" cy="20789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p:cNvCxnSpPr>
            <a:stCxn id="9" idx="3"/>
            <a:endCxn id="14" idx="1"/>
          </p:cNvCxnSpPr>
          <p:nvPr/>
        </p:nvCxnSpPr>
        <p:spPr>
          <a:xfrm>
            <a:off x="3619386" y="5824680"/>
            <a:ext cx="707663" cy="22278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9" idx="3"/>
            <a:endCxn id="13" idx="1"/>
          </p:cNvCxnSpPr>
          <p:nvPr/>
        </p:nvCxnSpPr>
        <p:spPr>
          <a:xfrm flipV="1">
            <a:off x="3619386" y="4706807"/>
            <a:ext cx="654936" cy="111787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98889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ircle(in)">
                                      <p:cBhvr>
                                        <p:cTn id="24" dur="2000"/>
                                        <p:tgtEl>
                                          <p:spTgt spid="2"/>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ircle(in)">
                                      <p:cBhvr>
                                        <p:cTn id="32" dur="2000"/>
                                        <p:tgtEl>
                                          <p:spTgt spid="15"/>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20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inVertical)">
                                      <p:cBhvr>
                                        <p:cTn id="40" dur="500"/>
                                        <p:tgtEl>
                                          <p:spTgt spid="1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arn(inVertical)">
                                      <p:cBhvr>
                                        <p:cTn id="48" dur="500"/>
                                        <p:tgtEl>
                                          <p:spTgt spid="1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barn(inVertical)">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arn(inVertical)">
                                      <p:cBhvr>
                                        <p:cTn id="56" dur="500"/>
                                        <p:tgtEl>
                                          <p:spTgt spid="25"/>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arn(inVertical)">
                                      <p:cBhvr>
                                        <p:cTn id="64" dur="500"/>
                                        <p:tgtEl>
                                          <p:spTgt spid="24"/>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7" grpId="0" animBg="1"/>
      <p:bldP spid="8" grpId="0" animBg="1"/>
      <p:bldP spid="9" grpId="0" animBg="1"/>
      <p:bldP spid="10" grpId="0" animBg="1"/>
      <p:bldP spid="12" grpId="0" animBg="1"/>
      <p:bldP spid="13" grpId="0" animBg="1"/>
      <p:bldP spid="14" grpId="0" animBg="1"/>
      <p:bldP spid="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175164" y="0"/>
            <a:ext cx="6886930" cy="82648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000" b="1">
                <a:latin typeface="Times New Roman" panose="02020603050405020304" pitchFamily="18" charset="0"/>
                <a:cs typeface="Times New Roman" panose="02020603050405020304" pitchFamily="18" charset="0"/>
              </a:rPr>
              <a:t>2. Cơ sở chính trị - xã hội</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102128" y="1468036"/>
            <a:ext cx="2289562" cy="446471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Thiết lập chính quyền nhà nước của giai cấp công nhân và nhân dân lao động, nhà nước xã hội chủ nghĩa.</a:t>
            </a:r>
            <a:endParaRPr lang="en-US" sz="2800" b="1">
              <a:solidFill>
                <a:srgbClr val="FF0000"/>
              </a:solidFill>
            </a:endParaRPr>
          </a:p>
        </p:txBody>
      </p:sp>
      <p:sp>
        <p:nvSpPr>
          <p:cNvPr id="9" name="Rounded Rectangle 8"/>
          <p:cNvSpPr/>
          <p:nvPr/>
        </p:nvSpPr>
        <p:spPr>
          <a:xfrm>
            <a:off x="3245179" y="1603571"/>
            <a:ext cx="5760276" cy="1361294"/>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Nhân dân lao động được thực hiện quyền lực của mình không có sự phân biệt giữa nam và nữ.</a:t>
            </a:r>
            <a:endParaRPr lang="en-US" sz="2800" b="1" i="1">
              <a:solidFill>
                <a:srgbClr val="002060"/>
              </a:solidFill>
            </a:endParaRPr>
          </a:p>
        </p:txBody>
      </p:sp>
      <p:sp>
        <p:nvSpPr>
          <p:cNvPr id="10" name="Rounded Rectangle 9"/>
          <p:cNvSpPr/>
          <p:nvPr/>
        </p:nvSpPr>
        <p:spPr>
          <a:xfrm>
            <a:off x="3301817" y="3229338"/>
            <a:ext cx="5760277" cy="942109"/>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Thực hiện việc giải phóng phụ nữ và bảo vệ hạnh phúc gia đình.</a:t>
            </a:r>
            <a:endParaRPr lang="en-US" sz="2800" b="1" i="1">
              <a:solidFill>
                <a:srgbClr val="002060"/>
              </a:solidFill>
            </a:endParaRPr>
          </a:p>
        </p:txBody>
      </p:sp>
      <p:sp>
        <p:nvSpPr>
          <p:cNvPr id="12" name="Rounded Rectangle 11"/>
          <p:cNvSpPr/>
          <p:nvPr/>
        </p:nvSpPr>
        <p:spPr>
          <a:xfrm>
            <a:off x="3245179" y="4405737"/>
            <a:ext cx="5760277" cy="1662546"/>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Hệ thống pháp luật, chính sách xã hội đảm bảo lợi ích của công dân, các thành viên trong gia đình, đảm bảo sự bình đẳng.</a:t>
            </a:r>
            <a:endParaRPr lang="en-US" sz="2800" b="1" i="1">
              <a:solidFill>
                <a:srgbClr val="002060"/>
              </a:solidFill>
            </a:endParaRPr>
          </a:p>
        </p:txBody>
      </p:sp>
      <p:cxnSp>
        <p:nvCxnSpPr>
          <p:cNvPr id="13" name="Straight Arrow Connector 12"/>
          <p:cNvCxnSpPr>
            <a:stCxn id="8" idx="3"/>
            <a:endCxn id="9" idx="1"/>
          </p:cNvCxnSpPr>
          <p:nvPr/>
        </p:nvCxnSpPr>
        <p:spPr>
          <a:xfrm flipV="1">
            <a:off x="2391690" y="2284218"/>
            <a:ext cx="853489" cy="14161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stCxn id="8" idx="3"/>
            <a:endCxn id="10" idx="1"/>
          </p:cNvCxnSpPr>
          <p:nvPr/>
        </p:nvCxnSpPr>
        <p:spPr>
          <a:xfrm>
            <a:off x="2391690" y="3700392"/>
            <a:ext cx="910127" cy="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Arrow Connector 17"/>
          <p:cNvCxnSpPr>
            <a:stCxn id="8" idx="3"/>
            <a:endCxn id="12" idx="1"/>
          </p:cNvCxnSpPr>
          <p:nvPr/>
        </p:nvCxnSpPr>
        <p:spPr>
          <a:xfrm>
            <a:off x="2391690" y="3700392"/>
            <a:ext cx="853489" cy="15366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3037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 grpId="0" animBg="1"/>
      <p:bldP spid="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19744" y="0"/>
            <a:ext cx="7010399" cy="85898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kern="0">
                <a:solidFill>
                  <a:schemeClr val="bg1"/>
                </a:solidFill>
                <a:latin typeface="Times New Roman" panose="02020603050405020304" pitchFamily="18" charset="0"/>
                <a:cs typeface="Times New Roman" panose="02020603050405020304" pitchFamily="18" charset="0"/>
              </a:rPr>
              <a:t>3. </a:t>
            </a:r>
            <a:r>
              <a:rPr lang="en-US" sz="3200" b="1">
                <a:latin typeface="Times New Roman" panose="02020603050405020304" pitchFamily="18" charset="0"/>
                <a:cs typeface="Times New Roman" panose="02020603050405020304" pitchFamily="18" charset="0"/>
              </a:rPr>
              <a:t>Cơ sở văn hóa</a:t>
            </a:r>
            <a:endParaRPr lang="vi-VN" sz="3200" b="1" kern="0">
              <a:solidFill>
                <a:schemeClr val="bg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510145" y="1672834"/>
            <a:ext cx="6691745" cy="149985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Sự biến đổi căn bản trong đời sống chính trị, kinh tế</a:t>
            </a:r>
            <a:endParaRPr lang="en-US" sz="2800" b="1">
              <a:solidFill>
                <a:srgbClr val="FF0000"/>
              </a:solidFill>
            </a:endParaRPr>
          </a:p>
        </p:txBody>
      </p:sp>
      <p:sp>
        <p:nvSpPr>
          <p:cNvPr id="14" name="Rounded Rectangle 13"/>
          <p:cNvSpPr/>
          <p:nvPr/>
        </p:nvSpPr>
        <p:spPr>
          <a:xfrm>
            <a:off x="1510145" y="3768436"/>
            <a:ext cx="6858000" cy="153785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 Hệ thống giáo dục, đào tạo, khoa học và công nghệ phát triển</a:t>
            </a:r>
            <a:endParaRPr lang="en-US" sz="2800" b="1">
              <a:solidFill>
                <a:srgbClr val="FF0000"/>
              </a:solidFill>
            </a:endParaRPr>
          </a:p>
        </p:txBody>
      </p:sp>
    </p:spTree>
    <p:extLst>
      <p:ext uri="{BB962C8B-B14F-4D97-AF65-F5344CB8AC3E}">
        <p14:creationId xmlns:p14="http://schemas.microsoft.com/office/powerpoint/2010/main" val="22333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ircle(in)">
                                      <p:cBhvr>
                                        <p:cTn id="1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19744" y="0"/>
            <a:ext cx="7010399" cy="81741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kern="0">
                <a:solidFill>
                  <a:schemeClr val="bg1"/>
                </a:solidFill>
                <a:latin typeface="Times New Roman" panose="02020603050405020304" pitchFamily="18" charset="0"/>
                <a:cs typeface="Times New Roman" panose="02020603050405020304" pitchFamily="18" charset="0"/>
              </a:rPr>
              <a:t>3. </a:t>
            </a:r>
            <a:r>
              <a:rPr lang="en-US" sz="3200" b="1">
                <a:latin typeface="Times New Roman" panose="02020603050405020304" pitchFamily="18" charset="0"/>
                <a:cs typeface="Times New Roman" panose="02020603050405020304" pitchFamily="18" charset="0"/>
              </a:rPr>
              <a:t>Cơ sở văn hóa</a:t>
            </a:r>
            <a:endParaRPr lang="vi-VN" sz="3200" b="1" kern="0">
              <a:solidFill>
                <a:schemeClr val="bg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02128" y="1672834"/>
            <a:ext cx="2391690" cy="280216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Sự biến đổi căn bản trong đời sống chính trị, kinh tế</a:t>
            </a:r>
            <a:endParaRPr lang="en-US" sz="2800" b="1">
              <a:solidFill>
                <a:srgbClr val="FF0000"/>
              </a:solidFill>
            </a:endParaRPr>
          </a:p>
        </p:txBody>
      </p:sp>
      <p:sp>
        <p:nvSpPr>
          <p:cNvPr id="8" name="Rounded Rectangle 7"/>
          <p:cNvSpPr/>
          <p:nvPr/>
        </p:nvSpPr>
        <p:spPr>
          <a:xfrm>
            <a:off x="3217469" y="1300791"/>
            <a:ext cx="5760276" cy="108057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Đời sống văn hóa, tinh thần không ngừng biến đổi.</a:t>
            </a:r>
            <a:endParaRPr lang="en-US" sz="2800" b="1" i="1">
              <a:solidFill>
                <a:srgbClr val="002060"/>
              </a:solidFill>
            </a:endParaRPr>
          </a:p>
        </p:txBody>
      </p:sp>
      <p:sp>
        <p:nvSpPr>
          <p:cNvPr id="9" name="Rounded Rectangle 8"/>
          <p:cNvSpPr/>
          <p:nvPr/>
        </p:nvSpPr>
        <p:spPr>
          <a:xfrm>
            <a:off x="3217469" y="2549603"/>
            <a:ext cx="5760277" cy="2500178"/>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Những giá trị văn hóa được xây dựng trên nền tảng hệ tư tưởng chính trị của giai cấp công nhân từng bước hình thành và dần dần giữ vai trò chi phối nền tảng văn hóa, tinh thần của xã hội</a:t>
            </a:r>
            <a:endParaRPr lang="en-US" sz="2800" b="1" i="1">
              <a:solidFill>
                <a:srgbClr val="002060"/>
              </a:solidFill>
            </a:endParaRPr>
          </a:p>
        </p:txBody>
      </p:sp>
      <p:sp>
        <p:nvSpPr>
          <p:cNvPr id="10" name="Rounded Rectangle 9"/>
          <p:cNvSpPr/>
          <p:nvPr/>
        </p:nvSpPr>
        <p:spPr>
          <a:xfrm>
            <a:off x="3175903" y="5292419"/>
            <a:ext cx="5760277" cy="1233055"/>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Những yếu tố văn hóa, phong tục tập quán, lối sống lạc hậu do xã hội cũ để lại từng bước bị loại bỏ</a:t>
            </a:r>
            <a:endParaRPr lang="en-US" sz="2800" b="1" i="1">
              <a:solidFill>
                <a:srgbClr val="002060"/>
              </a:solidFill>
            </a:endParaRPr>
          </a:p>
        </p:txBody>
      </p:sp>
      <p:cxnSp>
        <p:nvCxnSpPr>
          <p:cNvPr id="12" name="Straight Arrow Connector 11"/>
          <p:cNvCxnSpPr>
            <a:stCxn id="7" idx="3"/>
            <a:endCxn id="8" idx="1"/>
          </p:cNvCxnSpPr>
          <p:nvPr/>
        </p:nvCxnSpPr>
        <p:spPr>
          <a:xfrm flipV="1">
            <a:off x="2493818" y="1841076"/>
            <a:ext cx="723651" cy="123284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7" idx="3"/>
            <a:endCxn id="9" idx="1"/>
          </p:cNvCxnSpPr>
          <p:nvPr/>
        </p:nvCxnSpPr>
        <p:spPr>
          <a:xfrm>
            <a:off x="2493818" y="3073917"/>
            <a:ext cx="723651" cy="7257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7" idx="3"/>
            <a:endCxn id="10" idx="1"/>
          </p:cNvCxnSpPr>
          <p:nvPr/>
        </p:nvCxnSpPr>
        <p:spPr>
          <a:xfrm>
            <a:off x="2493818" y="3073917"/>
            <a:ext cx="682085" cy="283503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2983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arn(inVertic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33600" y="0"/>
            <a:ext cx="6996544" cy="85314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kern="0">
                <a:solidFill>
                  <a:schemeClr val="bg1"/>
                </a:solidFill>
                <a:latin typeface="Times New Roman" panose="02020603050405020304" pitchFamily="18" charset="0"/>
                <a:cs typeface="Times New Roman" panose="02020603050405020304" pitchFamily="18" charset="0"/>
              </a:rPr>
              <a:t>3. </a:t>
            </a:r>
            <a:r>
              <a:rPr lang="en-US" sz="3200" b="1">
                <a:latin typeface="Times New Roman" panose="02020603050405020304" pitchFamily="18" charset="0"/>
                <a:cs typeface="Times New Roman" panose="02020603050405020304" pitchFamily="18" charset="0"/>
              </a:rPr>
              <a:t>Cơ sở văn hóa</a:t>
            </a:r>
            <a:endParaRPr lang="vi-VN" sz="3200" b="1" kern="0">
              <a:solidFill>
                <a:schemeClr val="bg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02128" y="1672834"/>
            <a:ext cx="2391690" cy="280216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Hệ thống giáo dục, đào tạo, khoa học và công nghệ phát triển</a:t>
            </a:r>
            <a:endParaRPr lang="en-US" sz="2800" b="1">
              <a:solidFill>
                <a:srgbClr val="FF0000"/>
              </a:solidFill>
            </a:endParaRPr>
          </a:p>
        </p:txBody>
      </p:sp>
      <p:sp>
        <p:nvSpPr>
          <p:cNvPr id="8" name="Rounded Rectangle 7"/>
          <p:cNvSpPr/>
          <p:nvPr/>
        </p:nvSpPr>
        <p:spPr>
          <a:xfrm>
            <a:off x="3217469" y="1300791"/>
            <a:ext cx="5760276" cy="108057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Nâng cao trình độ dân trí, kiến thức khoa học và công nghệ của xã hội</a:t>
            </a:r>
            <a:endParaRPr lang="en-US" sz="2800" b="1" i="1">
              <a:solidFill>
                <a:srgbClr val="002060"/>
              </a:solidFill>
            </a:endParaRPr>
          </a:p>
        </p:txBody>
      </p:sp>
      <p:sp>
        <p:nvSpPr>
          <p:cNvPr id="9" name="Rounded Rectangle 8"/>
          <p:cNvSpPr/>
          <p:nvPr/>
        </p:nvSpPr>
        <p:spPr>
          <a:xfrm>
            <a:off x="3217469" y="3073917"/>
            <a:ext cx="5760277" cy="1975864"/>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Cung cấp cho các thành viên trong gia đình kiến thức, nhận thức mới, làm nền tảng cho sự hình thành những giá trị, chuẩn mực mới</a:t>
            </a:r>
            <a:endParaRPr lang="en-US" sz="2800" b="1" i="1">
              <a:solidFill>
                <a:srgbClr val="002060"/>
              </a:solidFill>
            </a:endParaRPr>
          </a:p>
        </p:txBody>
      </p:sp>
      <p:cxnSp>
        <p:nvCxnSpPr>
          <p:cNvPr id="12" name="Straight Arrow Connector 11"/>
          <p:cNvCxnSpPr>
            <a:stCxn id="7" idx="3"/>
            <a:endCxn id="8" idx="1"/>
          </p:cNvCxnSpPr>
          <p:nvPr/>
        </p:nvCxnSpPr>
        <p:spPr>
          <a:xfrm flipV="1">
            <a:off x="2493818" y="1841076"/>
            <a:ext cx="723651" cy="123284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7" idx="3"/>
            <a:endCxn id="9" idx="1"/>
          </p:cNvCxnSpPr>
          <p:nvPr/>
        </p:nvCxnSpPr>
        <p:spPr>
          <a:xfrm>
            <a:off x="2493818" y="3073917"/>
            <a:ext cx="723651" cy="98793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6195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202872" y="0"/>
            <a:ext cx="6927271" cy="80356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kern="0">
                <a:solidFill>
                  <a:schemeClr val="bg1"/>
                </a:solidFill>
                <a:latin typeface="Times New Roman" panose="02020603050405020304" pitchFamily="18" charset="0"/>
                <a:cs typeface="Times New Roman" panose="02020603050405020304" pitchFamily="18" charset="0"/>
              </a:rPr>
              <a:t>4. Chế độ hôn nhân tiến bộ</a:t>
            </a:r>
            <a:endParaRPr lang="vi-VN" sz="3200" b="1" kern="0">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973032" y="1176100"/>
            <a:ext cx="5621731" cy="95750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cs typeface="Times New Roman" panose="02020603050405020304" pitchFamily="18" charset="0"/>
              </a:rPr>
              <a:t>Hôn nhân tự nguyện</a:t>
            </a:r>
            <a:endParaRPr lang="en-US" sz="2800" b="1">
              <a:solidFill>
                <a:srgbClr val="00206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973033" y="2838064"/>
            <a:ext cx="5621730" cy="944227"/>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cs typeface="Times New Roman" panose="02020603050405020304" pitchFamily="18" charset="0"/>
              </a:rPr>
              <a:t>Hôn nhân một vợ một chồng, vợ chồng bình đẳng</a:t>
            </a:r>
            <a:endParaRPr lang="en-US" sz="2800" b="1">
              <a:solidFill>
                <a:srgbClr val="002060"/>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973033" y="4213181"/>
            <a:ext cx="5621730" cy="833065"/>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cs typeface="Times New Roman" panose="02020603050405020304" pitchFamily="18" charset="0"/>
              </a:rPr>
              <a:t>Hôn nhân được đảm bảo về pháp lý</a:t>
            </a:r>
            <a:endParaRPr lang="en-US" sz="2800" b="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80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21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23762</TotalTime>
  <Words>1024</Words>
  <Application>Microsoft Office PowerPoint</Application>
  <PresentationFormat>On-screen Show (4:3)</PresentationFormat>
  <Paragraphs>80</Paragraphs>
  <Slides>10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Unicode MS</vt:lpstr>
      <vt:lpstr>UTM Alexander</vt:lpstr>
      <vt:lpstr>Arial</vt:lpstr>
      <vt:lpstr>Calibri</vt:lpstr>
      <vt:lpstr>Times New Roman</vt:lpstr>
      <vt:lpstr>Office Theme</vt:lpstr>
      <vt:lpstr>PowerPoint Presentation</vt:lpstr>
      <vt:lpstr>    Chương 7 VẤN ĐỀ GIA ĐÌNH TRONG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728</cp:revision>
  <dcterms:created xsi:type="dcterms:W3CDTF">2020-12-02T00:38:25Z</dcterms:created>
  <dcterms:modified xsi:type="dcterms:W3CDTF">2024-07-15T09:24:59Z</dcterms:modified>
</cp:coreProperties>
</file>