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342" r:id="rId3"/>
    <p:sldId id="328" r:id="rId4"/>
    <p:sldId id="330" r:id="rId5"/>
    <p:sldId id="331" r:id="rId6"/>
    <p:sldId id="332" r:id="rId7"/>
    <p:sldId id="343" r:id="rId8"/>
    <p:sldId id="334" r:id="rId9"/>
    <p:sldId id="338" r:id="rId10"/>
    <p:sldId id="339" r:id="rId11"/>
    <p:sldId id="340" r:id="rId12"/>
    <p:sldId id="34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64" autoAdjust="0"/>
  </p:normalViewPr>
  <p:slideViewPr>
    <p:cSldViewPr snapToGrid="0">
      <p:cViewPr varScale="1">
        <p:scale>
          <a:sx n="77" d="100"/>
          <a:sy n="77" d="100"/>
        </p:scale>
        <p:origin x="1618" y="67"/>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364957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60951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7985"/>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76959" y="113498"/>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15960"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115960" y="3719921"/>
            <a:ext cx="8730642" cy="609398"/>
          </a:xfrm>
          <a:prstGeom prst="rect">
            <a:avLst/>
          </a:prstGeom>
        </p:spPr>
        <p:txBody>
          <a:bodyPr wrap="square">
            <a:spAutoFit/>
          </a:bodyPr>
          <a:lstStyle/>
          <a:p>
            <a:pPr algn="ctr">
              <a:lnSpc>
                <a:spcPct val="140000"/>
              </a:lnSpc>
            </a:pPr>
            <a:r>
              <a:rPr lang="en-US" sz="2400" b="1">
                <a:solidFill>
                  <a:srgbClr val="002060"/>
                </a:solidFill>
                <a:latin typeface="Times New Roman" pitchFamily="18" charset="0"/>
                <a:ea typeface="Tahoma" pitchFamily="34" charset="0"/>
                <a:cs typeface="Times New Roman" pitchFamily="18" charset="0"/>
              </a:rPr>
              <a:t>NHẬP MÔN CHỦ NGHĨA XÃ HỘI KHOA HỌC</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2299855" y="62010"/>
            <a:ext cx="6844145" cy="63071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en-GB" altLang="en-US" sz="2800" b="1">
                <a:solidFill>
                  <a:schemeClr val="bg1"/>
                </a:solidFill>
                <a:latin typeface="Times New Roman" panose="02020603050405020304" pitchFamily="18" charset="0"/>
                <a:cs typeface="Times New Roman" panose="02020603050405020304" pitchFamily="18" charset="0"/>
              </a:rPr>
              <a:t>3. </a:t>
            </a:r>
            <a:r>
              <a:rPr lang="en-US" sz="2800" b="1">
                <a:latin typeface="Times New Roman" panose="02020603050405020304" pitchFamily="18" charset="0"/>
                <a:cs typeface="Times New Roman" panose="02020603050405020304" pitchFamily="18" charset="0"/>
              </a:rPr>
              <a:t>Ý nghĩa của việc nghiên cứu CNXHKH</a:t>
            </a: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333102" y="1161014"/>
            <a:ext cx="2602828" cy="461665"/>
          </a:xfrm>
          <a:prstGeom prst="rect">
            <a:avLst/>
          </a:prstGeom>
          <a:solidFill>
            <a:schemeClr val="accent6"/>
          </a:solidFill>
          <a:ln w="25400">
            <a:solidFill>
              <a:schemeClr val="accent1">
                <a:shade val="50000"/>
              </a:schemeClr>
            </a:solidFill>
          </a:ln>
        </p:spPr>
        <p:txBody>
          <a:bodyPr wrap="none" rtlCol="0">
            <a:spAutoFit/>
          </a:bodyPr>
          <a:lstStyle/>
          <a:p>
            <a:r>
              <a:rPr lang="en-US" sz="2400" b="1" dirty="0">
                <a:solidFill>
                  <a:srgbClr val="002060"/>
                </a:solidFill>
                <a:latin typeface="Times New Roman" pitchFamily="18" charset="0"/>
                <a:cs typeface="Times New Roman" pitchFamily="18" charset="0"/>
              </a:rPr>
              <a:t>*</a:t>
            </a:r>
            <a:r>
              <a:rPr lang="en-US" sz="2400" b="1">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Về</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mặt</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thực</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tiễn</a:t>
            </a:r>
            <a:endParaRPr lang="en-US" sz="2400" b="1" dirty="0">
              <a:solidFill>
                <a:srgbClr val="002060"/>
              </a:solidFill>
              <a:latin typeface="Times New Roman" pitchFamily="18" charset="0"/>
              <a:cs typeface="Times New Roman" pitchFamily="18" charset="0"/>
            </a:endParaRPr>
          </a:p>
        </p:txBody>
      </p:sp>
      <p:sp>
        <p:nvSpPr>
          <p:cNvPr id="5" name="Rectangle 4"/>
          <p:cNvSpPr/>
          <p:nvPr/>
        </p:nvSpPr>
        <p:spPr>
          <a:xfrm>
            <a:off x="457793" y="2271354"/>
            <a:ext cx="8464731" cy="3357137"/>
          </a:xfrm>
          <a:prstGeom prst="rect">
            <a:avLst/>
          </a:prstGeom>
          <a:solidFill>
            <a:schemeClr val="accent5">
              <a:lumMod val="40000"/>
              <a:lumOff val="60000"/>
            </a:schemeClr>
          </a:solidFill>
          <a:ln w="25400">
            <a:solidFill>
              <a:schemeClr val="accent1">
                <a:lumMod val="75000"/>
              </a:schemeClr>
            </a:solidFill>
          </a:ln>
        </p:spPr>
        <p:txBody>
          <a:bodyPr wrap="square">
            <a:spAutoFit/>
          </a:bodyPr>
          <a:lstStyle/>
          <a:p>
            <a:pPr indent="457200" algn="just">
              <a:lnSpc>
                <a:spcPct val="150000"/>
              </a:lnSpc>
              <a:spcBef>
                <a:spcPts val="600"/>
              </a:spcBef>
              <a:spcAft>
                <a:spcPts val="600"/>
              </a:spcAft>
              <a:tabLst>
                <a:tab pos="1260475" algn="l"/>
                <a:tab pos="5671185" algn="l"/>
              </a:tabLst>
            </a:pPr>
            <a:r>
              <a:rPr lang="en-US" sz="2400">
                <a:latin typeface="Times New Roman" panose="02020603050405020304" pitchFamily="18" charset="0"/>
                <a:ea typeface="Calibri" panose="020F0502020204030204" pitchFamily="34" charset="0"/>
                <a:cs typeface="Times New Roman" panose="02020603050405020304" pitchFamily="18" charset="0"/>
              </a:rPr>
              <a:t>Thấy rõ thực chất những vấn đề trên một cách khách quan, khoa học; đồng thời được minh chứng bởi thành tựu rực rỡ của sự nghiệp đổi mới, cải cách của các nước xã hội chủ nghĩa, trong đó có Việt Nam, chúng ta càng củng cố bản lĩnh kiên định, tự tin tiếp tục sự nghiệp xây dựng và bảo vệ Tổ quốc theo định hướng xã hội chủ nghĩa mà Đảng và Chủ tịch Hồ Chí Minh đã lựa chọn.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41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6471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137958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2400" y="1424658"/>
            <a:ext cx="2424532" cy="1062165"/>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vi-VN" b="1">
                <a:solidFill>
                  <a:schemeClr val="bg1"/>
                </a:solidFill>
                <a:latin typeface="Times New Roman" pitchFamily="18" charset="0"/>
                <a:cs typeface="Times New Roman" pitchFamily="18" charset="0"/>
              </a:rPr>
              <a:t>I. </a:t>
            </a:r>
            <a:r>
              <a:rPr lang="en-US" b="1">
                <a:solidFill>
                  <a:schemeClr val="bg1"/>
                </a:solidFill>
                <a:latin typeface="Times New Roman" pitchFamily="18" charset="0"/>
                <a:cs typeface="Times New Roman" pitchFamily="18" charset="0"/>
              </a:rPr>
              <a:t>SỰ RA ĐỜI CỦA CNXHKH</a:t>
            </a:r>
            <a:endParaRPr lang="vi-VN" b="1">
              <a:solidFill>
                <a:schemeClr val="bg1"/>
              </a:solidFill>
              <a:latin typeface="Times New Roman" pitchFamily="18" charset="0"/>
              <a:cs typeface="Times New Roman" pitchFamily="18" charset="0"/>
            </a:endParaRPr>
          </a:p>
        </p:txBody>
      </p:sp>
      <p:sp>
        <p:nvSpPr>
          <p:cNvPr id="7" name="Rounded Rectangle 6"/>
          <p:cNvSpPr/>
          <p:nvPr/>
        </p:nvSpPr>
        <p:spPr>
          <a:xfrm>
            <a:off x="152400" y="3070930"/>
            <a:ext cx="2424532" cy="1113104"/>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b="1">
                <a:solidFill>
                  <a:schemeClr val="bg1"/>
                </a:solidFill>
                <a:latin typeface="Times New Roman" pitchFamily="18" charset="0"/>
                <a:cs typeface="Times New Roman" pitchFamily="18" charset="0"/>
              </a:rPr>
              <a:t>I</a:t>
            </a:r>
            <a:r>
              <a:rPr lang="vi-VN" b="1">
                <a:solidFill>
                  <a:schemeClr val="bg1"/>
                </a:solidFill>
                <a:latin typeface="Times New Roman" pitchFamily="18" charset="0"/>
                <a:cs typeface="Times New Roman" pitchFamily="18" charset="0"/>
              </a:rPr>
              <a:t>I. </a:t>
            </a:r>
            <a:r>
              <a:rPr lang="en-US" b="1">
                <a:solidFill>
                  <a:schemeClr val="bg1"/>
                </a:solidFill>
                <a:latin typeface="Times New Roman" pitchFamily="18" charset="0"/>
                <a:cs typeface="Times New Roman" pitchFamily="18" charset="0"/>
              </a:rPr>
              <a:t>CÁC GIAI ĐOẠN PHÁT TRIỂN CƠ BẢN CỦA CNXHKH</a:t>
            </a:r>
            <a:endParaRPr lang="vi-VN" b="1">
              <a:solidFill>
                <a:schemeClr val="bg1"/>
              </a:solidFill>
              <a:latin typeface="Times New Roman" pitchFamily="18" charset="0"/>
              <a:cs typeface="Times New Roman" pitchFamily="18" charset="0"/>
            </a:endParaRPr>
          </a:p>
        </p:txBody>
      </p:sp>
      <p:sp>
        <p:nvSpPr>
          <p:cNvPr id="12" name="Rounded Rectangle 11"/>
          <p:cNvSpPr/>
          <p:nvPr/>
        </p:nvSpPr>
        <p:spPr>
          <a:xfrm>
            <a:off x="3188277" y="2772297"/>
            <a:ext cx="5898573" cy="45224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200" b="1" i="1" kern="0">
                <a:solidFill>
                  <a:schemeClr val="bg1"/>
                </a:solidFill>
                <a:latin typeface="+mj-lt"/>
                <a:cs typeface="Times New Roman" pitchFamily="18" charset="0"/>
              </a:rPr>
              <a:t>1. </a:t>
            </a:r>
            <a:r>
              <a:rPr lang="en-US" sz="2200" b="1" i="1" err="1">
                <a:latin typeface="+mj-lt"/>
              </a:rPr>
              <a:t>C.Mác</a:t>
            </a:r>
            <a:r>
              <a:rPr lang="en-US" sz="2200" b="1" i="1">
                <a:latin typeface="+mj-lt"/>
              </a:rPr>
              <a:t> </a:t>
            </a:r>
            <a:r>
              <a:rPr lang="en-US" sz="2200" b="1" i="1" err="1">
                <a:latin typeface="+mj-lt"/>
              </a:rPr>
              <a:t>và</a:t>
            </a:r>
            <a:r>
              <a:rPr lang="en-US" sz="2200" b="1" i="1">
                <a:latin typeface="+mj-lt"/>
              </a:rPr>
              <a:t> </a:t>
            </a:r>
            <a:r>
              <a:rPr lang="en-US" sz="2200" b="1" i="1" err="1">
                <a:latin typeface="+mj-lt"/>
              </a:rPr>
              <a:t>Ph.Ăngghen</a:t>
            </a:r>
            <a:r>
              <a:rPr lang="en-US" sz="2200" b="1" i="1">
                <a:latin typeface="+mj-lt"/>
              </a:rPr>
              <a:t> </a:t>
            </a:r>
            <a:r>
              <a:rPr lang="en-US" sz="2200" b="1" i="1" err="1">
                <a:latin typeface="+mj-lt"/>
              </a:rPr>
              <a:t>phát</a:t>
            </a:r>
            <a:r>
              <a:rPr lang="en-US" sz="2200" b="1" i="1">
                <a:latin typeface="+mj-lt"/>
              </a:rPr>
              <a:t> </a:t>
            </a:r>
            <a:r>
              <a:rPr lang="en-US" sz="2200" b="1" i="1" err="1">
                <a:latin typeface="+mj-lt"/>
              </a:rPr>
              <a:t>triển</a:t>
            </a:r>
            <a:r>
              <a:rPr lang="en-US" sz="2200" b="1" i="1">
                <a:latin typeface="+mj-lt"/>
              </a:rPr>
              <a:t> CNXHKH</a:t>
            </a:r>
            <a:endParaRPr lang="vi-VN" sz="2200" b="1" i="1" kern="0">
              <a:solidFill>
                <a:schemeClr val="bg1"/>
              </a:solidFill>
              <a:latin typeface="+mj-lt"/>
              <a:cs typeface="Times New Roman" pitchFamily="18" charset="0"/>
            </a:endParaRPr>
          </a:p>
        </p:txBody>
      </p:sp>
      <p:sp>
        <p:nvSpPr>
          <p:cNvPr id="15" name="Rounded Rectangle 14"/>
          <p:cNvSpPr/>
          <p:nvPr/>
        </p:nvSpPr>
        <p:spPr>
          <a:xfrm>
            <a:off x="3169227" y="3318396"/>
            <a:ext cx="5898573" cy="75955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200" b="1" i="1" kern="0">
                <a:solidFill>
                  <a:schemeClr val="bg1"/>
                </a:solidFill>
                <a:latin typeface="+mj-lt"/>
                <a:cs typeface="Times New Roman" pitchFamily="18" charset="0"/>
              </a:rPr>
              <a:t>2. </a:t>
            </a:r>
            <a:r>
              <a:rPr lang="en-US" sz="2200" b="1" i="1" err="1">
                <a:latin typeface="+mj-lt"/>
              </a:rPr>
              <a:t>V.I.Lênin</a:t>
            </a:r>
            <a:r>
              <a:rPr lang="en-US" sz="2200" b="1" i="1">
                <a:latin typeface="+mj-lt"/>
              </a:rPr>
              <a:t> </a:t>
            </a:r>
            <a:r>
              <a:rPr lang="en-US" sz="2200" b="1" i="1" err="1">
                <a:latin typeface="+mj-lt"/>
              </a:rPr>
              <a:t>vận</a:t>
            </a:r>
            <a:r>
              <a:rPr lang="en-US" sz="2200" b="1" i="1">
                <a:latin typeface="+mj-lt"/>
              </a:rPr>
              <a:t> </a:t>
            </a:r>
            <a:r>
              <a:rPr lang="en-US" sz="2200" b="1" i="1" err="1">
                <a:latin typeface="+mj-lt"/>
              </a:rPr>
              <a:t>dụng</a:t>
            </a:r>
            <a:r>
              <a:rPr lang="en-US" sz="2200" b="1" i="1">
                <a:latin typeface="+mj-lt"/>
              </a:rPr>
              <a:t> </a:t>
            </a:r>
            <a:r>
              <a:rPr lang="en-US" sz="2200" b="1" i="1" err="1">
                <a:latin typeface="+mj-lt"/>
              </a:rPr>
              <a:t>và</a:t>
            </a:r>
            <a:r>
              <a:rPr lang="en-US" sz="2200" b="1" i="1">
                <a:latin typeface="+mj-lt"/>
              </a:rPr>
              <a:t> </a:t>
            </a:r>
            <a:r>
              <a:rPr lang="en-US" sz="2200" b="1" i="1" err="1">
                <a:latin typeface="+mj-lt"/>
              </a:rPr>
              <a:t>phát</a:t>
            </a:r>
            <a:r>
              <a:rPr lang="en-US" sz="2200" b="1" i="1">
                <a:latin typeface="+mj-lt"/>
              </a:rPr>
              <a:t> </a:t>
            </a:r>
            <a:r>
              <a:rPr lang="en-US" sz="2200" b="1" i="1" err="1">
                <a:latin typeface="+mj-lt"/>
              </a:rPr>
              <a:t>triển</a:t>
            </a:r>
            <a:r>
              <a:rPr lang="en-US" sz="2200" b="1" i="1">
                <a:latin typeface="+mj-lt"/>
              </a:rPr>
              <a:t> CNXHKH trong </a:t>
            </a:r>
            <a:r>
              <a:rPr lang="en-US" sz="2200" b="1" i="1" err="1">
                <a:latin typeface="+mj-lt"/>
              </a:rPr>
              <a:t>điều</a:t>
            </a:r>
            <a:r>
              <a:rPr lang="en-US" sz="2200" b="1" i="1">
                <a:latin typeface="+mj-lt"/>
              </a:rPr>
              <a:t> </a:t>
            </a:r>
            <a:r>
              <a:rPr lang="en-US" sz="2200" b="1" i="1" err="1">
                <a:latin typeface="+mj-lt"/>
              </a:rPr>
              <a:t>kiện</a:t>
            </a:r>
            <a:r>
              <a:rPr lang="en-US" sz="2200" b="1" i="1">
                <a:latin typeface="+mj-lt"/>
              </a:rPr>
              <a:t> </a:t>
            </a:r>
            <a:r>
              <a:rPr lang="en-US" sz="2200" b="1" i="1" err="1">
                <a:latin typeface="+mj-lt"/>
              </a:rPr>
              <a:t>mới</a:t>
            </a:r>
            <a:r>
              <a:rPr lang="en-US" sz="2200" b="1" i="1">
                <a:latin typeface="+mj-lt"/>
              </a:rPr>
              <a:t> </a:t>
            </a:r>
          </a:p>
        </p:txBody>
      </p:sp>
      <p:sp>
        <p:nvSpPr>
          <p:cNvPr id="16" name="Rounded Rectangle 15"/>
          <p:cNvSpPr/>
          <p:nvPr/>
        </p:nvSpPr>
        <p:spPr>
          <a:xfrm>
            <a:off x="3169227" y="4181996"/>
            <a:ext cx="5898573" cy="74828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200" b="1" i="1" kern="0">
                <a:solidFill>
                  <a:schemeClr val="bg1"/>
                </a:solidFill>
                <a:latin typeface="+mj-lt"/>
                <a:cs typeface="Times New Roman" pitchFamily="18" charset="0"/>
              </a:rPr>
              <a:t>3. </a:t>
            </a:r>
            <a:r>
              <a:rPr lang="en-US" sz="2200" b="1" i="1" err="1">
                <a:latin typeface="+mj-lt"/>
              </a:rPr>
              <a:t>Sự</a:t>
            </a:r>
            <a:r>
              <a:rPr lang="en-US" sz="2200" b="1" i="1">
                <a:latin typeface="+mj-lt"/>
              </a:rPr>
              <a:t> </a:t>
            </a:r>
            <a:r>
              <a:rPr lang="en-US" sz="2200" b="1" i="1" err="1">
                <a:latin typeface="+mj-lt"/>
              </a:rPr>
              <a:t>vận</a:t>
            </a:r>
            <a:r>
              <a:rPr lang="en-US" sz="2200" b="1" i="1">
                <a:latin typeface="+mj-lt"/>
              </a:rPr>
              <a:t> </a:t>
            </a:r>
            <a:r>
              <a:rPr lang="en-US" sz="2200" b="1" i="1" err="1">
                <a:latin typeface="+mj-lt"/>
              </a:rPr>
              <a:t>dụng</a:t>
            </a:r>
            <a:r>
              <a:rPr lang="en-US" sz="2200" b="1" i="1">
                <a:latin typeface="+mj-lt"/>
              </a:rPr>
              <a:t> </a:t>
            </a:r>
            <a:r>
              <a:rPr lang="en-US" sz="2200" b="1" i="1" err="1">
                <a:latin typeface="+mj-lt"/>
              </a:rPr>
              <a:t>và</a:t>
            </a:r>
            <a:r>
              <a:rPr lang="en-US" sz="2200" b="1" i="1">
                <a:latin typeface="+mj-lt"/>
              </a:rPr>
              <a:t> </a:t>
            </a:r>
            <a:r>
              <a:rPr lang="en-US" sz="2200" b="1" i="1" err="1">
                <a:latin typeface="+mj-lt"/>
              </a:rPr>
              <a:t>phát</a:t>
            </a:r>
            <a:r>
              <a:rPr lang="en-US" sz="2200" b="1" i="1">
                <a:latin typeface="+mj-lt"/>
              </a:rPr>
              <a:t> </a:t>
            </a:r>
            <a:r>
              <a:rPr lang="en-US" sz="2200" b="1" i="1" err="1">
                <a:latin typeface="+mj-lt"/>
              </a:rPr>
              <a:t>triển</a:t>
            </a:r>
            <a:r>
              <a:rPr lang="en-US" sz="2200" b="1" i="1">
                <a:latin typeface="+mj-lt"/>
              </a:rPr>
              <a:t> </a:t>
            </a:r>
            <a:r>
              <a:rPr lang="en-US" sz="2200" b="1" i="1" err="1">
                <a:latin typeface="+mj-lt"/>
              </a:rPr>
              <a:t>sáng</a:t>
            </a:r>
            <a:r>
              <a:rPr lang="en-US" sz="2200" b="1" i="1">
                <a:latin typeface="+mj-lt"/>
              </a:rPr>
              <a:t> </a:t>
            </a:r>
            <a:r>
              <a:rPr lang="en-US" sz="2200" b="1" i="1" err="1">
                <a:latin typeface="+mj-lt"/>
              </a:rPr>
              <a:t>tạo</a:t>
            </a:r>
            <a:r>
              <a:rPr lang="en-US" sz="2200" b="1" i="1">
                <a:latin typeface="+mj-lt"/>
              </a:rPr>
              <a:t> </a:t>
            </a:r>
            <a:r>
              <a:rPr lang="en-US" sz="2200" b="1" i="1" err="1">
                <a:latin typeface="+mj-lt"/>
              </a:rPr>
              <a:t>của</a:t>
            </a:r>
            <a:r>
              <a:rPr lang="en-US" sz="2200" b="1" i="1">
                <a:latin typeface="+mj-lt"/>
              </a:rPr>
              <a:t> CNXHKH </a:t>
            </a:r>
            <a:r>
              <a:rPr lang="en-US" sz="2200" b="1" i="1" err="1">
                <a:latin typeface="+mj-lt"/>
              </a:rPr>
              <a:t>từ</a:t>
            </a:r>
            <a:r>
              <a:rPr lang="en-US" sz="2200" b="1" i="1">
                <a:latin typeface="+mj-lt"/>
              </a:rPr>
              <a:t> </a:t>
            </a:r>
            <a:r>
              <a:rPr lang="en-US" sz="2200" b="1" i="1" err="1">
                <a:latin typeface="+mj-lt"/>
              </a:rPr>
              <a:t>sau</a:t>
            </a:r>
            <a:r>
              <a:rPr lang="en-US" sz="2200" b="1" i="1">
                <a:latin typeface="+mj-lt"/>
              </a:rPr>
              <a:t> </a:t>
            </a:r>
            <a:r>
              <a:rPr lang="en-US" sz="2200" b="1" i="1" err="1">
                <a:latin typeface="+mj-lt"/>
              </a:rPr>
              <a:t>khi</a:t>
            </a:r>
            <a:r>
              <a:rPr lang="en-US" sz="2200" b="1" i="1">
                <a:latin typeface="+mj-lt"/>
              </a:rPr>
              <a:t> </a:t>
            </a:r>
            <a:r>
              <a:rPr lang="en-US" sz="2200" b="1" i="1" err="1">
                <a:latin typeface="+mj-lt"/>
              </a:rPr>
              <a:t>V.I.Lênin</a:t>
            </a:r>
            <a:r>
              <a:rPr lang="en-US" sz="2200" b="1" i="1">
                <a:latin typeface="+mj-lt"/>
              </a:rPr>
              <a:t> qua </a:t>
            </a:r>
            <a:r>
              <a:rPr lang="en-US" sz="2200" b="1" i="1" err="1">
                <a:latin typeface="+mj-lt"/>
              </a:rPr>
              <a:t>đời</a:t>
            </a:r>
            <a:r>
              <a:rPr lang="en-US" sz="2200" b="1" i="1">
                <a:latin typeface="+mj-lt"/>
              </a:rPr>
              <a:t> </a:t>
            </a:r>
            <a:r>
              <a:rPr lang="en-US" sz="2200" b="1" i="1" err="1">
                <a:latin typeface="+mj-lt"/>
              </a:rPr>
              <a:t>đến</a:t>
            </a:r>
            <a:r>
              <a:rPr lang="en-US" sz="2200" b="1" i="1">
                <a:latin typeface="+mj-lt"/>
              </a:rPr>
              <a:t> nay</a:t>
            </a:r>
            <a:endParaRPr lang="vi-VN" sz="2200" b="1" i="1" kern="0">
              <a:solidFill>
                <a:schemeClr val="bg1"/>
              </a:solidFill>
              <a:latin typeface="+mj-lt"/>
              <a:cs typeface="Times New Roman" pitchFamily="18" charset="0"/>
            </a:endParaRPr>
          </a:p>
        </p:txBody>
      </p:sp>
      <p:sp>
        <p:nvSpPr>
          <p:cNvPr id="17" name="Rounded Rectangle 16"/>
          <p:cNvSpPr/>
          <p:nvPr/>
        </p:nvSpPr>
        <p:spPr>
          <a:xfrm>
            <a:off x="3131127" y="1365437"/>
            <a:ext cx="5898573" cy="49480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200" b="1" i="1" kern="0">
                <a:solidFill>
                  <a:schemeClr val="bg1"/>
                </a:solidFill>
                <a:latin typeface="+mj-lt"/>
                <a:cs typeface="Times New Roman" pitchFamily="18" charset="0"/>
              </a:rPr>
              <a:t>1. </a:t>
            </a:r>
            <a:r>
              <a:rPr lang="en-US" sz="2200" b="1" i="1" err="1">
                <a:latin typeface="+mj-lt"/>
              </a:rPr>
              <a:t>Hoàn</a:t>
            </a:r>
            <a:r>
              <a:rPr lang="en-US" sz="2200" b="1" i="1">
                <a:latin typeface="+mj-lt"/>
              </a:rPr>
              <a:t> </a:t>
            </a:r>
            <a:r>
              <a:rPr lang="en-US" sz="2200" b="1" i="1" err="1">
                <a:latin typeface="+mj-lt"/>
              </a:rPr>
              <a:t>cảnh</a:t>
            </a:r>
            <a:r>
              <a:rPr lang="en-US" sz="2200" b="1" i="1">
                <a:latin typeface="+mj-lt"/>
              </a:rPr>
              <a:t> </a:t>
            </a:r>
            <a:r>
              <a:rPr lang="en-US" sz="2200" b="1" i="1" err="1">
                <a:latin typeface="+mj-lt"/>
              </a:rPr>
              <a:t>lịch</a:t>
            </a:r>
            <a:r>
              <a:rPr lang="en-US" sz="2200" b="1" i="1">
                <a:latin typeface="+mj-lt"/>
              </a:rPr>
              <a:t> </a:t>
            </a:r>
            <a:r>
              <a:rPr lang="en-US" sz="2200" b="1" i="1" err="1">
                <a:latin typeface="+mj-lt"/>
              </a:rPr>
              <a:t>sử</a:t>
            </a:r>
            <a:r>
              <a:rPr lang="en-US" sz="2200" b="1" i="1">
                <a:latin typeface="+mj-lt"/>
              </a:rPr>
              <a:t> </a:t>
            </a:r>
            <a:r>
              <a:rPr lang="en-US" sz="2200" b="1" i="1" err="1">
                <a:latin typeface="+mj-lt"/>
              </a:rPr>
              <a:t>ra</a:t>
            </a:r>
            <a:r>
              <a:rPr lang="en-US" sz="2200" b="1" i="1">
                <a:latin typeface="+mj-lt"/>
              </a:rPr>
              <a:t> </a:t>
            </a:r>
            <a:r>
              <a:rPr lang="en-US" sz="2200" b="1" i="1" err="1">
                <a:latin typeface="+mj-lt"/>
              </a:rPr>
              <a:t>đời</a:t>
            </a:r>
            <a:r>
              <a:rPr lang="en-US" sz="2200" b="1" i="1">
                <a:latin typeface="+mj-lt"/>
              </a:rPr>
              <a:t> CNXHKH</a:t>
            </a:r>
            <a:endParaRPr lang="vi-VN" sz="2200" b="1" i="1" kern="0">
              <a:solidFill>
                <a:schemeClr val="bg1"/>
              </a:solidFill>
              <a:latin typeface="+mj-lt"/>
              <a:cs typeface="Times New Roman" pitchFamily="18" charset="0"/>
            </a:endParaRPr>
          </a:p>
        </p:txBody>
      </p:sp>
      <p:sp>
        <p:nvSpPr>
          <p:cNvPr id="20" name="Rounded Rectangle 19"/>
          <p:cNvSpPr/>
          <p:nvPr/>
        </p:nvSpPr>
        <p:spPr>
          <a:xfrm>
            <a:off x="3131127" y="2027817"/>
            <a:ext cx="5898573" cy="55335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200" b="1" i="1" kern="0">
                <a:solidFill>
                  <a:schemeClr val="bg1"/>
                </a:solidFill>
                <a:latin typeface="+mj-lt"/>
                <a:cs typeface="Times New Roman" pitchFamily="18" charset="0"/>
              </a:rPr>
              <a:t>2. </a:t>
            </a:r>
            <a:r>
              <a:rPr lang="en-US" sz="2200" b="1" i="1" err="1">
                <a:latin typeface="+mj-lt"/>
              </a:rPr>
              <a:t>Vai</a:t>
            </a:r>
            <a:r>
              <a:rPr lang="en-US" sz="2200" b="1" i="1">
                <a:latin typeface="+mj-lt"/>
              </a:rPr>
              <a:t> </a:t>
            </a:r>
            <a:r>
              <a:rPr lang="en-US" sz="2200" b="1" i="1" err="1">
                <a:latin typeface="+mj-lt"/>
              </a:rPr>
              <a:t>trò</a:t>
            </a:r>
            <a:r>
              <a:rPr lang="en-US" sz="2200" b="1" i="1">
                <a:latin typeface="+mj-lt"/>
              </a:rPr>
              <a:t> </a:t>
            </a:r>
            <a:r>
              <a:rPr lang="en-US" sz="2200" b="1" i="1" err="1">
                <a:latin typeface="+mj-lt"/>
              </a:rPr>
              <a:t>của</a:t>
            </a:r>
            <a:r>
              <a:rPr lang="en-US" sz="2200" b="1" i="1">
                <a:latin typeface="+mj-lt"/>
              </a:rPr>
              <a:t> </a:t>
            </a:r>
            <a:r>
              <a:rPr lang="en-US" sz="2200" b="1" i="1" err="1">
                <a:latin typeface="+mj-lt"/>
              </a:rPr>
              <a:t>Các</a:t>
            </a:r>
            <a:r>
              <a:rPr lang="en-US" sz="2200" b="1" i="1">
                <a:latin typeface="+mj-lt"/>
              </a:rPr>
              <a:t> </a:t>
            </a:r>
            <a:r>
              <a:rPr lang="en-US" sz="2200" b="1" i="1" err="1">
                <a:latin typeface="+mj-lt"/>
              </a:rPr>
              <a:t>Mác</a:t>
            </a:r>
            <a:r>
              <a:rPr lang="en-US" sz="2200" b="1" i="1">
                <a:latin typeface="+mj-lt"/>
              </a:rPr>
              <a:t> </a:t>
            </a:r>
            <a:r>
              <a:rPr lang="en-US" sz="2200" b="1" i="1" err="1">
                <a:latin typeface="+mj-lt"/>
              </a:rPr>
              <a:t>và</a:t>
            </a:r>
            <a:r>
              <a:rPr lang="en-US" sz="2200" b="1" i="1">
                <a:latin typeface="+mj-lt"/>
              </a:rPr>
              <a:t> </a:t>
            </a:r>
            <a:r>
              <a:rPr lang="en-US" sz="2200" b="1" i="1" err="1">
                <a:latin typeface="+mj-lt"/>
              </a:rPr>
              <a:t>và</a:t>
            </a:r>
            <a:r>
              <a:rPr lang="en-US" sz="2200" b="1" i="1">
                <a:latin typeface="+mj-lt"/>
              </a:rPr>
              <a:t> </a:t>
            </a:r>
            <a:r>
              <a:rPr lang="en-US" sz="2200" b="1" i="1" err="1">
                <a:latin typeface="+mj-lt"/>
              </a:rPr>
              <a:t>Phriđrích</a:t>
            </a:r>
            <a:r>
              <a:rPr lang="en-US" sz="2200" b="1" i="1">
                <a:latin typeface="+mj-lt"/>
              </a:rPr>
              <a:t> </a:t>
            </a:r>
            <a:r>
              <a:rPr lang="en-US" sz="2200" b="1" i="1" err="1">
                <a:latin typeface="+mj-lt"/>
              </a:rPr>
              <a:t>Ăngghen</a:t>
            </a:r>
            <a:r>
              <a:rPr lang="vi-VN" sz="2200" b="1" i="1" kern="0">
                <a:solidFill>
                  <a:schemeClr val="bg1"/>
                </a:solidFill>
                <a:latin typeface="+mj-lt"/>
                <a:cs typeface="Times New Roman" pitchFamily="18" charset="0"/>
              </a:rPr>
              <a:t> </a:t>
            </a:r>
          </a:p>
        </p:txBody>
      </p:sp>
      <p:cxnSp>
        <p:nvCxnSpPr>
          <p:cNvPr id="19" name="Straight Arrow Connector 18"/>
          <p:cNvCxnSpPr>
            <a:stCxn id="3" idx="3"/>
            <a:endCxn id="17" idx="1"/>
          </p:cNvCxnSpPr>
          <p:nvPr/>
        </p:nvCxnSpPr>
        <p:spPr>
          <a:xfrm flipV="1">
            <a:off x="2576932" y="1612842"/>
            <a:ext cx="554195" cy="34289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a:stCxn id="3" idx="3"/>
            <a:endCxn id="20" idx="1"/>
          </p:cNvCxnSpPr>
          <p:nvPr/>
        </p:nvCxnSpPr>
        <p:spPr>
          <a:xfrm>
            <a:off x="2576932" y="1955741"/>
            <a:ext cx="554195" cy="34875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9" name="Straight Arrow Connector 28"/>
          <p:cNvCxnSpPr>
            <a:stCxn id="7" idx="3"/>
            <a:endCxn id="12" idx="1"/>
          </p:cNvCxnSpPr>
          <p:nvPr/>
        </p:nvCxnSpPr>
        <p:spPr>
          <a:xfrm flipV="1">
            <a:off x="2576932" y="2998420"/>
            <a:ext cx="611345" cy="62906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6" name="Straight Arrow Connector 35"/>
          <p:cNvCxnSpPr>
            <a:stCxn id="7" idx="3"/>
            <a:endCxn id="15" idx="1"/>
          </p:cNvCxnSpPr>
          <p:nvPr/>
        </p:nvCxnSpPr>
        <p:spPr>
          <a:xfrm>
            <a:off x="2576932" y="3627482"/>
            <a:ext cx="592295" cy="7069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7" name="Straight Arrow Connector 36"/>
          <p:cNvCxnSpPr>
            <a:stCxn id="7" idx="3"/>
            <a:endCxn id="16" idx="1"/>
          </p:cNvCxnSpPr>
          <p:nvPr/>
        </p:nvCxnSpPr>
        <p:spPr>
          <a:xfrm>
            <a:off x="2576932" y="3627482"/>
            <a:ext cx="592295" cy="92865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8" name="Title 1"/>
          <p:cNvSpPr>
            <a:spLocks noGrp="1"/>
          </p:cNvSpPr>
          <p:nvPr>
            <p:ph type="title" idx="4294967295"/>
          </p:nvPr>
        </p:nvSpPr>
        <p:spPr>
          <a:xfrm>
            <a:off x="1856509" y="12526"/>
            <a:ext cx="7287492" cy="1051327"/>
          </a:xfrm>
          <a:solidFill>
            <a:schemeClr val="accent1">
              <a:lumMod val="75000"/>
            </a:schemeClr>
          </a:solidFill>
        </p:spPr>
        <p:txBody>
          <a:bodyPr>
            <a:normAutofit fontScale="90000"/>
          </a:bodyPr>
          <a:lstStyle/>
          <a:p>
            <a:pPr>
              <a:spcBef>
                <a:spcPts val="1200"/>
              </a:spcBef>
            </a:pPr>
            <a:r>
              <a:rPr lang="en-US" sz="2800" b="1" err="1">
                <a:solidFill>
                  <a:srgbClr val="00B050"/>
                </a:solidFill>
                <a:latin typeface="Times New Roman" pitchFamily="18" charset="0"/>
                <a:cs typeface="Times New Roman" pitchFamily="18" charset="0"/>
              </a:rPr>
              <a:t>Chương</a:t>
            </a:r>
            <a:r>
              <a:rPr lang="en-US" sz="2800" b="1">
                <a:solidFill>
                  <a:srgbClr val="00B050"/>
                </a:solidFill>
                <a:latin typeface="Times New Roman" pitchFamily="18" charset="0"/>
                <a:cs typeface="Times New Roman" pitchFamily="18" charset="0"/>
              </a:rPr>
              <a:t> 1</a:t>
            </a:r>
            <a:br>
              <a:rPr lang="en-US">
                <a:solidFill>
                  <a:schemeClr val="accent5">
                    <a:lumMod val="75000"/>
                  </a:schemeClr>
                </a:solidFill>
              </a:rPr>
            </a:br>
            <a:r>
              <a:rPr lang="en-US" sz="2400" b="1">
                <a:solidFill>
                  <a:srgbClr val="FFC000"/>
                </a:solidFill>
                <a:latin typeface="Times New Roman" pitchFamily="18" charset="0"/>
                <a:ea typeface="Tahoma" pitchFamily="34" charset="0"/>
                <a:cs typeface="Times New Roman" pitchFamily="18" charset="0"/>
              </a:rPr>
              <a:t>NHẬP MÔN CHỦ NGHĨA XÃ HỘI KHOA HỌC (CNXHKH)</a:t>
            </a:r>
            <a:endParaRPr lang="en-US" sz="2400" b="1">
              <a:solidFill>
                <a:srgbClr val="FFC000"/>
              </a:solidFill>
              <a:latin typeface="Times New Roman" pitchFamily="18" charset="0"/>
              <a:cs typeface="Times New Roman" pitchFamily="18" charset="0"/>
            </a:endParaRPr>
          </a:p>
        </p:txBody>
      </p:sp>
      <p:sp>
        <p:nvSpPr>
          <p:cNvPr id="49" name="Rounded Rectangle 48"/>
          <p:cNvSpPr/>
          <p:nvPr/>
        </p:nvSpPr>
        <p:spPr>
          <a:xfrm>
            <a:off x="138559" y="5139946"/>
            <a:ext cx="2424532" cy="1524103"/>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fontAlgn="auto">
              <a:spcBef>
                <a:spcPts val="0"/>
              </a:spcBef>
              <a:spcAft>
                <a:spcPts val="0"/>
              </a:spcAft>
              <a:defRPr/>
            </a:pPr>
            <a:r>
              <a:rPr lang="en-US" b="1">
                <a:solidFill>
                  <a:schemeClr val="bg1"/>
                </a:solidFill>
                <a:latin typeface="Times New Roman" pitchFamily="18" charset="0"/>
                <a:cs typeface="Times New Roman" pitchFamily="18" charset="0"/>
              </a:rPr>
              <a:t>II</a:t>
            </a:r>
            <a:r>
              <a:rPr lang="vi-VN" b="1">
                <a:solidFill>
                  <a:schemeClr val="bg1"/>
                </a:solidFill>
                <a:latin typeface="Times New Roman" pitchFamily="18" charset="0"/>
                <a:cs typeface="Times New Roman" pitchFamily="18" charset="0"/>
              </a:rPr>
              <a:t>I. </a:t>
            </a:r>
            <a:r>
              <a:rPr lang="en-US" b="1">
                <a:solidFill>
                  <a:schemeClr val="bg1"/>
                </a:solidFill>
                <a:latin typeface="Times New Roman" pitchFamily="18" charset="0"/>
                <a:cs typeface="Times New Roman" pitchFamily="18" charset="0"/>
              </a:rPr>
              <a:t>ĐỐI TƯỢNG, PHƯƠNG PHÁP VÀ Ý NGHĨA CỦA VIỆC NGHIÊN CỨU CNXHKH</a:t>
            </a:r>
            <a:endParaRPr lang="vi-VN" b="1">
              <a:solidFill>
                <a:schemeClr val="bg1"/>
              </a:solidFill>
              <a:latin typeface="Times New Roman" pitchFamily="18" charset="0"/>
              <a:cs typeface="Times New Roman" pitchFamily="18" charset="0"/>
            </a:endParaRPr>
          </a:p>
        </p:txBody>
      </p:sp>
      <p:sp>
        <p:nvSpPr>
          <p:cNvPr id="50" name="Rounded Rectangle 49"/>
          <p:cNvSpPr/>
          <p:nvPr/>
        </p:nvSpPr>
        <p:spPr>
          <a:xfrm>
            <a:off x="3174436" y="5135728"/>
            <a:ext cx="5898573" cy="48945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200" b="1" i="1" kern="0">
              <a:solidFill>
                <a:schemeClr val="bg1"/>
              </a:solidFill>
              <a:latin typeface="+mj-lt"/>
              <a:cs typeface="Times New Roman" pitchFamily="18" charset="0"/>
            </a:endParaRPr>
          </a:p>
          <a:p>
            <a:pPr algn="just">
              <a:spcBef>
                <a:spcPct val="20000"/>
              </a:spcBef>
              <a:defRPr/>
            </a:pPr>
            <a:r>
              <a:rPr lang="vi-VN" sz="2200" b="1" i="1" kern="0">
                <a:solidFill>
                  <a:schemeClr val="bg1"/>
                </a:solidFill>
                <a:latin typeface="+mj-lt"/>
                <a:cs typeface="Times New Roman" pitchFamily="18" charset="0"/>
              </a:rPr>
              <a:t>1. </a:t>
            </a:r>
            <a:r>
              <a:rPr lang="en-US" sz="2200" b="1" i="1" err="1">
                <a:latin typeface="+mj-lt"/>
              </a:rPr>
              <a:t>Đối</a:t>
            </a:r>
            <a:r>
              <a:rPr lang="en-US" sz="2200" b="1" i="1">
                <a:latin typeface="+mj-lt"/>
              </a:rPr>
              <a:t> </a:t>
            </a:r>
            <a:r>
              <a:rPr lang="en-US" sz="2200" b="1" i="1" err="1">
                <a:latin typeface="+mj-lt"/>
              </a:rPr>
              <a:t>tượng</a:t>
            </a:r>
            <a:r>
              <a:rPr lang="en-US" sz="2200" b="1" i="1">
                <a:latin typeface="+mj-lt"/>
              </a:rPr>
              <a:t> </a:t>
            </a:r>
            <a:r>
              <a:rPr lang="en-US" sz="2200" b="1" i="1" err="1">
                <a:latin typeface="+mj-lt"/>
              </a:rPr>
              <a:t>nghiên</a:t>
            </a:r>
            <a:r>
              <a:rPr lang="en-US" sz="2200" b="1" i="1">
                <a:latin typeface="+mj-lt"/>
              </a:rPr>
              <a:t> </a:t>
            </a:r>
            <a:r>
              <a:rPr lang="en-US" sz="2200" b="1" i="1" err="1">
                <a:latin typeface="+mj-lt"/>
              </a:rPr>
              <a:t>cứu</a:t>
            </a:r>
            <a:r>
              <a:rPr lang="en-US" sz="2200" b="1" i="1">
                <a:latin typeface="+mj-lt"/>
              </a:rPr>
              <a:t> </a:t>
            </a:r>
            <a:r>
              <a:rPr lang="en-US" sz="2200" b="1" i="1" err="1">
                <a:latin typeface="+mj-lt"/>
              </a:rPr>
              <a:t>của</a:t>
            </a:r>
            <a:r>
              <a:rPr lang="en-US" sz="2200" b="1" i="1">
                <a:latin typeface="+mj-lt"/>
              </a:rPr>
              <a:t> CNXHKH</a:t>
            </a:r>
            <a:endParaRPr lang="vi-VN" sz="2200" b="1" i="1" kern="0">
              <a:solidFill>
                <a:schemeClr val="bg1"/>
              </a:solidFill>
              <a:latin typeface="+mj-lt"/>
              <a:cs typeface="Times New Roman" pitchFamily="18" charset="0"/>
            </a:endParaRPr>
          </a:p>
          <a:p>
            <a:pPr algn="just" fontAlgn="auto">
              <a:spcBef>
                <a:spcPct val="20000"/>
              </a:spcBef>
              <a:spcAft>
                <a:spcPts val="0"/>
              </a:spcAft>
              <a:defRPr/>
            </a:pPr>
            <a:endParaRPr lang="vi-VN" sz="2200" b="1" i="1" kern="0">
              <a:solidFill>
                <a:schemeClr val="bg1"/>
              </a:solidFill>
              <a:latin typeface="+mj-lt"/>
              <a:cs typeface="Times New Roman" pitchFamily="18" charset="0"/>
            </a:endParaRPr>
          </a:p>
        </p:txBody>
      </p:sp>
      <p:sp>
        <p:nvSpPr>
          <p:cNvPr id="51" name="Rounded Rectangle 50"/>
          <p:cNvSpPr/>
          <p:nvPr/>
        </p:nvSpPr>
        <p:spPr>
          <a:xfrm>
            <a:off x="3155386" y="5719929"/>
            <a:ext cx="5898573" cy="41455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200" b="1" i="1" kern="0">
                <a:solidFill>
                  <a:schemeClr val="bg1"/>
                </a:solidFill>
                <a:latin typeface="+mj-lt"/>
                <a:cs typeface="Times New Roman" pitchFamily="18" charset="0"/>
              </a:rPr>
              <a:t>2. </a:t>
            </a:r>
            <a:r>
              <a:rPr lang="en-US" sz="2200" b="1" i="1" err="1">
                <a:latin typeface="+mj-lt"/>
              </a:rPr>
              <a:t>Phương</a:t>
            </a:r>
            <a:r>
              <a:rPr lang="en-US" sz="2200" b="1" i="1">
                <a:latin typeface="+mj-lt"/>
              </a:rPr>
              <a:t> </a:t>
            </a:r>
            <a:r>
              <a:rPr lang="en-US" sz="2200" b="1" i="1" err="1">
                <a:latin typeface="+mj-lt"/>
              </a:rPr>
              <a:t>pháp</a:t>
            </a:r>
            <a:r>
              <a:rPr lang="en-US" sz="2200" b="1" i="1">
                <a:latin typeface="+mj-lt"/>
              </a:rPr>
              <a:t> </a:t>
            </a:r>
            <a:r>
              <a:rPr lang="en-US" sz="2200" b="1" i="1" err="1">
                <a:latin typeface="+mj-lt"/>
              </a:rPr>
              <a:t>nghiên</a:t>
            </a:r>
            <a:r>
              <a:rPr lang="en-US" sz="2200" b="1" i="1">
                <a:latin typeface="+mj-lt"/>
              </a:rPr>
              <a:t> </a:t>
            </a:r>
            <a:r>
              <a:rPr lang="en-US" sz="2200" b="1" i="1" err="1">
                <a:latin typeface="+mj-lt"/>
              </a:rPr>
              <a:t>cứu</a:t>
            </a:r>
            <a:r>
              <a:rPr lang="en-US" sz="2200" b="1" i="1">
                <a:latin typeface="+mj-lt"/>
              </a:rPr>
              <a:t> </a:t>
            </a:r>
            <a:r>
              <a:rPr lang="en-US" sz="2200" b="1" i="1" err="1">
                <a:latin typeface="+mj-lt"/>
              </a:rPr>
              <a:t>của</a:t>
            </a:r>
            <a:r>
              <a:rPr lang="en-US" sz="2200" b="1" i="1">
                <a:latin typeface="+mj-lt"/>
              </a:rPr>
              <a:t> CNXHKH</a:t>
            </a:r>
            <a:endParaRPr lang="vi-VN" sz="2200" b="1" i="1" kern="0">
              <a:solidFill>
                <a:schemeClr val="bg1"/>
              </a:solidFill>
              <a:latin typeface="+mj-lt"/>
              <a:cs typeface="Times New Roman" pitchFamily="18" charset="0"/>
            </a:endParaRPr>
          </a:p>
        </p:txBody>
      </p:sp>
      <p:sp>
        <p:nvSpPr>
          <p:cNvPr id="52" name="Rounded Rectangle 51"/>
          <p:cNvSpPr/>
          <p:nvPr/>
        </p:nvSpPr>
        <p:spPr>
          <a:xfrm>
            <a:off x="3168086" y="6277831"/>
            <a:ext cx="5898573" cy="43491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200" b="1" i="1" kern="0">
                <a:solidFill>
                  <a:schemeClr val="bg1"/>
                </a:solidFill>
                <a:latin typeface="+mj-lt"/>
                <a:cs typeface="Times New Roman" pitchFamily="18" charset="0"/>
              </a:rPr>
              <a:t>3. </a:t>
            </a:r>
            <a:r>
              <a:rPr lang="en-US" sz="2200" b="1" i="1">
                <a:latin typeface="+mj-lt"/>
              </a:rPr>
              <a:t>Ý </a:t>
            </a:r>
            <a:r>
              <a:rPr lang="en-US" sz="2200" b="1" i="1" err="1">
                <a:latin typeface="+mj-lt"/>
              </a:rPr>
              <a:t>nghĩa</a:t>
            </a:r>
            <a:r>
              <a:rPr lang="en-US" sz="2200" b="1" i="1">
                <a:latin typeface="+mj-lt"/>
              </a:rPr>
              <a:t> </a:t>
            </a:r>
            <a:r>
              <a:rPr lang="en-US" sz="2200" b="1" i="1" err="1">
                <a:latin typeface="+mj-lt"/>
              </a:rPr>
              <a:t>của</a:t>
            </a:r>
            <a:r>
              <a:rPr lang="en-US" sz="2200" b="1" i="1">
                <a:latin typeface="+mj-lt"/>
              </a:rPr>
              <a:t> </a:t>
            </a:r>
            <a:r>
              <a:rPr lang="en-US" sz="2200" b="1" i="1" err="1">
                <a:latin typeface="+mj-lt"/>
              </a:rPr>
              <a:t>việc</a:t>
            </a:r>
            <a:r>
              <a:rPr lang="en-US" sz="2200" b="1" i="1">
                <a:latin typeface="+mj-lt"/>
              </a:rPr>
              <a:t> </a:t>
            </a:r>
            <a:r>
              <a:rPr lang="en-US" sz="2200" b="1" i="1" err="1">
                <a:latin typeface="+mj-lt"/>
              </a:rPr>
              <a:t>nghiên</a:t>
            </a:r>
            <a:r>
              <a:rPr lang="en-US" sz="2200" b="1" i="1">
                <a:latin typeface="+mj-lt"/>
              </a:rPr>
              <a:t> </a:t>
            </a:r>
            <a:r>
              <a:rPr lang="en-US" sz="2200" b="1" i="1" err="1">
                <a:latin typeface="+mj-lt"/>
              </a:rPr>
              <a:t>cứu</a:t>
            </a:r>
            <a:r>
              <a:rPr lang="en-US" sz="2200" b="1" i="1">
                <a:latin typeface="+mj-lt"/>
              </a:rPr>
              <a:t> CNXHKH</a:t>
            </a:r>
            <a:endParaRPr lang="vi-VN" sz="2200" b="1" i="1" kern="0">
              <a:solidFill>
                <a:schemeClr val="bg1"/>
              </a:solidFill>
              <a:latin typeface="+mj-lt"/>
              <a:cs typeface="Times New Roman" pitchFamily="18" charset="0"/>
            </a:endParaRPr>
          </a:p>
        </p:txBody>
      </p:sp>
      <p:cxnSp>
        <p:nvCxnSpPr>
          <p:cNvPr id="53" name="Straight Arrow Connector 52"/>
          <p:cNvCxnSpPr>
            <a:stCxn id="49" idx="3"/>
            <a:endCxn id="50" idx="1"/>
          </p:cNvCxnSpPr>
          <p:nvPr/>
        </p:nvCxnSpPr>
        <p:spPr>
          <a:xfrm flipV="1">
            <a:off x="2563091" y="5380457"/>
            <a:ext cx="611345" cy="52154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4" name="Straight Arrow Connector 53"/>
          <p:cNvCxnSpPr>
            <a:stCxn id="49" idx="3"/>
            <a:endCxn id="51" idx="1"/>
          </p:cNvCxnSpPr>
          <p:nvPr/>
        </p:nvCxnSpPr>
        <p:spPr>
          <a:xfrm>
            <a:off x="2563091" y="5901998"/>
            <a:ext cx="592295" cy="2520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5" name="Straight Arrow Connector 54"/>
          <p:cNvCxnSpPr>
            <a:stCxn id="49" idx="3"/>
            <a:endCxn id="52" idx="1"/>
          </p:cNvCxnSpPr>
          <p:nvPr/>
        </p:nvCxnSpPr>
        <p:spPr>
          <a:xfrm>
            <a:off x="2563091" y="5901998"/>
            <a:ext cx="604995" cy="59328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411867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circle(in)">
                                      <p:cBhvr>
                                        <p:cTn id="22" dur="20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inVertical)">
                                      <p:cBhvr>
                                        <p:cTn id="27" dur="500"/>
                                        <p:tgtEl>
                                          <p:spTgt spid="19"/>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arn(inVertical)">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arn(inVertical)">
                                      <p:cBhvr>
                                        <p:cTn id="35" dur="500"/>
                                        <p:tgtEl>
                                          <p:spTgt spid="26"/>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barn(inVertical)">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barn(inVertical)">
                                      <p:cBhvr>
                                        <p:cTn id="43" dur="500"/>
                                        <p:tgtEl>
                                          <p:spTgt spid="29"/>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inVertical)">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barn(inVertical)">
                                      <p:cBhvr>
                                        <p:cTn id="51" dur="500"/>
                                        <p:tgtEl>
                                          <p:spTgt spid="36"/>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barn(inVertical)">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barn(inVertical)">
                                      <p:cBhvr>
                                        <p:cTn id="59" dur="500"/>
                                        <p:tgtEl>
                                          <p:spTgt spid="37"/>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arn(inVertic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barn(inVertical)">
                                      <p:cBhvr>
                                        <p:cTn id="67" dur="500"/>
                                        <p:tgtEl>
                                          <p:spTgt spid="53"/>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barn(inVertical)">
                                      <p:cBhvr>
                                        <p:cTn id="70" dur="500"/>
                                        <p:tgtEl>
                                          <p:spTgt spid="50"/>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barn(inVertical)">
                                      <p:cBhvr>
                                        <p:cTn id="75" dur="500"/>
                                        <p:tgtEl>
                                          <p:spTgt spid="54"/>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barn(inVertical)">
                                      <p:cBhvr>
                                        <p:cTn id="78" dur="500"/>
                                        <p:tgtEl>
                                          <p:spTgt spid="51"/>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nodeType="clickEffect">
                                  <p:stCondLst>
                                    <p:cond delay="0"/>
                                  </p:stCondLst>
                                  <p:childTnLst>
                                    <p:set>
                                      <p:cBhvr>
                                        <p:cTn id="82" dur="1" fill="hold">
                                          <p:stCondLst>
                                            <p:cond delay="0"/>
                                          </p:stCondLst>
                                        </p:cTn>
                                        <p:tgtEl>
                                          <p:spTgt spid="55"/>
                                        </p:tgtEl>
                                        <p:attrNameLst>
                                          <p:attrName>style.visibility</p:attrName>
                                        </p:attrNameLst>
                                      </p:cBhvr>
                                      <p:to>
                                        <p:strVal val="visible"/>
                                      </p:to>
                                    </p:set>
                                    <p:animEffect transition="in" filter="barn(inVertical)">
                                      <p:cBhvr>
                                        <p:cTn id="83" dur="500"/>
                                        <p:tgtEl>
                                          <p:spTgt spid="55"/>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barn(inVertical)">
                                      <p:cBhvr>
                                        <p:cTn id="8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2" grpId="0" animBg="1"/>
      <p:bldP spid="15" grpId="0" animBg="1"/>
      <p:bldP spid="16" grpId="0" animBg="1"/>
      <p:bldP spid="17" grpId="0" animBg="1"/>
      <p:bldP spid="20" grpId="0" animBg="1"/>
      <p:bldP spid="18" grpId="0" animBg="1"/>
      <p:bldP spid="49" grpId="0" animBg="1"/>
      <p:bldP spid="50" grpId="0" animBg="1"/>
      <p:bldP spid="51" grpId="0" animBg="1"/>
      <p:bldP spid="5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47455" y="12527"/>
            <a:ext cx="6996546" cy="925204"/>
          </a:xfrm>
          <a:solidFill>
            <a:schemeClr val="accent1">
              <a:lumMod val="75000"/>
            </a:schemeClr>
          </a:solidFill>
        </p:spPr>
        <p:txBody>
          <a:bodyPr>
            <a:normAutofit fontScale="90000"/>
          </a:bodyPr>
          <a:lstStyle/>
          <a:p>
            <a:pPr>
              <a:spcBef>
                <a:spcPts val="0"/>
              </a:spcBef>
              <a:defRPr/>
            </a:pPr>
            <a:br>
              <a:rPr lang="en-US" sz="2800" b="1">
                <a:solidFill>
                  <a:schemeClr val="bg1"/>
                </a:solidFill>
                <a:latin typeface="Times New Roman" pitchFamily="18" charset="0"/>
                <a:cs typeface="Times New Roman" pitchFamily="18" charset="0"/>
              </a:rPr>
            </a:br>
            <a:br>
              <a:rPr lang="en-US" sz="2800" b="1">
                <a:solidFill>
                  <a:schemeClr val="bg1"/>
                </a:solidFill>
                <a:latin typeface="Times New Roman" pitchFamily="18" charset="0"/>
                <a:cs typeface="Times New Roman" pitchFamily="18" charset="0"/>
              </a:rPr>
            </a:br>
            <a:r>
              <a:rPr lang="en-US" sz="2800" b="1">
                <a:solidFill>
                  <a:schemeClr val="bg1"/>
                </a:solidFill>
                <a:latin typeface="Times New Roman" pitchFamily="18" charset="0"/>
                <a:cs typeface="Times New Roman" pitchFamily="18" charset="0"/>
              </a:rPr>
              <a:t>II</a:t>
            </a:r>
            <a:r>
              <a:rPr lang="vi-VN" sz="2800" b="1">
                <a:solidFill>
                  <a:schemeClr val="bg1"/>
                </a:solidFill>
                <a:cs typeface="Times New Roman" pitchFamily="18" charset="0"/>
              </a:rPr>
              <a:t>I. </a:t>
            </a:r>
            <a:r>
              <a:rPr lang="en-US" sz="2800" b="1">
                <a:solidFill>
                  <a:schemeClr val="bg1"/>
                </a:solidFill>
                <a:latin typeface="Times New Roman" pitchFamily="18" charset="0"/>
                <a:cs typeface="Times New Roman" pitchFamily="18" charset="0"/>
              </a:rPr>
              <a:t>ĐỐI TƯỢNG, PHƯƠNG PHÁP VÀ Ý NGHĨA CỦA VIỆC NGHIÊN CỨU CNXHKH</a:t>
            </a:r>
            <a:br>
              <a:rPr lang="vi-VN" sz="2800" b="1">
                <a:solidFill>
                  <a:schemeClr val="bg1"/>
                </a:solidFill>
                <a:cs typeface="Times New Roman" pitchFamily="18" charset="0"/>
              </a:rPr>
            </a:br>
            <a:br>
              <a:rPr lang="vi-VN" sz="2800" b="1">
                <a:solidFill>
                  <a:schemeClr val="bg1"/>
                </a:solidFill>
                <a:cs typeface="Times New Roman" pitchFamily="18" charset="0"/>
              </a:rPr>
            </a:br>
            <a:endParaRPr lang="vi-VN" sz="2800" b="1">
              <a:solidFill>
                <a:schemeClr val="bg1"/>
              </a:solidFill>
              <a:latin typeface="Times New Roman" pitchFamily="18" charset="0"/>
              <a:cs typeface="Times New Roman" pitchFamily="18" charset="0"/>
            </a:endParaRPr>
          </a:p>
        </p:txBody>
      </p:sp>
      <p:sp>
        <p:nvSpPr>
          <p:cNvPr id="17" name="Rounded Rectangle 16"/>
          <p:cNvSpPr/>
          <p:nvPr/>
        </p:nvSpPr>
        <p:spPr>
          <a:xfrm>
            <a:off x="453644" y="1575889"/>
            <a:ext cx="7201191" cy="56700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244600">
              <a:lnSpc>
                <a:spcPct val="90000"/>
              </a:lnSpc>
              <a:spcBef>
                <a:spcPct val="0"/>
              </a:spcBef>
              <a:spcAft>
                <a:spcPct val="35000"/>
              </a:spcAft>
            </a:pPr>
            <a:endParaRPr lang="en-US" sz="2800" b="1" kern="0">
              <a:solidFill>
                <a:schemeClr val="bg1"/>
              </a:solidFill>
              <a:latin typeface="Times New Roman" panose="02020603050405020304" pitchFamily="18" charset="0"/>
              <a:cs typeface="Times New Roman" panose="02020603050405020304" pitchFamily="18" charset="0"/>
            </a:endParaRPr>
          </a:p>
          <a:p>
            <a:pPr defTabSz="1244600">
              <a:lnSpc>
                <a:spcPct val="90000"/>
              </a:lnSpc>
              <a:spcBef>
                <a:spcPct val="0"/>
              </a:spcBef>
              <a:spcAft>
                <a:spcPct val="35000"/>
              </a:spcAft>
            </a:pPr>
            <a:r>
              <a:rPr lang="vi-VN" sz="2800" b="1" kern="0">
                <a:solidFill>
                  <a:schemeClr val="bg1"/>
                </a:solidFill>
                <a:latin typeface="Times New Roman" panose="02020603050405020304" pitchFamily="18" charset="0"/>
                <a:cs typeface="Times New Roman" panose="02020603050405020304" pitchFamily="18" charset="0"/>
              </a:rPr>
              <a:t>1. </a:t>
            </a:r>
            <a:r>
              <a:rPr lang="en-US" sz="2800" b="1">
                <a:latin typeface="Times New Roman" panose="02020603050405020304" pitchFamily="18" charset="0"/>
                <a:cs typeface="Times New Roman" panose="02020603050405020304" pitchFamily="18" charset="0"/>
              </a:rPr>
              <a:t>Đối tượng nghiên cứu của CNXHKH</a:t>
            </a:r>
            <a:endParaRPr lang="vi-VN" sz="2800" b="1" kern="0">
              <a:solidFill>
                <a:schemeClr val="bg1"/>
              </a:solidFill>
              <a:latin typeface="Times New Roman" panose="02020603050405020304" pitchFamily="18" charset="0"/>
              <a:cs typeface="Times New Roman" panose="02020603050405020304" pitchFamily="18" charset="0"/>
            </a:endParaRPr>
          </a:p>
          <a:p>
            <a:pPr defTabSz="1244600">
              <a:lnSpc>
                <a:spcPct val="90000"/>
              </a:lnSpc>
              <a:spcBef>
                <a:spcPct val="0"/>
              </a:spcBef>
              <a:spcAft>
                <a:spcPct val="35000"/>
              </a:spcAft>
            </a:pP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18" name="Rounded Rectangle 17"/>
          <p:cNvSpPr/>
          <p:nvPr/>
        </p:nvSpPr>
        <p:spPr>
          <a:xfrm>
            <a:off x="453644" y="2781047"/>
            <a:ext cx="7201191" cy="69367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0"/>
            <a:r>
              <a:rPr lang="en-GB" altLang="en-US" sz="2800" b="1">
                <a:solidFill>
                  <a:schemeClr val="bg1"/>
                </a:solidFill>
                <a:latin typeface="Times New Roman" panose="02020603050405020304" pitchFamily="18" charset="0"/>
                <a:cs typeface="Times New Roman" panose="02020603050405020304" pitchFamily="18" charset="0"/>
              </a:rPr>
              <a:t>2. </a:t>
            </a:r>
            <a:r>
              <a:rPr lang="en-US" sz="2800" b="1">
                <a:latin typeface="Times New Roman" panose="02020603050405020304" pitchFamily="18" charset="0"/>
                <a:cs typeface="Times New Roman" panose="02020603050405020304" pitchFamily="18" charset="0"/>
              </a:rPr>
              <a:t>Phương pháp nghiên cứu của CNXHKH</a:t>
            </a:r>
            <a:endParaRPr lang="en-US" sz="2800" b="1">
              <a:solidFill>
                <a:schemeClr val="bg1"/>
              </a:solidFill>
              <a:latin typeface="Times New Roman" panose="02020603050405020304" pitchFamily="18" charset="0"/>
              <a:cs typeface="Times New Roman" panose="02020603050405020304" pitchFamily="18" charset="0"/>
            </a:endParaRPr>
          </a:p>
        </p:txBody>
      </p:sp>
      <p:sp>
        <p:nvSpPr>
          <p:cNvPr id="19" name="Rounded Rectangle 18"/>
          <p:cNvSpPr/>
          <p:nvPr/>
        </p:nvSpPr>
        <p:spPr>
          <a:xfrm>
            <a:off x="453644" y="4240567"/>
            <a:ext cx="7201191" cy="72332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en-GB" altLang="en-US" sz="2800" b="1">
                <a:solidFill>
                  <a:schemeClr val="bg1"/>
                </a:solidFill>
                <a:latin typeface="Times New Roman" panose="02020603050405020304" pitchFamily="18" charset="0"/>
                <a:cs typeface="Times New Roman" panose="02020603050405020304" pitchFamily="18" charset="0"/>
              </a:rPr>
              <a:t>3. </a:t>
            </a:r>
            <a:r>
              <a:rPr lang="en-US" sz="2800" b="1">
                <a:latin typeface="Times New Roman" panose="02020603050405020304" pitchFamily="18" charset="0"/>
                <a:cs typeface="Times New Roman" panose="02020603050405020304" pitchFamily="18" charset="0"/>
              </a:rPr>
              <a:t>Ý nghĩa của việc nghiên cứu CNXHKH</a:t>
            </a:r>
            <a:endParaRPr lang="vi-VN" sz="2800" b="1" ker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38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33599" y="12527"/>
            <a:ext cx="7010401" cy="888018"/>
          </a:xfrm>
          <a:solidFill>
            <a:schemeClr val="accent1">
              <a:lumMod val="75000"/>
            </a:schemeClr>
          </a:solidFill>
        </p:spPr>
        <p:txBody>
          <a:bodyPr>
            <a:normAutofit fontScale="90000"/>
          </a:bodyPr>
          <a:lstStyle/>
          <a:p>
            <a:pPr>
              <a:spcBef>
                <a:spcPts val="0"/>
              </a:spcBef>
              <a:defRPr/>
            </a:pPr>
            <a:br>
              <a:rPr lang="en-US" sz="2800" b="1">
                <a:solidFill>
                  <a:schemeClr val="bg1"/>
                </a:solidFill>
                <a:latin typeface="Times New Roman" pitchFamily="18" charset="0"/>
                <a:cs typeface="Times New Roman" pitchFamily="18" charset="0"/>
              </a:rPr>
            </a:br>
            <a:br>
              <a:rPr lang="en-US" sz="2800" b="1">
                <a:solidFill>
                  <a:schemeClr val="bg1"/>
                </a:solidFill>
                <a:latin typeface="Times New Roman" pitchFamily="18" charset="0"/>
                <a:cs typeface="Times New Roman" pitchFamily="18" charset="0"/>
              </a:rPr>
            </a:br>
            <a:r>
              <a:rPr lang="en-US" sz="2800" b="1">
                <a:solidFill>
                  <a:schemeClr val="bg1"/>
                </a:solidFill>
                <a:latin typeface="Times New Roman" pitchFamily="18" charset="0"/>
                <a:cs typeface="Times New Roman" pitchFamily="18" charset="0"/>
              </a:rPr>
              <a:t>II</a:t>
            </a:r>
            <a:r>
              <a:rPr lang="vi-VN" sz="2800" b="1">
                <a:solidFill>
                  <a:schemeClr val="bg1"/>
                </a:solidFill>
                <a:cs typeface="Times New Roman" pitchFamily="18" charset="0"/>
              </a:rPr>
              <a:t>I. </a:t>
            </a:r>
            <a:r>
              <a:rPr lang="en-US" sz="2800" b="1">
                <a:solidFill>
                  <a:schemeClr val="bg1"/>
                </a:solidFill>
                <a:latin typeface="Times New Roman" pitchFamily="18" charset="0"/>
                <a:cs typeface="Times New Roman" pitchFamily="18" charset="0"/>
              </a:rPr>
              <a:t>ĐỐI TƯỢNG, PHƯƠNG PHÁP VÀ Ý NGHĨA CỦA VIỆC NGHIÊN CỨU CNXHKH</a:t>
            </a:r>
            <a:br>
              <a:rPr lang="vi-VN" sz="2800" b="1">
                <a:solidFill>
                  <a:schemeClr val="bg1"/>
                </a:solidFill>
                <a:cs typeface="Times New Roman" pitchFamily="18" charset="0"/>
              </a:rPr>
            </a:br>
            <a:br>
              <a:rPr lang="vi-VN" sz="2800" b="1">
                <a:solidFill>
                  <a:schemeClr val="bg1"/>
                </a:solidFill>
                <a:cs typeface="Times New Roman" pitchFamily="18" charset="0"/>
              </a:rPr>
            </a:br>
            <a:endParaRPr lang="vi-VN" sz="2800" b="1">
              <a:solidFill>
                <a:schemeClr val="bg1"/>
              </a:solidFill>
              <a:latin typeface="Times New Roman" pitchFamily="18" charset="0"/>
              <a:cs typeface="Times New Roman" pitchFamily="18" charset="0"/>
            </a:endParaRPr>
          </a:p>
        </p:txBody>
      </p:sp>
      <p:sp>
        <p:nvSpPr>
          <p:cNvPr id="17" name="Rounded Rectangle 16"/>
          <p:cNvSpPr/>
          <p:nvPr/>
        </p:nvSpPr>
        <p:spPr>
          <a:xfrm>
            <a:off x="246217" y="1659144"/>
            <a:ext cx="7201191" cy="56700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244600">
              <a:lnSpc>
                <a:spcPct val="90000"/>
              </a:lnSpc>
              <a:spcBef>
                <a:spcPct val="0"/>
              </a:spcBef>
              <a:spcAft>
                <a:spcPct val="35000"/>
              </a:spcAft>
            </a:pPr>
            <a:endParaRPr lang="en-US" sz="2800" b="1" kern="0">
              <a:solidFill>
                <a:schemeClr val="bg1"/>
              </a:solidFill>
              <a:latin typeface="Times New Roman" panose="02020603050405020304" pitchFamily="18" charset="0"/>
              <a:cs typeface="Times New Roman" panose="02020603050405020304" pitchFamily="18" charset="0"/>
            </a:endParaRPr>
          </a:p>
          <a:p>
            <a:pPr defTabSz="1244600">
              <a:lnSpc>
                <a:spcPct val="90000"/>
              </a:lnSpc>
              <a:spcBef>
                <a:spcPct val="0"/>
              </a:spcBef>
              <a:spcAft>
                <a:spcPct val="35000"/>
              </a:spcAft>
            </a:pPr>
            <a:r>
              <a:rPr lang="vi-VN" sz="2800" b="1" kern="0">
                <a:solidFill>
                  <a:schemeClr val="bg1"/>
                </a:solidFill>
                <a:latin typeface="Times New Roman" panose="02020603050405020304" pitchFamily="18" charset="0"/>
                <a:cs typeface="Times New Roman" panose="02020603050405020304" pitchFamily="18" charset="0"/>
              </a:rPr>
              <a:t>1</a:t>
            </a:r>
            <a:r>
              <a:rPr lang="vi-VN" sz="2800" b="1" kern="0">
                <a:solidFill>
                  <a:schemeClr val="bg1"/>
                </a:solidFill>
                <a:cs typeface="Times New Roman" pitchFamily="18" charset="0"/>
              </a:rPr>
              <a:t>. </a:t>
            </a:r>
            <a:r>
              <a:rPr lang="en-US" sz="2800" b="1">
                <a:latin typeface="Times New Roman" panose="02020603050405020304" pitchFamily="18" charset="0"/>
                <a:cs typeface="Times New Roman" panose="02020603050405020304" pitchFamily="18" charset="0"/>
              </a:rPr>
              <a:t>Đối tượng nghiên cứu của CNXHKH</a:t>
            </a:r>
            <a:endParaRPr lang="vi-VN" sz="2800" b="1" kern="0">
              <a:solidFill>
                <a:schemeClr val="bg1"/>
              </a:solidFill>
              <a:latin typeface="Times New Roman" panose="02020603050405020304" pitchFamily="18" charset="0"/>
              <a:cs typeface="Times New Roman" panose="02020603050405020304" pitchFamily="18" charset="0"/>
            </a:endParaRPr>
          </a:p>
          <a:p>
            <a:pPr defTabSz="1244600">
              <a:lnSpc>
                <a:spcPct val="90000"/>
              </a:lnSpc>
              <a:spcBef>
                <a:spcPct val="0"/>
              </a:spcBef>
              <a:spcAft>
                <a:spcPct val="35000"/>
              </a:spcAft>
            </a:pP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46658" y="3551744"/>
            <a:ext cx="7327776" cy="2308324"/>
          </a:xfrm>
          <a:prstGeom prst="rect">
            <a:avLst/>
          </a:prstGeom>
          <a:solidFill>
            <a:schemeClr val="accent6">
              <a:lumMod val="40000"/>
              <a:lumOff val="60000"/>
            </a:schemeClr>
          </a:solidFill>
          <a:ln w="25400">
            <a:solidFill>
              <a:schemeClr val="accent1">
                <a:shade val="50000"/>
              </a:schemeClr>
            </a:solidFill>
          </a:ln>
        </p:spPr>
        <p:txBody>
          <a:bodyPr wrap="square" rtlCol="0">
            <a:spAutoFit/>
          </a:bodyPr>
          <a:lstStyle/>
          <a:p>
            <a:pPr algn="just"/>
            <a:r>
              <a:rPr lang="en-US" sz="2400" b="1" dirty="0" err="1">
                <a:solidFill>
                  <a:srgbClr val="FF0000"/>
                </a:solidFill>
                <a:latin typeface="Times New Roman" pitchFamily="18" charset="0"/>
                <a:cs typeface="Times New Roman" pitchFamily="18" charset="0"/>
              </a:rPr>
              <a:t>Những</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quy</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luật</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tính</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quy</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luật</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chính</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trị</a:t>
            </a:r>
            <a:r>
              <a:rPr lang="en-US" sz="2400" b="1" dirty="0">
                <a:solidFill>
                  <a:srgbClr val="FF0000"/>
                </a:solidFill>
                <a:latin typeface="Times New Roman" pitchFamily="18" charset="0"/>
                <a:cs typeface="Times New Roman" pitchFamily="18" charset="0"/>
              </a:rPr>
              <a:t> - </a:t>
            </a:r>
            <a:r>
              <a:rPr lang="en-US" sz="2400" b="1" dirty="0" err="1">
                <a:solidFill>
                  <a:srgbClr val="FF0000"/>
                </a:solidFill>
                <a:latin typeface="Times New Roman" pitchFamily="18" charset="0"/>
                <a:cs typeface="Times New Roman" pitchFamily="18" charset="0"/>
              </a:rPr>
              <a:t>xã</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hội</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của</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quá</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trình</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phát</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sinh</a:t>
            </a:r>
            <a:r>
              <a:rPr lang="en-US" sz="2400" b="1">
                <a:solidFill>
                  <a:srgbClr val="002060"/>
                </a:solidFill>
                <a:latin typeface="Times New Roman" pitchFamily="18" charset="0"/>
                <a:cs typeface="Times New Roman" pitchFamily="18" charset="0"/>
              </a:rPr>
              <a:t>, hình </a:t>
            </a:r>
            <a:r>
              <a:rPr lang="en-US" sz="2400" b="1" dirty="0" err="1">
                <a:solidFill>
                  <a:srgbClr val="002060"/>
                </a:solidFill>
                <a:latin typeface="Times New Roman" pitchFamily="18" charset="0"/>
                <a:cs typeface="Times New Roman" pitchFamily="18" charset="0"/>
              </a:rPr>
              <a:t>thành</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và</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phát</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triển</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của</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hình</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thái</a:t>
            </a:r>
            <a:r>
              <a:rPr lang="en-US" sz="2400" b="1" dirty="0">
                <a:solidFill>
                  <a:srgbClr val="002060"/>
                </a:solidFill>
                <a:latin typeface="Times New Roman" pitchFamily="18" charset="0"/>
                <a:cs typeface="Times New Roman" pitchFamily="18" charset="0"/>
              </a:rPr>
              <a:t> KT – XH.CSCN; </a:t>
            </a:r>
            <a:r>
              <a:rPr lang="en-US" sz="2400" b="1" dirty="0" err="1">
                <a:solidFill>
                  <a:srgbClr val="002060"/>
                </a:solidFill>
                <a:latin typeface="Times New Roman" pitchFamily="18" charset="0"/>
                <a:cs typeface="Times New Roman" pitchFamily="18" charset="0"/>
              </a:rPr>
              <a:t>những</a:t>
            </a:r>
            <a:r>
              <a:rPr lang="en-US" sz="2400" b="1" dirty="0">
                <a:solidFill>
                  <a:srgbClr val="002060"/>
                </a:solidFill>
                <a:latin typeface="Times New Roman" pitchFamily="18" charset="0"/>
                <a:cs typeface="Times New Roman" pitchFamily="18" charset="0"/>
              </a:rPr>
              <a:t> </a:t>
            </a:r>
            <a:r>
              <a:rPr lang="en-US" sz="2400" b="1" err="1">
                <a:solidFill>
                  <a:srgbClr val="002060"/>
                </a:solidFill>
                <a:latin typeface="Times New Roman" pitchFamily="18" charset="0"/>
                <a:cs typeface="Times New Roman" pitchFamily="18" charset="0"/>
              </a:rPr>
              <a:t>nguyên</a:t>
            </a:r>
            <a:r>
              <a:rPr lang="en-US" sz="2400" b="1">
                <a:solidFill>
                  <a:srgbClr val="002060"/>
                </a:solidFill>
                <a:latin typeface="Times New Roman" pitchFamily="18" charset="0"/>
                <a:cs typeface="Times New Roman" pitchFamily="18" charset="0"/>
              </a:rPr>
              <a:t> tắc cơ </a:t>
            </a:r>
            <a:r>
              <a:rPr lang="en-US" sz="2400" b="1" dirty="0" err="1">
                <a:solidFill>
                  <a:srgbClr val="002060"/>
                </a:solidFill>
                <a:latin typeface="Times New Roman" pitchFamily="18" charset="0"/>
                <a:cs typeface="Times New Roman" pitchFamily="18" charset="0"/>
              </a:rPr>
              <a:t>bản</a:t>
            </a:r>
            <a:r>
              <a:rPr lang="en-US" sz="2400" b="1" dirty="0">
                <a:solidFill>
                  <a:srgbClr val="002060"/>
                </a:solidFill>
                <a:latin typeface="Times New Roman" pitchFamily="18" charset="0"/>
                <a:cs typeface="Times New Roman" pitchFamily="18" charset="0"/>
              </a:rPr>
              <a:t>, con </a:t>
            </a:r>
            <a:r>
              <a:rPr lang="en-US" sz="2400" b="1" dirty="0" err="1">
                <a:solidFill>
                  <a:srgbClr val="002060"/>
                </a:solidFill>
                <a:latin typeface="Times New Roman" pitchFamily="18" charset="0"/>
                <a:cs typeface="Times New Roman" pitchFamily="18" charset="0"/>
              </a:rPr>
              <a:t>đường</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và</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hình</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thức</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đấu</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tranh</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cách</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mạng</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của</a:t>
            </a:r>
            <a:r>
              <a:rPr lang="en-US" sz="2400" b="1" dirty="0">
                <a:solidFill>
                  <a:srgbClr val="002060"/>
                </a:solidFill>
                <a:latin typeface="Times New Roman" pitchFamily="18" charset="0"/>
                <a:cs typeface="Times New Roman" pitchFamily="18" charset="0"/>
              </a:rPr>
              <a:t> GCCN </a:t>
            </a:r>
            <a:r>
              <a:rPr lang="en-US" sz="2400" b="1" err="1">
                <a:solidFill>
                  <a:srgbClr val="002060"/>
                </a:solidFill>
                <a:latin typeface="Times New Roman" pitchFamily="18" charset="0"/>
                <a:cs typeface="Times New Roman" pitchFamily="18" charset="0"/>
              </a:rPr>
              <a:t>và</a:t>
            </a:r>
            <a:r>
              <a:rPr lang="en-US" sz="2400" b="1">
                <a:solidFill>
                  <a:srgbClr val="002060"/>
                </a:solidFill>
                <a:latin typeface="Times New Roman" pitchFamily="18" charset="0"/>
                <a:cs typeface="Times New Roman" pitchFamily="18" charset="0"/>
              </a:rPr>
              <a:t> nhân dân </a:t>
            </a:r>
            <a:r>
              <a:rPr lang="en-US" sz="2400" b="1" dirty="0" err="1">
                <a:solidFill>
                  <a:srgbClr val="002060"/>
                </a:solidFill>
                <a:latin typeface="Times New Roman" pitchFamily="18" charset="0"/>
                <a:cs typeface="Times New Roman" pitchFamily="18" charset="0"/>
              </a:rPr>
              <a:t>lao</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động</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nhằm</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hiện</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thực</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hóa</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sự</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chuyển</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biến</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từ</a:t>
            </a:r>
            <a:r>
              <a:rPr lang="en-US" sz="2400" b="1" dirty="0">
                <a:solidFill>
                  <a:srgbClr val="002060"/>
                </a:solidFill>
                <a:latin typeface="Times New Roman" pitchFamily="18" charset="0"/>
                <a:cs typeface="Times New Roman" pitchFamily="18" charset="0"/>
              </a:rPr>
              <a:t> CNTB </a:t>
            </a:r>
            <a:r>
              <a:rPr lang="en-US" sz="2400" b="1" dirty="0" err="1">
                <a:solidFill>
                  <a:srgbClr val="002060"/>
                </a:solidFill>
                <a:latin typeface="Times New Roman" pitchFamily="18" charset="0"/>
                <a:cs typeface="Times New Roman" pitchFamily="18" charset="0"/>
              </a:rPr>
              <a:t>lên</a:t>
            </a:r>
            <a:r>
              <a:rPr lang="en-US" sz="2400" b="1" dirty="0">
                <a:solidFill>
                  <a:srgbClr val="002060"/>
                </a:solidFill>
                <a:latin typeface="Times New Roman" pitchFamily="18" charset="0"/>
                <a:cs typeface="Times New Roman" pitchFamily="18" charset="0"/>
              </a:rPr>
              <a:t> </a:t>
            </a:r>
            <a:r>
              <a:rPr lang="en-US" sz="2400" b="1">
                <a:solidFill>
                  <a:srgbClr val="002060"/>
                </a:solidFill>
                <a:latin typeface="Times New Roman" pitchFamily="18" charset="0"/>
                <a:cs typeface="Times New Roman" pitchFamily="18" charset="0"/>
              </a:rPr>
              <a:t>CNXH và </a:t>
            </a:r>
            <a:r>
              <a:rPr lang="en-US" sz="2400" b="1" dirty="0">
                <a:solidFill>
                  <a:srgbClr val="002060"/>
                </a:solidFill>
                <a:latin typeface="Times New Roman" pitchFamily="18" charset="0"/>
                <a:cs typeface="Times New Roman" pitchFamily="18" charset="0"/>
              </a:rPr>
              <a:t>CNCS</a:t>
            </a:r>
          </a:p>
        </p:txBody>
      </p:sp>
    </p:spTree>
    <p:extLst>
      <p:ext uri="{BB962C8B-B14F-4D97-AF65-F5344CB8AC3E}">
        <p14:creationId xmlns:p14="http://schemas.microsoft.com/office/powerpoint/2010/main" val="357198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in)">
                                      <p:cBhvr>
                                        <p:cTn id="1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47455" y="12527"/>
            <a:ext cx="6996546" cy="822154"/>
          </a:xfrm>
          <a:solidFill>
            <a:schemeClr val="accent1">
              <a:lumMod val="75000"/>
            </a:schemeClr>
          </a:solidFill>
        </p:spPr>
        <p:txBody>
          <a:bodyPr>
            <a:normAutofit fontScale="90000"/>
          </a:bodyPr>
          <a:lstStyle/>
          <a:p>
            <a:pPr>
              <a:spcBef>
                <a:spcPts val="0"/>
              </a:spcBef>
              <a:defRPr/>
            </a:pPr>
            <a:br>
              <a:rPr lang="en-US" sz="2800" b="1">
                <a:solidFill>
                  <a:schemeClr val="bg1"/>
                </a:solidFill>
                <a:latin typeface="Times New Roman" pitchFamily="18" charset="0"/>
                <a:cs typeface="Times New Roman" pitchFamily="18" charset="0"/>
              </a:rPr>
            </a:br>
            <a:br>
              <a:rPr lang="en-US" sz="2800" b="1">
                <a:solidFill>
                  <a:schemeClr val="bg1"/>
                </a:solidFill>
                <a:latin typeface="Times New Roman" pitchFamily="18" charset="0"/>
                <a:cs typeface="Times New Roman" pitchFamily="18" charset="0"/>
              </a:rPr>
            </a:br>
            <a:r>
              <a:rPr lang="en-US" sz="2800" b="1">
                <a:solidFill>
                  <a:schemeClr val="bg1"/>
                </a:solidFill>
                <a:latin typeface="Times New Roman" pitchFamily="18" charset="0"/>
                <a:cs typeface="Times New Roman" pitchFamily="18" charset="0"/>
              </a:rPr>
              <a:t>II</a:t>
            </a:r>
            <a:r>
              <a:rPr lang="vi-VN" sz="2800" b="1">
                <a:solidFill>
                  <a:schemeClr val="bg1"/>
                </a:solidFill>
                <a:cs typeface="Times New Roman" pitchFamily="18" charset="0"/>
              </a:rPr>
              <a:t>I. </a:t>
            </a:r>
            <a:r>
              <a:rPr lang="en-US" sz="2800" b="1">
                <a:solidFill>
                  <a:schemeClr val="bg1"/>
                </a:solidFill>
                <a:latin typeface="Times New Roman" pitchFamily="18" charset="0"/>
                <a:cs typeface="Times New Roman" pitchFamily="18" charset="0"/>
              </a:rPr>
              <a:t>ĐỐI TƯỢNG, PHƯƠNG PHÁP VÀ Ý NGHĨA CỦA VIỆC NGHIÊN CỨU CNXHKH</a:t>
            </a:r>
            <a:br>
              <a:rPr lang="vi-VN" sz="2800" b="1">
                <a:solidFill>
                  <a:schemeClr val="bg1"/>
                </a:solidFill>
                <a:cs typeface="Times New Roman" pitchFamily="18" charset="0"/>
              </a:rPr>
            </a:br>
            <a:br>
              <a:rPr lang="vi-VN" sz="2800" b="1">
                <a:solidFill>
                  <a:schemeClr val="bg1"/>
                </a:solidFill>
                <a:cs typeface="Times New Roman" pitchFamily="18" charset="0"/>
              </a:rPr>
            </a:br>
            <a:endParaRPr lang="vi-VN" sz="2800" b="1">
              <a:solidFill>
                <a:schemeClr val="bg1"/>
              </a:solidFill>
              <a:latin typeface="Times New Roman" pitchFamily="18" charset="0"/>
              <a:cs typeface="Times New Roman" pitchFamily="18" charset="0"/>
            </a:endParaRPr>
          </a:p>
        </p:txBody>
      </p:sp>
      <p:sp>
        <p:nvSpPr>
          <p:cNvPr id="18" name="Rounded Rectangle 17"/>
          <p:cNvSpPr/>
          <p:nvPr/>
        </p:nvSpPr>
        <p:spPr>
          <a:xfrm>
            <a:off x="114010" y="1343263"/>
            <a:ext cx="7201191" cy="69367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0"/>
            <a:r>
              <a:rPr lang="en-GB" altLang="en-US" sz="2800" b="1">
                <a:solidFill>
                  <a:schemeClr val="bg1"/>
                </a:solidFill>
                <a:latin typeface="Times New Roman" panose="02020603050405020304" pitchFamily="18" charset="0"/>
                <a:cs typeface="Times New Roman" panose="02020603050405020304" pitchFamily="18" charset="0"/>
              </a:rPr>
              <a:t>2. </a:t>
            </a:r>
            <a:r>
              <a:rPr lang="en-US" sz="2800" b="1">
                <a:latin typeface="Times New Roman" panose="02020603050405020304" pitchFamily="18" charset="0"/>
                <a:cs typeface="Times New Roman" panose="02020603050405020304" pitchFamily="18" charset="0"/>
              </a:rPr>
              <a:t>Phương pháp nghiên cứu của CNXHKH</a:t>
            </a:r>
            <a:endParaRPr lang="en-US" sz="2800" b="1">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85800" y="2709703"/>
            <a:ext cx="5904180" cy="523220"/>
          </a:xfrm>
          <a:prstGeom prst="rect">
            <a:avLst/>
          </a:prstGeom>
          <a:solidFill>
            <a:schemeClr val="accent1">
              <a:lumMod val="20000"/>
              <a:lumOff val="80000"/>
            </a:schemeClr>
          </a:solidFill>
          <a:ln w="25400">
            <a:solidFill>
              <a:schemeClr val="accent1">
                <a:shade val="50000"/>
              </a:schemeClr>
            </a:solidFill>
          </a:ln>
        </p:spPr>
        <p:txBody>
          <a:bodyPr wrap="none" rtlCol="0">
            <a:spAutoFit/>
          </a:bodyPr>
          <a:lstStyle/>
          <a:p>
            <a:r>
              <a:rPr lang="en-US" sz="2800" b="1" dirty="0">
                <a:solidFill>
                  <a:srgbClr val="002060"/>
                </a:solidFill>
                <a:latin typeface="Times New Roman" pitchFamily="18" charset="0"/>
                <a:cs typeface="Times New Roman" pitchFamily="18" charset="0"/>
              </a:rPr>
              <a:t>*</a:t>
            </a:r>
            <a:r>
              <a:rPr lang="en-US" sz="2800" b="1">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Phương</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pháp</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kết</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hợp</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lịch</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sử</a:t>
            </a:r>
            <a:r>
              <a:rPr lang="en-US" sz="2800" b="1" dirty="0">
                <a:solidFill>
                  <a:srgbClr val="002060"/>
                </a:solidFill>
                <a:latin typeface="Times New Roman" pitchFamily="18" charset="0"/>
                <a:cs typeface="Times New Roman" pitchFamily="18" charset="0"/>
              </a:rPr>
              <a:t> - logic</a:t>
            </a:r>
          </a:p>
        </p:txBody>
      </p:sp>
      <p:sp>
        <p:nvSpPr>
          <p:cNvPr id="7" name="TextBox 6"/>
          <p:cNvSpPr txBox="1"/>
          <p:nvPr/>
        </p:nvSpPr>
        <p:spPr>
          <a:xfrm>
            <a:off x="685800" y="3667539"/>
            <a:ext cx="5844870" cy="954107"/>
          </a:xfrm>
          <a:prstGeom prst="rect">
            <a:avLst/>
          </a:prstGeom>
          <a:solidFill>
            <a:schemeClr val="accent2">
              <a:lumMod val="20000"/>
              <a:lumOff val="80000"/>
            </a:schemeClr>
          </a:solidFill>
          <a:ln w="25400">
            <a:solidFill>
              <a:schemeClr val="accent1">
                <a:shade val="50000"/>
              </a:schemeClr>
            </a:solidFill>
          </a:ln>
        </p:spPr>
        <p:txBody>
          <a:bodyPr wrap="square" rtlCol="0">
            <a:spAutoFit/>
          </a:bodyPr>
          <a:lstStyle/>
          <a:p>
            <a:r>
              <a:rPr lang="en-US" sz="2800" b="1" dirty="0">
                <a:solidFill>
                  <a:srgbClr val="002060"/>
                </a:solidFill>
                <a:latin typeface="Times New Roman" pitchFamily="18" charset="0"/>
                <a:cs typeface="Times New Roman" pitchFamily="18" charset="0"/>
              </a:rPr>
              <a:t>*</a:t>
            </a:r>
            <a:r>
              <a:rPr lang="en-US" sz="2800" b="1">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Phương</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pháp</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khảo</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sát</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và</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phân</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tích</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về</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chính</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trị</a:t>
            </a:r>
            <a:r>
              <a:rPr lang="en-US" sz="2800" b="1" dirty="0">
                <a:solidFill>
                  <a:srgbClr val="002060"/>
                </a:solidFill>
                <a:latin typeface="Times New Roman" pitchFamily="18" charset="0"/>
                <a:cs typeface="Times New Roman" pitchFamily="18" charset="0"/>
              </a:rPr>
              <a:t> - </a:t>
            </a:r>
            <a:r>
              <a:rPr lang="en-US" sz="2800" b="1" dirty="0" err="1">
                <a:solidFill>
                  <a:srgbClr val="002060"/>
                </a:solidFill>
                <a:latin typeface="Times New Roman" pitchFamily="18" charset="0"/>
                <a:cs typeface="Times New Roman" pitchFamily="18" charset="0"/>
              </a:rPr>
              <a:t>xã</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hội</a:t>
            </a:r>
            <a:endParaRPr lang="en-US" sz="2800" b="1" dirty="0">
              <a:solidFill>
                <a:srgbClr val="002060"/>
              </a:solidFill>
              <a:latin typeface="Times New Roman" pitchFamily="18" charset="0"/>
              <a:cs typeface="Times New Roman" pitchFamily="18" charset="0"/>
            </a:endParaRPr>
          </a:p>
        </p:txBody>
      </p:sp>
      <p:sp>
        <p:nvSpPr>
          <p:cNvPr id="8" name="TextBox 7"/>
          <p:cNvSpPr txBox="1"/>
          <p:nvPr/>
        </p:nvSpPr>
        <p:spPr>
          <a:xfrm>
            <a:off x="685800" y="4904154"/>
            <a:ext cx="3756156" cy="523220"/>
          </a:xfrm>
          <a:prstGeom prst="rect">
            <a:avLst/>
          </a:prstGeom>
          <a:solidFill>
            <a:schemeClr val="accent3">
              <a:lumMod val="20000"/>
              <a:lumOff val="80000"/>
            </a:schemeClr>
          </a:solidFill>
          <a:ln w="25400">
            <a:solidFill>
              <a:schemeClr val="accent1">
                <a:shade val="50000"/>
              </a:schemeClr>
            </a:solidFill>
          </a:ln>
        </p:spPr>
        <p:txBody>
          <a:bodyPr wrap="none" rtlCol="0">
            <a:spAutoFit/>
          </a:bodyPr>
          <a:lstStyle/>
          <a:p>
            <a:r>
              <a:rPr lang="en-US" sz="2800" b="1" dirty="0">
                <a:solidFill>
                  <a:srgbClr val="002060"/>
                </a:solidFill>
                <a:latin typeface="Times New Roman" pitchFamily="18" charset="0"/>
                <a:cs typeface="Times New Roman" pitchFamily="18" charset="0"/>
              </a:rPr>
              <a:t>*</a:t>
            </a:r>
            <a:r>
              <a:rPr lang="en-US" sz="2800" b="1">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Phương</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pháp</a:t>
            </a:r>
            <a:r>
              <a:rPr lang="en-US" sz="2800" b="1" dirty="0">
                <a:solidFill>
                  <a:srgbClr val="002060"/>
                </a:solidFill>
                <a:latin typeface="Times New Roman" pitchFamily="18" charset="0"/>
                <a:cs typeface="Times New Roman" pitchFamily="18" charset="0"/>
              </a:rPr>
              <a:t> so </a:t>
            </a:r>
            <a:r>
              <a:rPr lang="en-US" sz="2800" b="1" dirty="0" err="1">
                <a:solidFill>
                  <a:srgbClr val="002060"/>
                </a:solidFill>
                <a:latin typeface="Times New Roman" pitchFamily="18" charset="0"/>
                <a:cs typeface="Times New Roman" pitchFamily="18" charset="0"/>
              </a:rPr>
              <a:t>sánh</a:t>
            </a:r>
            <a:endParaRPr lang="en-US" sz="2800" b="1" dirty="0">
              <a:solidFill>
                <a:srgbClr val="002060"/>
              </a:solidFill>
              <a:latin typeface="Times New Roman" pitchFamily="18" charset="0"/>
              <a:cs typeface="Times New Roman" pitchFamily="18" charset="0"/>
            </a:endParaRPr>
          </a:p>
        </p:txBody>
      </p:sp>
      <p:sp>
        <p:nvSpPr>
          <p:cNvPr id="9" name="TextBox 8"/>
          <p:cNvSpPr txBox="1"/>
          <p:nvPr/>
        </p:nvSpPr>
        <p:spPr>
          <a:xfrm>
            <a:off x="685800" y="5764129"/>
            <a:ext cx="5373587" cy="523220"/>
          </a:xfrm>
          <a:prstGeom prst="rect">
            <a:avLst/>
          </a:prstGeom>
          <a:solidFill>
            <a:schemeClr val="accent4">
              <a:lumMod val="20000"/>
              <a:lumOff val="80000"/>
            </a:schemeClr>
          </a:solidFill>
          <a:ln w="25400">
            <a:solidFill>
              <a:schemeClr val="accent1">
                <a:shade val="50000"/>
              </a:schemeClr>
            </a:solidFill>
          </a:ln>
        </p:spPr>
        <p:txBody>
          <a:bodyPr wrap="none" rtlCol="0">
            <a:spAutoFit/>
          </a:bodyPr>
          <a:lstStyle/>
          <a:p>
            <a:r>
              <a:rPr lang="en-US" sz="2800" b="1" dirty="0">
                <a:solidFill>
                  <a:srgbClr val="002060"/>
                </a:solidFill>
                <a:latin typeface="Times New Roman" pitchFamily="18" charset="0"/>
                <a:cs typeface="Times New Roman" pitchFamily="18" charset="0"/>
              </a:rPr>
              <a:t>*</a:t>
            </a:r>
            <a:r>
              <a:rPr lang="en-US" sz="2800" b="1">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Phương</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pháp</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có</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tính</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liên</a:t>
            </a:r>
            <a:r>
              <a:rPr lang="en-US" sz="2800" b="1" dirty="0">
                <a:solidFill>
                  <a:srgbClr val="002060"/>
                </a:solidFill>
                <a:latin typeface="Times New Roman" pitchFamily="18" charset="0"/>
                <a:cs typeface="Times New Roman" pitchFamily="18" charset="0"/>
              </a:rPr>
              <a:t> </a:t>
            </a:r>
            <a:r>
              <a:rPr lang="en-US" sz="2800" b="1" dirty="0" err="1">
                <a:solidFill>
                  <a:srgbClr val="002060"/>
                </a:solidFill>
                <a:latin typeface="Times New Roman" pitchFamily="18" charset="0"/>
                <a:cs typeface="Times New Roman" pitchFamily="18" charset="0"/>
              </a:rPr>
              <a:t>ngành</a:t>
            </a:r>
            <a:endParaRPr lang="en-US" sz="28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238966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16727" y="12527"/>
            <a:ext cx="6927274" cy="831697"/>
          </a:xfrm>
          <a:solidFill>
            <a:schemeClr val="accent1">
              <a:lumMod val="75000"/>
            </a:schemeClr>
          </a:solidFill>
        </p:spPr>
        <p:txBody>
          <a:bodyPr>
            <a:normAutofit fontScale="90000"/>
          </a:bodyPr>
          <a:lstStyle/>
          <a:p>
            <a:pPr>
              <a:spcBef>
                <a:spcPts val="0"/>
              </a:spcBef>
              <a:defRPr/>
            </a:pPr>
            <a:br>
              <a:rPr lang="en-US" sz="2800" b="1">
                <a:solidFill>
                  <a:schemeClr val="bg1"/>
                </a:solidFill>
                <a:latin typeface="Times New Roman" pitchFamily="18" charset="0"/>
                <a:cs typeface="Times New Roman" pitchFamily="18" charset="0"/>
              </a:rPr>
            </a:br>
            <a:br>
              <a:rPr lang="en-US" sz="2800" b="1">
                <a:solidFill>
                  <a:schemeClr val="bg1"/>
                </a:solidFill>
                <a:latin typeface="Times New Roman" pitchFamily="18" charset="0"/>
                <a:cs typeface="Times New Roman" pitchFamily="18" charset="0"/>
              </a:rPr>
            </a:br>
            <a:r>
              <a:rPr lang="en-US" sz="2800" b="1">
                <a:solidFill>
                  <a:schemeClr val="bg1"/>
                </a:solidFill>
                <a:latin typeface="Times New Roman" pitchFamily="18" charset="0"/>
                <a:cs typeface="Times New Roman" pitchFamily="18" charset="0"/>
              </a:rPr>
              <a:t>II</a:t>
            </a:r>
            <a:r>
              <a:rPr lang="vi-VN" sz="2800" b="1">
                <a:solidFill>
                  <a:schemeClr val="bg1"/>
                </a:solidFill>
                <a:cs typeface="Times New Roman" pitchFamily="18" charset="0"/>
              </a:rPr>
              <a:t>I. </a:t>
            </a:r>
            <a:r>
              <a:rPr lang="en-US" sz="2800" b="1">
                <a:solidFill>
                  <a:schemeClr val="bg1"/>
                </a:solidFill>
                <a:latin typeface="Times New Roman" pitchFamily="18" charset="0"/>
                <a:cs typeface="Times New Roman" pitchFamily="18" charset="0"/>
              </a:rPr>
              <a:t>ĐỐI TƯỢNG, PHƯƠNG PHÁP VÀ Ý NGHĨA CỦA VIỆC NGHIÊN CỨU CNXHKH</a:t>
            </a:r>
            <a:br>
              <a:rPr lang="vi-VN" sz="2800" b="1">
                <a:solidFill>
                  <a:schemeClr val="bg1"/>
                </a:solidFill>
                <a:cs typeface="Times New Roman" pitchFamily="18" charset="0"/>
              </a:rPr>
            </a:br>
            <a:br>
              <a:rPr lang="vi-VN" sz="2800" b="1">
                <a:solidFill>
                  <a:schemeClr val="bg1"/>
                </a:solidFill>
                <a:cs typeface="Times New Roman" pitchFamily="18" charset="0"/>
              </a:rPr>
            </a:br>
            <a:endParaRPr lang="vi-VN" sz="2800" b="1">
              <a:solidFill>
                <a:schemeClr val="bg1"/>
              </a:solidFill>
              <a:latin typeface="Times New Roman" pitchFamily="18" charset="0"/>
              <a:cs typeface="Times New Roman" pitchFamily="18" charset="0"/>
            </a:endParaRPr>
          </a:p>
        </p:txBody>
      </p:sp>
      <p:sp>
        <p:nvSpPr>
          <p:cNvPr id="19" name="Rounded Rectangle 18"/>
          <p:cNvSpPr/>
          <p:nvPr/>
        </p:nvSpPr>
        <p:spPr>
          <a:xfrm>
            <a:off x="155573" y="1050497"/>
            <a:ext cx="7201191" cy="72332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en-GB" altLang="en-US" sz="2800" b="1">
                <a:solidFill>
                  <a:schemeClr val="bg1"/>
                </a:solidFill>
                <a:latin typeface="Times New Roman" panose="02020603050405020304" pitchFamily="18" charset="0"/>
                <a:cs typeface="Times New Roman" panose="02020603050405020304" pitchFamily="18" charset="0"/>
              </a:rPr>
              <a:t>3. </a:t>
            </a:r>
            <a:r>
              <a:rPr lang="en-US" sz="2800" b="1">
                <a:latin typeface="Times New Roman" panose="02020603050405020304" pitchFamily="18" charset="0"/>
                <a:cs typeface="Times New Roman" panose="02020603050405020304" pitchFamily="18" charset="0"/>
              </a:rPr>
              <a:t>Ý nghĩa của việc nghiên cứu CNXHKH</a:t>
            </a: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61604" y="1912449"/>
            <a:ext cx="2333524" cy="461665"/>
          </a:xfrm>
          <a:prstGeom prst="rect">
            <a:avLst/>
          </a:prstGeom>
          <a:solidFill>
            <a:schemeClr val="accent6">
              <a:lumMod val="60000"/>
              <a:lumOff val="40000"/>
            </a:schemeClr>
          </a:solidFill>
          <a:ln w="25400">
            <a:solidFill>
              <a:schemeClr val="accent1">
                <a:shade val="50000"/>
              </a:schemeClr>
            </a:solidFill>
          </a:ln>
        </p:spPr>
        <p:txBody>
          <a:bodyPr wrap="none" rtlCol="0">
            <a:spAutoFit/>
          </a:bodyPr>
          <a:lstStyle/>
          <a:p>
            <a:r>
              <a:rPr lang="en-US" sz="2400" b="1">
                <a:solidFill>
                  <a:srgbClr val="002060"/>
                </a:solidFill>
                <a:latin typeface="Times New Roman" pitchFamily="18" charset="0"/>
                <a:cs typeface="Times New Roman" pitchFamily="18" charset="0"/>
              </a:rPr>
              <a:t>* Về </a:t>
            </a:r>
            <a:r>
              <a:rPr lang="en-US" sz="2400" b="1" dirty="0" err="1">
                <a:solidFill>
                  <a:srgbClr val="002060"/>
                </a:solidFill>
                <a:latin typeface="Times New Roman" pitchFamily="18" charset="0"/>
                <a:cs typeface="Times New Roman" pitchFamily="18" charset="0"/>
              </a:rPr>
              <a:t>mặt</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lý</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luận</a:t>
            </a:r>
            <a:endParaRPr lang="en-US" sz="2400" b="1" dirty="0">
              <a:solidFill>
                <a:srgbClr val="002060"/>
              </a:solidFill>
              <a:latin typeface="Times New Roman" pitchFamily="18" charset="0"/>
              <a:cs typeface="Times New Roman" pitchFamily="18" charset="0"/>
            </a:endParaRPr>
          </a:p>
        </p:txBody>
      </p:sp>
      <p:sp>
        <p:nvSpPr>
          <p:cNvPr id="8" name="Rectangle 7"/>
          <p:cNvSpPr/>
          <p:nvPr/>
        </p:nvSpPr>
        <p:spPr>
          <a:xfrm>
            <a:off x="537954" y="2973991"/>
            <a:ext cx="8151222" cy="2241960"/>
          </a:xfrm>
          <a:prstGeom prst="rect">
            <a:avLst/>
          </a:prstGeom>
          <a:solidFill>
            <a:schemeClr val="accent2">
              <a:lumMod val="20000"/>
              <a:lumOff val="80000"/>
            </a:schemeClr>
          </a:solidFill>
          <a:ln w="25400">
            <a:solidFill>
              <a:schemeClr val="accent1">
                <a:shade val="50000"/>
              </a:schemeClr>
            </a:solidFill>
          </a:ln>
        </p:spPr>
        <p:txBody>
          <a:bodyPr wrap="square">
            <a:spAutoFit/>
          </a:bodyPr>
          <a:lstStyle/>
          <a:p>
            <a:pPr indent="457200" algn="just">
              <a:lnSpc>
                <a:spcPct val="150000"/>
              </a:lnSpc>
              <a:spcBef>
                <a:spcPts val="600"/>
              </a:spcBef>
              <a:spcAft>
                <a:spcPts val="600"/>
              </a:spcAft>
              <a:tabLst>
                <a:tab pos="1260475" algn="l"/>
                <a:tab pos="5671185" algn="l"/>
              </a:tabLst>
            </a:pPr>
            <a:r>
              <a:rPr lang="en-US" sz="2400" b="1">
                <a:solidFill>
                  <a:schemeClr val="tx2"/>
                </a:solidFill>
                <a:latin typeface="Times New Roman" panose="02020603050405020304" pitchFamily="18" charset="0"/>
                <a:ea typeface="Calibri" panose="020F0502020204030204" pitchFamily="34" charset="0"/>
                <a:cs typeface="Times New Roman" panose="02020603050405020304" pitchFamily="18" charset="0"/>
              </a:rPr>
              <a:t>Trang bị những nhận thức chính trị - xã hội và phương pháp luận khoa học về quá trình tất yếu lịch sử dẫn đến sự hình thành, phát triển hình thái kinh tế - xã hội cộng sản chủ nghĩa, giải phóng xã hội, giải phóng con người... </a:t>
            </a:r>
          </a:p>
        </p:txBody>
      </p:sp>
    </p:spTree>
    <p:extLst>
      <p:ext uri="{BB962C8B-B14F-4D97-AF65-F5344CB8AC3E}">
        <p14:creationId xmlns:p14="http://schemas.microsoft.com/office/powerpoint/2010/main" val="219043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20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circle(in)">
                                      <p:cBhvr>
                                        <p:cTn id="26"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16727" y="12527"/>
            <a:ext cx="6927274" cy="831697"/>
          </a:xfrm>
          <a:solidFill>
            <a:schemeClr val="accent1">
              <a:lumMod val="75000"/>
            </a:schemeClr>
          </a:solidFill>
        </p:spPr>
        <p:txBody>
          <a:bodyPr>
            <a:normAutofit fontScale="90000"/>
          </a:bodyPr>
          <a:lstStyle/>
          <a:p>
            <a:pPr>
              <a:spcBef>
                <a:spcPts val="0"/>
              </a:spcBef>
              <a:defRPr/>
            </a:pPr>
            <a:br>
              <a:rPr lang="en-US" sz="2800" b="1">
                <a:solidFill>
                  <a:schemeClr val="bg1"/>
                </a:solidFill>
                <a:latin typeface="Times New Roman" pitchFamily="18" charset="0"/>
                <a:cs typeface="Times New Roman" pitchFamily="18" charset="0"/>
              </a:rPr>
            </a:br>
            <a:br>
              <a:rPr lang="en-US" sz="2800" b="1">
                <a:solidFill>
                  <a:schemeClr val="bg1"/>
                </a:solidFill>
                <a:latin typeface="Times New Roman" pitchFamily="18" charset="0"/>
                <a:cs typeface="Times New Roman" pitchFamily="18" charset="0"/>
              </a:rPr>
            </a:br>
            <a:r>
              <a:rPr lang="en-US" sz="2800" b="1">
                <a:solidFill>
                  <a:schemeClr val="bg1"/>
                </a:solidFill>
                <a:latin typeface="Times New Roman" pitchFamily="18" charset="0"/>
                <a:cs typeface="Times New Roman" pitchFamily="18" charset="0"/>
              </a:rPr>
              <a:t>II</a:t>
            </a:r>
            <a:r>
              <a:rPr lang="vi-VN" sz="2800" b="1">
                <a:solidFill>
                  <a:schemeClr val="bg1"/>
                </a:solidFill>
                <a:cs typeface="Times New Roman" pitchFamily="18" charset="0"/>
              </a:rPr>
              <a:t>I. </a:t>
            </a:r>
            <a:r>
              <a:rPr lang="en-US" sz="2800" b="1">
                <a:solidFill>
                  <a:schemeClr val="bg1"/>
                </a:solidFill>
                <a:latin typeface="Times New Roman" pitchFamily="18" charset="0"/>
                <a:cs typeface="Times New Roman" pitchFamily="18" charset="0"/>
              </a:rPr>
              <a:t>ĐỐI TƯỢNG, PHƯƠNG PHÁP VÀ Ý NGHĨA CỦA VIỆC NGHIÊN CỨU CNXHKH</a:t>
            </a:r>
            <a:br>
              <a:rPr lang="vi-VN" sz="2800" b="1">
                <a:solidFill>
                  <a:schemeClr val="bg1"/>
                </a:solidFill>
                <a:cs typeface="Times New Roman" pitchFamily="18" charset="0"/>
              </a:rPr>
            </a:br>
            <a:br>
              <a:rPr lang="vi-VN" sz="2800" b="1">
                <a:solidFill>
                  <a:schemeClr val="bg1"/>
                </a:solidFill>
                <a:cs typeface="Times New Roman" pitchFamily="18" charset="0"/>
              </a:rPr>
            </a:br>
            <a:endParaRPr lang="vi-VN" sz="2800" b="1">
              <a:solidFill>
                <a:schemeClr val="bg1"/>
              </a:solidFill>
              <a:latin typeface="Times New Roman" pitchFamily="18" charset="0"/>
              <a:cs typeface="Times New Roman" pitchFamily="18" charset="0"/>
            </a:endParaRPr>
          </a:p>
        </p:txBody>
      </p:sp>
      <p:sp>
        <p:nvSpPr>
          <p:cNvPr id="19" name="Rounded Rectangle 18"/>
          <p:cNvSpPr/>
          <p:nvPr/>
        </p:nvSpPr>
        <p:spPr>
          <a:xfrm>
            <a:off x="155573" y="1050497"/>
            <a:ext cx="7201191" cy="72332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en-GB" altLang="en-US" sz="2800" b="1">
                <a:solidFill>
                  <a:schemeClr val="bg1"/>
                </a:solidFill>
                <a:latin typeface="Times New Roman" panose="02020603050405020304" pitchFamily="18" charset="0"/>
                <a:cs typeface="Times New Roman" panose="02020603050405020304" pitchFamily="18" charset="0"/>
              </a:rPr>
              <a:t>3. </a:t>
            </a:r>
            <a:r>
              <a:rPr lang="en-US" sz="2800" b="1">
                <a:latin typeface="Times New Roman" panose="02020603050405020304" pitchFamily="18" charset="0"/>
                <a:cs typeface="Times New Roman" panose="02020603050405020304" pitchFamily="18" charset="0"/>
              </a:rPr>
              <a:t>Ý nghĩa của việc nghiên cứu CNXHKH</a:t>
            </a: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61604" y="1912449"/>
            <a:ext cx="2333524" cy="461665"/>
          </a:xfrm>
          <a:prstGeom prst="rect">
            <a:avLst/>
          </a:prstGeom>
          <a:solidFill>
            <a:schemeClr val="accent6">
              <a:lumMod val="60000"/>
              <a:lumOff val="40000"/>
            </a:schemeClr>
          </a:solidFill>
          <a:ln w="25400">
            <a:solidFill>
              <a:schemeClr val="accent1">
                <a:shade val="50000"/>
              </a:schemeClr>
            </a:solidFill>
          </a:ln>
        </p:spPr>
        <p:txBody>
          <a:bodyPr wrap="none" rtlCol="0">
            <a:spAutoFit/>
          </a:bodyPr>
          <a:lstStyle/>
          <a:p>
            <a:r>
              <a:rPr lang="en-US" sz="2400" b="1">
                <a:solidFill>
                  <a:srgbClr val="002060"/>
                </a:solidFill>
                <a:latin typeface="Times New Roman" pitchFamily="18" charset="0"/>
                <a:cs typeface="Times New Roman" pitchFamily="18" charset="0"/>
              </a:rPr>
              <a:t>* Về </a:t>
            </a:r>
            <a:r>
              <a:rPr lang="en-US" sz="2400" b="1" dirty="0" err="1">
                <a:solidFill>
                  <a:srgbClr val="002060"/>
                </a:solidFill>
                <a:latin typeface="Times New Roman" pitchFamily="18" charset="0"/>
                <a:cs typeface="Times New Roman" pitchFamily="18" charset="0"/>
              </a:rPr>
              <a:t>mặt</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lý</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luận</a:t>
            </a:r>
            <a:endParaRPr lang="en-US" sz="2400" b="1" dirty="0">
              <a:solidFill>
                <a:srgbClr val="002060"/>
              </a:solidFill>
              <a:latin typeface="Times New Roman" pitchFamily="18" charset="0"/>
              <a:cs typeface="Times New Roman" pitchFamily="18" charset="0"/>
            </a:endParaRPr>
          </a:p>
        </p:txBody>
      </p:sp>
      <p:sp>
        <p:nvSpPr>
          <p:cNvPr id="8" name="Rectangle 7"/>
          <p:cNvSpPr/>
          <p:nvPr/>
        </p:nvSpPr>
        <p:spPr>
          <a:xfrm>
            <a:off x="551808" y="3084827"/>
            <a:ext cx="8151222" cy="1695144"/>
          </a:xfrm>
          <a:prstGeom prst="rect">
            <a:avLst/>
          </a:prstGeom>
          <a:solidFill>
            <a:schemeClr val="accent2">
              <a:lumMod val="20000"/>
              <a:lumOff val="80000"/>
            </a:schemeClr>
          </a:solidFill>
          <a:ln w="25400">
            <a:solidFill>
              <a:schemeClr val="accent1">
                <a:shade val="50000"/>
              </a:schemeClr>
            </a:solidFill>
          </a:ln>
        </p:spPr>
        <p:txBody>
          <a:bodyPr wrap="square">
            <a:spAutoFit/>
          </a:bodyPr>
          <a:lstStyle/>
          <a:p>
            <a:pPr indent="457200" algn="just">
              <a:lnSpc>
                <a:spcPct val="150000"/>
              </a:lnSpc>
              <a:spcBef>
                <a:spcPts val="600"/>
              </a:spcBef>
              <a:spcAft>
                <a:spcPts val="600"/>
              </a:spcAft>
              <a:tabLst>
                <a:tab pos="1260475" algn="l"/>
                <a:tab pos="5671185" algn="l"/>
              </a:tabLst>
            </a:pPr>
            <a:r>
              <a:rPr lang="en-US" sz="2400" b="1">
                <a:solidFill>
                  <a:schemeClr val="tx2"/>
                </a:solidFill>
                <a:latin typeface="Times New Roman" panose="02020603050405020304" pitchFamily="18" charset="0"/>
                <a:ea typeface="Calibri" panose="020F0502020204030204" pitchFamily="34" charset="0"/>
                <a:cs typeface="Times New Roman" panose="02020603050405020304" pitchFamily="18" charset="0"/>
              </a:rPr>
              <a:t>Là vũ khí lý luận của giai cấp công nhân hiện đại và đảng của nó để thực hiện quá trình giải phóng nhân loại và giải phóng bản thân mình. </a:t>
            </a:r>
            <a:endParaRPr lang="en-US" sz="2400" b="1">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415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20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circle(in)">
                                      <p:cBhvr>
                                        <p:cTn id="26"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92035" y="12527"/>
            <a:ext cx="7051965" cy="901873"/>
          </a:xfrm>
          <a:solidFill>
            <a:schemeClr val="accent1">
              <a:lumMod val="75000"/>
            </a:schemeClr>
          </a:solidFill>
        </p:spPr>
        <p:txBody>
          <a:bodyPr>
            <a:normAutofit fontScale="90000"/>
          </a:bodyPr>
          <a:lstStyle/>
          <a:p>
            <a:pPr>
              <a:spcBef>
                <a:spcPts val="0"/>
              </a:spcBef>
              <a:defRPr/>
            </a:pPr>
            <a:br>
              <a:rPr lang="en-US" sz="2800" b="1">
                <a:solidFill>
                  <a:schemeClr val="bg1"/>
                </a:solidFill>
                <a:latin typeface="Times New Roman" pitchFamily="18" charset="0"/>
                <a:cs typeface="Times New Roman" pitchFamily="18" charset="0"/>
              </a:rPr>
            </a:br>
            <a:br>
              <a:rPr lang="en-US" sz="2800" b="1">
                <a:solidFill>
                  <a:schemeClr val="bg1"/>
                </a:solidFill>
                <a:latin typeface="Times New Roman" pitchFamily="18" charset="0"/>
                <a:cs typeface="Times New Roman" pitchFamily="18" charset="0"/>
              </a:rPr>
            </a:br>
            <a:r>
              <a:rPr lang="en-US" sz="2800" b="1">
                <a:solidFill>
                  <a:schemeClr val="bg1"/>
                </a:solidFill>
                <a:latin typeface="Times New Roman" pitchFamily="18" charset="0"/>
                <a:cs typeface="Times New Roman" pitchFamily="18" charset="0"/>
              </a:rPr>
              <a:t>II</a:t>
            </a:r>
            <a:r>
              <a:rPr lang="vi-VN" sz="2800" b="1">
                <a:solidFill>
                  <a:schemeClr val="bg1"/>
                </a:solidFill>
                <a:cs typeface="Times New Roman" pitchFamily="18" charset="0"/>
              </a:rPr>
              <a:t>I. </a:t>
            </a:r>
            <a:r>
              <a:rPr lang="en-US" sz="2800" b="1">
                <a:solidFill>
                  <a:schemeClr val="bg1"/>
                </a:solidFill>
                <a:latin typeface="Times New Roman" pitchFamily="18" charset="0"/>
                <a:cs typeface="Times New Roman" pitchFamily="18" charset="0"/>
              </a:rPr>
              <a:t>ĐỐI TƯỢNG, PHƯƠNG PHÁP VÀ Ý NGHĨA CỦA VIỆC NGHIÊN CỨU CNXHKH</a:t>
            </a:r>
            <a:br>
              <a:rPr lang="vi-VN" sz="2800" b="1">
                <a:solidFill>
                  <a:schemeClr val="bg1"/>
                </a:solidFill>
                <a:cs typeface="Times New Roman" pitchFamily="18" charset="0"/>
              </a:rPr>
            </a:br>
            <a:br>
              <a:rPr lang="vi-VN" sz="2800" b="1">
                <a:solidFill>
                  <a:schemeClr val="bg1"/>
                </a:solidFill>
                <a:cs typeface="Times New Roman" pitchFamily="18" charset="0"/>
              </a:rPr>
            </a:br>
            <a:endParaRPr lang="vi-VN" sz="2800" b="1">
              <a:solidFill>
                <a:schemeClr val="bg1"/>
              </a:solidFill>
              <a:latin typeface="Times New Roman" pitchFamily="18" charset="0"/>
              <a:cs typeface="Times New Roman" pitchFamily="18" charset="0"/>
            </a:endParaRPr>
          </a:p>
        </p:txBody>
      </p:sp>
      <p:sp>
        <p:nvSpPr>
          <p:cNvPr id="19" name="Rounded Rectangle 18"/>
          <p:cNvSpPr/>
          <p:nvPr/>
        </p:nvSpPr>
        <p:spPr>
          <a:xfrm>
            <a:off x="219114" y="1204442"/>
            <a:ext cx="7201191" cy="54043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en-GB" altLang="en-US" sz="2800" b="1">
                <a:solidFill>
                  <a:schemeClr val="bg1"/>
                </a:solidFill>
                <a:latin typeface="Times New Roman" panose="02020603050405020304" pitchFamily="18" charset="0"/>
                <a:cs typeface="Times New Roman" panose="02020603050405020304" pitchFamily="18" charset="0"/>
              </a:rPr>
              <a:t>3. </a:t>
            </a:r>
            <a:r>
              <a:rPr lang="en-US" sz="2800" b="1">
                <a:latin typeface="Times New Roman" panose="02020603050405020304" pitchFamily="18" charset="0"/>
                <a:cs typeface="Times New Roman" panose="02020603050405020304" pitchFamily="18" charset="0"/>
              </a:rPr>
              <a:t>Ý nghĩa của việc nghiên cứu CNXHKH</a:t>
            </a: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347558" y="2278541"/>
            <a:ext cx="2602828" cy="461665"/>
          </a:xfrm>
          <a:prstGeom prst="rect">
            <a:avLst/>
          </a:prstGeom>
          <a:solidFill>
            <a:schemeClr val="accent6"/>
          </a:solidFill>
          <a:ln w="25400">
            <a:solidFill>
              <a:schemeClr val="accent1">
                <a:shade val="50000"/>
              </a:schemeClr>
            </a:solidFill>
          </a:ln>
        </p:spPr>
        <p:txBody>
          <a:bodyPr wrap="none" rtlCol="0">
            <a:spAutoFit/>
          </a:bodyPr>
          <a:lstStyle/>
          <a:p>
            <a:r>
              <a:rPr lang="en-US" sz="2400" b="1" dirty="0">
                <a:solidFill>
                  <a:srgbClr val="002060"/>
                </a:solidFill>
                <a:latin typeface="Times New Roman" pitchFamily="18" charset="0"/>
                <a:cs typeface="Times New Roman" pitchFamily="18" charset="0"/>
              </a:rPr>
              <a:t>*</a:t>
            </a:r>
            <a:r>
              <a:rPr lang="en-US" sz="2400" b="1">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Về</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mặt</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thực</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tiễn</a:t>
            </a:r>
            <a:endParaRPr lang="en-US" sz="2400" b="1" dirty="0">
              <a:solidFill>
                <a:srgbClr val="002060"/>
              </a:solidFill>
              <a:latin typeface="Times New Roman" pitchFamily="18" charset="0"/>
              <a:cs typeface="Times New Roman" pitchFamily="18" charset="0"/>
            </a:endParaRPr>
          </a:p>
        </p:txBody>
      </p:sp>
      <p:sp>
        <p:nvSpPr>
          <p:cNvPr id="8" name="Rectangle 7"/>
          <p:cNvSpPr/>
          <p:nvPr/>
        </p:nvSpPr>
        <p:spPr>
          <a:xfrm>
            <a:off x="347558" y="3273866"/>
            <a:ext cx="8690357" cy="2462213"/>
          </a:xfrm>
          <a:prstGeom prst="rect">
            <a:avLst/>
          </a:prstGeom>
          <a:solidFill>
            <a:schemeClr val="accent5">
              <a:lumMod val="40000"/>
              <a:lumOff val="60000"/>
            </a:schemeClr>
          </a:solidFill>
          <a:ln w="25400">
            <a:solidFill>
              <a:schemeClr val="accent1">
                <a:shade val="50000"/>
              </a:schemeClr>
            </a:solidFill>
          </a:ln>
        </p:spPr>
        <p:txBody>
          <a:bodyPr wrap="square">
            <a:spAutoFit/>
          </a:bodyPr>
          <a:lstStyle/>
          <a:p>
            <a:pPr indent="457200" algn="just">
              <a:lnSpc>
                <a:spcPct val="150000"/>
              </a:lnSpc>
              <a:spcBef>
                <a:spcPts val="600"/>
              </a:spcBef>
              <a:spcAft>
                <a:spcPts val="600"/>
              </a:spcAft>
              <a:tabLst>
                <a:tab pos="1260475" algn="l"/>
                <a:tab pos="5671185" algn="l"/>
              </a:tabLst>
            </a:pPr>
            <a:r>
              <a:rPr lang="en-US" sz="2400">
                <a:latin typeface="Times New Roman" panose="02020603050405020304" pitchFamily="18" charset="0"/>
                <a:ea typeface="Calibri" panose="020F0502020204030204" pitchFamily="34" charset="0"/>
                <a:cs typeface="Times New Roman" panose="02020603050405020304" pitchFamily="18" charset="0"/>
              </a:rPr>
              <a:t>Luôn có khoảng cách nhất định giữa lý luận so với thực tiễn.</a:t>
            </a:r>
          </a:p>
          <a:p>
            <a:pPr indent="457200" algn="just">
              <a:lnSpc>
                <a:spcPct val="150000"/>
              </a:lnSpc>
              <a:spcBef>
                <a:spcPts val="600"/>
              </a:spcBef>
              <a:spcAft>
                <a:spcPts val="600"/>
              </a:spcAft>
              <a:tabLst>
                <a:tab pos="1260475" algn="l"/>
                <a:tab pos="5671185" algn="l"/>
              </a:tabLst>
            </a:pPr>
            <a:r>
              <a:rPr lang="en-US" sz="2400">
                <a:latin typeface="Times New Roman" panose="02020603050405020304" pitchFamily="18" charset="0"/>
                <a:ea typeface="Calibri" panose="020F0502020204030204" pitchFamily="34" charset="0"/>
                <a:cs typeface="Times New Roman" panose="02020603050405020304" pitchFamily="18" charset="0"/>
              </a:rPr>
              <a:t>Hệ thống XHCN ở Liên Xô và Đông Âu sụp đổ, cùng với thoái trào của hệ thống XHCN thế giới, lòng tin vào CNXH và CNXHKH, CNMLN của một bộ phận không nhỏ cán bộ, đảng viên có giảm sút. </a:t>
            </a:r>
          </a:p>
        </p:txBody>
      </p:sp>
    </p:spTree>
    <p:extLst>
      <p:ext uri="{BB962C8B-B14F-4D97-AF65-F5344CB8AC3E}">
        <p14:creationId xmlns:p14="http://schemas.microsoft.com/office/powerpoint/2010/main" val="319238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circle(in)">
                                      <p:cBhvr>
                                        <p:cTn id="27" dur="20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circle(in)">
                                      <p:cBhvr>
                                        <p:cTn id="32" dur="20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2286000" y="72044"/>
            <a:ext cx="6750917" cy="64008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en-GB" altLang="en-US" sz="2800" b="1">
                <a:solidFill>
                  <a:schemeClr val="bg1"/>
                </a:solidFill>
                <a:latin typeface="Times New Roman" panose="02020603050405020304" pitchFamily="18" charset="0"/>
                <a:cs typeface="Times New Roman" panose="02020603050405020304" pitchFamily="18" charset="0"/>
              </a:rPr>
              <a:t>3. </a:t>
            </a:r>
            <a:r>
              <a:rPr lang="en-US" sz="2800" b="1">
                <a:latin typeface="Times New Roman" panose="02020603050405020304" pitchFamily="18" charset="0"/>
                <a:cs typeface="Times New Roman" panose="02020603050405020304" pitchFamily="18" charset="0"/>
              </a:rPr>
              <a:t>Ý nghĩa của việc nghiên cứu CNXHKH</a:t>
            </a: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346560" y="1188723"/>
            <a:ext cx="2602828" cy="461665"/>
          </a:xfrm>
          <a:prstGeom prst="rect">
            <a:avLst/>
          </a:prstGeom>
          <a:solidFill>
            <a:schemeClr val="accent6"/>
          </a:solidFill>
          <a:ln w="25400">
            <a:solidFill>
              <a:schemeClr val="accent1">
                <a:shade val="50000"/>
              </a:schemeClr>
            </a:solidFill>
          </a:ln>
        </p:spPr>
        <p:txBody>
          <a:bodyPr wrap="none" rtlCol="0">
            <a:spAutoFit/>
          </a:bodyPr>
          <a:lstStyle/>
          <a:p>
            <a:r>
              <a:rPr lang="en-US" sz="2400" b="1" dirty="0">
                <a:solidFill>
                  <a:srgbClr val="002060"/>
                </a:solidFill>
                <a:latin typeface="Times New Roman" pitchFamily="18" charset="0"/>
                <a:cs typeface="Times New Roman" pitchFamily="18" charset="0"/>
              </a:rPr>
              <a:t>*</a:t>
            </a:r>
            <a:r>
              <a:rPr lang="en-US" sz="2400" b="1">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Về</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mặt</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thực</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tiễn</a:t>
            </a:r>
            <a:endParaRPr lang="en-US" sz="2400" b="1" dirty="0">
              <a:solidFill>
                <a:srgbClr val="002060"/>
              </a:solidFill>
              <a:latin typeface="Times New Roman" pitchFamily="18" charset="0"/>
              <a:cs typeface="Times New Roman" pitchFamily="18" charset="0"/>
            </a:endParaRPr>
          </a:p>
        </p:txBody>
      </p:sp>
      <p:sp>
        <p:nvSpPr>
          <p:cNvPr id="9" name="Rectangle 8"/>
          <p:cNvSpPr/>
          <p:nvPr/>
        </p:nvSpPr>
        <p:spPr>
          <a:xfrm>
            <a:off x="346560" y="2296013"/>
            <a:ext cx="8690357" cy="3724096"/>
          </a:xfrm>
          <a:prstGeom prst="rect">
            <a:avLst/>
          </a:prstGeom>
          <a:solidFill>
            <a:schemeClr val="accent5">
              <a:lumMod val="60000"/>
              <a:lumOff val="40000"/>
            </a:schemeClr>
          </a:solidFill>
          <a:ln w="25400">
            <a:solidFill>
              <a:schemeClr val="accent1">
                <a:shade val="50000"/>
              </a:schemeClr>
            </a:solidFill>
          </a:ln>
        </p:spPr>
        <p:txBody>
          <a:bodyPr wrap="square">
            <a:spAutoFit/>
          </a:bodyPr>
          <a:lstStyle/>
          <a:p>
            <a:pPr indent="457200" algn="just">
              <a:lnSpc>
                <a:spcPct val="150000"/>
              </a:lnSpc>
              <a:spcBef>
                <a:spcPts val="600"/>
              </a:spcBef>
              <a:spcAft>
                <a:spcPts val="600"/>
              </a:spcAft>
              <a:tabLst>
                <a:tab pos="1260475" algn="l"/>
                <a:tab pos="5671185" algn="l"/>
              </a:tabLst>
            </a:pPr>
            <a:r>
              <a:rPr lang="en-US" sz="2400">
                <a:latin typeface="Times New Roman" panose="02020603050405020304" pitchFamily="18" charset="0"/>
                <a:ea typeface="Calibri" panose="020F0502020204030204" pitchFamily="34" charset="0"/>
                <a:cs typeface="Times New Roman" panose="02020603050405020304" pitchFamily="18" charset="0"/>
              </a:rPr>
              <a:t>Lý do thất bại: </a:t>
            </a:r>
          </a:p>
          <a:p>
            <a:pPr indent="457200" algn="just">
              <a:lnSpc>
                <a:spcPct val="150000"/>
              </a:lnSpc>
              <a:spcBef>
                <a:spcPts val="600"/>
              </a:spcBef>
              <a:spcAft>
                <a:spcPts val="600"/>
              </a:spcAft>
              <a:tabLst>
                <a:tab pos="1260475" algn="l"/>
                <a:tab pos="5671185" algn="l"/>
              </a:tabLst>
            </a:pPr>
            <a:r>
              <a:rPr lang="en-US" sz="2400">
                <a:latin typeface="Times New Roman" panose="02020603050405020304" pitchFamily="18" charset="0"/>
                <a:ea typeface="Calibri" panose="020F0502020204030204" pitchFamily="34" charset="0"/>
                <a:cs typeface="Times New Roman" panose="02020603050405020304" pitchFamily="18" charset="0"/>
              </a:rPr>
              <a:t>Do các nước XHCN đã nhận thức và hành động trên nhiều vấn đề trái với CNXH, trái với CNMLN... đã giáo điều, chủ quan duy ý chí, bảo thủ, đố kỵ, xem nhẹ những thành quả chung của nhân loại.</a:t>
            </a:r>
          </a:p>
          <a:p>
            <a:pPr indent="457200" algn="just">
              <a:lnSpc>
                <a:spcPct val="150000"/>
              </a:lnSpc>
              <a:spcBef>
                <a:spcPts val="600"/>
              </a:spcBef>
              <a:spcAft>
                <a:spcPts val="600"/>
              </a:spcAft>
              <a:tabLst>
                <a:tab pos="1260475" algn="l"/>
                <a:tab pos="5671185" algn="l"/>
              </a:tabLst>
            </a:pPr>
            <a:r>
              <a:rPr lang="en-US" sz="2400">
                <a:latin typeface="Times New Roman" panose="02020603050405020304" pitchFamily="18" charset="0"/>
                <a:ea typeface="Calibri" panose="020F0502020204030204" pitchFamily="34" charset="0"/>
                <a:cs typeface="Times New Roman" panose="02020603050405020304" pitchFamily="18" charset="0"/>
              </a:rPr>
              <a:t>Do xuất hiện chủ nghĩa cơ hội - phản bội trong một số đảng cộng sản và sự phá hoại của chủ nghĩa đế quốc.</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164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circle(in)">
                                      <p:cBhvr>
                                        <p:cTn id="17" dur="20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circle(in)">
                                      <p:cBhvr>
                                        <p:cTn id="22" dur="20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circle(in)">
                                      <p:cBhvr>
                                        <p:cTn id="27" dur="2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6822</TotalTime>
  <Words>1096</Words>
  <Application>Microsoft Office PowerPoint</Application>
  <PresentationFormat>On-screen Show (4:3)</PresentationFormat>
  <Paragraphs>62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Unicode MS</vt:lpstr>
      <vt:lpstr>UTM Alexander</vt:lpstr>
      <vt:lpstr>Arial</vt:lpstr>
      <vt:lpstr>Calibri</vt:lpstr>
      <vt:lpstr>Times New Roman</vt:lpstr>
      <vt:lpstr>Office Theme</vt:lpstr>
      <vt:lpstr>PowerPoint Presentation</vt:lpstr>
      <vt:lpstr>Chương 1 NHẬP MÔN CHỦ NGHĨA XÃ HỘI KHOA HỌC (CNXHKH)</vt:lpstr>
      <vt:lpstr>  III. ĐỐI TƯỢNG, PHƯƠNG PHÁP VÀ Ý NGHĨA CỦA VIỆC NGHIÊN CỨU CNXHKH  </vt:lpstr>
      <vt:lpstr>  III. ĐỐI TƯỢNG, PHƯƠNG PHÁP VÀ Ý NGHĨA CỦA VIỆC NGHIÊN CỨU CNXHKH  </vt:lpstr>
      <vt:lpstr>  III. ĐỐI TƯỢNG, PHƯƠNG PHÁP VÀ Ý NGHĨA CỦA VIỆC NGHIÊN CỨU CNXHKH  </vt:lpstr>
      <vt:lpstr>  III. ĐỐI TƯỢNG, PHƯƠNG PHÁP VÀ Ý NGHĨA CỦA VIỆC NGHIÊN CỨU CNXHKH  </vt:lpstr>
      <vt:lpstr>  III. ĐỐI TƯỢNG, PHƯƠNG PHÁP VÀ Ý NGHĨA CỦA VIỆC NGHIÊN CỨU CNXHKH  </vt:lpstr>
      <vt:lpstr>  III. ĐỐI TƯỢNG, PHƯƠNG PHÁP VÀ Ý NGHĨA CỦA VIỆC NGHIÊN CỨU CNXHKH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303</cp:revision>
  <dcterms:created xsi:type="dcterms:W3CDTF">2020-12-02T00:38:25Z</dcterms:created>
  <dcterms:modified xsi:type="dcterms:W3CDTF">2024-07-15T08:47:49Z</dcterms:modified>
</cp:coreProperties>
</file>