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341" r:id="rId3"/>
    <p:sldId id="287" r:id="rId4"/>
    <p:sldId id="358" r:id="rId5"/>
    <p:sldId id="359" r:id="rId6"/>
    <p:sldId id="369" r:id="rId7"/>
    <p:sldId id="360" r:id="rId8"/>
    <p:sldId id="361" r:id="rId9"/>
    <p:sldId id="362" r:id="rId10"/>
    <p:sldId id="363" r:id="rId11"/>
    <p:sldId id="366" r:id="rId12"/>
    <p:sldId id="364" r:id="rId13"/>
    <p:sldId id="367" r:id="rId14"/>
    <p:sldId id="365" r:id="rId15"/>
    <p:sldId id="368" r:id="rId16"/>
    <p:sldId id="370" r:id="rId17"/>
    <p:sldId id="3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27" autoAdjust="0"/>
  </p:normalViewPr>
  <p:slideViewPr>
    <p:cSldViewPr snapToGrid="0">
      <p:cViewPr varScale="1">
        <p:scale>
          <a:sx n="76" d="100"/>
          <a:sy n="76" d="100"/>
        </p:scale>
        <p:origin x="1642" y="5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2000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3866983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12</a:t>
            </a:fld>
            <a:endParaRPr lang="en-US"/>
          </a:p>
        </p:txBody>
      </p:sp>
    </p:spTree>
    <p:extLst>
      <p:ext uri="{BB962C8B-B14F-4D97-AF65-F5344CB8AC3E}">
        <p14:creationId xmlns:p14="http://schemas.microsoft.com/office/powerpoint/2010/main" val="2659444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13</a:t>
            </a:fld>
            <a:endParaRPr lang="en-US"/>
          </a:p>
        </p:txBody>
      </p:sp>
    </p:spTree>
    <p:extLst>
      <p:ext uri="{BB962C8B-B14F-4D97-AF65-F5344CB8AC3E}">
        <p14:creationId xmlns:p14="http://schemas.microsoft.com/office/powerpoint/2010/main" val="320806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14</a:t>
            </a:fld>
            <a:endParaRPr lang="en-US"/>
          </a:p>
        </p:txBody>
      </p:sp>
    </p:spTree>
    <p:extLst>
      <p:ext uri="{BB962C8B-B14F-4D97-AF65-F5344CB8AC3E}">
        <p14:creationId xmlns:p14="http://schemas.microsoft.com/office/powerpoint/2010/main" val="330086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15</a:t>
            </a:fld>
            <a:endParaRPr lang="en-US"/>
          </a:p>
        </p:txBody>
      </p:sp>
    </p:spTree>
    <p:extLst>
      <p:ext uri="{BB962C8B-B14F-4D97-AF65-F5344CB8AC3E}">
        <p14:creationId xmlns:p14="http://schemas.microsoft.com/office/powerpoint/2010/main" val="41323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240294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04283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248273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410070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382816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162119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257016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177841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pic>
        <p:nvPicPr>
          <p:cNvPr id="7" name="Picture 6" descr="D:\2021\New folder\z2719109124601_442ff73c7f07581ae01146d56edb924e.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918951" cy="746975"/>
          </a:xfrm>
          <a:prstGeom prst="rect">
            <a:avLst/>
          </a:prstGeom>
          <a:noFill/>
          <a:ln>
            <a:noFill/>
          </a:ln>
        </p:spPr>
      </p:pic>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pic>
        <p:nvPicPr>
          <p:cNvPr id="7" name="Picture 6" descr="D:\2021\New folder\z2719109124601_442ff73c7f07581ae01146d56edb924e.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918951" cy="746975"/>
          </a:xfrm>
          <a:prstGeom prst="rect">
            <a:avLst/>
          </a:prstGeom>
          <a:noFill/>
          <a:ln>
            <a:noFill/>
          </a:ln>
        </p:spPr>
      </p:pic>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pic>
        <p:nvPicPr>
          <p:cNvPr id="6" name="Picture 5" descr="D:\2021\New folder\z2719109124601_442ff73c7f07581ae01146d56edb924e.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918951" cy="746975"/>
          </a:xfrm>
          <a:prstGeom prst="rect">
            <a:avLst/>
          </a:prstGeom>
          <a:noFill/>
          <a:ln>
            <a:noFill/>
          </a:ln>
        </p:spPr>
      </p:pic>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pic>
        <p:nvPicPr>
          <p:cNvPr id="8" name="Picture 7" descr="D:\2021\New folder\z2719109124601_442ff73c7f07581ae01146d56edb924e.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918951" cy="746975"/>
          </a:xfrm>
          <a:prstGeom prst="rect">
            <a:avLst/>
          </a:prstGeom>
          <a:noFill/>
          <a:ln>
            <a:noFill/>
          </a:ln>
        </p:spPr>
      </p:pic>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pic>
        <p:nvPicPr>
          <p:cNvPr id="8" name="Picture 7" descr="D:\2021\New folder\z2719109124601_442ff73c7f07581ae01146d56edb924e.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918951" cy="746975"/>
          </a:xfrm>
          <a:prstGeom prst="rect">
            <a:avLst/>
          </a:prstGeom>
          <a:noFill/>
          <a:ln>
            <a:noFill/>
          </a:ln>
        </p:spPr>
      </p:pic>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9960" y="7526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SỨ MỆNH LỊCH SỬ CỦA GIAI CẤP CÔNG NHÂN</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72528" y="12327"/>
            <a:ext cx="7371471" cy="10436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sứ mệnh lịch sử của giai cấp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công nhân Việt Nam hiện nay</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1341" y="1897834"/>
            <a:ext cx="4518793" cy="4832092"/>
          </a:xfrm>
          <a:prstGeom prst="rect">
            <a:avLst/>
          </a:prstGeom>
          <a:solidFill>
            <a:schemeClr val="bg2">
              <a:lumMod val="90000"/>
            </a:schemeClr>
          </a:solidFill>
          <a:ln w="25400">
            <a:solidFill>
              <a:schemeClr val="accent1"/>
            </a:solidFill>
          </a:ln>
        </p:spPr>
        <p:txBody>
          <a:bodyPr wrap="square">
            <a:spAutoFit/>
          </a:bodyPr>
          <a:lstStyle/>
          <a:p>
            <a:pPr algn="just"/>
            <a:r>
              <a:rPr lang="en-US" sz="2800">
                <a:latin typeface="Times New Roman" panose="02020603050405020304" pitchFamily="18" charset="0"/>
                <a:ea typeface="Calibri" panose="020F0502020204030204" pitchFamily="34" charset="0"/>
              </a:rPr>
              <a:t>Xây dựng và phát triển nền văn hóa Việt Nam tiên tiến, đậm đà bản sắc dân tộc có nội dung cốt lõi là xây dựng con người mới xã hội chủ nghĩa, giáo dục đạo đức cách mạng, rèn luyện lối sống, tác phong công nghiệp, văn minh, hiện đại, xây dựng hệ giá trị văn hóa và con người Việt Nam, hoàn thiện nhân cách. </a:t>
            </a:r>
            <a:endParaRPr lang="en-US" sz="2800"/>
          </a:p>
        </p:txBody>
      </p:sp>
      <p:grpSp>
        <p:nvGrpSpPr>
          <p:cNvPr id="8" name="Group 7"/>
          <p:cNvGrpSpPr/>
          <p:nvPr/>
        </p:nvGrpSpPr>
        <p:grpSpPr>
          <a:xfrm>
            <a:off x="28840" y="1125419"/>
            <a:ext cx="7191811" cy="731520"/>
            <a:chOff x="111148" y="1617509"/>
            <a:chExt cx="6649850" cy="695981"/>
          </a:xfrm>
        </p:grpSpPr>
        <p:sp>
          <p:nvSpPr>
            <p:cNvPr id="9" name="Rounded Rectangle 8"/>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2.3. Về văn hóa tư tưởng</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pic>
        <p:nvPicPr>
          <p:cNvPr id="4098" name="Picture 2" descr="Dialogue (Đối thoại) – Đàn bầu và dàn nhạc giao hưởng | Đọt Chuối N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831" y="2263590"/>
            <a:ext cx="4497169" cy="318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3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100"/>
                                  </p:iterate>
                                  <p:childTnLst>
                                    <p:set>
                                      <p:cBhvr>
                                        <p:cTn id="13" dur="1" fill="hold">
                                          <p:stCondLst>
                                            <p:cond delay="0"/>
                                          </p:stCondLst>
                                        </p:cTn>
                                        <p:tgtEl>
                                          <p:spTgt spid="2"/>
                                        </p:tgtEl>
                                        <p:attrNameLst>
                                          <p:attrName>style.visibility</p:attrName>
                                        </p:attrNameLst>
                                      </p:cBhvr>
                                      <p:to>
                                        <p:strVal val="visible"/>
                                      </p:to>
                                    </p:set>
                                  </p:childTnLst>
                                </p:cTn>
                              </p:par>
                              <p:par>
                                <p:cTn id="14" presetID="6" presetClass="entr" presetSubtype="16"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circle(in)">
                                      <p:cBhvr>
                                        <p:cTn id="16"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11680" y="12327"/>
            <a:ext cx="7132320" cy="98517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sứ mệnh lịch sử của giai cấp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công nhân Việt Nam hiện nay</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0" y="1249960"/>
            <a:ext cx="7191811" cy="731520"/>
            <a:chOff x="111148" y="1617509"/>
            <a:chExt cx="6649850" cy="695981"/>
          </a:xfrm>
        </p:grpSpPr>
        <p:sp>
          <p:nvSpPr>
            <p:cNvPr id="9" name="Rounded Rectangle 8"/>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2.3. Về văn hóa tư tưởng</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598229" y="2274838"/>
            <a:ext cx="7976381" cy="3108543"/>
          </a:xfrm>
          <a:prstGeom prst="rect">
            <a:avLst/>
          </a:prstGeom>
          <a:solidFill>
            <a:schemeClr val="tx2">
              <a:lumMod val="20000"/>
              <a:lumOff val="80000"/>
            </a:schemeClr>
          </a:solidFill>
          <a:ln w="25400">
            <a:solidFill>
              <a:schemeClr val="accent1"/>
            </a:solidFill>
          </a:ln>
        </p:spPr>
        <p:txBody>
          <a:bodyPr wrap="square">
            <a:spAutoFit/>
          </a:bodyPr>
          <a:lstStyle/>
          <a:p>
            <a:pPr algn="just"/>
            <a:r>
              <a:rPr lang="en-US" sz="2800">
                <a:latin typeface="Times New Roman" panose="02020603050405020304" pitchFamily="18" charset="0"/>
                <a:ea typeface="Calibri" panose="020F0502020204030204" pitchFamily="34" charset="0"/>
              </a:rPr>
              <a:t>Tham gia vào cuộc đấu tranh trên lĩnh vực tư tưởng lý luận để bảo vệ sự trong sáng của chủ nghĩa Mác - Lênin và tư tưởng Hồ Chí Minh, đó là nên tảng tư tưởng của Đảng, chống lại những quan điểm sai trái, những sự xuyên tạc của các thế lực thù địch, kiên định lý tưởng, mục tiêu và con đường cách mạng độc lập dân tộc và chủ nghĩa xã hội.</a:t>
            </a:r>
            <a:endParaRPr lang="en-US" sz="2800"/>
          </a:p>
        </p:txBody>
      </p:sp>
    </p:spTree>
    <p:extLst>
      <p:ext uri="{BB962C8B-B14F-4D97-AF65-F5344CB8AC3E}">
        <p14:creationId xmlns:p14="http://schemas.microsoft.com/office/powerpoint/2010/main" val="319958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100"/>
                                  </p:iterate>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341" y="12527"/>
            <a:ext cx="7202659"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SỨ MỆNH LỊCH SỬ CỦA GIAI CẤP </a:t>
            </a:r>
            <a:br>
              <a:rPr lang="en-US" sz="2400" b="1">
                <a:solidFill>
                  <a:schemeClr val="bg1"/>
                </a:solidFill>
                <a:latin typeface="Times New Roman" panose="02020603050405020304" pitchFamily="18" charset="0"/>
                <a:cs typeface="Times New Roman" panose="02020603050405020304" pitchFamily="18" charset="0"/>
              </a:rPr>
            </a:br>
            <a:r>
              <a:rPr lang="en-US" sz="2400" b="1">
                <a:solidFill>
                  <a:schemeClr val="bg1"/>
                </a:solidFill>
                <a:latin typeface="Times New Roman" panose="02020603050405020304" pitchFamily="18" charset="0"/>
                <a:cs typeface="Times New Roman" panose="02020603050405020304" pitchFamily="18" charset="0"/>
              </a:rPr>
              <a:t>CÔNG NHÂN VIỆT NAM</a:t>
            </a:r>
            <a:endParaRPr lang="vi-VN" sz="2400" b="1">
              <a:solidFill>
                <a:schemeClr val="bg1"/>
              </a:solidFill>
              <a:cs typeface="Times New Roman" panose="02020603050405020304" pitchFamily="18" charset="0"/>
            </a:endParaRPr>
          </a:p>
        </p:txBody>
      </p:sp>
      <p:grpSp>
        <p:nvGrpSpPr>
          <p:cNvPr id="27" name="Group 26"/>
          <p:cNvGrpSpPr/>
          <p:nvPr/>
        </p:nvGrpSpPr>
        <p:grpSpPr>
          <a:xfrm>
            <a:off x="157936" y="2478202"/>
            <a:ext cx="7171332" cy="581556"/>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3.1. Phương hướng</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28137" y="1426070"/>
            <a:ext cx="8159750" cy="86061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3. Phương hướng và một số giải pháp chủ yếu để xây dựng giai cấp công nhân Việt Nam hiện nay</a:t>
            </a:r>
            <a:endParaRPr lang="en-US" sz="2800" i="1">
              <a:latin typeface="Times New Roman" panose="02020603050405020304" pitchFamily="18" charset="0"/>
              <a:cs typeface="Times New Roman" panose="02020603050405020304" pitchFamily="18" charset="0"/>
            </a:endParaRPr>
          </a:p>
        </p:txBody>
      </p:sp>
      <p:sp>
        <p:nvSpPr>
          <p:cNvPr id="3" name="Rectangle 2"/>
          <p:cNvSpPr/>
          <p:nvPr/>
        </p:nvSpPr>
        <p:spPr>
          <a:xfrm>
            <a:off x="467750" y="3349742"/>
            <a:ext cx="8208499" cy="1815882"/>
          </a:xfrm>
          <a:prstGeom prst="rect">
            <a:avLst/>
          </a:prstGeom>
          <a:solidFill>
            <a:schemeClr val="bg2">
              <a:lumMod val="90000"/>
            </a:schemeClr>
          </a:solidFill>
          <a:ln w="25400">
            <a:solidFill>
              <a:srgbClr val="002060"/>
            </a:solidFill>
          </a:ln>
        </p:spPr>
        <p:txBody>
          <a:bodyPr wrap="square">
            <a:spAutoFit/>
          </a:bodyPr>
          <a:lstStyle/>
          <a:p>
            <a:pPr algn="just"/>
            <a:r>
              <a:rPr lang="en-US" sz="2800">
                <a:latin typeface="Times New Roman" panose="02020603050405020304" pitchFamily="18" charset="0"/>
                <a:ea typeface="Calibri" panose="020F0502020204030204" pitchFamily="34" charset="0"/>
              </a:rPr>
              <a:t>Phát triển về số lượng, chất lượng và tổ chức nâng cao giác ngộ và bản lĩnh chính trị, trình độ học vấn nghề nghiệp, xứng đáng là lực lượng đi đầu trong sự nghiệp công nghiệp hóa, hiện đại hóa đất nước. </a:t>
            </a:r>
            <a:endParaRPr lang="en-US" sz="2800"/>
          </a:p>
        </p:txBody>
      </p:sp>
      <p:sp>
        <p:nvSpPr>
          <p:cNvPr id="22" name="Rectangle 21"/>
          <p:cNvSpPr/>
          <p:nvPr/>
        </p:nvSpPr>
        <p:spPr>
          <a:xfrm>
            <a:off x="478301" y="5596875"/>
            <a:ext cx="8208499" cy="954107"/>
          </a:xfrm>
          <a:prstGeom prst="rect">
            <a:avLst/>
          </a:prstGeom>
          <a:solidFill>
            <a:schemeClr val="tx2">
              <a:lumMod val="20000"/>
              <a:lumOff val="80000"/>
            </a:schemeClr>
          </a:solidFill>
          <a:ln w="25400">
            <a:solidFill>
              <a:srgbClr val="002060"/>
            </a:solidFill>
          </a:ln>
        </p:spPr>
        <p:txBody>
          <a:bodyPr wrap="square">
            <a:spAutoFit/>
          </a:bodyPr>
          <a:lstStyle/>
          <a:p>
            <a:pPr algn="just"/>
            <a:r>
              <a:rPr lang="en-US" sz="2800">
                <a:latin typeface="Times New Roman" panose="02020603050405020304" pitchFamily="18" charset="0"/>
                <a:ea typeface="Calibri" panose="020F0502020204030204" pitchFamily="34" charset="0"/>
              </a:rPr>
              <a:t>Giải quyết việc làm, giảm tối đa số công nhân thiếu việc làm và thất nghiệp. </a:t>
            </a:r>
            <a:endParaRPr lang="en-US" sz="2800"/>
          </a:p>
        </p:txBody>
      </p:sp>
    </p:spTree>
    <p:extLst>
      <p:ext uri="{BB962C8B-B14F-4D97-AF65-F5344CB8AC3E}">
        <p14:creationId xmlns:p14="http://schemas.microsoft.com/office/powerpoint/2010/main" val="4743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2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circle(in)">
                                      <p:cBhvr>
                                        <p:cTn id="31"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0" y="1290888"/>
            <a:ext cx="7171332" cy="581556"/>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3.1. Phương hướng</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1997612" y="44988"/>
            <a:ext cx="7132319" cy="11678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Phương hướng và một số giải pháp </a:t>
            </a:r>
          </a:p>
          <a:p>
            <a:pPr algn="ctr"/>
            <a:r>
              <a:rPr lang="en-US" sz="2800" b="1">
                <a:latin typeface="Times New Roman" panose="02020603050405020304" pitchFamily="18" charset="0"/>
                <a:cs typeface="Times New Roman" panose="02020603050405020304" pitchFamily="18" charset="0"/>
              </a:rPr>
              <a:t>chủ yếu để xây dựng giai cấp công nhân </a:t>
            </a:r>
          </a:p>
          <a:p>
            <a:pPr algn="ctr"/>
            <a:r>
              <a:rPr lang="en-US" sz="2800" b="1">
                <a:latin typeface="Times New Roman" panose="02020603050405020304" pitchFamily="18" charset="0"/>
                <a:cs typeface="Times New Roman" panose="02020603050405020304" pitchFamily="18" charset="0"/>
              </a:rPr>
              <a:t>Việt Nam hiện nay</a:t>
            </a:r>
            <a:endParaRPr lang="en-US" sz="2800">
              <a:latin typeface="Times New Roman" panose="02020603050405020304" pitchFamily="18" charset="0"/>
              <a:cs typeface="Times New Roman" panose="02020603050405020304" pitchFamily="18" charset="0"/>
            </a:endParaRPr>
          </a:p>
        </p:txBody>
      </p:sp>
      <p:sp>
        <p:nvSpPr>
          <p:cNvPr id="22" name="Rectangle 21"/>
          <p:cNvSpPr/>
          <p:nvPr/>
        </p:nvSpPr>
        <p:spPr>
          <a:xfrm>
            <a:off x="538091" y="1950456"/>
            <a:ext cx="8208499" cy="2677656"/>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r>
              <a:rPr lang="en-US" sz="2800">
                <a:latin typeface="Times New Roman" panose="02020603050405020304" pitchFamily="18" charset="0"/>
                <a:ea typeface="Calibri" panose="020F0502020204030204" pitchFamily="34" charset="0"/>
              </a:rPr>
              <a:t>Thực hiện tốt chính sách và pháp luật đối với công nhân và lao động, như Luật Lao động, Luật Công đoàn, chính sách tiền lương, bảo hiểm xã hội, bảo hiểm y tế, bảo hiểm thất nghiệp, bảo hộ lao động, chăm sóc, phục hồi sức khỏe đối với công nhân; có chính sách ưu đãi nhà ở đối với công nhân bậc cao. </a:t>
            </a:r>
            <a:endParaRPr lang="en-US" sz="2800"/>
          </a:p>
        </p:txBody>
      </p:sp>
      <p:sp>
        <p:nvSpPr>
          <p:cNvPr id="9" name="Rectangle 8"/>
          <p:cNvSpPr/>
          <p:nvPr/>
        </p:nvSpPr>
        <p:spPr>
          <a:xfrm>
            <a:off x="538091" y="4883382"/>
            <a:ext cx="8208499" cy="1815882"/>
          </a:xfrm>
          <a:prstGeom prst="rect">
            <a:avLst/>
          </a:prstGeom>
          <a:solidFill>
            <a:schemeClr val="accent3">
              <a:lumMod val="20000"/>
              <a:lumOff val="80000"/>
            </a:schemeClr>
          </a:solidFill>
          <a:ln w="25400">
            <a:solidFill>
              <a:srgbClr val="002060"/>
            </a:solidFill>
          </a:ln>
        </p:spPr>
        <p:txBody>
          <a:bodyPr wrap="square">
            <a:spAutoFit/>
          </a:bodyPr>
          <a:lstStyle/>
          <a:p>
            <a:pPr algn="just"/>
            <a:r>
              <a:rPr lang="en-US" sz="2800">
                <a:latin typeface="Times New Roman" panose="02020603050405020304" pitchFamily="18" charset="0"/>
                <a:ea typeface="Calibri" panose="020F0502020204030204" pitchFamily="34" charset="0"/>
              </a:rPr>
              <a:t>Xây dựng tổ chức, phát triển đoàn viên công đoàn, nghiệp đoàn đều khắp ở các cơ sở sản xuất kinh doanh thuộc các thành phần kinh tế...Chăm lo đào tạo cán bộ và kết nạp đảng viên từ những công nhân ưu tú.</a:t>
            </a:r>
            <a:endParaRPr lang="en-US" sz="2800"/>
          </a:p>
        </p:txBody>
      </p:sp>
    </p:spTree>
    <p:extLst>
      <p:ext uri="{BB962C8B-B14F-4D97-AF65-F5344CB8AC3E}">
        <p14:creationId xmlns:p14="http://schemas.microsoft.com/office/powerpoint/2010/main" val="420208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wd">
                                    <p:tmAbs val="100"/>
                                  </p:iterate>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100"/>
                                  </p:iterate>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1983544" y="0"/>
            <a:ext cx="7160455" cy="13443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Phương hướng và một số giải pháp </a:t>
            </a:r>
          </a:p>
          <a:p>
            <a:pPr algn="ctr"/>
            <a:r>
              <a:rPr lang="en-US" sz="2800" b="1">
                <a:latin typeface="Times New Roman" panose="02020603050405020304" pitchFamily="18" charset="0"/>
                <a:cs typeface="Times New Roman" panose="02020603050405020304" pitchFamily="18" charset="0"/>
              </a:rPr>
              <a:t>chủ yếu để xây dựng giai cấp công nhân </a:t>
            </a:r>
          </a:p>
          <a:p>
            <a:pPr algn="ctr"/>
            <a:r>
              <a:rPr lang="en-US" sz="2800" b="1">
                <a:latin typeface="Times New Roman" panose="02020603050405020304" pitchFamily="18" charset="0"/>
                <a:cs typeface="Times New Roman" panose="02020603050405020304" pitchFamily="18" charset="0"/>
              </a:rPr>
              <a:t>Việt Nam hiện nay</a:t>
            </a:r>
            <a:endParaRPr lang="en-US" sz="280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0" y="1448973"/>
            <a:ext cx="7171332" cy="629671"/>
            <a:chOff x="369535" y="3701458"/>
            <a:chExt cx="7433964" cy="797040"/>
          </a:xfrm>
        </p:grpSpPr>
        <p:sp>
          <p:nvSpPr>
            <p:cNvPr id="31" name="Rounded Rectangle 30"/>
            <p:cNvSpPr/>
            <p:nvPr/>
          </p:nvSpPr>
          <p:spPr>
            <a:xfrm>
              <a:off x="369535" y="3701458"/>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8"/>
            <p:cNvSpPr/>
            <p:nvPr/>
          </p:nvSpPr>
          <p:spPr>
            <a:xfrm>
              <a:off x="447351" y="3701458"/>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rgbClr val="002060"/>
                  </a:solidFill>
                  <a:latin typeface="Times New Roman" panose="02020603050405020304" pitchFamily="18" charset="0"/>
                  <a:cs typeface="Times New Roman" panose="02020603050405020304" pitchFamily="18" charset="0"/>
                </a:rPr>
                <a:t>3.2. Một số giải pháp chủ yếu </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 name="Rectangle 3"/>
          <p:cNvSpPr/>
          <p:nvPr/>
        </p:nvSpPr>
        <p:spPr>
          <a:xfrm>
            <a:off x="731520" y="2340405"/>
            <a:ext cx="7315200" cy="1828642"/>
          </a:xfrm>
          <a:prstGeom prst="rect">
            <a:avLst/>
          </a:prstGeom>
          <a:solidFill>
            <a:schemeClr val="bg2">
              <a:lumMod val="90000"/>
            </a:schemeClr>
          </a:solidFill>
          <a:ln w="25400">
            <a:solidFill>
              <a:srgbClr val="C00000"/>
            </a:solidFill>
          </a:ln>
        </p:spPr>
        <p:txBody>
          <a:bodyPr wrap="square">
            <a:spAutoFit/>
          </a:bodyPr>
          <a:lstStyle/>
          <a:p>
            <a:pPr algn="just">
              <a:lnSpc>
                <a:spcPct val="150000"/>
              </a:lnSpc>
            </a:pPr>
            <a:r>
              <a:rPr lang="en-US" sz="2600" u="sng">
                <a:solidFill>
                  <a:srgbClr val="FF0000"/>
                </a:solidFill>
                <a:latin typeface="Times New Roman" panose="02020603050405020304" pitchFamily="18" charset="0"/>
                <a:ea typeface="Calibri" panose="020F0502020204030204" pitchFamily="34" charset="0"/>
              </a:rPr>
              <a:t>Một là, </a:t>
            </a:r>
            <a:r>
              <a:rPr lang="en-US" sz="2600">
                <a:latin typeface="Times New Roman" panose="02020603050405020304" pitchFamily="18" charset="0"/>
                <a:ea typeface="Calibri" panose="020F0502020204030204" pitchFamily="34" charset="0"/>
              </a:rPr>
              <a:t>nâng cao nhận thức kiên định quan điểm giai cấp công nhân là giai cấp lãnh đạo cách mạng thông qua đội tiền phong là Đảng Cộng sản Việt Nam.</a:t>
            </a:r>
            <a:endParaRPr lang="en-US" sz="2600"/>
          </a:p>
        </p:txBody>
      </p:sp>
      <p:sp>
        <p:nvSpPr>
          <p:cNvPr id="5" name="Rectangle 4"/>
          <p:cNvSpPr/>
          <p:nvPr/>
        </p:nvSpPr>
        <p:spPr>
          <a:xfrm>
            <a:off x="731520" y="4273626"/>
            <a:ext cx="7315200" cy="2492990"/>
          </a:xfrm>
          <a:prstGeom prst="rect">
            <a:avLst/>
          </a:prstGeom>
          <a:solidFill>
            <a:schemeClr val="tx2">
              <a:lumMod val="20000"/>
              <a:lumOff val="80000"/>
            </a:schemeClr>
          </a:solidFill>
          <a:ln w="25400">
            <a:solidFill>
              <a:srgbClr val="C00000"/>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600" u="sng">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Hai là, </a:t>
            </a:r>
            <a:r>
              <a:rPr lang="en-US" sz="2600">
                <a:latin typeface="Times New Roman" panose="02020603050405020304" pitchFamily="18" charset="0"/>
                <a:ea typeface="Calibri" panose="020F0502020204030204" pitchFamily="34" charset="0"/>
                <a:cs typeface="Times New Roman" panose="02020603050405020304" pitchFamily="18" charset="0"/>
              </a:rPr>
              <a:t>xây dựng giai cấp công nhân lớn mạnh gắn với xây dựng và phát huy sức mạnh của liên minh giai cấp công nhân với giai cấp nông dân và đội ngữ trí thức và doanh nhân, dưới sự lãnh dạo của Đảng. </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152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1969476" y="-1"/>
            <a:ext cx="7174523" cy="12214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Phương hướng và một số giải pháp </a:t>
            </a:r>
          </a:p>
          <a:p>
            <a:pPr algn="ctr"/>
            <a:r>
              <a:rPr lang="en-US" sz="2800" b="1">
                <a:latin typeface="Times New Roman" panose="02020603050405020304" pitchFamily="18" charset="0"/>
                <a:cs typeface="Times New Roman" panose="02020603050405020304" pitchFamily="18" charset="0"/>
              </a:rPr>
              <a:t>chủ yếu để xây dựng giai cấp công nhân </a:t>
            </a:r>
          </a:p>
          <a:p>
            <a:pPr algn="ctr"/>
            <a:r>
              <a:rPr lang="en-US" sz="2800" b="1">
                <a:latin typeface="Times New Roman" panose="02020603050405020304" pitchFamily="18" charset="0"/>
                <a:cs typeface="Times New Roman" panose="02020603050405020304" pitchFamily="18" charset="0"/>
              </a:rPr>
              <a:t>Việt Nam hiện nay</a:t>
            </a:r>
            <a:endParaRPr lang="en-US" sz="280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0" y="1674058"/>
            <a:ext cx="7171332" cy="629671"/>
            <a:chOff x="369535" y="3701458"/>
            <a:chExt cx="7433964" cy="797040"/>
          </a:xfrm>
        </p:grpSpPr>
        <p:sp>
          <p:nvSpPr>
            <p:cNvPr id="31" name="Rounded Rectangle 30"/>
            <p:cNvSpPr/>
            <p:nvPr/>
          </p:nvSpPr>
          <p:spPr>
            <a:xfrm>
              <a:off x="369535" y="3701458"/>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8"/>
            <p:cNvSpPr/>
            <p:nvPr/>
          </p:nvSpPr>
          <p:spPr>
            <a:xfrm>
              <a:off x="447351" y="3701458"/>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rgbClr val="002060"/>
                  </a:solidFill>
                  <a:latin typeface="Times New Roman" panose="02020603050405020304" pitchFamily="18" charset="0"/>
                  <a:cs typeface="Times New Roman" panose="02020603050405020304" pitchFamily="18" charset="0"/>
                </a:rPr>
                <a:t>3.2. Một số giải pháp chủ yếu </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 name="Rectangle 1"/>
          <p:cNvSpPr/>
          <p:nvPr/>
        </p:nvSpPr>
        <p:spPr>
          <a:xfrm>
            <a:off x="218049" y="2494883"/>
            <a:ext cx="8707901" cy="1292662"/>
          </a:xfrm>
          <a:prstGeom prst="rect">
            <a:avLst/>
          </a:prstGeom>
          <a:solidFill>
            <a:schemeClr val="accent2">
              <a:lumMod val="20000"/>
              <a:lumOff val="80000"/>
            </a:schemeClr>
          </a:solidFill>
          <a:ln w="25400">
            <a:solidFill>
              <a:srgbClr val="C00000"/>
            </a:solidFill>
          </a:ln>
        </p:spPr>
        <p:txBody>
          <a:bodyPr wrap="square">
            <a:spAutoFit/>
          </a:bodyPr>
          <a:lstStyle/>
          <a:p>
            <a:pPr algn="just"/>
            <a:r>
              <a:rPr lang="en-US" sz="2600" u="sng">
                <a:solidFill>
                  <a:srgbClr val="FF0000"/>
                </a:solidFill>
                <a:latin typeface="Times New Roman" panose="02020603050405020304" pitchFamily="18" charset="0"/>
                <a:ea typeface="Calibri" panose="020F0502020204030204" pitchFamily="34" charset="0"/>
              </a:rPr>
              <a:t>Ba là, </a:t>
            </a:r>
            <a:r>
              <a:rPr lang="en-US" sz="2600">
                <a:latin typeface="Times New Roman" panose="02020603050405020304" pitchFamily="18" charset="0"/>
                <a:ea typeface="Calibri" panose="020F0502020204030204" pitchFamily="34" charset="0"/>
              </a:rPr>
              <a:t>thực hiện chiến lược xây dựng giai cấp công nhân lớn mạnh, gắn kết chặt chẽ với chiến lược phát triển kinh tế - xã hội, công nghiệp hóa, hiện đại hóa đất nước, hội nhập quốc tế.</a:t>
            </a:r>
            <a:endParaRPr lang="en-US" sz="2600"/>
          </a:p>
        </p:txBody>
      </p:sp>
      <p:sp>
        <p:nvSpPr>
          <p:cNvPr id="3" name="Rectangle 2"/>
          <p:cNvSpPr/>
          <p:nvPr/>
        </p:nvSpPr>
        <p:spPr>
          <a:xfrm>
            <a:off x="295422" y="3987258"/>
            <a:ext cx="8707901" cy="892552"/>
          </a:xfrm>
          <a:prstGeom prst="rect">
            <a:avLst/>
          </a:prstGeom>
          <a:solidFill>
            <a:schemeClr val="accent3">
              <a:lumMod val="20000"/>
              <a:lumOff val="80000"/>
            </a:schemeClr>
          </a:solidFill>
          <a:ln w="25400">
            <a:solidFill>
              <a:srgbClr val="C00000"/>
            </a:solidFill>
          </a:ln>
        </p:spPr>
        <p:txBody>
          <a:bodyPr wrap="square">
            <a:spAutoFit/>
          </a:bodyPr>
          <a:lstStyle/>
          <a:p>
            <a:pPr algn="just"/>
            <a:r>
              <a:rPr lang="en-US" sz="2600" u="sng">
                <a:solidFill>
                  <a:srgbClr val="FF0000"/>
                </a:solidFill>
                <a:latin typeface="Times New Roman" panose="02020603050405020304" pitchFamily="18" charset="0"/>
                <a:ea typeface="Calibri" panose="020F0502020204030204" pitchFamily="34" charset="0"/>
              </a:rPr>
              <a:t>Bốn là, </a:t>
            </a:r>
            <a:r>
              <a:rPr lang="en-US" sz="2600">
                <a:latin typeface="Times New Roman" panose="02020603050405020304" pitchFamily="18" charset="0"/>
                <a:ea typeface="Calibri" panose="020F0502020204030204" pitchFamily="34" charset="0"/>
              </a:rPr>
              <a:t>đào tạo, bồi đưỡng, nâng cao trình độ mọi mặt cho công nhân, không ngừng trí thức hóa giai cấp công nhân.</a:t>
            </a:r>
            <a:endParaRPr lang="en-US" sz="2600"/>
          </a:p>
        </p:txBody>
      </p:sp>
      <p:sp>
        <p:nvSpPr>
          <p:cNvPr id="6" name="Rectangle 5"/>
          <p:cNvSpPr/>
          <p:nvPr/>
        </p:nvSpPr>
        <p:spPr>
          <a:xfrm>
            <a:off x="295422" y="5060977"/>
            <a:ext cx="8707901" cy="1692771"/>
          </a:xfrm>
          <a:prstGeom prst="rect">
            <a:avLst/>
          </a:prstGeom>
          <a:solidFill>
            <a:schemeClr val="accent4">
              <a:lumMod val="20000"/>
              <a:lumOff val="80000"/>
            </a:schemeClr>
          </a:solidFill>
          <a:ln w="25400">
            <a:solidFill>
              <a:srgbClr val="C00000"/>
            </a:solidFill>
          </a:ln>
        </p:spPr>
        <p:txBody>
          <a:bodyPr wrap="square">
            <a:spAutoFit/>
          </a:bodyPr>
          <a:lstStyle/>
          <a:p>
            <a:pPr algn="just"/>
            <a:r>
              <a:rPr lang="en-US" sz="2600" u="sng">
                <a:solidFill>
                  <a:srgbClr val="FF0000"/>
                </a:solidFill>
                <a:latin typeface="Times New Roman" panose="02020603050405020304" pitchFamily="18" charset="0"/>
                <a:ea typeface="Calibri" panose="020F0502020204030204" pitchFamily="34" charset="0"/>
              </a:rPr>
              <a:t>Năm là, </a:t>
            </a:r>
            <a:r>
              <a:rPr lang="en-US" sz="2600">
                <a:latin typeface="Times New Roman" panose="02020603050405020304" pitchFamily="18" charset="0"/>
                <a:ea typeface="Calibri" panose="020F0502020204030204" pitchFamily="34" charset="0"/>
              </a:rPr>
              <a:t>xây dựng giai cấp công nhân lớn mạnh là trách nhiệm của cả hệ thống chính trị, của toàn xã hội và sự nỗ lực vươn lên của bản thân mỗi người công nhân, sự tham gia đóng góp tích cực của người sử dụng lao động.</a:t>
            </a:r>
            <a:endParaRPr lang="en-US" sz="2600"/>
          </a:p>
        </p:txBody>
      </p:sp>
    </p:spTree>
    <p:extLst>
      <p:ext uri="{BB962C8B-B14F-4D97-AF65-F5344CB8AC3E}">
        <p14:creationId xmlns:p14="http://schemas.microsoft.com/office/powerpoint/2010/main" val="383529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064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4990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8558" y="1243660"/>
            <a:ext cx="8617527" cy="1339850"/>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fontAlgn="auto">
              <a:spcBef>
                <a:spcPts val="0"/>
              </a:spcBef>
              <a:spcAft>
                <a:spcPts val="0"/>
              </a:spcAft>
              <a:defRPr/>
            </a:pPr>
            <a:r>
              <a:rPr lang="vi-VN" sz="2200" b="1">
                <a:solidFill>
                  <a:schemeClr val="bg1"/>
                </a:solidFill>
                <a:latin typeface="+mj-lt"/>
                <a:cs typeface="Times New Roman" pitchFamily="18" charset="0"/>
              </a:rPr>
              <a:t>I. </a:t>
            </a:r>
            <a:r>
              <a:rPr lang="vi-VN" sz="2200" b="1">
                <a:solidFill>
                  <a:schemeClr val="bg1"/>
                </a:solidFill>
                <a:latin typeface="+mj-lt"/>
              </a:rPr>
              <a:t>QUAN ĐIỂM CƠ BẢN CỦA CHỦ NGHĨA MÁC - LÊNIN VỀ GIAI CẤP CÔNG NHÂN VÀ SỨ MỆNH LỊCH SỬ THẾ GIỚI CỦA GIAI CẤP CÔNG NHÂN</a:t>
            </a:r>
            <a:endParaRPr lang="vi-VN" sz="2200" b="1">
              <a:solidFill>
                <a:schemeClr val="bg1"/>
              </a:solidFill>
              <a:latin typeface="+mj-lt"/>
              <a:cs typeface="Times New Roman" pitchFamily="18" charset="0"/>
            </a:endParaRPr>
          </a:p>
        </p:txBody>
      </p:sp>
      <p:sp>
        <p:nvSpPr>
          <p:cNvPr id="7" name="Rounded Rectangle 6"/>
          <p:cNvSpPr/>
          <p:nvPr/>
        </p:nvSpPr>
        <p:spPr>
          <a:xfrm>
            <a:off x="152399" y="2960076"/>
            <a:ext cx="8617526" cy="118243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927273" y="12526"/>
            <a:ext cx="7216727" cy="930009"/>
          </a:xfrm>
          <a:solidFill>
            <a:schemeClr val="accent1">
              <a:lumMod val="75000"/>
            </a:schemeClr>
          </a:solidFill>
        </p:spPr>
        <p:txBody>
          <a:bodyPr>
            <a:normAutofit/>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2</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SỨ MỆNH LỊCH SỬ CỦA GIAI CẤP CÔNG NHÂN</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38558" y="4615076"/>
            <a:ext cx="8631367" cy="115267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SỨ MỆNH LỊCH SỬ CỦA GIAI CẤP CÔNG NHÂN VIỆT NAM</a:t>
            </a:r>
            <a:endParaRPr lang="vi-VN" sz="2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7" y="12527"/>
            <a:ext cx="7244863"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SỨ MỆNH LỊCH SỬ CỦA GIAI CẤP </a:t>
            </a:r>
            <a:br>
              <a:rPr lang="en-US" sz="2400" b="1">
                <a:solidFill>
                  <a:schemeClr val="bg1"/>
                </a:solidFill>
                <a:latin typeface="Times New Roman" panose="02020603050405020304" pitchFamily="18" charset="0"/>
                <a:cs typeface="Times New Roman" panose="02020603050405020304" pitchFamily="18" charset="0"/>
              </a:rPr>
            </a:br>
            <a:r>
              <a:rPr lang="en-US" sz="2400" b="1">
                <a:solidFill>
                  <a:schemeClr val="bg1"/>
                </a:solidFill>
                <a:latin typeface="Times New Roman" panose="02020603050405020304" pitchFamily="18" charset="0"/>
                <a:cs typeface="Times New Roman" panose="02020603050405020304" pitchFamily="18" charset="0"/>
              </a:rPr>
              <a:t>CÔNG NHÂN VIỆT NAM</a:t>
            </a:r>
            <a:endParaRPr lang="vi-VN" sz="2400" b="1">
              <a:solidFill>
                <a:schemeClr val="bg1"/>
              </a:solidFill>
              <a:cs typeface="Times New Roman" panose="02020603050405020304" pitchFamily="18" charset="0"/>
            </a:endParaRPr>
          </a:p>
        </p:txBody>
      </p:sp>
      <p:sp>
        <p:nvSpPr>
          <p:cNvPr id="7" name="Rounded Rectangle 6"/>
          <p:cNvSpPr/>
          <p:nvPr/>
        </p:nvSpPr>
        <p:spPr>
          <a:xfrm>
            <a:off x="12272" y="1171635"/>
            <a:ext cx="8159750" cy="5960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1 Đặc điểm của giai cấp công nhân Việt Nam</a:t>
            </a:r>
            <a:endParaRPr lang="en-US" sz="2800" i="1">
              <a:latin typeface="Times New Roman" panose="02020603050405020304" pitchFamily="18" charset="0"/>
              <a:cs typeface="Times New Roman" panose="02020603050405020304" pitchFamily="18" charset="0"/>
            </a:endParaRPr>
          </a:p>
        </p:txBody>
      </p:sp>
      <p:sp>
        <p:nvSpPr>
          <p:cNvPr id="11" name="Rounded Rectangle 10"/>
          <p:cNvSpPr/>
          <p:nvPr/>
        </p:nvSpPr>
        <p:spPr>
          <a:xfrm>
            <a:off x="-7229" y="2052144"/>
            <a:ext cx="8159750" cy="8233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Nội dung sứ mệnh lịch sử của giai cấp công nhân Việt Nam hiện nay</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39185" y="2951847"/>
            <a:ext cx="7139061" cy="553870"/>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rgbClr val="002060"/>
                  </a:solidFill>
                  <a:latin typeface="Times New Roman" panose="02020603050405020304" pitchFamily="18" charset="0"/>
                  <a:cs typeface="Times New Roman" panose="02020603050405020304" pitchFamily="18" charset="0"/>
                </a:rPr>
                <a:t>2.1. Về kinh tế</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573555" y="3522275"/>
            <a:ext cx="7191811" cy="556188"/>
            <a:chOff x="111148" y="1617509"/>
            <a:chExt cx="6649850" cy="695981"/>
          </a:xfrm>
        </p:grpSpPr>
        <p:sp>
          <p:nvSpPr>
            <p:cNvPr id="16" name="Rounded Rectangle 15"/>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2.2. Về chính trị - xã hội</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594034" y="5578407"/>
            <a:ext cx="7171332" cy="581556"/>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3.1. Phương hướng</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2140" y="4636647"/>
            <a:ext cx="8159750" cy="86061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3. Phương hướng và một số giải pháp chủ yếu để xây dựng giai cấp công nhân Việt Nam hiện nay</a:t>
            </a:r>
            <a:endParaRPr lang="en-US" sz="2800" i="1">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594034" y="6188352"/>
            <a:ext cx="7171332" cy="629671"/>
            <a:chOff x="369535" y="3701458"/>
            <a:chExt cx="7433964" cy="797040"/>
          </a:xfrm>
        </p:grpSpPr>
        <p:sp>
          <p:nvSpPr>
            <p:cNvPr id="31" name="Rounded Rectangle 30"/>
            <p:cNvSpPr/>
            <p:nvPr/>
          </p:nvSpPr>
          <p:spPr>
            <a:xfrm>
              <a:off x="369535" y="3701458"/>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8"/>
            <p:cNvSpPr/>
            <p:nvPr/>
          </p:nvSpPr>
          <p:spPr>
            <a:xfrm>
              <a:off x="447351" y="3701458"/>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rgbClr val="002060"/>
                  </a:solidFill>
                  <a:latin typeface="Times New Roman" panose="02020603050405020304" pitchFamily="18" charset="0"/>
                  <a:cs typeface="Times New Roman" panose="02020603050405020304" pitchFamily="18" charset="0"/>
                </a:rPr>
                <a:t>3.2. Một số giải pháp chủ yếu </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33" name="Group 32"/>
          <p:cNvGrpSpPr/>
          <p:nvPr/>
        </p:nvGrpSpPr>
        <p:grpSpPr>
          <a:xfrm>
            <a:off x="573555" y="4092312"/>
            <a:ext cx="7191811" cy="556188"/>
            <a:chOff x="111148" y="1617509"/>
            <a:chExt cx="6649850" cy="695981"/>
          </a:xfrm>
        </p:grpSpPr>
        <p:sp>
          <p:nvSpPr>
            <p:cNvPr id="34" name="Rounded Rectangle 33"/>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2.3. Về văn hóa tư tưởng</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494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1"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205" y="12527"/>
            <a:ext cx="7230795"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SỨ MỆNH LỊCH SỬ CỦA GIAI CẤP </a:t>
            </a:r>
            <a:br>
              <a:rPr lang="en-US" sz="2400" b="1">
                <a:solidFill>
                  <a:schemeClr val="bg1"/>
                </a:solidFill>
                <a:latin typeface="Times New Roman" panose="02020603050405020304" pitchFamily="18" charset="0"/>
                <a:cs typeface="Times New Roman" panose="02020603050405020304" pitchFamily="18" charset="0"/>
              </a:rPr>
            </a:br>
            <a:r>
              <a:rPr lang="en-US" sz="2400" b="1">
                <a:solidFill>
                  <a:schemeClr val="bg1"/>
                </a:solidFill>
                <a:latin typeface="Times New Roman" panose="02020603050405020304" pitchFamily="18" charset="0"/>
                <a:cs typeface="Times New Roman" panose="02020603050405020304" pitchFamily="18" charset="0"/>
              </a:rPr>
              <a:t>CÔNG NHÂN VIỆT NAM</a:t>
            </a:r>
            <a:endParaRPr lang="vi-VN" sz="2400" b="1">
              <a:solidFill>
                <a:schemeClr val="bg1"/>
              </a:solidFill>
              <a:cs typeface="Times New Roman" panose="02020603050405020304" pitchFamily="18" charset="0"/>
            </a:endParaRPr>
          </a:p>
        </p:txBody>
      </p:sp>
      <p:sp>
        <p:nvSpPr>
          <p:cNvPr id="7" name="Rounded Rectangle 6"/>
          <p:cNvSpPr/>
          <p:nvPr/>
        </p:nvSpPr>
        <p:spPr>
          <a:xfrm>
            <a:off x="0" y="1056055"/>
            <a:ext cx="8159750" cy="5960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1 Đặc điểm của giai cấp công nhân Việt Nam</a:t>
            </a:r>
            <a:endParaRPr lang="en-US" sz="2800" i="1">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72E49ACF-3757-9343-97A3-BC4342AB3724}"/>
              </a:ext>
            </a:extLst>
          </p:cNvPr>
          <p:cNvSpPr txBox="1">
            <a:spLocks noChangeArrowheads="1"/>
          </p:cNvSpPr>
          <p:nvPr/>
        </p:nvSpPr>
        <p:spPr>
          <a:xfrm>
            <a:off x="1" y="2961196"/>
            <a:ext cx="5120640" cy="3273364"/>
          </a:xfrm>
          <a:prstGeom prst="rect">
            <a:avLst/>
          </a:prstGeom>
          <a:solidFill>
            <a:schemeClr val="accent5">
              <a:lumMod val="20000"/>
              <a:lumOff val="8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Wingdings" panose="05000000000000000000" pitchFamily="2" charset="2"/>
              <a:buChar char="ü"/>
              <a:defRPr/>
            </a:pPr>
            <a:r>
              <a:rPr lang="vi-VN" sz="2400" b="1">
                <a:solidFill>
                  <a:srgbClr val="002060"/>
                </a:solidFill>
                <a:latin typeface="Times New Roman" panose="02020603050405020304" pitchFamily="18" charset="0"/>
                <a:cs typeface="Times New Roman" panose="02020603050405020304" pitchFamily="18" charset="0"/>
              </a:rPr>
              <a:t>Ra đời từ quá trình “khai thác thuộc địa</a:t>
            </a:r>
            <a:r>
              <a:rPr lang="en-US" sz="2400" b="1">
                <a:solidFill>
                  <a:srgbClr val="002060"/>
                </a:solidFill>
                <a:latin typeface="Times New Roman" panose="02020603050405020304" pitchFamily="18" charset="0"/>
                <a:cs typeface="Times New Roman" panose="02020603050405020304" pitchFamily="18" charset="0"/>
              </a:rPr>
              <a:t>” của thực dân Pháp</a:t>
            </a:r>
          </a:p>
          <a:p>
            <a:pPr algn="just">
              <a:spcBef>
                <a:spcPts val="0"/>
              </a:spcBef>
              <a:buFont typeface="Wingdings" panose="05000000000000000000" pitchFamily="2" charset="2"/>
              <a:buChar char="ü"/>
              <a:defRPr/>
            </a:pPr>
            <a:r>
              <a:rPr lang="en-US" sz="2400" b="1">
                <a:solidFill>
                  <a:srgbClr val="002060"/>
                </a:solidFill>
                <a:latin typeface="Times New Roman" panose="02020603050405020304" pitchFamily="18" charset="0"/>
                <a:cs typeface="Times New Roman" panose="02020603050405020304" pitchFamily="18" charset="0"/>
              </a:rPr>
              <a:t>Phát triển trong một</a:t>
            </a:r>
            <a:r>
              <a:rPr lang="vi-VN" sz="2400" b="1">
                <a:solidFill>
                  <a:srgbClr val="002060"/>
                </a:solidFill>
                <a:latin typeface="+mj-lt"/>
              </a:rPr>
              <a:t> nước nông nghiệp lạc hậu, công nghiệp hoá muộn; cơ sở kinh tế - kỹ thuật ít và lạc hậu, công nghệ còn thấp và thiếu công nghệ hiện đại... </a:t>
            </a:r>
            <a:r>
              <a:rPr lang="en-US" sz="2400" b="1">
                <a:solidFill>
                  <a:srgbClr val="002060"/>
                </a:solidFill>
                <a:latin typeface="+mj-lt"/>
              </a:rPr>
              <a:t>;</a:t>
            </a:r>
          </a:p>
          <a:p>
            <a:pPr algn="just">
              <a:spcBef>
                <a:spcPts val="0"/>
              </a:spcBef>
              <a:buFont typeface="Wingdings" panose="05000000000000000000" pitchFamily="2" charset="2"/>
              <a:buChar char="ü"/>
              <a:defRPr/>
            </a:pPr>
            <a:r>
              <a:rPr lang="en-US" sz="2400" b="1">
                <a:solidFill>
                  <a:srgbClr val="002060"/>
                </a:solidFill>
                <a:latin typeface="Times New Roman" panose="02020603050405020304" pitchFamily="18" charset="0"/>
                <a:cs typeface="Times New Roman" panose="02020603050405020304" pitchFamily="18" charset="0"/>
              </a:rPr>
              <a:t>Trải qua chiến tranh kéo dài…</a:t>
            </a:r>
            <a:endParaRPr lang="en-US" sz="2400" b="1" i="1" dirty="0">
              <a:solidFill>
                <a:srgbClr val="002060"/>
              </a:solidFill>
              <a:latin typeface="Times New Roman" panose="02020603050405020304" pitchFamily="18" charset="0"/>
              <a:cs typeface="Times New Roman" panose="02020603050405020304" pitchFamily="18" charset="0"/>
            </a:endParaRPr>
          </a:p>
        </p:txBody>
      </p:sp>
      <p:pic>
        <p:nvPicPr>
          <p:cNvPr id="8" name="Picture 7" descr="Mỏ than đầu tiên ở Việt Nam là ở đâu?"/>
          <p:cNvPicPr/>
          <p:nvPr/>
        </p:nvPicPr>
        <p:blipFill>
          <a:blip r:embed="rId3">
            <a:extLst>
              <a:ext uri="{28A0092B-C50C-407E-A947-70E740481C1C}">
                <a14:useLocalDpi xmlns:a14="http://schemas.microsoft.com/office/drawing/2010/main" val="0"/>
              </a:ext>
            </a:extLst>
          </a:blip>
          <a:srcRect/>
          <a:stretch>
            <a:fillRect/>
          </a:stretch>
        </p:blipFill>
        <p:spPr bwMode="auto">
          <a:xfrm>
            <a:off x="5120642" y="2961196"/>
            <a:ext cx="3998022" cy="3580281"/>
          </a:xfrm>
          <a:prstGeom prst="rect">
            <a:avLst/>
          </a:prstGeom>
          <a:noFill/>
          <a:ln>
            <a:noFill/>
          </a:ln>
        </p:spPr>
      </p:pic>
      <p:sp>
        <p:nvSpPr>
          <p:cNvPr id="9" name="Rectangle 3">
            <a:extLst>
              <a:ext uri="{FF2B5EF4-FFF2-40B4-BE49-F238E27FC236}">
                <a16:creationId xmlns:a16="http://schemas.microsoft.com/office/drawing/2014/main" id="{72E49ACF-3757-9343-97A3-BC4342AB3724}"/>
              </a:ext>
            </a:extLst>
          </p:cNvPr>
          <p:cNvSpPr txBox="1">
            <a:spLocks noChangeArrowheads="1"/>
          </p:cNvSpPr>
          <p:nvPr/>
        </p:nvSpPr>
        <p:spPr>
          <a:xfrm>
            <a:off x="1492424" y="1692505"/>
            <a:ext cx="6019724" cy="1139536"/>
          </a:xfrm>
          <a:prstGeom prst="rect">
            <a:avLst/>
          </a:prstGeom>
          <a:solidFill>
            <a:schemeClr val="accent6">
              <a:lumMod val="40000"/>
              <a:lumOff val="6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4000"/>
              </a:lnSpc>
              <a:spcBef>
                <a:spcPts val="1200"/>
              </a:spcBef>
              <a:buNone/>
              <a:defRPr/>
            </a:pPr>
            <a:r>
              <a:rPr lang="en-US" sz="2400" b="1" i="1">
                <a:solidFill>
                  <a:srgbClr val="FF0000"/>
                </a:solidFill>
              </a:rPr>
              <a:t>* </a:t>
            </a:r>
            <a:r>
              <a:rPr lang="vi-VN" sz="2400" b="1" i="1">
                <a:solidFill>
                  <a:srgbClr val="FF0000"/>
                </a:solidFill>
              </a:rPr>
              <a:t>GCCN Việt Nam- sản phẩm của một quá trình công nghiệp hoá đặc biệt</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0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circle(in)">
                                      <p:cBhvr>
                                        <p:cTn id="19" dur="2000"/>
                                        <p:tgtEl>
                                          <p:spTgt spid="22"/>
                                        </p:tgtEl>
                                      </p:cBhvr>
                                    </p:animEffect>
                                  </p:childTnLst>
                                </p:cTn>
                              </p:par>
                              <p:par>
                                <p:cTn id="20" presetID="6"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fade">
                                      <p:cBhvr>
                                        <p:cTn id="27" dur="1000"/>
                                        <p:tgtEl>
                                          <p:spTgt spid="22">
                                            <p:txEl>
                                              <p:pRg st="0" end="0"/>
                                            </p:txEl>
                                          </p:spTgt>
                                        </p:tgtEl>
                                      </p:cBhvr>
                                    </p:animEffect>
                                    <p:anim calcmode="lin" valueType="num">
                                      <p:cBhvr>
                                        <p:cTn id="2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
                                            <p:txEl>
                                              <p:pRg st="1" end="1"/>
                                            </p:txEl>
                                          </p:spTgt>
                                        </p:tgtEl>
                                        <p:attrNameLst>
                                          <p:attrName>style.visibility</p:attrName>
                                        </p:attrNameLst>
                                      </p:cBhvr>
                                      <p:to>
                                        <p:strVal val="visible"/>
                                      </p:to>
                                    </p:set>
                                    <p:animEffect transition="in" filter="fade">
                                      <p:cBhvr>
                                        <p:cTn id="34" dur="1000"/>
                                        <p:tgtEl>
                                          <p:spTgt spid="22">
                                            <p:txEl>
                                              <p:pRg st="1" end="1"/>
                                            </p:txEl>
                                          </p:spTgt>
                                        </p:tgtEl>
                                      </p:cBhvr>
                                    </p:animEffect>
                                    <p:anim calcmode="lin" valueType="num">
                                      <p:cBhvr>
                                        <p:cTn id="3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
                                            <p:txEl>
                                              <p:pRg st="2" end="2"/>
                                            </p:txEl>
                                          </p:spTgt>
                                        </p:tgtEl>
                                        <p:attrNameLst>
                                          <p:attrName>style.visibility</p:attrName>
                                        </p:attrNameLst>
                                      </p:cBhvr>
                                      <p:to>
                                        <p:strVal val="visible"/>
                                      </p:to>
                                    </p:set>
                                    <p:animEffect transition="in" filter="fade">
                                      <p:cBhvr>
                                        <p:cTn id="41" dur="1000"/>
                                        <p:tgtEl>
                                          <p:spTgt spid="22">
                                            <p:txEl>
                                              <p:pRg st="2" end="2"/>
                                            </p:txEl>
                                          </p:spTgt>
                                        </p:tgtEl>
                                      </p:cBhvr>
                                    </p:animEffect>
                                    <p:anim calcmode="lin" valueType="num">
                                      <p:cBhvr>
                                        <p:cTn id="42"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842868" y="-1"/>
            <a:ext cx="7301131" cy="970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a:latin typeface="Times New Roman" panose="02020603050405020304" pitchFamily="18" charset="0"/>
                <a:cs typeface="Times New Roman" panose="02020603050405020304" pitchFamily="18" charset="0"/>
              </a:rPr>
              <a:t>1. Đặc điểm của giai cấp công nhân</a:t>
            </a:r>
          </a:p>
          <a:p>
            <a:pPr algn="ctr"/>
            <a:r>
              <a:rPr lang="en-US" sz="3000" b="1">
                <a:latin typeface="Times New Roman" panose="02020603050405020304" pitchFamily="18" charset="0"/>
                <a:cs typeface="Times New Roman" panose="02020603050405020304" pitchFamily="18" charset="0"/>
              </a:rPr>
              <a:t>Việt Nam</a:t>
            </a:r>
            <a:endParaRPr lang="en-US" sz="300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AE103F5-0F27-434D-89E2-819769B9F951}"/>
              </a:ext>
            </a:extLst>
          </p:cNvPr>
          <p:cNvSpPr>
            <a:spLocks noChangeArrowheads="1"/>
          </p:cNvSpPr>
          <p:nvPr/>
        </p:nvSpPr>
        <p:spPr bwMode="auto">
          <a:xfrm>
            <a:off x="0" y="1404399"/>
            <a:ext cx="8534400" cy="531043"/>
          </a:xfrm>
          <a:prstGeom prst="rect">
            <a:avLst/>
          </a:prstGeom>
          <a:solidFill>
            <a:schemeClr val="accent6">
              <a:lumMod val="20000"/>
              <a:lumOff val="80000"/>
            </a:schemeClr>
          </a:solidFill>
          <a:ln w="25400">
            <a:solidFill>
              <a:schemeClr val="accent1">
                <a:shade val="50000"/>
              </a:schemeClr>
            </a:solidFill>
            <a:miter lim="800000"/>
            <a:headEnd/>
            <a:tailEnd/>
          </a:ln>
        </p:spPr>
        <p:txBody>
          <a:bodyPr>
            <a:spAutoFit/>
          </a:bodyPr>
          <a:lstStyle/>
          <a:p>
            <a:pPr eaLnBrk="1" fontAlgn="auto" hangingPunct="1">
              <a:lnSpc>
                <a:spcPts val="3600"/>
              </a:lnSpc>
              <a:spcBef>
                <a:spcPts val="600"/>
              </a:spcBef>
              <a:spcAft>
                <a:spcPts val="0"/>
              </a:spcAft>
              <a:defRPr/>
            </a:pPr>
            <a:r>
              <a:rPr lang="en-US" sz="2800" b="1" i="1">
                <a:solidFill>
                  <a:srgbClr val="FF0000"/>
                </a:solidFill>
                <a:latin typeface="Times New Roman"/>
              </a:rPr>
              <a:t>* </a:t>
            </a:r>
            <a:r>
              <a:rPr lang="vi-VN" sz="2800" b="1" i="1">
                <a:solidFill>
                  <a:srgbClr val="FF0000"/>
                </a:solidFill>
                <a:latin typeface="Times New Roman"/>
              </a:rPr>
              <a:t>GCCN </a:t>
            </a:r>
            <a:r>
              <a:rPr lang="vi-VN" sz="2800" b="1" i="1" dirty="0">
                <a:solidFill>
                  <a:srgbClr val="FF0000"/>
                </a:solidFill>
                <a:latin typeface="Times New Roman"/>
              </a:rPr>
              <a:t>Việt Nam có nhiều ưu thế về </a:t>
            </a:r>
            <a:r>
              <a:rPr lang="vi-VN" sz="2800" b="1" i="1">
                <a:solidFill>
                  <a:srgbClr val="FF0000"/>
                </a:solidFill>
                <a:latin typeface="Times New Roman"/>
              </a:rPr>
              <a:t>chính trị</a:t>
            </a:r>
            <a:endParaRPr lang="en-US" sz="2800" i="1" dirty="0">
              <a:solidFill>
                <a:srgbClr val="C00000"/>
              </a:solidFill>
              <a:latin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78" y="2526939"/>
            <a:ext cx="3783220" cy="2932161"/>
          </a:xfrm>
          <a:prstGeom prst="rect">
            <a:avLst/>
          </a:prstGeom>
          <a:ln w="228600" cap="sq" cmpd="thickThin">
            <a:solidFill>
              <a:srgbClr val="FF0000"/>
            </a:solidFill>
            <a:prstDash val="solid"/>
            <a:miter lim="800000"/>
            <a:headEnd/>
            <a:tailEnd/>
          </a:ln>
          <a:effectLst>
            <a:innerShdw blurRad="76200">
              <a:srgbClr val="000000"/>
            </a:inn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407" y="2513098"/>
            <a:ext cx="4142658" cy="2945171"/>
          </a:xfrm>
          <a:prstGeom prst="rect">
            <a:avLst/>
          </a:prstGeom>
          <a:ln w="228600" cap="sq" cmpd="thickThin">
            <a:solidFill>
              <a:srgbClr val="92D05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34268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11680" y="0"/>
            <a:ext cx="7132319" cy="99880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a:latin typeface="Times New Roman" panose="02020603050405020304" pitchFamily="18" charset="0"/>
                <a:cs typeface="Times New Roman" panose="02020603050405020304" pitchFamily="18" charset="0"/>
              </a:rPr>
              <a:t>1 Đặc điểm của giai cấp công nhân </a:t>
            </a:r>
          </a:p>
          <a:p>
            <a:pPr algn="ctr"/>
            <a:r>
              <a:rPr lang="en-US" sz="3000" b="1">
                <a:latin typeface="Times New Roman" panose="02020603050405020304" pitchFamily="18" charset="0"/>
                <a:cs typeface="Times New Roman" panose="02020603050405020304" pitchFamily="18" charset="0"/>
              </a:rPr>
              <a:t>Việt Nam</a:t>
            </a:r>
            <a:endParaRPr lang="en-US" sz="300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AE103F5-0F27-434D-89E2-819769B9F951}"/>
              </a:ext>
            </a:extLst>
          </p:cNvPr>
          <p:cNvSpPr>
            <a:spLocks noChangeArrowheads="1"/>
          </p:cNvSpPr>
          <p:nvPr/>
        </p:nvSpPr>
        <p:spPr bwMode="auto">
          <a:xfrm>
            <a:off x="154745" y="1225908"/>
            <a:ext cx="8534400" cy="531043"/>
          </a:xfrm>
          <a:prstGeom prst="rect">
            <a:avLst/>
          </a:prstGeom>
          <a:solidFill>
            <a:schemeClr val="accent6">
              <a:lumMod val="20000"/>
              <a:lumOff val="80000"/>
            </a:schemeClr>
          </a:solidFill>
          <a:ln w="25400">
            <a:solidFill>
              <a:schemeClr val="accent1">
                <a:shade val="50000"/>
              </a:schemeClr>
            </a:solidFill>
            <a:miter lim="800000"/>
            <a:headEnd/>
            <a:tailEnd/>
          </a:ln>
        </p:spPr>
        <p:txBody>
          <a:bodyPr>
            <a:spAutoFit/>
          </a:bodyPr>
          <a:lstStyle/>
          <a:p>
            <a:pPr eaLnBrk="1" fontAlgn="auto" hangingPunct="1">
              <a:lnSpc>
                <a:spcPts val="3600"/>
              </a:lnSpc>
              <a:spcBef>
                <a:spcPts val="600"/>
              </a:spcBef>
              <a:spcAft>
                <a:spcPts val="0"/>
              </a:spcAft>
              <a:defRPr/>
            </a:pPr>
            <a:r>
              <a:rPr lang="en-US" sz="2800" b="1" i="1">
                <a:solidFill>
                  <a:srgbClr val="FF0000"/>
                </a:solidFill>
                <a:latin typeface="Times New Roman"/>
              </a:rPr>
              <a:t>* </a:t>
            </a:r>
            <a:r>
              <a:rPr lang="vi-VN" sz="2800" b="1" i="1">
                <a:solidFill>
                  <a:srgbClr val="FF0000"/>
                </a:solidFill>
                <a:latin typeface="Times New Roman"/>
              </a:rPr>
              <a:t>GCCN </a:t>
            </a:r>
            <a:r>
              <a:rPr lang="vi-VN" sz="2800" b="1" i="1" dirty="0">
                <a:solidFill>
                  <a:srgbClr val="FF0000"/>
                </a:solidFill>
                <a:latin typeface="Times New Roman"/>
              </a:rPr>
              <a:t>Việt Nam có nhiều ưu thế về </a:t>
            </a:r>
            <a:r>
              <a:rPr lang="vi-VN" sz="2800" b="1" i="1">
                <a:solidFill>
                  <a:srgbClr val="FF0000"/>
                </a:solidFill>
                <a:latin typeface="Times New Roman"/>
              </a:rPr>
              <a:t>chính trị</a:t>
            </a:r>
            <a:endParaRPr lang="en-US" sz="2800" i="1" dirty="0">
              <a:solidFill>
                <a:srgbClr val="C00000"/>
              </a:solidFill>
              <a:latin typeface="Calibri"/>
            </a:endParaRPr>
          </a:p>
        </p:txBody>
      </p:sp>
      <p:sp>
        <p:nvSpPr>
          <p:cNvPr id="9" name="Rectangle 2">
            <a:extLst>
              <a:ext uri="{FF2B5EF4-FFF2-40B4-BE49-F238E27FC236}">
                <a16:creationId xmlns:a16="http://schemas.microsoft.com/office/drawing/2014/main" id="{1AE103F5-0F27-434D-89E2-819769B9F951}"/>
              </a:ext>
            </a:extLst>
          </p:cNvPr>
          <p:cNvSpPr>
            <a:spLocks noChangeArrowheads="1"/>
          </p:cNvSpPr>
          <p:nvPr/>
        </p:nvSpPr>
        <p:spPr bwMode="auto">
          <a:xfrm>
            <a:off x="135988" y="1868759"/>
            <a:ext cx="8534400" cy="4811574"/>
          </a:xfrm>
          <a:prstGeom prst="rect">
            <a:avLst/>
          </a:prstGeom>
          <a:solidFill>
            <a:schemeClr val="accent3">
              <a:lumMod val="20000"/>
              <a:lumOff val="80000"/>
            </a:schemeClr>
          </a:solidFill>
          <a:ln w="25400">
            <a:solidFill>
              <a:schemeClr val="accent1">
                <a:shade val="50000"/>
              </a:schemeClr>
            </a:solidFill>
            <a:miter lim="800000"/>
            <a:headEnd/>
            <a:tailEnd/>
          </a:ln>
        </p:spPr>
        <p:txBody>
          <a:bodyPr>
            <a:spAutoFit/>
          </a:bodyPr>
          <a:lstStyle/>
          <a:p>
            <a:pPr marL="457200" indent="-457200" eaLnBrk="1" fontAlgn="auto" hangingPunct="1">
              <a:lnSpc>
                <a:spcPts val="4000"/>
              </a:lnSpc>
              <a:spcBef>
                <a:spcPts val="1200"/>
              </a:spcBef>
              <a:spcAft>
                <a:spcPts val="0"/>
              </a:spcAft>
              <a:buFont typeface="Wingdings" panose="05000000000000000000" pitchFamily="2" charset="2"/>
              <a:buChar char="ü"/>
              <a:defRPr/>
            </a:pPr>
            <a:r>
              <a:rPr lang="en-US" sz="2800" b="1">
                <a:solidFill>
                  <a:prstClr val="black"/>
                </a:solidFill>
                <a:latin typeface="Times New Roman" panose="02020603050405020304" pitchFamily="18" charset="0"/>
                <a:cs typeface="Times New Roman" panose="02020603050405020304" pitchFamily="18" charset="0"/>
              </a:rPr>
              <a:t>Sớm </a:t>
            </a:r>
            <a:r>
              <a:rPr lang="en-US" sz="2800" b="1" dirty="0" err="1">
                <a:solidFill>
                  <a:prstClr val="black"/>
                </a:solidFill>
                <a:latin typeface="Times New Roman" panose="02020603050405020304" pitchFamily="18" charset="0"/>
                <a:cs typeface="Times New Roman" panose="02020603050405020304" pitchFamily="18" charset="0"/>
              </a:rPr>
              <a:t>tiếp</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thu</a:t>
            </a:r>
            <a:r>
              <a:rPr lang="en-US" sz="2800" b="1" dirty="0">
                <a:solidFill>
                  <a:prstClr val="black"/>
                </a:solidFill>
                <a:latin typeface="Times New Roman" panose="02020603050405020304" pitchFamily="18" charset="0"/>
                <a:cs typeface="Times New Roman" panose="02020603050405020304" pitchFamily="18" charset="0"/>
              </a:rPr>
              <a:t> CN </a:t>
            </a:r>
            <a:r>
              <a:rPr lang="en-US" sz="2800" b="1" dirty="0" err="1">
                <a:solidFill>
                  <a:prstClr val="black"/>
                </a:solidFill>
                <a:latin typeface="Times New Roman" panose="02020603050405020304" pitchFamily="18" charset="0"/>
                <a:cs typeface="Times New Roman" panose="02020603050405020304" pitchFamily="18" charset="0"/>
              </a:rPr>
              <a:t>Mác</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Lênin</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có</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Đảng</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và</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có</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lãnh</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tụ</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sáng</a:t>
            </a:r>
            <a:r>
              <a:rPr lang="en-US" sz="2800" b="1" dirty="0">
                <a:solidFill>
                  <a:prstClr val="black"/>
                </a:solidFill>
                <a:latin typeface="Times New Roman" panose="02020603050405020304" pitchFamily="18" charset="0"/>
                <a:cs typeface="Times New Roman" panose="02020603050405020304" pitchFamily="18" charset="0"/>
              </a:rPr>
              <a:t> </a:t>
            </a:r>
            <a:r>
              <a:rPr lang="en-US" sz="2800" b="1" dirty="0" err="1">
                <a:solidFill>
                  <a:prstClr val="black"/>
                </a:solidFill>
                <a:latin typeface="Times New Roman" panose="02020603050405020304" pitchFamily="18" charset="0"/>
                <a:cs typeface="Times New Roman" panose="02020603050405020304" pitchFamily="18" charset="0"/>
              </a:rPr>
              <a:t>suốt</a:t>
            </a:r>
            <a:r>
              <a:rPr lang="en-US" sz="2800" b="1" dirty="0">
                <a:solidFill>
                  <a:prstClr val="black"/>
                </a:solidFill>
                <a:latin typeface="Times New Roman" panose="02020603050405020304" pitchFamily="18" charset="0"/>
                <a:cs typeface="Times New Roman" panose="02020603050405020304" pitchFamily="18" charset="0"/>
              </a:rPr>
              <a:t>;</a:t>
            </a:r>
          </a:p>
          <a:p>
            <a:pPr marL="457200" indent="-457200" eaLnBrk="1" fontAlgn="auto" hangingPunct="1">
              <a:lnSpc>
                <a:spcPts val="4000"/>
              </a:lnSpc>
              <a:spcBef>
                <a:spcPts val="1200"/>
              </a:spcBef>
              <a:spcAft>
                <a:spcPts val="0"/>
              </a:spcAft>
              <a:buFont typeface="Wingdings" panose="05000000000000000000" pitchFamily="2" charset="2"/>
              <a:buChar char="ü"/>
              <a:defRPr/>
            </a:pPr>
            <a:r>
              <a:rPr lang="vi-VN" sz="2800" b="1" dirty="0">
                <a:solidFill>
                  <a:prstClr val="black"/>
                </a:solidFill>
                <a:latin typeface="Times New Roman" panose="02020603050405020304" pitchFamily="18" charset="0"/>
                <a:cs typeface="Times New Roman" panose="02020603050405020304" pitchFamily="18" charset="0"/>
              </a:rPr>
              <a:t>Vững vàng về chính trị, tư tưởng</a:t>
            </a:r>
            <a:r>
              <a:rPr lang="en-US" sz="2800" b="1" dirty="0">
                <a:solidFill>
                  <a:prstClr val="black"/>
                </a:solidFill>
                <a:latin typeface="Times New Roman" panose="02020603050405020304" pitchFamily="18" charset="0"/>
                <a:cs typeface="Times New Roman" panose="02020603050405020304" pitchFamily="18" charset="0"/>
              </a:rPr>
              <a:t>;</a:t>
            </a:r>
          </a:p>
          <a:p>
            <a:pPr marL="457200" indent="-457200" eaLnBrk="1" fontAlgn="auto" hangingPunct="1">
              <a:lnSpc>
                <a:spcPts val="4000"/>
              </a:lnSpc>
              <a:spcBef>
                <a:spcPts val="1200"/>
              </a:spcBef>
              <a:spcAft>
                <a:spcPts val="0"/>
              </a:spcAft>
              <a:buFont typeface="Wingdings" panose="05000000000000000000" pitchFamily="2" charset="2"/>
              <a:buChar char="ü"/>
              <a:defRPr/>
            </a:pPr>
            <a:r>
              <a:rPr lang="vi-VN" sz="2800" b="1" dirty="0">
                <a:solidFill>
                  <a:prstClr val="black"/>
                </a:solidFill>
                <a:latin typeface="Times New Roman" panose="02020603050405020304" pitchFamily="18" charset="0"/>
                <a:cs typeface="Times New Roman" panose="02020603050405020304" pitchFamily="18" charset="0"/>
              </a:rPr>
              <a:t>Được rèn luyện,  có bản lĩnh chính trị</a:t>
            </a:r>
            <a:r>
              <a:rPr lang="en-US" sz="2800" b="1" dirty="0">
                <a:solidFill>
                  <a:prstClr val="black"/>
                </a:solidFill>
                <a:latin typeface="Times New Roman" panose="02020603050405020304" pitchFamily="18" charset="0"/>
                <a:cs typeface="Times New Roman" panose="02020603050405020304" pitchFamily="18" charset="0"/>
              </a:rPr>
              <a:t>; </a:t>
            </a:r>
          </a:p>
          <a:p>
            <a:pPr marL="457200" indent="-457200" eaLnBrk="1" fontAlgn="auto" hangingPunct="1">
              <a:lnSpc>
                <a:spcPts val="4000"/>
              </a:lnSpc>
              <a:spcBef>
                <a:spcPts val="1200"/>
              </a:spcBef>
              <a:spcAft>
                <a:spcPts val="0"/>
              </a:spcAft>
              <a:buFont typeface="Wingdings" panose="05000000000000000000" pitchFamily="2" charset="2"/>
              <a:buChar char="ü"/>
              <a:defRPr/>
            </a:pPr>
            <a:r>
              <a:rPr lang="vi-VN" sz="2800" b="1" dirty="0">
                <a:solidFill>
                  <a:prstClr val="black"/>
                </a:solidFill>
                <a:latin typeface="Times New Roman" panose="02020603050405020304" pitchFamily="18" charset="0"/>
                <a:cs typeface="Times New Roman" panose="02020603050405020304" pitchFamily="18" charset="0"/>
              </a:rPr>
              <a:t>Là nòng cốt, đi đầu trong sự nghiệp </a:t>
            </a:r>
            <a:r>
              <a:rPr lang="en-US" sz="2800" b="1" dirty="0">
                <a:solidFill>
                  <a:prstClr val="black"/>
                </a:solidFill>
                <a:latin typeface="Times New Roman" panose="02020603050405020304" pitchFamily="18" charset="0"/>
                <a:cs typeface="Times New Roman" panose="02020603050405020304" pitchFamily="18" charset="0"/>
              </a:rPr>
              <a:t>CM</a:t>
            </a:r>
            <a:r>
              <a:rPr lang="vi-VN" sz="2800" b="1" dirty="0">
                <a:solidFill>
                  <a:prstClr val="black"/>
                </a:solidFill>
                <a:latin typeface="Times New Roman" panose="02020603050405020304" pitchFamily="18" charset="0"/>
                <a:cs typeface="Times New Roman" panose="02020603050405020304" pitchFamily="18" charset="0"/>
              </a:rPr>
              <a:t> của dân tộc và q</a:t>
            </a:r>
            <a:r>
              <a:rPr lang="en-US" sz="2800" b="1" dirty="0">
                <a:solidFill>
                  <a:prstClr val="black"/>
                </a:solidFill>
                <a:latin typeface="Times New Roman" panose="02020603050405020304" pitchFamily="18" charset="0"/>
                <a:cs typeface="Times New Roman" panose="02020603050405020304" pitchFamily="18" charset="0"/>
              </a:rPr>
              <a:t>ú</a:t>
            </a:r>
            <a:r>
              <a:rPr lang="vi-VN" sz="2800" b="1" dirty="0">
                <a:solidFill>
                  <a:prstClr val="black"/>
                </a:solidFill>
                <a:latin typeface="Times New Roman" panose="02020603050405020304" pitchFamily="18" charset="0"/>
                <a:cs typeface="Times New Roman" panose="02020603050405020304" pitchFamily="18" charset="0"/>
              </a:rPr>
              <a:t>a trình đổi mới theo định hướng XHCN</a:t>
            </a:r>
            <a:r>
              <a:rPr lang="en-US" sz="2800" b="1" dirty="0">
                <a:solidFill>
                  <a:prstClr val="black"/>
                </a:solidFill>
                <a:latin typeface="Times New Roman" panose="02020603050405020304" pitchFamily="18" charset="0"/>
                <a:cs typeface="Times New Roman" panose="02020603050405020304" pitchFamily="18" charset="0"/>
              </a:rPr>
              <a:t>; </a:t>
            </a:r>
          </a:p>
          <a:p>
            <a:pPr marL="457200" indent="-457200" eaLnBrk="1" fontAlgn="auto" hangingPunct="1">
              <a:lnSpc>
                <a:spcPts val="4000"/>
              </a:lnSpc>
              <a:spcBef>
                <a:spcPts val="1200"/>
              </a:spcBef>
              <a:spcAft>
                <a:spcPts val="0"/>
              </a:spcAft>
              <a:buFont typeface="Wingdings" panose="05000000000000000000" pitchFamily="2" charset="2"/>
              <a:buChar char="ü"/>
              <a:defRPr/>
            </a:pPr>
            <a:r>
              <a:rPr lang="en-US" sz="2800" b="1" i="1" dirty="0">
                <a:solidFill>
                  <a:srgbClr val="C00000"/>
                </a:solidFill>
                <a:latin typeface="Times New Roman" panose="02020603050405020304" pitchFamily="18" charset="0"/>
                <a:cs typeface="Times New Roman" panose="02020603050405020304" pitchFamily="18" charset="0"/>
              </a:rPr>
              <a:t>“</a:t>
            </a:r>
            <a:r>
              <a:rPr lang="vi-VN" sz="2800" b="1" i="1" dirty="0">
                <a:solidFill>
                  <a:srgbClr val="C00000"/>
                </a:solidFill>
                <a:latin typeface="Times New Roman" panose="02020603050405020304" pitchFamily="18" charset="0"/>
                <a:cs typeface="Times New Roman" panose="02020603050405020304" pitchFamily="18" charset="0"/>
              </a:rPr>
              <a:t>Là giai cấp kiên quyết nhất, cách mạng nhất, đi đầu trong đấu tranh cách mạng” </a:t>
            </a:r>
            <a:r>
              <a:rPr lang="en-US" sz="2800" b="1" i="1" dirty="0">
                <a:solidFill>
                  <a:srgbClr val="C00000"/>
                </a:solidFill>
                <a:latin typeface="Times New Roman" panose="02020603050405020304" pitchFamily="18" charset="0"/>
                <a:cs typeface="Times New Roman" panose="02020603050405020304" pitchFamily="18" charset="0"/>
              </a:rPr>
              <a:t>- </a:t>
            </a:r>
            <a:r>
              <a:rPr lang="vi-VN" sz="2800" b="1" i="1" dirty="0">
                <a:solidFill>
                  <a:srgbClr val="C00000"/>
                </a:solidFill>
                <a:latin typeface="Times New Roman" panose="02020603050405020304" pitchFamily="18" charset="0"/>
                <a:cs typeface="Times New Roman" panose="02020603050405020304" pitchFamily="18" charset="0"/>
              </a:rPr>
              <a:t>Hồ Chí </a:t>
            </a:r>
            <a:r>
              <a:rPr lang="vi-VN" sz="2800" b="1" i="1">
                <a:solidFill>
                  <a:srgbClr val="C00000"/>
                </a:solidFill>
                <a:latin typeface="Times New Roman" panose="02020603050405020304" pitchFamily="18" charset="0"/>
                <a:cs typeface="Times New Roman" panose="02020603050405020304" pitchFamily="18" charset="0"/>
              </a:rPr>
              <a:t>Minh.</a:t>
            </a:r>
            <a:r>
              <a:rPr lang="en-US" sz="2800" b="1" i="1">
                <a:solidFill>
                  <a:srgbClr val="C00000"/>
                </a:solidFill>
                <a:latin typeface="Calibri"/>
              </a:rPr>
              <a:t> </a:t>
            </a:r>
            <a:endParaRPr lang="en-US" sz="2800" i="1" dirty="0">
              <a:solidFill>
                <a:srgbClr val="C00000"/>
              </a:solidFill>
              <a:latin typeface="Calibri"/>
            </a:endParaRPr>
          </a:p>
        </p:txBody>
      </p:sp>
    </p:spTree>
    <p:extLst>
      <p:ext uri="{BB962C8B-B14F-4D97-AF65-F5344CB8AC3E}">
        <p14:creationId xmlns:p14="http://schemas.microsoft.com/office/powerpoint/2010/main" val="182544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1000"/>
                                        <p:tgtEl>
                                          <p:spTgt spid="9">
                                            <p:txEl>
                                              <p:pRg st="1" end="1"/>
                                            </p:txEl>
                                          </p:spTgt>
                                        </p:tgtEl>
                                      </p:cBhvr>
                                    </p:animEffect>
                                    <p:anim calcmode="lin" valueType="num">
                                      <p:cBhvr>
                                        <p:cTn id="3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1000"/>
                                        <p:tgtEl>
                                          <p:spTgt spid="9">
                                            <p:txEl>
                                              <p:pRg st="2" end="2"/>
                                            </p:txEl>
                                          </p:spTgt>
                                        </p:tgtEl>
                                      </p:cBhvr>
                                    </p:animEffect>
                                    <p:anim calcmode="lin" valueType="num">
                                      <p:cBhvr>
                                        <p:cTn id="3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1000"/>
                                        <p:tgtEl>
                                          <p:spTgt spid="9">
                                            <p:txEl>
                                              <p:pRg st="3" end="3"/>
                                            </p:txEl>
                                          </p:spTgt>
                                        </p:tgtEl>
                                      </p:cBhvr>
                                    </p:animEffect>
                                    <p:anim calcmode="lin" valueType="num">
                                      <p:cBhvr>
                                        <p:cTn id="4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9">
                                            <p:txEl>
                                              <p:pRg st="4" end="4"/>
                                            </p:txEl>
                                          </p:spTgt>
                                        </p:tgtEl>
                                        <p:attrNameLst>
                                          <p:attrName>style.visibility</p:attrName>
                                        </p:attrNameLst>
                                      </p:cBhvr>
                                      <p:to>
                                        <p:strVal val="visible"/>
                                      </p:to>
                                    </p:set>
                                    <p:animEffect transition="in" filter="fade">
                                      <p:cBhvr>
                                        <p:cTn id="52" dur="1000"/>
                                        <p:tgtEl>
                                          <p:spTgt spid="9">
                                            <p:txEl>
                                              <p:pRg st="4" end="4"/>
                                            </p:txEl>
                                          </p:spTgt>
                                        </p:tgtEl>
                                      </p:cBhvr>
                                    </p:animEffect>
                                    <p:anim calcmode="lin" valueType="num">
                                      <p:cBhvr>
                                        <p:cTn id="5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97612" y="0"/>
            <a:ext cx="7146387" cy="970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a:latin typeface="Times New Roman" panose="02020603050405020304" pitchFamily="18" charset="0"/>
                <a:cs typeface="Times New Roman" panose="02020603050405020304" pitchFamily="18" charset="0"/>
              </a:rPr>
              <a:t>1 Đặc điểm của giai cấp công nhân </a:t>
            </a:r>
          </a:p>
          <a:p>
            <a:pPr algn="ctr"/>
            <a:r>
              <a:rPr lang="en-US" sz="3000" b="1">
                <a:latin typeface="Times New Roman" panose="02020603050405020304" pitchFamily="18" charset="0"/>
                <a:cs typeface="Times New Roman" panose="02020603050405020304" pitchFamily="18" charset="0"/>
              </a:rPr>
              <a:t>Việt Nam</a:t>
            </a:r>
            <a:endParaRPr lang="en-US" sz="300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AE103F5-0F27-434D-89E2-819769B9F951}"/>
              </a:ext>
            </a:extLst>
          </p:cNvPr>
          <p:cNvSpPr>
            <a:spLocks noChangeArrowheads="1"/>
          </p:cNvSpPr>
          <p:nvPr/>
        </p:nvSpPr>
        <p:spPr bwMode="auto">
          <a:xfrm>
            <a:off x="0" y="1235950"/>
            <a:ext cx="8839200" cy="531043"/>
          </a:xfrm>
          <a:prstGeom prst="rect">
            <a:avLst/>
          </a:prstGeom>
          <a:solidFill>
            <a:schemeClr val="accent6">
              <a:lumMod val="20000"/>
              <a:lumOff val="80000"/>
            </a:schemeClr>
          </a:solidFill>
          <a:ln w="25400">
            <a:solidFill>
              <a:schemeClr val="accent1">
                <a:shade val="50000"/>
              </a:schemeClr>
            </a:solidFill>
            <a:miter lim="800000"/>
            <a:headEnd/>
            <a:tailEnd/>
          </a:ln>
        </p:spPr>
        <p:txBody>
          <a:bodyPr wrap="square">
            <a:spAutoFit/>
          </a:bodyPr>
          <a:lstStyle/>
          <a:p>
            <a:pPr>
              <a:lnSpc>
                <a:spcPts val="3600"/>
              </a:lnSpc>
              <a:spcBef>
                <a:spcPts val="600"/>
              </a:spcBef>
              <a:defRPr/>
            </a:pPr>
            <a:r>
              <a:rPr lang="en-US" sz="2800" b="1" i="1">
                <a:solidFill>
                  <a:srgbClr val="FF0000"/>
                </a:solidFill>
                <a:latin typeface="Times New Roman"/>
              </a:rPr>
              <a:t>* </a:t>
            </a:r>
            <a:r>
              <a:rPr lang="en-US" altLang="en-US" sz="2800" b="1" i="1">
                <a:solidFill>
                  <a:srgbClr val="FF0000"/>
                </a:solidFill>
                <a:latin typeface="Times New Roman" panose="02020603050405020304" pitchFamily="18" charset="0"/>
                <a:cs typeface="Times New Roman" panose="02020603050405020304" pitchFamily="18" charset="0"/>
              </a:rPr>
              <a:t>Quan hệ mật thiết với dân tộc, nhất là giai cấp nông dân</a:t>
            </a:r>
            <a:endParaRPr lang="en-US" sz="2800" i="1" dirty="0">
              <a:solidFill>
                <a:srgbClr val="C00000"/>
              </a:solidFill>
              <a:latin typeface="Calibri"/>
            </a:endParaRPr>
          </a:p>
        </p:txBody>
      </p:sp>
      <p:sp>
        <p:nvSpPr>
          <p:cNvPr id="9" name="Rectangle 2">
            <a:extLst>
              <a:ext uri="{FF2B5EF4-FFF2-40B4-BE49-F238E27FC236}">
                <a16:creationId xmlns:a16="http://schemas.microsoft.com/office/drawing/2014/main" id="{1AE103F5-0F27-434D-89E2-819769B9F951}"/>
              </a:ext>
            </a:extLst>
          </p:cNvPr>
          <p:cNvSpPr>
            <a:spLocks noChangeArrowheads="1"/>
          </p:cNvSpPr>
          <p:nvPr/>
        </p:nvSpPr>
        <p:spPr bwMode="auto">
          <a:xfrm>
            <a:off x="286044" y="2215148"/>
            <a:ext cx="4468835" cy="4431983"/>
          </a:xfrm>
          <a:prstGeom prst="rect">
            <a:avLst/>
          </a:prstGeom>
          <a:solidFill>
            <a:schemeClr val="accent3">
              <a:lumMod val="20000"/>
              <a:lumOff val="80000"/>
            </a:schemeClr>
          </a:solidFill>
          <a:ln w="25400">
            <a:solidFill>
              <a:schemeClr val="accent1">
                <a:shade val="50000"/>
              </a:schemeClr>
            </a:solidFill>
            <a:miter lim="800000"/>
            <a:headEnd/>
            <a:tailEnd/>
          </a:ln>
        </p:spPr>
        <p:txBody>
          <a:bodyPr wrap="square">
            <a:spAutoFit/>
          </a:bodyPr>
          <a:lstStyle/>
          <a:p>
            <a:pPr>
              <a:lnSpc>
                <a:spcPct val="150000"/>
              </a:lnSpc>
              <a:spcBef>
                <a:spcPts val="1800"/>
              </a:spcBef>
              <a:buClr>
                <a:srgbClr val="F07F09"/>
              </a:buClr>
              <a:buSzPct val="80000"/>
              <a:buFont typeface="Wingdings" panose="05000000000000000000" pitchFamily="2" charset="2"/>
              <a:buChar char="ü"/>
            </a:pPr>
            <a:r>
              <a:rPr lang="en-US" altLang="en-US" sz="2800" b="1">
                <a:solidFill>
                  <a:srgbClr val="002060"/>
                </a:solidFill>
                <a:latin typeface="Times New Roman" panose="02020603050405020304" pitchFamily="18" charset="0"/>
              </a:rPr>
              <a:t> </a:t>
            </a:r>
            <a:r>
              <a:rPr lang="vi-VN" altLang="en-US" sz="2800" b="1">
                <a:solidFill>
                  <a:srgbClr val="002060"/>
                </a:solidFill>
                <a:latin typeface="Times New Roman" panose="02020603050405020304" pitchFamily="18" charset="0"/>
              </a:rPr>
              <a:t>Gắn bó lợi ích giai cấp với  lợi ích dân tộc...</a:t>
            </a:r>
          </a:p>
          <a:p>
            <a:pPr>
              <a:lnSpc>
                <a:spcPct val="150000"/>
              </a:lnSpc>
              <a:spcBef>
                <a:spcPts val="1800"/>
              </a:spcBef>
              <a:buClr>
                <a:srgbClr val="F07F09"/>
              </a:buClr>
              <a:buSzPct val="80000"/>
              <a:buFont typeface="Wingdings" panose="05000000000000000000" pitchFamily="2" charset="2"/>
              <a:buChar char="ü"/>
            </a:pPr>
            <a:r>
              <a:rPr lang="en-US" altLang="en-US" sz="2800" b="1">
                <a:solidFill>
                  <a:srgbClr val="002060"/>
                </a:solidFill>
                <a:latin typeface="Times New Roman" panose="02020603050405020304" pitchFamily="18" charset="0"/>
              </a:rPr>
              <a:t> </a:t>
            </a:r>
            <a:r>
              <a:rPr lang="vi-VN" altLang="en-US" sz="2800" b="1">
                <a:solidFill>
                  <a:srgbClr val="002060"/>
                </a:solidFill>
                <a:latin typeface="Times New Roman" panose="02020603050405020304" pitchFamily="18" charset="0"/>
              </a:rPr>
              <a:t>Nhận rõ kẻ thù của giai cấp và dân tộc là một</a:t>
            </a:r>
            <a:r>
              <a:rPr lang="en-US" altLang="en-US" sz="2800" b="1">
                <a:solidFill>
                  <a:srgbClr val="002060"/>
                </a:solidFill>
                <a:latin typeface="Times New Roman" panose="02020603050405020304" pitchFamily="18" charset="0"/>
              </a:rPr>
              <a:t>.</a:t>
            </a:r>
            <a:r>
              <a:rPr lang="vi-VN" altLang="en-US" sz="2800" b="1">
                <a:solidFill>
                  <a:srgbClr val="002060"/>
                </a:solidFill>
                <a:latin typeface="Times New Roman" panose="02020603050405020304" pitchFamily="18" charset="0"/>
              </a:rPr>
              <a:t>  </a:t>
            </a:r>
          </a:p>
          <a:p>
            <a:pPr>
              <a:lnSpc>
                <a:spcPct val="150000"/>
              </a:lnSpc>
              <a:spcBef>
                <a:spcPts val="1800"/>
              </a:spcBef>
              <a:buClr>
                <a:srgbClr val="F07F09"/>
              </a:buClr>
              <a:buSzPct val="80000"/>
              <a:buFont typeface="Wingdings" panose="05000000000000000000" pitchFamily="2" charset="2"/>
              <a:buChar char="ü"/>
            </a:pPr>
            <a:r>
              <a:rPr lang="en-US" altLang="en-US" sz="2800" b="1">
                <a:solidFill>
                  <a:srgbClr val="002060"/>
                </a:solidFill>
                <a:latin typeface="Times New Roman" panose="02020603050405020304" pitchFamily="18" charset="0"/>
              </a:rPr>
              <a:t> </a:t>
            </a:r>
            <a:r>
              <a:rPr lang="vi-VN" altLang="en-US" sz="2800" b="1">
                <a:solidFill>
                  <a:srgbClr val="002060"/>
                </a:solidFill>
                <a:latin typeface="Times New Roman" panose="02020603050405020304" pitchFamily="18" charset="0"/>
              </a:rPr>
              <a:t>Sớm trở thành giai cấp lãnh đạo dân tộc. </a:t>
            </a:r>
          </a:p>
        </p:txBody>
      </p:sp>
      <p:pic>
        <p:nvPicPr>
          <p:cNvPr id="3076" name="Picture 4" descr="https://tuyengiao.vn/Uploads2010/hoangminhthe/CNT.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267" y="1891591"/>
            <a:ext cx="3895920" cy="487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84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par>
                                <p:cTn id="15" presetID="6" presetClass="entr" presetSubtype="16"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circle(in)">
                                      <p:cBhvr>
                                        <p:cTn id="17" dur="20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1000"/>
                                        <p:tgtEl>
                                          <p:spTgt spid="9">
                                            <p:txEl>
                                              <p:pRg st="0" end="0"/>
                                            </p:txEl>
                                          </p:spTgt>
                                        </p:tgtEl>
                                      </p:cBhvr>
                                    </p:animEffect>
                                    <p:anim calcmode="lin" valueType="num">
                                      <p:cBhvr>
                                        <p:cTn id="2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1000"/>
                                        <p:tgtEl>
                                          <p:spTgt spid="9">
                                            <p:txEl>
                                              <p:pRg st="1" end="1"/>
                                            </p:txEl>
                                          </p:spTgt>
                                        </p:tgtEl>
                                      </p:cBhvr>
                                    </p:animEffect>
                                    <p:anim calcmode="lin" valueType="num">
                                      <p:cBhvr>
                                        <p:cTn id="3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1000"/>
                                        <p:tgtEl>
                                          <p:spTgt spid="9">
                                            <p:txEl>
                                              <p:pRg st="2" end="2"/>
                                            </p:txEl>
                                          </p:spTgt>
                                        </p:tgtEl>
                                      </p:cBhvr>
                                    </p:animEffect>
                                    <p:anim calcmode="lin" valueType="num">
                                      <p:cBhvr>
                                        <p:cTn id="3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071" y="12527"/>
            <a:ext cx="7258930" cy="954749"/>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SỨ MỆNH LỊCH SỬ CỦA GIAI CẤP </a:t>
            </a:r>
            <a:br>
              <a:rPr lang="en-US" sz="2400" b="1">
                <a:solidFill>
                  <a:schemeClr val="bg1"/>
                </a:solidFill>
                <a:latin typeface="Times New Roman" panose="02020603050405020304" pitchFamily="18" charset="0"/>
                <a:cs typeface="Times New Roman" panose="02020603050405020304" pitchFamily="18" charset="0"/>
              </a:rPr>
            </a:br>
            <a:r>
              <a:rPr lang="en-US" sz="2400" b="1">
                <a:solidFill>
                  <a:schemeClr val="bg1"/>
                </a:solidFill>
                <a:latin typeface="Times New Roman" panose="02020603050405020304" pitchFamily="18" charset="0"/>
                <a:cs typeface="Times New Roman" panose="02020603050405020304" pitchFamily="18" charset="0"/>
              </a:rPr>
              <a:t>CÔNG NHÂN VIỆT NAM</a:t>
            </a:r>
            <a:endParaRPr lang="vi-VN" sz="2400" b="1">
              <a:solidFill>
                <a:schemeClr val="bg1"/>
              </a:solidFill>
              <a:cs typeface="Times New Roman" panose="02020603050405020304" pitchFamily="18" charset="0"/>
            </a:endParaRPr>
          </a:p>
        </p:txBody>
      </p:sp>
      <p:sp>
        <p:nvSpPr>
          <p:cNvPr id="11" name="Rounded Rectangle 10"/>
          <p:cNvSpPr/>
          <p:nvPr/>
        </p:nvSpPr>
        <p:spPr>
          <a:xfrm>
            <a:off x="0" y="1012218"/>
            <a:ext cx="8159750" cy="8233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Nội dung sứ mệnh lịch sử của giai cấp công nhân Việt Nam hiện nay</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42237" y="3118806"/>
            <a:ext cx="7139061" cy="553870"/>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rgbClr val="002060"/>
                  </a:solidFill>
                  <a:latin typeface="Times New Roman" panose="02020603050405020304" pitchFamily="18" charset="0"/>
                  <a:cs typeface="Times New Roman" panose="02020603050405020304" pitchFamily="18" charset="0"/>
                </a:rPr>
                <a:t>2.1. Về kinh tế</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1195752" y="2000114"/>
            <a:ext cx="7216727" cy="954107"/>
          </a:xfrm>
          <a:prstGeom prst="rect">
            <a:avLst/>
          </a:prstGeom>
          <a:solidFill>
            <a:schemeClr val="accent6">
              <a:lumMod val="40000"/>
              <a:lumOff val="60000"/>
            </a:schemeClr>
          </a:solidFill>
          <a:ln w="25400">
            <a:solidFill>
              <a:schemeClr val="accent1"/>
            </a:solidFill>
          </a:ln>
        </p:spPr>
        <p:txBody>
          <a:bodyPr wrap="square">
            <a:spAutoFit/>
          </a:bodyPr>
          <a:lstStyle/>
          <a:p>
            <a:pPr algn="ctr"/>
            <a:r>
              <a:rPr lang="en-US" sz="2800" b="1">
                <a:solidFill>
                  <a:srgbClr val="002060"/>
                </a:solidFill>
                <a:latin typeface="Times New Roman" panose="02020603050405020304" pitchFamily="18" charset="0"/>
                <a:ea typeface="Calibri" panose="020F0502020204030204" pitchFamily="34" charset="0"/>
              </a:rPr>
              <a:t>Là giai cấp lãnh đạo cách mạng thông qua đội tiên phong là Đảng Cộng sản Việt Nam</a:t>
            </a:r>
            <a:endParaRPr lang="en-US" sz="2800" b="1">
              <a:solidFill>
                <a:srgbClr val="002060"/>
              </a:solidFill>
            </a:endParaRPr>
          </a:p>
        </p:txBody>
      </p:sp>
      <p:sp>
        <p:nvSpPr>
          <p:cNvPr id="4" name="Rectangle 3"/>
          <p:cNvSpPr/>
          <p:nvPr/>
        </p:nvSpPr>
        <p:spPr>
          <a:xfrm>
            <a:off x="785740" y="3987059"/>
            <a:ext cx="8036752" cy="2246769"/>
          </a:xfrm>
          <a:prstGeom prst="rect">
            <a:avLst/>
          </a:prstGeom>
          <a:solidFill>
            <a:schemeClr val="bg2">
              <a:lumMod val="90000"/>
            </a:schemeClr>
          </a:solidFill>
          <a:ln w="25400">
            <a:solidFill>
              <a:schemeClr val="accent1"/>
            </a:solidFill>
          </a:ln>
        </p:spPr>
        <p:txBody>
          <a:bodyPr wrap="square">
            <a:spAutoFit/>
          </a:bodyPr>
          <a:lstStyle/>
          <a:p>
            <a:pPr algn="just"/>
            <a:r>
              <a:rPr lang="en-US" sz="2800">
                <a:latin typeface="Times New Roman" panose="02020603050405020304" pitchFamily="18" charset="0"/>
                <a:ea typeface="Calibri" panose="020F0502020204030204" pitchFamily="34" charset="0"/>
              </a:rPr>
              <a:t>Là nguồn nhân lực lao động chủ yếu tham gia phát triển nền kinh tế thị trường hiện đại, định hướng xã hội chủ nghĩa, lấy khoa học - công nghệ làm động lực quan trọng, quyết định tăng năng suất lao động, chất lượng và hiệu quả.</a:t>
            </a:r>
            <a:endParaRPr lang="en-US" sz="2800"/>
          </a:p>
        </p:txBody>
      </p:sp>
    </p:spTree>
    <p:extLst>
      <p:ext uri="{BB962C8B-B14F-4D97-AF65-F5344CB8AC3E}">
        <p14:creationId xmlns:p14="http://schemas.microsoft.com/office/powerpoint/2010/main" val="148358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50"/>
                                  </p:iterate>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913206" y="12327"/>
            <a:ext cx="7230794" cy="10462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sứ mệnh lịch sử của giai cấp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công nhân Việt Nam hiện nay</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8840" y="1111351"/>
            <a:ext cx="7191811" cy="556188"/>
            <a:chOff x="111148" y="1617509"/>
            <a:chExt cx="6649850" cy="695981"/>
          </a:xfrm>
        </p:grpSpPr>
        <p:sp>
          <p:nvSpPr>
            <p:cNvPr id="16" name="Rounded Rectangle 15"/>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rgbClr val="002060"/>
                  </a:solidFill>
                  <a:latin typeface="Times New Roman" panose="02020603050405020304" pitchFamily="18" charset="0"/>
                  <a:cs typeface="Times New Roman" panose="02020603050405020304" pitchFamily="18" charset="0"/>
                </a:rPr>
                <a:t>2.2. Về chính trị - xã hội</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4" name="Rectangle 3"/>
          <p:cNvSpPr/>
          <p:nvPr/>
        </p:nvSpPr>
        <p:spPr>
          <a:xfrm>
            <a:off x="165748" y="1698632"/>
            <a:ext cx="4912689" cy="5139869"/>
          </a:xfrm>
          <a:prstGeom prst="rect">
            <a:avLst/>
          </a:prstGeom>
          <a:solidFill>
            <a:schemeClr val="bg2">
              <a:lumMod val="90000"/>
            </a:schemeClr>
          </a:solidFill>
          <a:ln w="25400">
            <a:solidFill>
              <a:schemeClr val="accent1"/>
            </a:solidFill>
          </a:ln>
        </p:spPr>
        <p:txBody>
          <a:bodyPr wrap="square">
            <a:spAutoFit/>
          </a:bodyPr>
          <a:lstStyle/>
          <a:p>
            <a:pPr algn="just">
              <a:spcBef>
                <a:spcPts val="600"/>
              </a:spcBef>
              <a:spcAft>
                <a:spcPts val="600"/>
              </a:spcAft>
            </a:pPr>
            <a:r>
              <a:rPr lang="en-US" sz="2800">
                <a:latin typeface="Times New Roman" panose="02020603050405020304" pitchFamily="18" charset="0"/>
                <a:ea typeface="Calibri" panose="020F0502020204030204" pitchFamily="34" charset="0"/>
              </a:rPr>
              <a:t>- Giữ vững và tăng cường sự lãnh đạo của Đảng.</a:t>
            </a:r>
          </a:p>
          <a:p>
            <a:pPr algn="just">
              <a:spcBef>
                <a:spcPts val="600"/>
              </a:spcBef>
              <a:spcAft>
                <a:spcPts val="600"/>
              </a:spcAft>
            </a:pPr>
            <a:r>
              <a:rPr lang="en-US" sz="2800">
                <a:latin typeface="Times New Roman" panose="02020603050405020304" pitchFamily="18" charset="0"/>
                <a:ea typeface="Calibri" panose="020F0502020204030204" pitchFamily="34" charset="0"/>
              </a:rPr>
              <a:t>- Giữ vững bản chất giai cấp công nhân của Đảng, vai trò tiên phong, gương mẫu của cán bộ đảng viên.</a:t>
            </a:r>
          </a:p>
          <a:p>
            <a:pPr algn="just">
              <a:spcBef>
                <a:spcPts val="600"/>
              </a:spcBef>
              <a:spcAft>
                <a:spcPts val="600"/>
              </a:spcAft>
            </a:pPr>
            <a:r>
              <a:rPr lang="en-US" sz="2800">
                <a:latin typeface="Times New Roman" panose="02020603050405020304" pitchFamily="18" charset="0"/>
                <a:ea typeface="Calibri" panose="020F0502020204030204" pitchFamily="34" charset="0"/>
              </a:rPr>
              <a:t>- Tăng cường xây dựng, chỉnh đốn Đảng, ngăn chặn, đẩy lùi sự suy thoái về tư tưởng chính trị, đạo đức, lối sống, “tự diễn biến”, “tự chuyển hóa” trong nội bộ”. </a:t>
            </a:r>
            <a:endParaRPr lang="en-US" sz="280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0232" y="2154098"/>
            <a:ext cx="3769360" cy="3346369"/>
          </a:xfrm>
          <a:prstGeom prst="rect">
            <a:avLst/>
          </a:prstGeom>
          <a:ln w="228600" cap="sq" cmpd="thickThin">
            <a:solidFill>
              <a:srgbClr val="C0000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119951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par>
                                <p:cTn id="15" presetID="6"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fade">
                                      <p:cBhvr>
                                        <p:cTn id="29" dur="1000"/>
                                        <p:tgtEl>
                                          <p:spTgt spid="4">
                                            <p:txEl>
                                              <p:pRg st="1" end="1"/>
                                            </p:txEl>
                                          </p:spTgt>
                                        </p:tgtEl>
                                      </p:cBhvr>
                                    </p:animEffect>
                                    <p:anim calcmode="lin" valueType="num">
                                      <p:cBhvr>
                                        <p:cTn id="3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1000"/>
                                        <p:tgtEl>
                                          <p:spTgt spid="4">
                                            <p:txEl>
                                              <p:pRg st="2" end="2"/>
                                            </p:txEl>
                                          </p:spTgt>
                                        </p:tgtEl>
                                      </p:cBhvr>
                                    </p:animEffect>
                                    <p:anim calcmode="lin" valueType="num">
                                      <p:cBhvr>
                                        <p:cTn id="3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8912</TotalTime>
  <Words>1729</Words>
  <Application>Microsoft Office PowerPoint</Application>
  <PresentationFormat>On-screen Show (4:3)</PresentationFormat>
  <Paragraphs>105</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UTM Alexander</vt:lpstr>
      <vt:lpstr>Arial</vt:lpstr>
      <vt:lpstr>Calibri</vt:lpstr>
      <vt:lpstr>Times New Roman</vt:lpstr>
      <vt:lpstr>Wingdings</vt:lpstr>
      <vt:lpstr>Office Theme</vt:lpstr>
      <vt:lpstr>PowerPoint Presentation</vt:lpstr>
      <vt:lpstr>Chương 2 SỨ MỆNH LỊCH SỬ CỦA GIAI CẤP CÔNG NHÂN</vt:lpstr>
      <vt:lpstr>III. SỨ MỆNH LỊCH SỬ CỦA GIAI CẤP  CÔNG NHÂN VIỆT NAM</vt:lpstr>
      <vt:lpstr>III. SỨ MỆNH LỊCH SỬ CỦA GIAI CẤP  CÔNG NHÂN VIỆT NAM</vt:lpstr>
      <vt:lpstr>PowerPoint Presentation</vt:lpstr>
      <vt:lpstr>PowerPoint Presentation</vt:lpstr>
      <vt:lpstr>PowerPoint Presentation</vt:lpstr>
      <vt:lpstr>III. SỨ MỆNH LỊCH SỬ CỦA GIAI CẤP  CÔNG NHÂN VIỆT NAM</vt:lpstr>
      <vt:lpstr>PowerPoint Presentation</vt:lpstr>
      <vt:lpstr>PowerPoint Presentation</vt:lpstr>
      <vt:lpstr>PowerPoint Presentation</vt:lpstr>
      <vt:lpstr>III. SỨ MỆNH LỊCH SỬ CỦA GIAI CẤP  CÔNG NHÂN VIỆT NAM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398</cp:revision>
  <dcterms:created xsi:type="dcterms:W3CDTF">2020-12-02T00:38:25Z</dcterms:created>
  <dcterms:modified xsi:type="dcterms:W3CDTF">2024-07-15T09:01:53Z</dcterms:modified>
</cp:coreProperties>
</file>