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41" r:id="rId3"/>
    <p:sldId id="392" r:id="rId4"/>
    <p:sldId id="373" r:id="rId5"/>
    <p:sldId id="394" r:id="rId6"/>
    <p:sldId id="395" r:id="rId7"/>
    <p:sldId id="375" r:id="rId8"/>
    <p:sldId id="396" r:id="rId9"/>
    <p:sldId id="397" r:id="rId10"/>
    <p:sldId id="390" r:id="rId11"/>
    <p:sldId id="39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5" autoAdjust="0"/>
  </p:normalViewPr>
  <p:slideViewPr>
    <p:cSldViewPr snapToGrid="0">
      <p:cViewPr varScale="1">
        <p:scale>
          <a:sx n="76" d="100"/>
          <a:sy n="76" d="100"/>
        </p:scale>
        <p:origin x="1642" y="4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2000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0908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794962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67018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297832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324907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794477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89523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8967"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1069332"/>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CHỦ NGHĨA XÃ HỘI VÀ THỜI KỲ QUÁ ĐỘ </a:t>
            </a:r>
          </a:p>
          <a:p>
            <a:pPr algn="ctr">
              <a:lnSpc>
                <a:spcPct val="140000"/>
              </a:lnSpc>
            </a:pPr>
            <a:r>
              <a:rPr lang="en-US" sz="2400" b="1">
                <a:solidFill>
                  <a:srgbClr val="002060"/>
                </a:solidFill>
                <a:latin typeface="Times New Roman" pitchFamily="18" charset="0"/>
                <a:ea typeface="Tahoma" pitchFamily="34" charset="0"/>
                <a:cs typeface="Times New Roman" pitchFamily="18" charset="0"/>
              </a:rPr>
              <a:t>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66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205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399" y="2048954"/>
            <a:ext cx="8617527" cy="886367"/>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800" b="1">
              <a:solidFill>
                <a:schemeClr val="bg1"/>
              </a:solidFill>
              <a:latin typeface="+mj-lt"/>
              <a:cs typeface="Times New Roman" pitchFamily="18" charset="0"/>
            </a:endParaRPr>
          </a:p>
          <a:p>
            <a:pPr algn="just">
              <a:defRPr/>
            </a:pPr>
            <a:r>
              <a:rPr lang="vi-VN" sz="2800" b="1">
                <a:solidFill>
                  <a:schemeClr val="bg1"/>
                </a:solidFill>
                <a:latin typeface="+mj-lt"/>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CHỦ NGHĨA XÃ HỘI</a:t>
            </a:r>
          </a:p>
          <a:p>
            <a:pPr algn="just" fontAlgn="auto">
              <a:spcBef>
                <a:spcPts val="0"/>
              </a:spcBef>
              <a:spcAft>
                <a:spcPts val="0"/>
              </a:spcAft>
              <a:defRPr/>
            </a:pPr>
            <a:endParaRPr lang="vi-VN" sz="2800" b="1">
              <a:solidFill>
                <a:schemeClr val="bg1"/>
              </a:solidFill>
              <a:latin typeface="+mj-lt"/>
              <a:cs typeface="Times New Roman" pitchFamily="18" charset="0"/>
            </a:endParaRPr>
          </a:p>
        </p:txBody>
      </p:sp>
      <p:sp>
        <p:nvSpPr>
          <p:cNvPr id="7" name="Rounded Rectangle 6"/>
          <p:cNvSpPr/>
          <p:nvPr/>
        </p:nvSpPr>
        <p:spPr>
          <a:xfrm>
            <a:off x="138558" y="3704972"/>
            <a:ext cx="8617526" cy="901251"/>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71003" y="12526"/>
            <a:ext cx="7272998" cy="1126958"/>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52399" y="5289453"/>
            <a:ext cx="8631367" cy="85812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9282" y="2918024"/>
            <a:ext cx="2743200" cy="177871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fontAlgn="auto">
              <a:spcBef>
                <a:spcPts val="0"/>
              </a:spcBef>
              <a:spcAft>
                <a:spcPts val="0"/>
              </a:spcAft>
              <a:defRPr/>
            </a:pPr>
            <a:r>
              <a:rPr lang="vi-VN" sz="2400" b="1">
                <a:solidFill>
                  <a:schemeClr val="bg1"/>
                </a:solidFill>
                <a:latin typeface="Times New Roman" panose="02020603050405020304" pitchFamily="18" charset="0"/>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CHỦ NGHĨA XÃ HỘI</a:t>
            </a:r>
            <a:endParaRPr lang="vi-VN" sz="2400" b="1">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343714" y="4807130"/>
            <a:ext cx="5265714" cy="8480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600" b="1" i="1">
                <a:latin typeface="Times New Roman" panose="02020603050405020304" pitchFamily="18" charset="0"/>
                <a:cs typeface="Times New Roman" panose="02020603050405020304" pitchFamily="18" charset="0"/>
              </a:rPr>
              <a:t>3. Những đặc trưng cơ bản của chủ nghĩa xã hội </a:t>
            </a:r>
            <a:endParaRPr lang="en-US" sz="2600" i="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00632" y="1808713"/>
            <a:ext cx="5308796" cy="130748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600" b="1" i="1">
                <a:latin typeface="Times New Roman" panose="02020603050405020304" pitchFamily="18" charset="0"/>
                <a:cs typeface="Times New Roman" panose="02020603050405020304" pitchFamily="18" charset="0"/>
              </a:rPr>
              <a:t>1. Chủ nghĩa xã hội, giai đoạn đầu của hình thái kinh tế - xã hội cộng sản chủ nghĩa</a:t>
            </a:r>
            <a:endParaRPr lang="en-US" sz="2600" i="1">
              <a:latin typeface="Times New Roman" panose="02020603050405020304" pitchFamily="18" charset="0"/>
              <a:cs typeface="Times New Roman" panose="02020603050405020304" pitchFamily="18" charset="0"/>
            </a:endParaRPr>
          </a:p>
        </p:txBody>
      </p:sp>
      <p:sp>
        <p:nvSpPr>
          <p:cNvPr id="20" name="Rounded Rectangle 19"/>
          <p:cNvSpPr/>
          <p:nvPr/>
        </p:nvSpPr>
        <p:spPr>
          <a:xfrm>
            <a:off x="3319682" y="3511134"/>
            <a:ext cx="5289746" cy="6393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600" b="1" i="1">
                <a:latin typeface="Times New Roman" panose="02020603050405020304" pitchFamily="18" charset="0"/>
                <a:cs typeface="Times New Roman" panose="02020603050405020304" pitchFamily="18" charset="0"/>
              </a:rPr>
              <a:t>2. Điều kiện ra đời chủ nghĩa xã hội </a:t>
            </a:r>
            <a:endParaRPr lang="vi-VN" sz="2600" b="1" i="1" kern="0">
              <a:solidFill>
                <a:schemeClr val="bg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3" idx="3"/>
            <a:endCxn id="17" idx="1"/>
          </p:cNvCxnSpPr>
          <p:nvPr/>
        </p:nvCxnSpPr>
        <p:spPr>
          <a:xfrm flipV="1">
            <a:off x="2862482" y="2462458"/>
            <a:ext cx="438150" cy="13449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a:off x="2862482" y="3807382"/>
            <a:ext cx="457200" cy="2343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3" idx="3"/>
            <a:endCxn id="12" idx="1"/>
          </p:cNvCxnSpPr>
          <p:nvPr/>
        </p:nvCxnSpPr>
        <p:spPr>
          <a:xfrm>
            <a:off x="2862482" y="3807382"/>
            <a:ext cx="481232" cy="14237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1" name="Title 1"/>
          <p:cNvSpPr>
            <a:spLocks noGrp="1"/>
          </p:cNvSpPr>
          <p:nvPr>
            <p:ph type="title"/>
          </p:nvPr>
        </p:nvSpPr>
        <p:spPr>
          <a:xfrm>
            <a:off x="1828799" y="12525"/>
            <a:ext cx="7315201" cy="1183229"/>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5634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arn(inVertical)">
                                      <p:cBhvr>
                                        <p:cTn id="33" dur="500"/>
                                        <p:tgtEl>
                                          <p:spTgt spid="2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7"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983545" y="0"/>
            <a:ext cx="7160456" cy="8427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i="1">
                <a:latin typeface="Times New Roman" panose="02020603050405020304" pitchFamily="18" charset="0"/>
                <a:cs typeface="Times New Roman" panose="02020603050405020304" pitchFamily="18" charset="0"/>
              </a:rPr>
              <a:t>3. Những đặc trưng cơ bản của </a:t>
            </a:r>
          </a:p>
          <a:p>
            <a:pPr algn="ctr"/>
            <a:r>
              <a:rPr lang="en-US" sz="2800" b="1" i="1">
                <a:latin typeface="Times New Roman" panose="02020603050405020304" pitchFamily="18" charset="0"/>
                <a:cs typeface="Times New Roman" panose="02020603050405020304" pitchFamily="18" charset="0"/>
              </a:rPr>
              <a:t>chủ nghĩa xã hội </a:t>
            </a:r>
            <a:endParaRPr lang="en-US" sz="2800" i="1">
              <a:latin typeface="Times New Roman" panose="02020603050405020304" pitchFamily="18" charset="0"/>
              <a:cs typeface="Times New Roman" panose="02020603050405020304" pitchFamily="18" charset="0"/>
            </a:endParaRPr>
          </a:p>
        </p:txBody>
      </p:sp>
      <p:sp>
        <p:nvSpPr>
          <p:cNvPr id="3" name="Rectangle 2"/>
          <p:cNvSpPr/>
          <p:nvPr/>
        </p:nvSpPr>
        <p:spPr>
          <a:xfrm>
            <a:off x="154745" y="1190836"/>
            <a:ext cx="8525021" cy="1828642"/>
          </a:xfrm>
          <a:prstGeom prst="rect">
            <a:avLst/>
          </a:prstGeom>
          <a:solidFill>
            <a:schemeClr val="bg2">
              <a:lumMod val="9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600" b="1" i="1" u="sng">
                <a:solidFill>
                  <a:srgbClr val="002060"/>
                </a:solidFill>
                <a:latin typeface="Times New Roman" panose="02020603050405020304" pitchFamily="18" charset="0"/>
                <a:ea typeface="Calibri" panose="020F0502020204030204" pitchFamily="34" charset="0"/>
                <a:cs typeface="Times New Roman" panose="02020603050405020304" pitchFamily="18" charset="0"/>
              </a:rPr>
              <a:t>Một là, </a:t>
            </a:r>
            <a:r>
              <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nghĩa xã hội giải phóng giai cấp, giải phóng dân tộc, giải phóng xã hội, giải phóng con người, tạo điều kiện để con người phát triển toàn diện.</a:t>
            </a:r>
            <a:endParaRPr lang="en-US" sz="26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ounded Rectangle 5">
            <a:extLst>
              <a:ext uri="{FF2B5EF4-FFF2-40B4-BE49-F238E27FC236}">
                <a16:creationId xmlns:a16="http://schemas.microsoft.com/office/drawing/2014/main" id="{F0790EAA-CD38-5A46-9C3D-F286F6F67407}"/>
              </a:ext>
            </a:extLst>
          </p:cNvPr>
          <p:cNvSpPr/>
          <p:nvPr/>
        </p:nvSpPr>
        <p:spPr>
          <a:xfrm>
            <a:off x="281353" y="3367570"/>
            <a:ext cx="8510954" cy="3159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latin typeface="Times New Roman" panose="02020603050405020304" pitchFamily="18" charset="0"/>
                <a:ea typeface="Calibri" panose="020F0502020204030204" pitchFamily="34" charset="0"/>
              </a:rPr>
              <a:t>“Thay cho xã hội tư bản cũ, với những giai cấp và đối kháng giai cấp của nó, sẽ xuất hiện một liên hợp, trong đó sự phát triển tự do của mỗi người là điều kiện phát triển tự do của tất cả mọi người”; khi đó “con người, cuối cùng làm chủ tồn tại xã hội của chính mình, thì cũng do đó làm chủ tự nhiên, làm chủ cả bản thân mình trở thành người tự do” </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3297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983545" y="0"/>
            <a:ext cx="7160456" cy="8427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i="1">
                <a:latin typeface="Times New Roman" panose="02020603050405020304" pitchFamily="18" charset="0"/>
                <a:cs typeface="Times New Roman" panose="02020603050405020304" pitchFamily="18" charset="0"/>
              </a:rPr>
              <a:t>3. Những đặc trưng cơ bản của </a:t>
            </a:r>
          </a:p>
          <a:p>
            <a:pPr algn="ctr"/>
            <a:r>
              <a:rPr lang="en-US" sz="2800" b="1" i="1">
                <a:latin typeface="Times New Roman" panose="02020603050405020304" pitchFamily="18" charset="0"/>
                <a:cs typeface="Times New Roman" panose="02020603050405020304" pitchFamily="18" charset="0"/>
              </a:rPr>
              <a:t>chủ nghĩa xã hội </a:t>
            </a:r>
            <a:endParaRPr lang="en-US" sz="2800" i="1">
              <a:latin typeface="Times New Roman" panose="02020603050405020304" pitchFamily="18" charset="0"/>
              <a:cs typeface="Times New Roman" panose="02020603050405020304" pitchFamily="18" charset="0"/>
            </a:endParaRPr>
          </a:p>
        </p:txBody>
      </p:sp>
      <p:sp>
        <p:nvSpPr>
          <p:cNvPr id="4" name="Rectangle 3"/>
          <p:cNvSpPr/>
          <p:nvPr/>
        </p:nvSpPr>
        <p:spPr>
          <a:xfrm>
            <a:off x="154745" y="1164471"/>
            <a:ext cx="8525021" cy="1141146"/>
          </a:xfrm>
          <a:prstGeom prst="rect">
            <a:avLst/>
          </a:prstGeom>
          <a:solidFill>
            <a:schemeClr val="tx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u="sng">
                <a:solidFill>
                  <a:srgbClr val="002060"/>
                </a:solidFill>
                <a:latin typeface="Times New Roman" panose="02020603050405020304" pitchFamily="18" charset="0"/>
                <a:ea typeface="Calibri" panose="020F0502020204030204" pitchFamily="34" charset="0"/>
                <a:cs typeface="Times New Roman" panose="02020603050405020304" pitchFamily="18" charset="0"/>
              </a:rPr>
              <a:t>Hai là, </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nghĩa xã hội là xã hội do nhân dân lao động làm chủ.</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F0790EAA-CD38-5A46-9C3D-F286F6F67407}"/>
              </a:ext>
            </a:extLst>
          </p:cNvPr>
          <p:cNvSpPr/>
          <p:nvPr/>
        </p:nvSpPr>
        <p:spPr>
          <a:xfrm>
            <a:off x="281353" y="2945539"/>
            <a:ext cx="8510954" cy="3159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latin typeface="Times New Roman" panose="02020603050405020304" pitchFamily="18" charset="0"/>
                <a:ea typeface="Calibri" panose="020F0502020204030204" pitchFamily="34" charset="0"/>
              </a:rPr>
              <a:t>Đây là đặc trưng thể hiện thuộc tính bản chất của chủ nghĩa xã hội, xã hội vì con người và do con người; nhân dân mà nòng cốt là nhân dân lao động là chủ thể của</a:t>
            </a:r>
            <a:r>
              <a:rPr lang="en-US" sz="2800" i="1">
                <a:latin typeface="Times New Roman" panose="02020603050405020304" pitchFamily="18" charset="0"/>
                <a:ea typeface="Calibri" panose="020F0502020204030204" pitchFamily="34" charset="0"/>
              </a:rPr>
              <a:t> </a:t>
            </a:r>
            <a:r>
              <a:rPr lang="en-US" sz="2800">
                <a:latin typeface="Times New Roman" panose="02020603050405020304" pitchFamily="18" charset="0"/>
                <a:ea typeface="Calibri" panose="020F0502020204030204" pitchFamily="34" charset="0"/>
              </a:rPr>
              <a:t>xã hội thực hiện quyền làm chủ ngày càng rộng rãi và đầy đủ trong quá trình cải tạo xã</a:t>
            </a:r>
            <a:r>
              <a:rPr lang="en-US" sz="2800" i="1">
                <a:latin typeface="Times New Roman" panose="02020603050405020304" pitchFamily="18" charset="0"/>
                <a:ea typeface="Calibri" panose="020F0502020204030204" pitchFamily="34" charset="0"/>
              </a:rPr>
              <a:t> </a:t>
            </a:r>
            <a:r>
              <a:rPr lang="en-US" sz="2800">
                <a:latin typeface="Times New Roman" panose="02020603050405020304" pitchFamily="18" charset="0"/>
                <a:ea typeface="Calibri" panose="020F0502020204030204" pitchFamily="34" charset="0"/>
              </a:rPr>
              <a:t>hội cũ, xây dựng</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0310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983545" y="0"/>
            <a:ext cx="7160456" cy="8427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i="1">
                <a:latin typeface="Times New Roman" panose="02020603050405020304" pitchFamily="18" charset="0"/>
                <a:cs typeface="Times New Roman" panose="02020603050405020304" pitchFamily="18" charset="0"/>
              </a:rPr>
              <a:t>3. Những đặc trưng cơ bản của </a:t>
            </a:r>
          </a:p>
          <a:p>
            <a:pPr algn="ctr"/>
            <a:r>
              <a:rPr lang="en-US" sz="2800" b="1" i="1">
                <a:latin typeface="Times New Roman" panose="02020603050405020304" pitchFamily="18" charset="0"/>
                <a:cs typeface="Times New Roman" panose="02020603050405020304" pitchFamily="18" charset="0"/>
              </a:rPr>
              <a:t>chủ nghĩa xã hội </a:t>
            </a:r>
            <a:endParaRPr lang="en-US" sz="2800" i="1">
              <a:latin typeface="Times New Roman" panose="02020603050405020304" pitchFamily="18" charset="0"/>
              <a:cs typeface="Times New Roman" panose="02020603050405020304" pitchFamily="18" charset="0"/>
            </a:endParaRPr>
          </a:p>
        </p:txBody>
      </p:sp>
      <p:sp>
        <p:nvSpPr>
          <p:cNvPr id="5" name="Rectangle 4"/>
          <p:cNvSpPr/>
          <p:nvPr/>
        </p:nvSpPr>
        <p:spPr>
          <a:xfrm>
            <a:off x="450167" y="1069156"/>
            <a:ext cx="8553157" cy="1695144"/>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u="sng">
                <a:solidFill>
                  <a:srgbClr val="002060"/>
                </a:solidFill>
                <a:latin typeface="Times New Roman" panose="02020603050405020304" pitchFamily="18" charset="0"/>
                <a:ea typeface="Calibri" panose="020F0502020204030204" pitchFamily="34" charset="0"/>
                <a:cs typeface="Times New Roman" panose="02020603050405020304" pitchFamily="18" charset="0"/>
              </a:rPr>
              <a:t>Ba là, </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nghĩa xã hội có nền kinh tế phát triển cao dựa trên lực lượng sản xuất hiện đại và chế độ công hữu về tư liệu sản xuất chủ yếu.</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F0790EAA-CD38-5A46-9C3D-F286F6F67407}"/>
              </a:ext>
            </a:extLst>
          </p:cNvPr>
          <p:cNvSpPr/>
          <p:nvPr/>
        </p:nvSpPr>
        <p:spPr>
          <a:xfrm>
            <a:off x="281353" y="2876841"/>
            <a:ext cx="8721971" cy="376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600" spc="-20">
                <a:latin typeface="Times New Roman" panose="02020603050405020304" pitchFamily="18" charset="0"/>
                <a:ea typeface="Calibri" panose="020F0502020204030204" pitchFamily="34" charset="0"/>
              </a:rPr>
              <a:t>Đây là đặc trưng về phương diện kinh tế của chủ nghĩa xã hội. Mục tiêu cao nhất của chủ nghĩa xã hội là giải phóng con người trên cơ sở điều kiện kinh tế - xã hội phát triển, mà xét đến cùng là trình độ phát triển cao của lực lượng sản xuất. Chủ nghĩa xã hội là xã hội có nền kinh tế phát triển cao, với lực lượng sản xuất hiện đại, quan hệ sản xuất dựa trên chế độ công hữu về tư liệu sản xuất, được tổ chức quản lý có hiệu</a:t>
            </a:r>
            <a:r>
              <a:rPr lang="en-US" sz="2600" i="1" spc="-20">
                <a:latin typeface="Times New Roman" panose="02020603050405020304" pitchFamily="18" charset="0"/>
                <a:ea typeface="Calibri" panose="020F0502020204030204" pitchFamily="34" charset="0"/>
              </a:rPr>
              <a:t> </a:t>
            </a:r>
            <a:r>
              <a:rPr lang="en-US" sz="2600" spc="-20">
                <a:latin typeface="Times New Roman" panose="02020603050405020304" pitchFamily="18" charset="0"/>
                <a:ea typeface="Calibri" panose="020F0502020204030204" pitchFamily="34" charset="0"/>
              </a:rPr>
              <a:t>quả, năng suất lao động cao và phân phối chủ yếu theo lao động</a:t>
            </a:r>
            <a:endParaRPr lang="en-US" sz="2600" spc="-20"/>
          </a:p>
        </p:txBody>
      </p:sp>
    </p:spTree>
    <p:extLst>
      <p:ext uri="{BB962C8B-B14F-4D97-AF65-F5344CB8AC3E}">
        <p14:creationId xmlns:p14="http://schemas.microsoft.com/office/powerpoint/2010/main" val="317246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814732" y="64998"/>
            <a:ext cx="7146386" cy="8427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Những đặc trưng cơ bản của </a:t>
            </a:r>
          </a:p>
          <a:p>
            <a:pPr algn="ctr"/>
            <a:r>
              <a:rPr lang="en-US" sz="2800" b="1">
                <a:latin typeface="Times New Roman" panose="02020603050405020304" pitchFamily="18" charset="0"/>
                <a:cs typeface="Times New Roman" panose="02020603050405020304" pitchFamily="18" charset="0"/>
              </a:rPr>
              <a:t>chủ nghĩa xã hội </a:t>
            </a:r>
            <a:endParaRPr lang="en-US" sz="2800">
              <a:latin typeface="Times New Roman" panose="02020603050405020304" pitchFamily="18" charset="0"/>
              <a:cs typeface="Times New Roman" panose="02020603050405020304" pitchFamily="18" charset="0"/>
            </a:endParaRPr>
          </a:p>
        </p:txBody>
      </p:sp>
      <p:sp>
        <p:nvSpPr>
          <p:cNvPr id="9" name="Rectangle 8"/>
          <p:cNvSpPr/>
          <p:nvPr/>
        </p:nvSpPr>
        <p:spPr>
          <a:xfrm>
            <a:off x="393894" y="1187258"/>
            <a:ext cx="8567224" cy="1754326"/>
          </a:xfrm>
          <a:prstGeom prst="rect">
            <a:avLst/>
          </a:prstGeom>
          <a:solidFill>
            <a:schemeClr val="bg2">
              <a:lumMod val="9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u="sng">
                <a:solidFill>
                  <a:srgbClr val="002060"/>
                </a:solidFill>
                <a:latin typeface="Times New Roman" panose="02020603050405020304" pitchFamily="18" charset="0"/>
                <a:ea typeface="Calibri" panose="020F0502020204030204" pitchFamily="34" charset="0"/>
                <a:cs typeface="Times New Roman" panose="02020603050405020304" pitchFamily="18" charset="0"/>
              </a:rPr>
              <a:t>Bốn là, </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nghĩa xã hội có nhà nước kiểu mới mang bản chất giai cấp công nhân, đại biểu cho lợi ích, quyền lực và ý chí của nhân dân lao động.</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F0790EAA-CD38-5A46-9C3D-F286F6F67407}"/>
              </a:ext>
            </a:extLst>
          </p:cNvPr>
          <p:cNvSpPr/>
          <p:nvPr/>
        </p:nvSpPr>
        <p:spPr>
          <a:xfrm>
            <a:off x="225080" y="3094891"/>
            <a:ext cx="8721971" cy="376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a:latin typeface="Times New Roman" panose="02020603050405020304" pitchFamily="18" charset="0"/>
                <a:ea typeface="Calibri" panose="020F0502020204030204" pitchFamily="34" charset="0"/>
              </a:rPr>
              <a:t>Theo V.I.Lênin, chuyên chính cách mạng của giai cấp vô sản là một chính</a:t>
            </a:r>
            <a:r>
              <a:rPr lang="en-US" sz="2800" i="1">
                <a:latin typeface="Times New Roman" panose="02020603050405020304" pitchFamily="18" charset="0"/>
                <a:ea typeface="Calibri" panose="020F0502020204030204" pitchFamily="34" charset="0"/>
              </a:rPr>
              <a:t> </a:t>
            </a:r>
            <a:r>
              <a:rPr lang="en-US" sz="2800">
                <a:latin typeface="Times New Roman" panose="02020603050405020304" pitchFamily="18" charset="0"/>
                <a:ea typeface="Calibri" panose="020F0502020204030204" pitchFamily="34" charset="0"/>
              </a:rPr>
              <a:t>quyền do giai cấp vô sản giành được và duy trì băng bạo lực đối với giai cấp tư sản. Chính quyền đó chính là nhà nước kiểu mới thực hiện dân chủ cho tuyệt đại đa số nhân dân và trấn áp bằng vũ lực bọn bóc lột, bọn áp bức nhân dân, thực chất của sự biến đổi của chế độ dân chủ trong thời kỳ quá độ từ chủ nghĩa tư bản lên chủ nghĩa cộng sản</a:t>
            </a:r>
            <a:endParaRPr lang="en-US" sz="2800"/>
          </a:p>
        </p:txBody>
      </p:sp>
    </p:spTree>
    <p:extLst>
      <p:ext uri="{BB962C8B-B14F-4D97-AF65-F5344CB8AC3E}">
        <p14:creationId xmlns:p14="http://schemas.microsoft.com/office/powerpoint/2010/main" val="3062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814732" y="64998"/>
            <a:ext cx="7146386" cy="8427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Những đặc trưng cơ bản của </a:t>
            </a:r>
          </a:p>
          <a:p>
            <a:pPr algn="ctr"/>
            <a:r>
              <a:rPr lang="en-US" sz="2800" b="1">
                <a:latin typeface="Times New Roman" panose="02020603050405020304" pitchFamily="18" charset="0"/>
                <a:cs typeface="Times New Roman" panose="02020603050405020304" pitchFamily="18" charset="0"/>
              </a:rPr>
              <a:t>chủ nghĩa xã hội </a:t>
            </a:r>
            <a:endParaRPr lang="en-US" sz="2800">
              <a:latin typeface="Times New Roman" panose="02020603050405020304" pitchFamily="18" charset="0"/>
              <a:cs typeface="Times New Roman" panose="02020603050405020304" pitchFamily="18" charset="0"/>
            </a:endParaRPr>
          </a:p>
        </p:txBody>
      </p:sp>
      <p:sp>
        <p:nvSpPr>
          <p:cNvPr id="7" name="Rectangle 6"/>
          <p:cNvSpPr/>
          <p:nvPr/>
        </p:nvSpPr>
        <p:spPr>
          <a:xfrm>
            <a:off x="393893" y="1056406"/>
            <a:ext cx="8567225" cy="1754326"/>
          </a:xfrm>
          <a:prstGeom prst="rect">
            <a:avLst/>
          </a:prstGeom>
          <a:solidFill>
            <a:schemeClr val="accent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u="sng">
                <a:solidFill>
                  <a:srgbClr val="002060"/>
                </a:solidFill>
                <a:latin typeface="Times New Roman" panose="02020603050405020304" pitchFamily="18" charset="0"/>
                <a:ea typeface="Calibri" panose="020F0502020204030204" pitchFamily="34" charset="0"/>
                <a:cs typeface="Times New Roman" panose="02020603050405020304" pitchFamily="18" charset="0"/>
              </a:rPr>
              <a:t>Năm là, </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nghĩa xã hội có nền văn hóa phát triển cao, kế thừa và phát huy những giá trị của văn hóa dân tộc và tinh hoa văn nhân loại.</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F0790EAA-CD38-5A46-9C3D-F286F6F67407}"/>
              </a:ext>
            </a:extLst>
          </p:cNvPr>
          <p:cNvSpPr/>
          <p:nvPr/>
        </p:nvSpPr>
        <p:spPr>
          <a:xfrm>
            <a:off x="225080" y="3094891"/>
            <a:ext cx="8721971" cy="37631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800">
                <a:latin typeface="Times New Roman" panose="02020603050405020304" pitchFamily="18" charset="0"/>
                <a:ea typeface="Calibri" panose="020F0502020204030204" pitchFamily="34" charset="0"/>
              </a:rPr>
              <a:t>Tính ưu việt; sự ổn định và phát triển của chế độ xã hội chủ nghĩa không chỉ thể hiện ở lĩnh vực kinh tế, chính trị mà còn ở lĩnh vực văn hóa - tinh thần của xã hội. Trong chủ nghĩa xã hội, văn hóa là nền tảng tinh thần của xã hội, mục tiêu, động lực của phát triển xã hội, trọng tâm là phát triển kinh tế; văn hóa đã hun đúc nên tâm hồn, khí phách, bản lĩnh con người, biến con người thành con người chân, thiện mỹ</a:t>
            </a:r>
            <a:endParaRPr lang="en-US" sz="2800"/>
          </a:p>
        </p:txBody>
      </p:sp>
    </p:spTree>
    <p:extLst>
      <p:ext uri="{BB962C8B-B14F-4D97-AF65-F5344CB8AC3E}">
        <p14:creationId xmlns:p14="http://schemas.microsoft.com/office/powerpoint/2010/main" val="6726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1814732" y="64998"/>
            <a:ext cx="7146386" cy="84274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Những đặc trưng cơ bản của </a:t>
            </a:r>
          </a:p>
          <a:p>
            <a:pPr algn="ctr"/>
            <a:r>
              <a:rPr lang="en-US" sz="2800" b="1">
                <a:latin typeface="Times New Roman" panose="02020603050405020304" pitchFamily="18" charset="0"/>
                <a:cs typeface="Times New Roman" panose="02020603050405020304" pitchFamily="18" charset="0"/>
              </a:rPr>
              <a:t>chủ nghĩa xã hội </a:t>
            </a:r>
            <a:endParaRPr lang="en-US" sz="2800">
              <a:latin typeface="Times New Roman" panose="02020603050405020304" pitchFamily="18" charset="0"/>
              <a:cs typeface="Times New Roman" panose="02020603050405020304" pitchFamily="18" charset="0"/>
            </a:endParaRPr>
          </a:p>
        </p:txBody>
      </p:sp>
      <p:sp>
        <p:nvSpPr>
          <p:cNvPr id="8" name="Rectangle 7"/>
          <p:cNvSpPr/>
          <p:nvPr/>
        </p:nvSpPr>
        <p:spPr>
          <a:xfrm>
            <a:off x="168810" y="962203"/>
            <a:ext cx="8567225" cy="1754326"/>
          </a:xfrm>
          <a:prstGeom prst="rect">
            <a:avLst/>
          </a:prstGeom>
          <a:solidFill>
            <a:schemeClr val="tx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u="sng">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Thứ sáu, </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nghĩa xã hội bảo đảm bình đẳng, đoàn kết giữa các dân tộc và có quan hệ hữu nghị, hợp tác với nhân dân các nước trên thế giới</a:t>
            </a:r>
            <a:r>
              <a:rPr lang="en-US" sz="24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ed Rectangle 9">
            <a:extLst>
              <a:ext uri="{FF2B5EF4-FFF2-40B4-BE49-F238E27FC236}">
                <a16:creationId xmlns:a16="http://schemas.microsoft.com/office/drawing/2014/main" id="{F0790EAA-CD38-5A46-9C3D-F286F6F67407}"/>
              </a:ext>
            </a:extLst>
          </p:cNvPr>
          <p:cNvSpPr/>
          <p:nvPr/>
        </p:nvSpPr>
        <p:spPr>
          <a:xfrm>
            <a:off x="225080" y="3094892"/>
            <a:ext cx="8721971" cy="3446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800">
                <a:latin typeface="Times New Roman" panose="02020603050405020304" pitchFamily="18" charset="0"/>
                <a:ea typeface="Calibri" panose="020F0502020204030204" pitchFamily="34" charset="0"/>
              </a:rPr>
              <a:t>Theo quan điểm của các nhà sáng lập ra chủ nghĩa xã hội khoa học, vấn đề giai cấp và dân tộc có quan hệ biện chứng, bởi vậy, giải quyết vấn đề dân tộc, giai cấp trong chủ nghĩa xã hội có vị trí đặc biệt quan trọng và phải tuân thủ nguyên tắc: “xóa bỏ tình trạng người bóc lột người thì tình trạng dân tộc này bóc lột dân tộc khác cũng bị xóa bỏ”</a:t>
            </a:r>
            <a:endParaRPr lang="en-US" sz="2800"/>
          </a:p>
        </p:txBody>
      </p:sp>
    </p:spTree>
    <p:extLst>
      <p:ext uri="{BB962C8B-B14F-4D97-AF65-F5344CB8AC3E}">
        <p14:creationId xmlns:p14="http://schemas.microsoft.com/office/powerpoint/2010/main" val="72320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14480</TotalTime>
  <Words>1280</Words>
  <Application>Microsoft Office PowerPoint</Application>
  <PresentationFormat>On-screen Show (4:3)</PresentationFormat>
  <Paragraphs>57</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UTM Alexander</vt:lpstr>
      <vt:lpstr>Arial</vt:lpstr>
      <vt:lpstr>Calibri</vt:lpstr>
      <vt:lpstr>Times New Roman</vt:lpstr>
      <vt:lpstr>Office Theme</vt:lpstr>
      <vt:lpstr>PowerPoint Presentation</vt:lpstr>
      <vt:lpstr> Chương 3 CHỦ NGHĨA XÃ HỘI VÀ THỜI KỲ QUÁ ĐỘ  LÊN CHỦ NGHĨA XÃ HỘI </vt:lpstr>
      <vt:lpstr> Chương 3 CHỦ NGHĨA XÃ HỘI VÀ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443</cp:revision>
  <dcterms:created xsi:type="dcterms:W3CDTF">2020-12-02T00:38:25Z</dcterms:created>
  <dcterms:modified xsi:type="dcterms:W3CDTF">2024-07-15T09:03:59Z</dcterms:modified>
</cp:coreProperties>
</file>