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41" r:id="rId3"/>
    <p:sldId id="392" r:id="rId4"/>
    <p:sldId id="381" r:id="rId5"/>
    <p:sldId id="387" r:id="rId6"/>
    <p:sldId id="386" r:id="rId7"/>
    <p:sldId id="388" r:id="rId8"/>
    <p:sldId id="382" r:id="rId9"/>
    <p:sldId id="389" r:id="rId10"/>
    <p:sldId id="377" r:id="rId11"/>
    <p:sldId id="379" r:id="rId12"/>
    <p:sldId id="380" r:id="rId13"/>
    <p:sldId id="384" r:id="rId14"/>
    <p:sldId id="390" r:id="rId15"/>
    <p:sldId id="39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5" autoAdjust="0"/>
  </p:normalViewPr>
  <p:slideViewPr>
    <p:cSldViewPr snapToGrid="0">
      <p:cViewPr varScale="1">
        <p:scale>
          <a:sx n="76" d="100"/>
          <a:sy n="76" d="100"/>
        </p:scale>
        <p:origin x="1642" y="48"/>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420005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11</a:t>
            </a:fld>
            <a:endParaRPr lang="en-US"/>
          </a:p>
        </p:txBody>
      </p:sp>
    </p:spTree>
    <p:extLst>
      <p:ext uri="{BB962C8B-B14F-4D97-AF65-F5344CB8AC3E}">
        <p14:creationId xmlns:p14="http://schemas.microsoft.com/office/powerpoint/2010/main" val="2662056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12</a:t>
            </a:fld>
            <a:endParaRPr lang="en-US"/>
          </a:p>
        </p:txBody>
      </p:sp>
    </p:spTree>
    <p:extLst>
      <p:ext uri="{BB962C8B-B14F-4D97-AF65-F5344CB8AC3E}">
        <p14:creationId xmlns:p14="http://schemas.microsoft.com/office/powerpoint/2010/main" val="1717425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13</a:t>
            </a:fld>
            <a:endParaRPr lang="en-US"/>
          </a:p>
        </p:txBody>
      </p:sp>
    </p:spTree>
    <p:extLst>
      <p:ext uri="{BB962C8B-B14F-4D97-AF65-F5344CB8AC3E}">
        <p14:creationId xmlns:p14="http://schemas.microsoft.com/office/powerpoint/2010/main" val="2573248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76099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4</a:t>
            </a:fld>
            <a:endParaRPr lang="en-US"/>
          </a:p>
        </p:txBody>
      </p:sp>
    </p:spTree>
    <p:extLst>
      <p:ext uri="{BB962C8B-B14F-4D97-AF65-F5344CB8AC3E}">
        <p14:creationId xmlns:p14="http://schemas.microsoft.com/office/powerpoint/2010/main" val="26453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5</a:t>
            </a:fld>
            <a:endParaRPr lang="en-US"/>
          </a:p>
        </p:txBody>
      </p:sp>
    </p:spTree>
    <p:extLst>
      <p:ext uri="{BB962C8B-B14F-4D97-AF65-F5344CB8AC3E}">
        <p14:creationId xmlns:p14="http://schemas.microsoft.com/office/powerpoint/2010/main" val="191315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6</a:t>
            </a:fld>
            <a:endParaRPr lang="en-US"/>
          </a:p>
        </p:txBody>
      </p:sp>
    </p:spTree>
    <p:extLst>
      <p:ext uri="{BB962C8B-B14F-4D97-AF65-F5344CB8AC3E}">
        <p14:creationId xmlns:p14="http://schemas.microsoft.com/office/powerpoint/2010/main" val="376322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112682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8</a:t>
            </a:fld>
            <a:endParaRPr lang="en-US"/>
          </a:p>
        </p:txBody>
      </p:sp>
    </p:spTree>
    <p:extLst>
      <p:ext uri="{BB962C8B-B14F-4D97-AF65-F5344CB8AC3E}">
        <p14:creationId xmlns:p14="http://schemas.microsoft.com/office/powerpoint/2010/main" val="3676505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9</a:t>
            </a:fld>
            <a:endParaRPr lang="en-US"/>
          </a:p>
        </p:txBody>
      </p:sp>
    </p:spTree>
    <p:extLst>
      <p:ext uri="{BB962C8B-B14F-4D97-AF65-F5344CB8AC3E}">
        <p14:creationId xmlns:p14="http://schemas.microsoft.com/office/powerpoint/2010/main" val="536843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10</a:t>
            </a:fld>
            <a:endParaRPr lang="en-US"/>
          </a:p>
        </p:txBody>
      </p:sp>
    </p:spTree>
    <p:extLst>
      <p:ext uri="{BB962C8B-B14F-4D97-AF65-F5344CB8AC3E}">
        <p14:creationId xmlns:p14="http://schemas.microsoft.com/office/powerpoint/2010/main" val="3354462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77281"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1069332"/>
          </a:xfrm>
          <a:prstGeom prst="rect">
            <a:avLst/>
          </a:prstGeom>
        </p:spPr>
        <p:txBody>
          <a:bodyPr wrap="square">
            <a:spAutoFit/>
          </a:bodyPr>
          <a:lstStyle/>
          <a:p>
            <a:pPr algn="ctr">
              <a:lnSpc>
                <a:spcPct val="140000"/>
              </a:lnSpc>
            </a:pPr>
            <a:r>
              <a:rPr lang="en-US" sz="2400" b="1">
                <a:solidFill>
                  <a:srgbClr val="002060"/>
                </a:solidFill>
                <a:latin typeface="Times New Roman" pitchFamily="18" charset="0"/>
                <a:ea typeface="Tahoma" pitchFamily="34" charset="0"/>
                <a:cs typeface="Times New Roman" pitchFamily="18" charset="0"/>
              </a:rPr>
              <a:t>CHỦ NGHĨA XÃ HỘI VÀ THỜI KỲ QUÁ ĐỘ </a:t>
            </a:r>
          </a:p>
          <a:p>
            <a:pPr algn="ctr">
              <a:lnSpc>
                <a:spcPct val="140000"/>
              </a:lnSpc>
            </a:pPr>
            <a:r>
              <a:rPr lang="en-US" sz="2400" b="1">
                <a:solidFill>
                  <a:srgbClr val="002060"/>
                </a:solidFill>
                <a:latin typeface="Times New Roman" pitchFamily="18" charset="0"/>
                <a:ea typeface="Tahoma" pitchFamily="34" charset="0"/>
                <a:cs typeface="Times New Roman" pitchFamily="18" charset="0"/>
              </a:rPr>
              <a:t>LÊN CHỦ NGHĨA XÃ HỘI</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79" y="12527"/>
            <a:ext cx="7132321" cy="954749"/>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vi-VN" sz="2400" b="1">
              <a:solidFill>
                <a:schemeClr val="bg1"/>
              </a:solidFill>
              <a:cs typeface="Times New Roman" panose="02020603050405020304" pitchFamily="18" charset="0"/>
            </a:endParaRPr>
          </a:p>
        </p:txBody>
      </p:sp>
      <p:sp>
        <p:nvSpPr>
          <p:cNvPr id="9" name="Rounded Rectangle 8"/>
          <p:cNvSpPr/>
          <p:nvPr/>
        </p:nvSpPr>
        <p:spPr>
          <a:xfrm>
            <a:off x="1" y="1022696"/>
            <a:ext cx="8792306" cy="82080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2400" b="1" i="1">
              <a:latin typeface="Times New Roman" panose="02020603050405020304" pitchFamily="18" charset="0"/>
              <a:cs typeface="Times New Roman" panose="02020603050405020304" pitchFamily="18" charset="0"/>
            </a:endParaRPr>
          </a:p>
          <a:p>
            <a:r>
              <a:rPr lang="en-US" sz="2400" b="1" i="1">
                <a:latin typeface="Times New Roman" panose="02020603050405020304" pitchFamily="18" charset="0"/>
                <a:cs typeface="Times New Roman" panose="02020603050405020304" pitchFamily="18" charset="0"/>
              </a:rPr>
              <a:t>2. Đặc điểm thời kỳ quá độ lên chủ nghĩa xã hội</a:t>
            </a:r>
            <a:endParaRPr lang="en-US" sz="2400" b="1">
              <a:latin typeface="Times New Roman" panose="02020603050405020304" pitchFamily="18" charset="0"/>
              <a:cs typeface="Times New Roman" panose="02020603050405020304" pitchFamily="18" charset="0"/>
            </a:endParaRPr>
          </a:p>
          <a:p>
            <a:endParaRPr lang="en-US" sz="2400" b="1" i="1">
              <a:latin typeface="Times New Roman" panose="02020603050405020304" pitchFamily="18" charset="0"/>
              <a:cs typeface="Times New Roman" panose="02020603050405020304" pitchFamily="18" charset="0"/>
            </a:endParaRPr>
          </a:p>
        </p:txBody>
      </p:sp>
      <p:pic>
        <p:nvPicPr>
          <p:cNvPr id="12" name="Picture 11" descr="Kinh tế nhiều thành phần: Phát huy sức mạnh toàn bộ lực lượng | Kinh tế |  Vietnam+ (VietnamPlu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091" y="4580679"/>
            <a:ext cx="3297847" cy="2112243"/>
          </a:xfrm>
          <a:prstGeom prst="rect">
            <a:avLst/>
          </a:prstGeom>
          <a:noFill/>
          <a:ln>
            <a:noFill/>
          </a:ln>
        </p:spPr>
      </p:pic>
      <p:pic>
        <p:nvPicPr>
          <p:cNvPr id="13" name="Picture 12" descr="Một số vấn đề lý luận và thực tiễn về nền kinh tế thị trường định hướng xã  hội chủ nghĩa ở Việt Nam | Kinh tế | Tạp chí mặt trận Online"/>
          <p:cNvPicPr/>
          <p:nvPr/>
        </p:nvPicPr>
        <p:blipFill>
          <a:blip r:embed="rId4">
            <a:extLst>
              <a:ext uri="{28A0092B-C50C-407E-A947-70E740481C1C}">
                <a14:useLocalDpi xmlns:a14="http://schemas.microsoft.com/office/drawing/2010/main" val="0"/>
              </a:ext>
            </a:extLst>
          </a:blip>
          <a:srcRect/>
          <a:stretch>
            <a:fillRect/>
          </a:stretch>
        </p:blipFill>
        <p:spPr bwMode="auto">
          <a:xfrm>
            <a:off x="5247250" y="4580680"/>
            <a:ext cx="3545058" cy="2112243"/>
          </a:xfrm>
          <a:prstGeom prst="rect">
            <a:avLst/>
          </a:prstGeom>
          <a:noFill/>
          <a:ln>
            <a:noFill/>
          </a:ln>
        </p:spPr>
      </p:pic>
      <p:pic>
        <p:nvPicPr>
          <p:cNvPr id="14" name="Picture 13" descr="Nhận thức và giải quyết mối quan hệ giữa tuân theo các quy luật của kinh tế  thị trường và bảo đảm định hướng xã hội chủ nghĩa"/>
          <p:cNvPicPr/>
          <p:nvPr/>
        </p:nvPicPr>
        <p:blipFill>
          <a:blip r:embed="rId5">
            <a:extLst>
              <a:ext uri="{28A0092B-C50C-407E-A947-70E740481C1C}">
                <a14:useLocalDpi xmlns:a14="http://schemas.microsoft.com/office/drawing/2010/main" val="0"/>
              </a:ext>
            </a:extLst>
          </a:blip>
          <a:srcRect/>
          <a:stretch>
            <a:fillRect/>
          </a:stretch>
        </p:blipFill>
        <p:spPr bwMode="auto">
          <a:xfrm>
            <a:off x="5247249" y="2007774"/>
            <a:ext cx="3545058" cy="2353211"/>
          </a:xfrm>
          <a:prstGeom prst="rect">
            <a:avLst/>
          </a:prstGeom>
          <a:noFill/>
          <a:ln>
            <a:noFill/>
          </a:ln>
        </p:spPr>
      </p:pic>
      <p:sp>
        <p:nvSpPr>
          <p:cNvPr id="15" name="Rounded Rectangle 14">
            <a:extLst>
              <a:ext uri="{FF2B5EF4-FFF2-40B4-BE49-F238E27FC236}">
                <a16:creationId xmlns:a16="http://schemas.microsoft.com/office/drawing/2014/main" id="{083D889A-732F-B34C-B40F-C18B4DE66456}"/>
              </a:ext>
            </a:extLst>
          </p:cNvPr>
          <p:cNvSpPr/>
          <p:nvPr/>
        </p:nvSpPr>
        <p:spPr>
          <a:xfrm>
            <a:off x="110539" y="1898919"/>
            <a:ext cx="4151972" cy="279260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altLang="vi-VN" sz="2400" b="1">
                <a:solidFill>
                  <a:srgbClr val="C00000"/>
                </a:solidFill>
                <a:latin typeface="Times New Roman" panose="02020603050405020304" pitchFamily="18" charset="0"/>
                <a:cs typeface="Times New Roman" panose="02020603050405020304" pitchFamily="18" charset="0"/>
              </a:rPr>
              <a:t>* Trên lĩnh vực kinh tế:</a:t>
            </a:r>
          </a:p>
          <a:p>
            <a:pPr algn="just"/>
            <a:r>
              <a:rPr lang="en-US" altLang="vi-VN" sz="2400" b="1">
                <a:solidFill>
                  <a:srgbClr val="002060"/>
                </a:solidFill>
                <a:latin typeface="Times New Roman" panose="02020603050405020304" pitchFamily="18" charset="0"/>
                <a:cs typeface="Times New Roman" panose="02020603050405020304" pitchFamily="18" charset="0"/>
              </a:rPr>
              <a:t>Tất yếu còn tồn tại đan xen nhiều hình thức sở hữu; nhiều thành phần kinh tế và những hình thức phân phối khác nhau.</a:t>
            </a:r>
          </a:p>
        </p:txBody>
      </p:sp>
    </p:spTree>
    <p:extLst>
      <p:ext uri="{BB962C8B-B14F-4D97-AF65-F5344CB8AC3E}">
        <p14:creationId xmlns:p14="http://schemas.microsoft.com/office/powerpoint/2010/main" val="30731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circle(in)">
                                      <p:cBhvr>
                                        <p:cTn id="14" dur="2000"/>
                                        <p:tgtEl>
                                          <p:spTgt spid="12"/>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000"/>
                                        <p:tgtEl>
                                          <p:spTgt spid="15"/>
                                        </p:tgtEl>
                                      </p:cBhvr>
                                    </p:animEffect>
                                  </p:childTnLst>
                                </p:cTn>
                              </p:par>
                              <p:par>
                                <p:cTn id="18" presetID="6" presetClass="entr" presetSubtype="16"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ircle(in)">
                                      <p:cBhvr>
                                        <p:cTn id="20" dur="2000"/>
                                        <p:tgtEl>
                                          <p:spTgt spid="14"/>
                                        </p:tgtEl>
                                      </p:cBhvr>
                                    </p:animEffect>
                                  </p:childTnLst>
                                </p:cTn>
                              </p:par>
                              <p:par>
                                <p:cTn id="21" presetID="6" presetClass="entr" presetSubtype="16"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in)">
                                      <p:cBhvr>
                                        <p:cTn id="23" dur="2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Effect transition="in" filter="circle(in)">
                                      <p:cBhvr>
                                        <p:cTn id="28" dur="2000"/>
                                        <p:tgtEl>
                                          <p:spTgt spid="15">
                                            <p:txEl>
                                              <p:pRg st="0" end="0"/>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15">
                                            <p:txEl>
                                              <p:pRg st="1" end="1"/>
                                            </p:txEl>
                                          </p:spTgt>
                                        </p:tgtEl>
                                        <p:attrNameLst>
                                          <p:attrName>style.visibility</p:attrName>
                                        </p:attrNameLst>
                                      </p:cBhvr>
                                      <p:to>
                                        <p:strVal val="visible"/>
                                      </p:to>
                                    </p:set>
                                    <p:animEffect transition="in" filter="circle(in)">
                                      <p:cBhvr>
                                        <p:cTn id="31" dur="20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039814" y="0"/>
            <a:ext cx="7003707" cy="82080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800" b="1">
              <a:latin typeface="Times New Roman" panose="02020603050405020304" pitchFamily="18" charset="0"/>
              <a:cs typeface="Times New Roman" panose="02020603050405020304" pitchFamily="18" charset="0"/>
            </a:endParaRPr>
          </a:p>
          <a:p>
            <a:pPr algn="ctr"/>
            <a:r>
              <a:rPr lang="en-US" sz="2800" b="1">
                <a:latin typeface="Times New Roman" panose="02020603050405020304" pitchFamily="18" charset="0"/>
                <a:cs typeface="Times New Roman" panose="02020603050405020304" pitchFamily="18" charset="0"/>
              </a:rPr>
              <a:t>2. Đặc điểm thời kỳ quá độ </a:t>
            </a:r>
          </a:p>
          <a:p>
            <a:pPr algn="ctr"/>
            <a:r>
              <a:rPr lang="en-US" sz="2800" b="1">
                <a:latin typeface="Times New Roman" panose="02020603050405020304" pitchFamily="18" charset="0"/>
                <a:cs typeface="Times New Roman" panose="02020603050405020304" pitchFamily="18" charset="0"/>
              </a:rPr>
              <a:t>lên chủ nghĩa xã hội</a:t>
            </a:r>
          </a:p>
          <a:p>
            <a:pPr algn="ctr"/>
            <a:endParaRPr lang="en-US" sz="2800" b="1">
              <a:latin typeface="Times New Roman" panose="02020603050405020304" pitchFamily="18" charset="0"/>
              <a:cs typeface="Times New Roman" panose="02020603050405020304" pitchFamily="18" charset="0"/>
            </a:endParaRPr>
          </a:p>
        </p:txBody>
      </p:sp>
      <p:sp>
        <p:nvSpPr>
          <p:cNvPr id="10" name="Rounded Rectangle 9">
            <a:extLst>
              <a:ext uri="{FF2B5EF4-FFF2-40B4-BE49-F238E27FC236}">
                <a16:creationId xmlns:a16="http://schemas.microsoft.com/office/drawing/2014/main" id="{083D889A-732F-B34C-B40F-C18B4DE66456}"/>
              </a:ext>
            </a:extLst>
          </p:cNvPr>
          <p:cNvSpPr/>
          <p:nvPr/>
        </p:nvSpPr>
        <p:spPr>
          <a:xfrm>
            <a:off x="251216" y="1016120"/>
            <a:ext cx="3532993" cy="572230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endParaRPr lang="en-US" altLang="vi-VN" sz="2800" b="1">
              <a:solidFill>
                <a:srgbClr val="C00000"/>
              </a:solidFill>
              <a:latin typeface="Times New Roman" panose="02020603050405020304" pitchFamily="18" charset="0"/>
              <a:cs typeface="Times New Roman" panose="02020603050405020304" pitchFamily="18" charset="0"/>
            </a:endParaRPr>
          </a:p>
          <a:p>
            <a:pPr algn="just"/>
            <a:endParaRPr lang="en-US" altLang="vi-VN" sz="2800" b="1">
              <a:solidFill>
                <a:srgbClr val="C00000"/>
              </a:solidFill>
              <a:latin typeface="Times New Roman" panose="02020603050405020304" pitchFamily="18" charset="0"/>
              <a:cs typeface="Times New Roman" panose="02020603050405020304" pitchFamily="18" charset="0"/>
            </a:endParaRPr>
          </a:p>
          <a:p>
            <a:pPr algn="just"/>
            <a:r>
              <a:rPr lang="en-US" altLang="vi-VN" sz="2800" b="1">
                <a:solidFill>
                  <a:srgbClr val="C00000"/>
                </a:solidFill>
                <a:latin typeface="Times New Roman" panose="02020603050405020304" pitchFamily="18" charset="0"/>
                <a:cs typeface="Times New Roman" panose="02020603050405020304" pitchFamily="18" charset="0"/>
              </a:rPr>
              <a:t>* Trên lĩnh vực chính trị: </a:t>
            </a:r>
            <a:r>
              <a:rPr lang="en-US" sz="2800" b="1">
                <a:solidFill>
                  <a:srgbClr val="002060"/>
                </a:solidFill>
                <a:latin typeface="Times New Roman" panose="02020603050405020304" pitchFamily="18" charset="0"/>
                <a:ea typeface="Calibri" panose="020F0502020204030204" pitchFamily="34" charset="0"/>
              </a:rPr>
              <a:t>Thiết lập, tăng cường chuyên chính vô sản mà thực chất của nó là việc giai cấp công nhân nắm và sử dụng quyền lực nhà nước trấn áp giai cấp tư sản, tiến hành xây đựng một xã hội không giai cấp.</a:t>
            </a:r>
            <a:endParaRPr lang="en-US" sz="2800" b="1">
              <a:solidFill>
                <a:srgbClr val="002060"/>
              </a:solidFill>
            </a:endParaRPr>
          </a:p>
          <a:p>
            <a:pPr algn="just"/>
            <a:endParaRPr lang="en-US" altLang="vi-VN" sz="2800" b="1">
              <a:solidFill>
                <a:srgbClr val="C00000"/>
              </a:solidFill>
              <a:latin typeface="Times New Roman" panose="02020603050405020304" pitchFamily="18" charset="0"/>
              <a:cs typeface="Times New Roman" panose="02020603050405020304" pitchFamily="18" charset="0"/>
            </a:endParaRPr>
          </a:p>
          <a:p>
            <a:pPr algn="just"/>
            <a:r>
              <a:rPr lang="en-US" altLang="vi-VN" sz="2800" b="1">
                <a:solidFill>
                  <a:srgbClr val="002060"/>
                </a:solidFill>
                <a:latin typeface="Times New Roman" panose="02020603050405020304" pitchFamily="18" charset="0"/>
                <a:cs typeface="Times New Roman" panose="02020603050405020304" pitchFamily="18" charset="0"/>
              </a:rPr>
              <a:t>	</a:t>
            </a:r>
          </a:p>
        </p:txBody>
      </p:sp>
      <p:pic>
        <p:nvPicPr>
          <p:cNvPr id="15" name="Picture 2" descr="chuyên chính vô sản | Nghiên Cứu Lịch Sử"/>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206" y="1016120"/>
            <a:ext cx="4013054"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hủ nghĩa cộng sản – Wikipedia tiếng Việ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360" y="3516565"/>
            <a:ext cx="4808746" cy="3221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75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par>
                                <p:cTn id="13" presetID="6" presetClass="entr" presetSubtype="1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ircle(in)">
                                      <p:cBhvr>
                                        <p:cTn id="15" dur="2000"/>
                                        <p:tgtEl>
                                          <p:spTgt spid="15"/>
                                        </p:tgtEl>
                                      </p:cBhvr>
                                    </p:animEffect>
                                  </p:childTnLst>
                                </p:cTn>
                              </p:par>
                              <p:par>
                                <p:cTn id="16" presetID="6" presetClass="entr" presetSubtype="16"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2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wd">
                                    <p:tmAbs val="50"/>
                                  </p:iterate>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gdptgiacngan.com/home/uploads/News/pic/small_1238247034.n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1096835"/>
            <a:ext cx="3201988"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http://bnbtravel.files.wordpress.com/2008/06/tuong-chu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068260"/>
            <a:ext cx="30480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http://files.myopera.com/mietvuon/blog/IMG_219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4525" y="1068260"/>
            <a:ext cx="28575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9"/>
          <p:cNvSpPr/>
          <p:nvPr/>
        </p:nvSpPr>
        <p:spPr>
          <a:xfrm>
            <a:off x="1927274" y="0"/>
            <a:ext cx="7116248" cy="82080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800" b="1">
              <a:latin typeface="Times New Roman" panose="02020603050405020304" pitchFamily="18" charset="0"/>
              <a:cs typeface="Times New Roman" panose="02020603050405020304" pitchFamily="18" charset="0"/>
            </a:endParaRPr>
          </a:p>
          <a:p>
            <a:pPr algn="ctr"/>
            <a:r>
              <a:rPr lang="en-US" sz="2800" b="1">
                <a:latin typeface="Times New Roman" panose="02020603050405020304" pitchFamily="18" charset="0"/>
                <a:cs typeface="Times New Roman" panose="02020603050405020304" pitchFamily="18" charset="0"/>
              </a:rPr>
              <a:t>2. Đặc điểm thời kỳ quá độ </a:t>
            </a:r>
          </a:p>
          <a:p>
            <a:pPr algn="ctr"/>
            <a:r>
              <a:rPr lang="en-US" sz="2800" b="1">
                <a:latin typeface="Times New Roman" panose="02020603050405020304" pitchFamily="18" charset="0"/>
                <a:cs typeface="Times New Roman" panose="02020603050405020304" pitchFamily="18" charset="0"/>
              </a:rPr>
              <a:t>lên chủ nghĩa xã hội</a:t>
            </a:r>
          </a:p>
          <a:p>
            <a:pPr algn="ctr"/>
            <a:endParaRPr lang="en-US" sz="2800" b="1">
              <a:latin typeface="Times New Roman" panose="02020603050405020304" pitchFamily="18" charset="0"/>
              <a:cs typeface="Times New Roman" panose="02020603050405020304" pitchFamily="18" charset="0"/>
            </a:endParaRPr>
          </a:p>
        </p:txBody>
      </p:sp>
      <p:sp>
        <p:nvSpPr>
          <p:cNvPr id="11" name="Rounded Rectangle 10">
            <a:extLst>
              <a:ext uri="{FF2B5EF4-FFF2-40B4-BE49-F238E27FC236}">
                <a16:creationId xmlns:a16="http://schemas.microsoft.com/office/drawing/2014/main" id="{083D889A-732F-B34C-B40F-C18B4DE66456}"/>
              </a:ext>
            </a:extLst>
          </p:cNvPr>
          <p:cNvSpPr/>
          <p:nvPr/>
        </p:nvSpPr>
        <p:spPr>
          <a:xfrm>
            <a:off x="225060" y="5144766"/>
            <a:ext cx="8792306" cy="157772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b="1">
                <a:solidFill>
                  <a:srgbClr val="C00000"/>
                </a:solidFill>
                <a:latin typeface="Times New Roman" panose="02020603050405020304" pitchFamily="18" charset="0"/>
                <a:cs typeface="Times New Roman" panose="02020603050405020304" pitchFamily="18" charset="0"/>
              </a:rPr>
              <a:t>* Trên lĩnh vực tư trưởng – văn hóa:</a:t>
            </a:r>
          </a:p>
          <a:p>
            <a:pPr algn="just">
              <a:defRPr/>
            </a:pPr>
            <a:r>
              <a:rPr lang="en-US" sz="2800" b="1">
                <a:solidFill>
                  <a:srgbClr val="002060"/>
                </a:solidFill>
                <a:latin typeface="Times New Roman" panose="02020603050405020304" pitchFamily="18" charset="0"/>
                <a:cs typeface="Times New Roman" panose="02020603050405020304" pitchFamily="18" charset="0"/>
              </a:rPr>
              <a:t>	Tồn tại nhiều yếu tố tư tưởng và văn hóa khác nhau.</a:t>
            </a:r>
          </a:p>
        </p:txBody>
      </p:sp>
    </p:spTree>
    <p:extLst>
      <p:ext uri="{BB962C8B-B14F-4D97-AF65-F5344CB8AC3E}">
        <p14:creationId xmlns:p14="http://schemas.microsoft.com/office/powerpoint/2010/main" val="342915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0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20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ircle(in)">
                                      <p:cBhvr>
                                        <p:cTn id="1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011680" y="0"/>
            <a:ext cx="7031842" cy="82080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800" b="1">
              <a:latin typeface="Times New Roman" panose="02020603050405020304" pitchFamily="18" charset="0"/>
              <a:cs typeface="Times New Roman" panose="02020603050405020304" pitchFamily="18" charset="0"/>
            </a:endParaRPr>
          </a:p>
          <a:p>
            <a:pPr algn="ctr"/>
            <a:r>
              <a:rPr lang="en-US" sz="2800" b="1">
                <a:latin typeface="Times New Roman" panose="02020603050405020304" pitchFamily="18" charset="0"/>
                <a:cs typeface="Times New Roman" panose="02020603050405020304" pitchFamily="18" charset="0"/>
              </a:rPr>
              <a:t>2. Đặc điểm thời kỳ quá độ </a:t>
            </a:r>
          </a:p>
          <a:p>
            <a:pPr algn="ctr"/>
            <a:r>
              <a:rPr lang="en-US" sz="2800" b="1">
                <a:latin typeface="Times New Roman" panose="02020603050405020304" pitchFamily="18" charset="0"/>
                <a:cs typeface="Times New Roman" panose="02020603050405020304" pitchFamily="18" charset="0"/>
              </a:rPr>
              <a:t>lên chủ nghĩa xã hội</a:t>
            </a:r>
          </a:p>
          <a:p>
            <a:pPr algn="ctr"/>
            <a:endParaRPr lang="en-US" sz="28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51216" y="2908711"/>
            <a:ext cx="5272254" cy="3136468"/>
          </a:xfrm>
          <a:prstGeom prst="rect">
            <a:avLst/>
          </a:prstGeom>
        </p:spPr>
      </p:pic>
      <p:sp>
        <p:nvSpPr>
          <p:cNvPr id="10" name="Rounded Rectangle 9">
            <a:extLst>
              <a:ext uri="{FF2B5EF4-FFF2-40B4-BE49-F238E27FC236}">
                <a16:creationId xmlns:a16="http://schemas.microsoft.com/office/drawing/2014/main" id="{083D889A-732F-B34C-B40F-C18B4DE66456}"/>
              </a:ext>
            </a:extLst>
          </p:cNvPr>
          <p:cNvSpPr/>
          <p:nvPr/>
        </p:nvSpPr>
        <p:spPr>
          <a:xfrm>
            <a:off x="251216" y="1086460"/>
            <a:ext cx="8792306" cy="17692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altLang="vi-VN" sz="2800" b="1">
                <a:solidFill>
                  <a:srgbClr val="C00000"/>
                </a:solidFill>
                <a:latin typeface="Times New Roman" panose="02020603050405020304" pitchFamily="18" charset="0"/>
                <a:cs typeface="Times New Roman" panose="02020603050405020304" pitchFamily="18" charset="0"/>
              </a:rPr>
              <a:t>* Trên lĩnh vực xã hội:</a:t>
            </a:r>
          </a:p>
          <a:p>
            <a:pPr algn="just"/>
            <a:r>
              <a:rPr lang="en-US" altLang="vi-VN" sz="2800" b="1">
                <a:solidFill>
                  <a:srgbClr val="002060"/>
                </a:solidFill>
                <a:latin typeface="Times New Roman" panose="02020603050405020304" pitchFamily="18" charset="0"/>
                <a:cs typeface="Times New Roman" panose="02020603050405020304" pitchFamily="18" charset="0"/>
              </a:rPr>
              <a:t>	Tồn tại nhiều giai cấp, tầng lớp với những lợi ích khác nhau, vừa hợp tác lại vừa đấu tranh với nhau.</a:t>
            </a:r>
          </a:p>
        </p:txBody>
      </p:sp>
      <p:pic>
        <p:nvPicPr>
          <p:cNvPr id="5" name="Picture 6" descr="http://i47.photobucket.com/albums/f185/posthinhfree/TuHyHopCu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2962" y="2855742"/>
            <a:ext cx="2990335" cy="340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80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par>
                                <p:cTn id="18" presetID="6" presetClass="entr" presetSubtype="16"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97465" y="1109675"/>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666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182054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2399" y="2048954"/>
            <a:ext cx="8617527" cy="886367"/>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2800" b="1">
              <a:solidFill>
                <a:schemeClr val="bg1"/>
              </a:solidFill>
              <a:latin typeface="+mj-lt"/>
              <a:cs typeface="Times New Roman" pitchFamily="18" charset="0"/>
            </a:endParaRPr>
          </a:p>
          <a:p>
            <a:pPr algn="just">
              <a:defRPr/>
            </a:pPr>
            <a:r>
              <a:rPr lang="vi-VN" sz="2800" b="1">
                <a:solidFill>
                  <a:schemeClr val="bg1"/>
                </a:solidFill>
                <a:latin typeface="+mj-lt"/>
                <a:cs typeface="Times New Roman" pitchFamily="18" charset="0"/>
              </a:rPr>
              <a:t>I. </a:t>
            </a:r>
            <a:r>
              <a:rPr lang="en-US" sz="2800" b="1">
                <a:solidFill>
                  <a:schemeClr val="bg1"/>
                </a:solidFill>
                <a:latin typeface="Times New Roman" panose="02020603050405020304" pitchFamily="18" charset="0"/>
                <a:cs typeface="Times New Roman" panose="02020603050405020304" pitchFamily="18" charset="0"/>
              </a:rPr>
              <a:t>CHỦ NGHĨA XÃ HỘI</a:t>
            </a:r>
          </a:p>
          <a:p>
            <a:pPr algn="just" fontAlgn="auto">
              <a:spcBef>
                <a:spcPts val="0"/>
              </a:spcBef>
              <a:spcAft>
                <a:spcPts val="0"/>
              </a:spcAft>
              <a:defRPr/>
            </a:pPr>
            <a:endParaRPr lang="vi-VN" sz="2800" b="1">
              <a:solidFill>
                <a:schemeClr val="bg1"/>
              </a:solidFill>
              <a:latin typeface="+mj-lt"/>
              <a:cs typeface="Times New Roman" pitchFamily="18" charset="0"/>
            </a:endParaRPr>
          </a:p>
        </p:txBody>
      </p:sp>
      <p:sp>
        <p:nvSpPr>
          <p:cNvPr id="7" name="Rounded Rectangle 6"/>
          <p:cNvSpPr/>
          <p:nvPr/>
        </p:nvSpPr>
        <p:spPr>
          <a:xfrm>
            <a:off x="138558" y="3704972"/>
            <a:ext cx="8617526" cy="901251"/>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I</a:t>
            </a:r>
            <a:r>
              <a:rPr lang="vi-VN" sz="2800" b="1">
                <a:solidFill>
                  <a:schemeClr val="bg1"/>
                </a:solidFill>
                <a:latin typeface="Times New Roman" panose="02020603050405020304" pitchFamily="18" charset="0"/>
                <a:cs typeface="Times New Roman" panose="02020603050405020304" pitchFamily="18" charset="0"/>
              </a:rPr>
              <a:t>I. </a:t>
            </a:r>
            <a:r>
              <a:rPr lang="en-US" sz="28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vi-VN" sz="2800" b="1">
              <a:solidFill>
                <a:schemeClr val="bg1"/>
              </a:solidFill>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1871003" y="12526"/>
            <a:ext cx="7272998" cy="1126958"/>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3</a:t>
            </a:r>
            <a:br>
              <a:rPr lang="en-US" sz="2400">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CHỦ NGHĨA XÃ HỘI VÀ THỜI KỲ QUÁ ĐỘ </a:t>
            </a:r>
            <a:br>
              <a:rPr lang="en-US" sz="2400" b="1">
                <a:solidFill>
                  <a:srgbClr val="FFC000"/>
                </a:solidFill>
                <a:latin typeface="Times New Roman" pitchFamily="18" charset="0"/>
                <a:ea typeface="Tahoma" pitchFamily="34" charset="0"/>
                <a:cs typeface="Times New Roman" pitchFamily="18" charset="0"/>
              </a:rPr>
            </a:br>
            <a:r>
              <a:rPr lang="en-US" sz="2400" b="1">
                <a:solidFill>
                  <a:srgbClr val="FFC000"/>
                </a:solidFill>
                <a:latin typeface="Times New Roman" pitchFamily="18" charset="0"/>
                <a:ea typeface="Tahoma" pitchFamily="34" charset="0"/>
                <a:cs typeface="Times New Roman" pitchFamily="18" charset="0"/>
              </a:rPr>
              <a:t>LÊN CHỦ NGHĨA XÃ HỘI</a:t>
            </a: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49" name="Rounded Rectangle 48"/>
          <p:cNvSpPr/>
          <p:nvPr/>
        </p:nvSpPr>
        <p:spPr>
          <a:xfrm>
            <a:off x="152399" y="5289453"/>
            <a:ext cx="8631367" cy="858129"/>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II</a:t>
            </a:r>
            <a:r>
              <a:rPr lang="vi-VN" sz="2800" b="1">
                <a:solidFill>
                  <a:schemeClr val="bg1"/>
                </a:solidFill>
                <a:latin typeface="Times New Roman" panose="02020603050405020304" pitchFamily="18" charset="0"/>
                <a:cs typeface="Times New Roman" panose="02020603050405020304" pitchFamily="18" charset="0"/>
              </a:rPr>
              <a:t>I. </a:t>
            </a:r>
            <a:r>
              <a:rPr lang="en-US" sz="2800" b="1">
                <a:solidFill>
                  <a:schemeClr val="bg1"/>
                </a:solidFill>
                <a:latin typeface="Times New Roman" panose="02020603050405020304" pitchFamily="18" charset="0"/>
                <a:cs typeface="Times New Roman" panose="02020603050405020304" pitchFamily="18" charset="0"/>
              </a:rPr>
              <a:t>QUÁ ĐỘ CHỦ NGHĨA XÃ HỘI Ở VIỆT NAM</a:t>
            </a:r>
            <a:endParaRPr lang="vi-VN" sz="28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23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ircle(in)">
                                      <p:cBhvr>
                                        <p:cTn id="22"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19282" y="2507061"/>
            <a:ext cx="2743200" cy="2336169"/>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a:t>
            </a:r>
            <a:r>
              <a:rPr lang="vi-VN" sz="2400" b="1">
                <a:solidFill>
                  <a:schemeClr val="bg1"/>
                </a:solidFill>
                <a:latin typeface="Times New Roman" panose="02020603050405020304" pitchFamily="18" charset="0"/>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vi-VN" sz="2400" b="1">
              <a:solidFill>
                <a:schemeClr val="bg1"/>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3319682" y="2730684"/>
            <a:ext cx="5715000" cy="75955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b="1" i="1">
                <a:latin typeface="Times New Roman" panose="02020603050405020304" pitchFamily="18" charset="0"/>
                <a:cs typeface="Times New Roman" panose="02020603050405020304" pitchFamily="18" charset="0"/>
              </a:rPr>
              <a:t>1. Tính tất yếu khách quan của thời kỳ quá độ lên chủ nghĩa xã hội </a:t>
            </a:r>
          </a:p>
        </p:txBody>
      </p:sp>
      <p:sp>
        <p:nvSpPr>
          <p:cNvPr id="16" name="Rounded Rectangle 15"/>
          <p:cNvSpPr/>
          <p:nvPr/>
        </p:nvSpPr>
        <p:spPr>
          <a:xfrm>
            <a:off x="3319682" y="3871379"/>
            <a:ext cx="5715000" cy="82080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2400" b="1" i="1">
              <a:latin typeface="Times New Roman" panose="02020603050405020304" pitchFamily="18" charset="0"/>
              <a:cs typeface="Times New Roman" panose="02020603050405020304" pitchFamily="18" charset="0"/>
            </a:endParaRPr>
          </a:p>
          <a:p>
            <a:r>
              <a:rPr lang="en-US" sz="2400" b="1" i="1">
                <a:latin typeface="Times New Roman" panose="02020603050405020304" pitchFamily="18" charset="0"/>
                <a:cs typeface="Times New Roman" panose="02020603050405020304" pitchFamily="18" charset="0"/>
              </a:rPr>
              <a:t>2. Đặc điểm thời kỳ quá độ lên chủ nghĩa xã hội</a:t>
            </a:r>
            <a:endParaRPr lang="en-US" sz="2400" b="1">
              <a:latin typeface="Times New Roman" panose="02020603050405020304" pitchFamily="18" charset="0"/>
              <a:cs typeface="Times New Roman" panose="02020603050405020304" pitchFamily="18" charset="0"/>
            </a:endParaRPr>
          </a:p>
          <a:p>
            <a:endParaRPr lang="en-US" sz="2400" b="1" i="1">
              <a:latin typeface="Times New Roman" panose="02020603050405020304" pitchFamily="18" charset="0"/>
              <a:cs typeface="Times New Roman" panose="02020603050405020304" pitchFamily="18" charset="0"/>
            </a:endParaRPr>
          </a:p>
        </p:txBody>
      </p:sp>
      <p:cxnSp>
        <p:nvCxnSpPr>
          <p:cNvPr id="36" name="Straight Arrow Connector 35"/>
          <p:cNvCxnSpPr>
            <a:stCxn id="7" idx="3"/>
            <a:endCxn id="15" idx="1"/>
          </p:cNvCxnSpPr>
          <p:nvPr/>
        </p:nvCxnSpPr>
        <p:spPr>
          <a:xfrm flipV="1">
            <a:off x="2862482" y="3110464"/>
            <a:ext cx="457200" cy="56468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7" name="Straight Arrow Connector 36"/>
          <p:cNvCxnSpPr>
            <a:stCxn id="7" idx="3"/>
            <a:endCxn id="16" idx="1"/>
          </p:cNvCxnSpPr>
          <p:nvPr/>
        </p:nvCxnSpPr>
        <p:spPr>
          <a:xfrm>
            <a:off x="2862482" y="3675146"/>
            <a:ext cx="457200" cy="54579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1" name="Title 1"/>
          <p:cNvSpPr>
            <a:spLocks noGrp="1"/>
          </p:cNvSpPr>
          <p:nvPr>
            <p:ph type="title"/>
          </p:nvPr>
        </p:nvSpPr>
        <p:spPr>
          <a:xfrm>
            <a:off x="2025747" y="12526"/>
            <a:ext cx="7118253" cy="1239500"/>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3</a:t>
            </a:r>
            <a:br>
              <a:rPr lang="en-US" sz="2400">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CHỦ NGHĨA XÃ HỘI VÀ THỜI KỲ QUÁ ĐỘ </a:t>
            </a:r>
            <a:br>
              <a:rPr lang="en-US" sz="2400" b="1">
                <a:solidFill>
                  <a:srgbClr val="FFC000"/>
                </a:solidFill>
                <a:latin typeface="Times New Roman" pitchFamily="18" charset="0"/>
                <a:ea typeface="Tahoma" pitchFamily="34" charset="0"/>
                <a:cs typeface="Times New Roman" pitchFamily="18" charset="0"/>
              </a:rPr>
            </a:br>
            <a:r>
              <a:rPr lang="en-US" sz="2400" b="1">
                <a:solidFill>
                  <a:srgbClr val="FFC000"/>
                </a:solidFill>
                <a:latin typeface="Times New Roman" pitchFamily="18" charset="0"/>
                <a:ea typeface="Tahoma" pitchFamily="34" charset="0"/>
                <a:cs typeface="Times New Roman" pitchFamily="18" charset="0"/>
              </a:rPr>
              <a:t>LÊN CHỦ NGHĨA XÃ HỘI</a:t>
            </a: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110865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arn(inVertical)">
                                      <p:cBhvr>
                                        <p:cTn id="17" dur="500"/>
                                        <p:tgtEl>
                                          <p:spTgt spid="36"/>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barn(inVertical)">
                                      <p:cBhvr>
                                        <p:cTn id="25" dur="500"/>
                                        <p:tgtEl>
                                          <p:spTgt spid="3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79" y="12527"/>
            <a:ext cx="7132321" cy="954749"/>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vi-VN" sz="2400" b="1">
              <a:solidFill>
                <a:schemeClr val="bg1"/>
              </a:solidFill>
              <a:cs typeface="Times New Roman" panose="02020603050405020304" pitchFamily="18" charset="0"/>
            </a:endParaRPr>
          </a:p>
        </p:txBody>
      </p:sp>
      <p:sp>
        <p:nvSpPr>
          <p:cNvPr id="8" name="Rounded Rectangle 7"/>
          <p:cNvSpPr/>
          <p:nvPr/>
        </p:nvSpPr>
        <p:spPr>
          <a:xfrm>
            <a:off x="0" y="1009480"/>
            <a:ext cx="8792307" cy="75955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b="1" i="1">
                <a:latin typeface="Times New Roman" panose="02020603050405020304" pitchFamily="18" charset="0"/>
                <a:cs typeface="Times New Roman" panose="02020603050405020304" pitchFamily="18" charset="0"/>
              </a:rPr>
              <a:t>1. Tính tất yếu khách quan của thời kỳ quá độ lên chủ nghĩa xã hội </a:t>
            </a:r>
          </a:p>
        </p:txBody>
      </p:sp>
      <p:sp>
        <p:nvSpPr>
          <p:cNvPr id="3" name="Rectangle 2"/>
          <p:cNvSpPr/>
          <p:nvPr/>
        </p:nvSpPr>
        <p:spPr>
          <a:xfrm>
            <a:off x="225084" y="1882248"/>
            <a:ext cx="4572000" cy="4832092"/>
          </a:xfrm>
          <a:prstGeom prst="rect">
            <a:avLst/>
          </a:prstGeom>
          <a:solidFill>
            <a:schemeClr val="tx2">
              <a:lumMod val="20000"/>
              <a:lumOff val="80000"/>
            </a:schemeClr>
          </a:solidFill>
          <a:ln w="25400">
            <a:solidFill>
              <a:schemeClr val="accent1">
                <a:shade val="50000"/>
              </a:schemeClr>
            </a:solidFill>
          </a:ln>
        </p:spPr>
        <p:txBody>
          <a:bodyPr wrap="square">
            <a:spAutoFit/>
          </a:bodyPr>
          <a:lstStyle/>
          <a:p>
            <a:pPr algn="just"/>
            <a:r>
              <a:rPr lang="en-US" sz="2800">
                <a:latin typeface="Times New Roman" panose="02020603050405020304" pitchFamily="18" charset="0"/>
                <a:ea typeface="Calibri" panose="020F0502020204030204" pitchFamily="34" charset="0"/>
              </a:rPr>
              <a:t>“Giữa xã hội Tư bản chủ nghĩa và xã hội Cộng sản chủ nghĩa là một thời kỳ cải biến cách mạng từ xã hội này sang xã hội kia. Thích ứng với thời kỳ ấy là một thời kỳ quá độ chính trị, và nhà nước của thời kỳ ấy không thể là cái gì khác hơn là nền chuyên chính cách mạng của giai cấp vô sản” – C.Mác.</a:t>
            </a:r>
            <a:endParaRPr lang="en-US" sz="2800"/>
          </a:p>
        </p:txBody>
      </p:sp>
      <p:pic>
        <p:nvPicPr>
          <p:cNvPr id="1028" name="Picture 4" descr="V.I. Lênin – Nhà tư tưởng vĩ đại, lãnh tụ thiên tài của giai cấp công nhân,  nhân dân lao động và các dân tộc bị áp bức trên toàn thế giới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81434" y="4200894"/>
            <a:ext cx="3770168" cy="25134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ự ra đời (nguồn gốc) của nhà nước xã hội chủ nghĩa (XHC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4175" y="1882247"/>
            <a:ext cx="3864412" cy="231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42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circle(in)">
                                      <p:cBhvr>
                                        <p:cTn id="19" dur="2000"/>
                                        <p:tgtEl>
                                          <p:spTgt spid="1030"/>
                                        </p:tgtEl>
                                      </p:cBhvr>
                                    </p:animEffect>
                                  </p:childTnLst>
                                </p:cTn>
                              </p:par>
                              <p:par>
                                <p:cTn id="20" presetID="6" presetClass="entr" presetSubtype="16" fill="hold" nodeType="with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circle(in)">
                                      <p:cBhvr>
                                        <p:cTn id="22" dur="2000"/>
                                        <p:tgtEl>
                                          <p:spTgt spid="102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50"/>
                                  </p:iterate>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ular Callout 68"/>
          <p:cNvSpPr/>
          <p:nvPr/>
        </p:nvSpPr>
        <p:spPr>
          <a:xfrm>
            <a:off x="637209" y="1958944"/>
            <a:ext cx="2659328" cy="890054"/>
          </a:xfrm>
          <a:prstGeom prst="wedgeRoundRectCallout">
            <a:avLst>
              <a:gd name="adj1" fmla="val -25710"/>
              <a:gd name="adj2" fmla="val 160818"/>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ular Callout 67"/>
          <p:cNvSpPr/>
          <p:nvPr/>
        </p:nvSpPr>
        <p:spPr>
          <a:xfrm rot="10800000">
            <a:off x="1675374" y="4800776"/>
            <a:ext cx="2659328" cy="992580"/>
          </a:xfrm>
          <a:prstGeom prst="wedgeRoundRectCallout">
            <a:avLst>
              <a:gd name="adj1" fmla="val -23299"/>
              <a:gd name="adj2" fmla="val 10764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ular Callout 66"/>
          <p:cNvSpPr/>
          <p:nvPr/>
        </p:nvSpPr>
        <p:spPr>
          <a:xfrm>
            <a:off x="6437467" y="2659327"/>
            <a:ext cx="2659328" cy="890054"/>
          </a:xfrm>
          <a:prstGeom prst="wedgeRoundRectCallout">
            <a:avLst>
              <a:gd name="adj1" fmla="val -20304"/>
              <a:gd name="adj2" fmla="val 73564"/>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846473" y="48429"/>
            <a:ext cx="7209884" cy="9187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latin typeface="Times New Roman" panose="02020603050405020304" pitchFamily="18" charset="0"/>
                <a:cs typeface="Times New Roman" panose="02020603050405020304" pitchFamily="18" charset="0"/>
              </a:rPr>
              <a:t>1. Chủ nghĩa xã hội, giai đoạn đầu của hình thái kinh tế - xã hội Cộng sản chủ nghĩa</a:t>
            </a:r>
            <a:endParaRPr lang="en-US" sz="2800">
              <a:latin typeface="Times New Roman" panose="02020603050405020304" pitchFamily="18" charset="0"/>
              <a:cs typeface="Times New Roman" panose="02020603050405020304" pitchFamily="18" charset="0"/>
            </a:endParaRPr>
          </a:p>
        </p:txBody>
      </p:sp>
      <p:sp>
        <p:nvSpPr>
          <p:cNvPr id="27" name="Rectangle 3">
            <a:extLst>
              <a:ext uri="{FF2B5EF4-FFF2-40B4-BE49-F238E27FC236}">
                <a16:creationId xmlns:a16="http://schemas.microsoft.com/office/drawing/2014/main" id="{D5A9B6C6-3D5A-5C42-965D-99BDA3ABA38F}"/>
              </a:ext>
            </a:extLst>
          </p:cNvPr>
          <p:cNvSpPr txBox="1">
            <a:spLocks noChangeArrowheads="1"/>
          </p:cNvSpPr>
          <p:nvPr/>
        </p:nvSpPr>
        <p:spPr>
          <a:xfrm>
            <a:off x="402579" y="1111348"/>
            <a:ext cx="8277187" cy="703385"/>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0000"/>
              </a:lnSpc>
              <a:spcBef>
                <a:spcPts val="600"/>
              </a:spcBef>
              <a:buFontTx/>
              <a:buNone/>
              <a:defRPr/>
            </a:pPr>
            <a:r>
              <a:rPr lang="en-US" sz="2800" b="1">
                <a:solidFill>
                  <a:schemeClr val="accent2"/>
                </a:solidFill>
                <a:latin typeface="Times New Roman" panose="02020603050405020304" pitchFamily="18" charset="0"/>
                <a:cs typeface="Times New Roman" panose="02020603050405020304" pitchFamily="18" charset="0"/>
              </a:rPr>
              <a:t>* Phân kỳ hình thái kinh tế – xã hội  CSCN:</a:t>
            </a:r>
          </a:p>
          <a:p>
            <a:pPr algn="just">
              <a:buFontTx/>
              <a:buNone/>
              <a:defRPr/>
            </a:pPr>
            <a:endParaRPr lang="en-US" sz="2800" i="1" dirty="0">
              <a:latin typeface="Times New Roman" panose="02020603050405020304" pitchFamily="18" charset="0"/>
              <a:cs typeface="Times New Roman" panose="02020603050405020304" pitchFamily="18" charset="0"/>
            </a:endParaRPr>
          </a:p>
        </p:txBody>
      </p:sp>
      <p:sp>
        <p:nvSpPr>
          <p:cNvPr id="29" name="Line 3"/>
          <p:cNvSpPr>
            <a:spLocks noChangeShapeType="1"/>
          </p:cNvSpPr>
          <p:nvPr/>
        </p:nvSpPr>
        <p:spPr bwMode="auto">
          <a:xfrm>
            <a:off x="846965" y="4054688"/>
            <a:ext cx="7696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4"/>
          <p:cNvSpPr>
            <a:spLocks noChangeShapeType="1"/>
          </p:cNvSpPr>
          <p:nvPr/>
        </p:nvSpPr>
        <p:spPr bwMode="auto">
          <a:xfrm>
            <a:off x="161165" y="4054688"/>
            <a:ext cx="68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5"/>
          <p:cNvSpPr>
            <a:spLocks noChangeShapeType="1"/>
          </p:cNvSpPr>
          <p:nvPr/>
        </p:nvSpPr>
        <p:spPr bwMode="auto">
          <a:xfrm>
            <a:off x="846965" y="3549381"/>
            <a:ext cx="0" cy="6053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6"/>
          <p:cNvSpPr>
            <a:spLocks noChangeShapeType="1"/>
          </p:cNvSpPr>
          <p:nvPr/>
        </p:nvSpPr>
        <p:spPr bwMode="auto">
          <a:xfrm>
            <a:off x="3082165" y="3599075"/>
            <a:ext cx="0" cy="7597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7"/>
          <p:cNvSpPr>
            <a:spLocks noChangeShapeType="1"/>
          </p:cNvSpPr>
          <p:nvPr/>
        </p:nvSpPr>
        <p:spPr bwMode="auto">
          <a:xfrm flipV="1">
            <a:off x="6317490" y="3607976"/>
            <a:ext cx="0" cy="7910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Text Box 9">
            <a:extLst>
              <a:ext uri="{FF2B5EF4-FFF2-40B4-BE49-F238E27FC236}">
                <a16:creationId xmlns:a16="http://schemas.microsoft.com/office/drawing/2014/main" id="{5FFF9045-CBEB-E344-90E1-BB70C620A5D3}"/>
              </a:ext>
            </a:extLst>
          </p:cNvPr>
          <p:cNvSpPr txBox="1">
            <a:spLocks noChangeArrowheads="1"/>
          </p:cNvSpPr>
          <p:nvPr/>
        </p:nvSpPr>
        <p:spPr bwMode="auto">
          <a:xfrm>
            <a:off x="309818" y="2001896"/>
            <a:ext cx="2971800" cy="830262"/>
          </a:xfrm>
          <a:prstGeom prst="rect">
            <a:avLst/>
          </a:prstGeom>
          <a:noFill/>
          <a:ln w="9525">
            <a:noFill/>
            <a:miter lim="800000"/>
            <a:headEnd/>
            <a:tailEnd/>
          </a:ln>
          <a:effectLst/>
        </p:spPr>
        <p:txBody>
          <a:bodyPr>
            <a:spAutoFit/>
          </a:bodyPr>
          <a:lstStyle/>
          <a:p>
            <a:pPr algn="ctr" eaLnBrk="1" hangingPunct="1">
              <a:spcBef>
                <a:spcPct val="50000"/>
              </a:spcBef>
              <a:defRPr/>
            </a:pPr>
            <a:r>
              <a:rPr lang="en-US" sz="2400" dirty="0">
                <a:solidFill>
                  <a:srgbClr val="FF0000"/>
                </a:solidFill>
                <a:effectLst>
                  <a:outerShdw blurRad="38100" dist="38100" dir="2700000" algn="tl">
                    <a:srgbClr val="000000"/>
                  </a:outerShdw>
                </a:effectLst>
                <a:latin typeface=".VnTime" pitchFamily="34" charset="0"/>
                <a:cs typeface="Arial" charset="0"/>
              </a:rPr>
              <a:t>   </a:t>
            </a:r>
            <a:r>
              <a:rPr lang="en-US" sz="2400" dirty="0" err="1">
                <a:solidFill>
                  <a:srgbClr val="FF0000"/>
                </a:solidFill>
                <a:effectLst>
                  <a:outerShdw blurRad="38100" dist="38100" dir="2700000" algn="tl">
                    <a:srgbClr val="000000"/>
                  </a:outerShdw>
                </a:effectLst>
                <a:latin typeface="Time New Roman"/>
                <a:cs typeface="Arial" charset="0"/>
              </a:rPr>
              <a:t>H</a:t>
            </a:r>
            <a:r>
              <a:rPr lang="en-US" sz="2400" b="1" dirty="0" err="1">
                <a:solidFill>
                  <a:srgbClr val="FF0000"/>
                </a:solidFill>
                <a:effectLst>
                  <a:outerShdw blurRad="38100" dist="38100" dir="2700000" algn="tl">
                    <a:srgbClr val="000000"/>
                  </a:outerShdw>
                </a:effectLst>
                <a:latin typeface="Time New Roman"/>
                <a:cs typeface="Arial" charset="0"/>
              </a:rPr>
              <a:t>ì</a:t>
            </a:r>
            <a:r>
              <a:rPr lang="en-US" sz="2400" dirty="0" err="1">
                <a:solidFill>
                  <a:srgbClr val="FF0000"/>
                </a:solidFill>
                <a:effectLst>
                  <a:outerShdw blurRad="38100" dist="38100" dir="2700000" algn="tl">
                    <a:srgbClr val="000000"/>
                  </a:outerShdw>
                </a:effectLst>
                <a:latin typeface="Time New Roman"/>
                <a:cs typeface="Arial" charset="0"/>
              </a:rPr>
              <a:t>nh</a:t>
            </a:r>
            <a:r>
              <a:rPr lang="en-US" sz="2400" dirty="0">
                <a:solidFill>
                  <a:srgbClr val="FF0000"/>
                </a:solidFill>
                <a:effectLst>
                  <a:outerShdw blurRad="38100" dist="38100" dir="2700000" algn="tl">
                    <a:srgbClr val="000000"/>
                  </a:outerShdw>
                </a:effectLst>
                <a:latin typeface=".VnTime"/>
                <a:cs typeface="Arial" charset="0"/>
              </a:rPr>
              <a:t> </a:t>
            </a:r>
            <a:r>
              <a:rPr lang="en-US" sz="2400" dirty="0" err="1">
                <a:solidFill>
                  <a:srgbClr val="FF0000"/>
                </a:solidFill>
                <a:effectLst>
                  <a:outerShdw blurRad="38100" dist="38100" dir="2700000" algn="tl">
                    <a:srgbClr val="000000"/>
                  </a:outerShdw>
                </a:effectLst>
                <a:latin typeface="Time New Roman"/>
                <a:cs typeface="Arial" charset="0"/>
              </a:rPr>
              <a:t>thái</a:t>
            </a:r>
            <a:r>
              <a:rPr lang="en-US" sz="2400" dirty="0">
                <a:solidFill>
                  <a:srgbClr val="FF0000"/>
                </a:solidFill>
                <a:effectLst>
                  <a:outerShdw blurRad="38100" dist="38100" dir="2700000" algn="tl">
                    <a:srgbClr val="000000"/>
                  </a:outerShdw>
                </a:effectLst>
                <a:latin typeface=".VnTime"/>
                <a:cs typeface="Arial" charset="0"/>
              </a:rPr>
              <a:t> KT-XH TBCN</a:t>
            </a:r>
            <a:endParaRPr lang="en-US" sz="2400" b="1" dirty="0">
              <a:solidFill>
                <a:srgbClr val="FF0000"/>
              </a:solidFill>
              <a:effectLst>
                <a:outerShdw blurRad="38100" dist="38100" dir="2700000" algn="tl">
                  <a:srgbClr val="000000"/>
                </a:outerShdw>
              </a:effectLst>
              <a:latin typeface=".VnTime"/>
              <a:cs typeface="Arial" charset="0"/>
            </a:endParaRPr>
          </a:p>
        </p:txBody>
      </p:sp>
      <p:sp>
        <p:nvSpPr>
          <p:cNvPr id="35" name="Text Box 10">
            <a:extLst>
              <a:ext uri="{FF2B5EF4-FFF2-40B4-BE49-F238E27FC236}">
                <a16:creationId xmlns:a16="http://schemas.microsoft.com/office/drawing/2014/main" id="{7C5BD817-3354-0344-8E8E-6D75BCF31444}"/>
              </a:ext>
            </a:extLst>
          </p:cNvPr>
          <p:cNvSpPr txBox="1">
            <a:spLocks noChangeArrowheads="1"/>
          </p:cNvSpPr>
          <p:nvPr/>
        </p:nvSpPr>
        <p:spPr bwMode="auto">
          <a:xfrm>
            <a:off x="4334702" y="1957171"/>
            <a:ext cx="4114800" cy="461962"/>
          </a:xfrm>
          <a:prstGeom prst="rect">
            <a:avLst/>
          </a:prstGeom>
          <a:solidFill>
            <a:schemeClr val="accent6">
              <a:lumMod val="20000"/>
              <a:lumOff val="80000"/>
            </a:schemeClr>
          </a:solidFill>
          <a:ln w="25400">
            <a:solidFill>
              <a:schemeClr val="accent6">
                <a:lumMod val="75000"/>
              </a:schemeClr>
            </a:solidFill>
            <a:miter lim="800000"/>
            <a:headEnd/>
            <a:tailEnd/>
          </a:ln>
          <a:effectLst/>
        </p:spPr>
        <p:txBody>
          <a:bodyPr>
            <a:spAutoFit/>
          </a:bodyPr>
          <a:lstStyle/>
          <a:p>
            <a:pPr algn="ctr" eaLnBrk="1" hangingPunct="1">
              <a:spcBef>
                <a:spcPct val="50000"/>
              </a:spcBef>
              <a:defRPr/>
            </a:pPr>
            <a:r>
              <a:rPr lang="en-US" sz="2400" dirty="0">
                <a:solidFill>
                  <a:srgbClr val="FF0000"/>
                </a:solidFill>
                <a:effectLst>
                  <a:outerShdw blurRad="38100" dist="38100" dir="2700000" algn="tl">
                    <a:srgbClr val="000000"/>
                  </a:outerShdw>
                </a:effectLst>
                <a:latin typeface=".VnTime" pitchFamily="34" charset="0"/>
                <a:cs typeface="Arial" charset="0"/>
              </a:rPr>
              <a:t> </a:t>
            </a:r>
            <a:r>
              <a:rPr lang="en-US" sz="2400" dirty="0" err="1">
                <a:solidFill>
                  <a:srgbClr val="FF0000"/>
                </a:solidFill>
                <a:effectLst>
                  <a:outerShdw blurRad="38100" dist="38100" dir="2700000" algn="tl">
                    <a:srgbClr val="000000"/>
                  </a:outerShdw>
                </a:effectLst>
                <a:latin typeface=".VnTime" pitchFamily="34" charset="0"/>
                <a:cs typeface="Arial" charset="0"/>
              </a:rPr>
              <a:t>H</a:t>
            </a:r>
            <a:r>
              <a:rPr lang="en-US" sz="2400" b="1" dirty="0" err="1">
                <a:solidFill>
                  <a:srgbClr val="FF0000"/>
                </a:solidFill>
                <a:effectLst>
                  <a:outerShdw blurRad="38100" dist="38100" dir="2700000" algn="tl">
                    <a:srgbClr val="000000"/>
                  </a:outerShdw>
                </a:effectLst>
                <a:latin typeface="Time New Roman"/>
                <a:cs typeface="Arial" charset="0"/>
              </a:rPr>
              <a:t>ì</a:t>
            </a:r>
            <a:r>
              <a:rPr lang="en-US" sz="2400" dirty="0" err="1">
                <a:solidFill>
                  <a:srgbClr val="FF0000"/>
                </a:solidFill>
                <a:effectLst>
                  <a:outerShdw blurRad="38100" dist="38100" dir="2700000" algn="tl">
                    <a:srgbClr val="000000"/>
                  </a:outerShdw>
                </a:effectLst>
                <a:latin typeface=".VnTime" pitchFamily="34" charset="0"/>
                <a:cs typeface="Arial" charset="0"/>
              </a:rPr>
              <a:t>nh</a:t>
            </a:r>
            <a:r>
              <a:rPr lang="en-US" sz="2400" dirty="0">
                <a:solidFill>
                  <a:srgbClr val="FF0000"/>
                </a:solidFill>
                <a:effectLst>
                  <a:outerShdw blurRad="38100" dist="38100" dir="2700000" algn="tl">
                    <a:srgbClr val="000000"/>
                  </a:outerShdw>
                </a:effectLst>
                <a:latin typeface=".VnTime" pitchFamily="34" charset="0"/>
                <a:cs typeface="Arial" charset="0"/>
              </a:rPr>
              <a:t> </a:t>
            </a:r>
            <a:r>
              <a:rPr lang="en-US" sz="2400" dirty="0" err="1">
                <a:solidFill>
                  <a:srgbClr val="FF0000"/>
                </a:solidFill>
                <a:effectLst>
                  <a:outerShdw blurRad="38100" dist="38100" dir="2700000" algn="tl">
                    <a:srgbClr val="000000"/>
                  </a:outerShdw>
                </a:effectLst>
                <a:latin typeface=".VnTime" pitchFamily="34" charset="0"/>
                <a:cs typeface="Arial" charset="0"/>
              </a:rPr>
              <a:t>th</a:t>
            </a:r>
            <a:r>
              <a:rPr lang="en-US" sz="2400" dirty="0" err="1">
                <a:solidFill>
                  <a:srgbClr val="FF0000"/>
                </a:solidFill>
                <a:effectLst>
                  <a:outerShdw blurRad="38100" dist="38100" dir="2700000" algn="tl">
                    <a:srgbClr val="000000"/>
                  </a:outerShdw>
                </a:effectLst>
                <a:latin typeface="Time New Roman"/>
                <a:cs typeface="Arial" charset="0"/>
              </a:rPr>
              <a:t>á</a:t>
            </a:r>
            <a:r>
              <a:rPr lang="en-US" sz="2400" dirty="0" err="1">
                <a:solidFill>
                  <a:srgbClr val="FF0000"/>
                </a:solidFill>
                <a:effectLst>
                  <a:outerShdw blurRad="38100" dist="38100" dir="2700000" algn="tl">
                    <a:srgbClr val="000000"/>
                  </a:outerShdw>
                </a:effectLst>
                <a:latin typeface=".VnTime" pitchFamily="34" charset="0"/>
                <a:cs typeface="Arial" charset="0"/>
              </a:rPr>
              <a:t>i</a:t>
            </a:r>
            <a:r>
              <a:rPr lang="en-US" sz="2400" dirty="0">
                <a:solidFill>
                  <a:srgbClr val="FF0000"/>
                </a:solidFill>
                <a:effectLst>
                  <a:outerShdw blurRad="38100" dist="38100" dir="2700000" algn="tl">
                    <a:srgbClr val="000000"/>
                  </a:outerShdw>
                </a:effectLst>
                <a:latin typeface=".VnTime" pitchFamily="34" charset="0"/>
                <a:cs typeface="Arial" charset="0"/>
              </a:rPr>
              <a:t> KT-XH CSCN</a:t>
            </a:r>
          </a:p>
        </p:txBody>
      </p:sp>
      <p:sp>
        <p:nvSpPr>
          <p:cNvPr id="58" name="Line 13"/>
          <p:cNvSpPr>
            <a:spLocks noChangeShapeType="1"/>
          </p:cNvSpPr>
          <p:nvPr/>
        </p:nvSpPr>
        <p:spPr bwMode="auto">
          <a:xfrm>
            <a:off x="3045652" y="3789575"/>
            <a:ext cx="3276600" cy="0"/>
          </a:xfrm>
          <a:prstGeom prst="line">
            <a:avLst/>
          </a:prstGeom>
          <a:noFill/>
          <a:ln w="31750">
            <a:solidFill>
              <a:schemeClr val="accent6">
                <a:lumMod val="75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 name="Text Box 16"/>
          <p:cNvSpPr txBox="1">
            <a:spLocks noChangeArrowheads="1"/>
          </p:cNvSpPr>
          <p:nvPr/>
        </p:nvSpPr>
        <p:spPr bwMode="auto">
          <a:xfrm>
            <a:off x="6383432" y="2779896"/>
            <a:ext cx="281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ct val="50000"/>
              </a:spcBef>
              <a:buFontTx/>
              <a:buNone/>
            </a:pPr>
            <a:r>
              <a:rPr lang="en-US" altLang="en-US" sz="2400"/>
              <a:t> </a:t>
            </a:r>
            <a:r>
              <a:rPr lang="en-US" altLang="en-US" sz="2400" b="1">
                <a:solidFill>
                  <a:srgbClr val="002060"/>
                </a:solidFill>
                <a:latin typeface="Time New Roman"/>
              </a:rPr>
              <a:t>Giai đoạn cao (CNCS)</a:t>
            </a:r>
          </a:p>
        </p:txBody>
      </p:sp>
      <p:sp>
        <p:nvSpPr>
          <p:cNvPr id="62" name="Line 17"/>
          <p:cNvSpPr>
            <a:spLocks noChangeShapeType="1"/>
          </p:cNvSpPr>
          <p:nvPr/>
        </p:nvSpPr>
        <p:spPr bwMode="auto">
          <a:xfrm flipV="1">
            <a:off x="6392102" y="3780050"/>
            <a:ext cx="2133600" cy="9525"/>
          </a:xfrm>
          <a:prstGeom prst="line">
            <a:avLst/>
          </a:prstGeom>
          <a:noFill/>
          <a:ln w="31750">
            <a:solidFill>
              <a:srgbClr val="FF0000"/>
            </a:solidFill>
            <a:round/>
            <a:headEnd type="none" w="med" len="med"/>
            <a:tailEnd type="stealth"/>
          </a:ln>
          <a:extLst>
            <a:ext uri="{909E8E84-426E-40DD-AFC4-6F175D3DCCD1}">
              <a14:hiddenFill xmlns:a14="http://schemas.microsoft.com/office/drawing/2010/main">
                <a:noFill/>
              </a14:hiddenFill>
            </a:ext>
          </a:extLst>
        </p:spPr>
        <p:txBody>
          <a:bodyPr/>
          <a:lstStyle/>
          <a:p>
            <a:endParaRPr lang="en-US"/>
          </a:p>
        </p:txBody>
      </p:sp>
      <p:sp>
        <p:nvSpPr>
          <p:cNvPr id="63" name="Text Box 18"/>
          <p:cNvSpPr txBox="1">
            <a:spLocks noChangeArrowheads="1"/>
          </p:cNvSpPr>
          <p:nvPr/>
        </p:nvSpPr>
        <p:spPr bwMode="auto">
          <a:xfrm>
            <a:off x="1568837" y="4797954"/>
            <a:ext cx="28724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ct val="50000"/>
              </a:spcBef>
              <a:buFontTx/>
              <a:buNone/>
            </a:pPr>
            <a:r>
              <a:rPr lang="en-US" altLang="en-US" sz="2800"/>
              <a:t> </a:t>
            </a:r>
            <a:r>
              <a:rPr lang="en-US" altLang="en-US" sz="2400"/>
              <a:t> </a:t>
            </a:r>
            <a:r>
              <a:rPr lang="en-US" altLang="en-US" sz="2400" b="1">
                <a:solidFill>
                  <a:srgbClr val="002060"/>
                </a:solidFill>
                <a:latin typeface="Time New Roman"/>
              </a:rPr>
              <a:t>ThờI kỳ quá độ lên CNXH</a:t>
            </a:r>
          </a:p>
        </p:txBody>
      </p:sp>
      <p:sp>
        <p:nvSpPr>
          <p:cNvPr id="4" name="Rounded Rectangular Callout 3"/>
          <p:cNvSpPr/>
          <p:nvPr/>
        </p:nvSpPr>
        <p:spPr>
          <a:xfrm>
            <a:off x="3432003" y="2660336"/>
            <a:ext cx="2659328" cy="890054"/>
          </a:xfrm>
          <a:prstGeom prst="wedgeRoundRectCallout">
            <a:avLst>
              <a:gd name="adj1" fmla="val -22949"/>
              <a:gd name="adj2" fmla="val 76725"/>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15"/>
          <p:cNvSpPr txBox="1">
            <a:spLocks noChangeArrowheads="1"/>
          </p:cNvSpPr>
          <p:nvPr/>
        </p:nvSpPr>
        <p:spPr bwMode="auto">
          <a:xfrm>
            <a:off x="3370824" y="2963314"/>
            <a:ext cx="26593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eaLnBrk="1" hangingPunct="1">
              <a:spcBef>
                <a:spcPct val="50000"/>
              </a:spcBef>
              <a:buFontTx/>
              <a:buNone/>
            </a:pPr>
            <a:r>
              <a:rPr lang="en-US" altLang="en-US" sz="2400"/>
              <a:t>  </a:t>
            </a:r>
            <a:r>
              <a:rPr lang="en-US" altLang="en-US" sz="2400" b="1">
                <a:solidFill>
                  <a:srgbClr val="002060"/>
                </a:solidFill>
                <a:latin typeface="Time New Roman"/>
              </a:rPr>
              <a:t>Giai đoạn thấp</a:t>
            </a:r>
          </a:p>
        </p:txBody>
      </p:sp>
      <p:cxnSp>
        <p:nvCxnSpPr>
          <p:cNvPr id="6" name="Straight Arrow Connector 5"/>
          <p:cNvCxnSpPr>
            <a:stCxn id="35" idx="2"/>
            <a:endCxn id="4" idx="0"/>
          </p:cNvCxnSpPr>
          <p:nvPr/>
        </p:nvCxnSpPr>
        <p:spPr>
          <a:xfrm flipH="1">
            <a:off x="4761667" y="2419133"/>
            <a:ext cx="1630435" cy="24120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5" idx="2"/>
            <a:endCxn id="67" idx="0"/>
          </p:cNvCxnSpPr>
          <p:nvPr/>
        </p:nvCxnSpPr>
        <p:spPr>
          <a:xfrm>
            <a:off x="6392102" y="2419133"/>
            <a:ext cx="1375029" cy="24019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7" name="Line 13"/>
          <p:cNvSpPr>
            <a:spLocks noChangeShapeType="1"/>
          </p:cNvSpPr>
          <p:nvPr/>
        </p:nvSpPr>
        <p:spPr bwMode="auto">
          <a:xfrm>
            <a:off x="846965" y="3813418"/>
            <a:ext cx="2240182" cy="1406"/>
          </a:xfrm>
          <a:prstGeom prst="line">
            <a:avLst/>
          </a:prstGeom>
          <a:noFill/>
          <a:ln w="317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3" name="Straight Connector 2"/>
          <p:cNvCxnSpPr/>
          <p:nvPr/>
        </p:nvCxnSpPr>
        <p:spPr>
          <a:xfrm flipV="1">
            <a:off x="4522573" y="3883162"/>
            <a:ext cx="1" cy="510813"/>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38" name="Line 13"/>
          <p:cNvSpPr>
            <a:spLocks noChangeShapeType="1"/>
          </p:cNvSpPr>
          <p:nvPr/>
        </p:nvSpPr>
        <p:spPr bwMode="auto">
          <a:xfrm flipV="1">
            <a:off x="3082165" y="4208588"/>
            <a:ext cx="1440408" cy="22692"/>
          </a:xfrm>
          <a:prstGeom prst="line">
            <a:avLst/>
          </a:prstGeom>
          <a:noFill/>
          <a:ln w="31750">
            <a:solidFill>
              <a:schemeClr val="accent2">
                <a:lumMod val="60000"/>
                <a:lumOff val="4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Line 13"/>
          <p:cNvSpPr>
            <a:spLocks noChangeShapeType="1"/>
          </p:cNvSpPr>
          <p:nvPr/>
        </p:nvSpPr>
        <p:spPr bwMode="auto">
          <a:xfrm flipV="1">
            <a:off x="4522573" y="4208588"/>
            <a:ext cx="1794917" cy="22692"/>
          </a:xfrm>
          <a:prstGeom prst="line">
            <a:avLst/>
          </a:prstGeom>
          <a:noFill/>
          <a:ln w="31750">
            <a:solidFill>
              <a:schemeClr val="accent6">
                <a:lumMod val="75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Rounded Rectangular Callout 39"/>
          <p:cNvSpPr/>
          <p:nvPr/>
        </p:nvSpPr>
        <p:spPr>
          <a:xfrm rot="10800000" flipH="1">
            <a:off x="4960693" y="4800777"/>
            <a:ext cx="2221210" cy="992578"/>
          </a:xfrm>
          <a:prstGeom prst="wedgeRoundRectCallout">
            <a:avLst>
              <a:gd name="adj1" fmla="val -24864"/>
              <a:gd name="adj2" fmla="val 105155"/>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Box 18"/>
          <p:cNvSpPr txBox="1">
            <a:spLocks noChangeArrowheads="1"/>
          </p:cNvSpPr>
          <p:nvPr/>
        </p:nvSpPr>
        <p:spPr bwMode="auto">
          <a:xfrm>
            <a:off x="4522573" y="4797955"/>
            <a:ext cx="28724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ts val="0"/>
              </a:spcBef>
              <a:buFontTx/>
              <a:buNone/>
            </a:pPr>
            <a:r>
              <a:rPr lang="en-US" altLang="en-US" sz="2800"/>
              <a:t> </a:t>
            </a:r>
            <a:r>
              <a:rPr lang="en-US" altLang="en-US" sz="2400"/>
              <a:t> </a:t>
            </a:r>
            <a:r>
              <a:rPr lang="en-US" altLang="en-US" sz="2400" b="1">
                <a:solidFill>
                  <a:srgbClr val="002060"/>
                </a:solidFill>
                <a:latin typeface="Time New Roman"/>
              </a:rPr>
              <a:t>Chủ nghĩa </a:t>
            </a:r>
          </a:p>
          <a:p>
            <a:pPr algn="ctr" eaLnBrk="1" hangingPunct="1">
              <a:spcBef>
                <a:spcPts val="0"/>
              </a:spcBef>
              <a:buFontTx/>
              <a:buNone/>
            </a:pPr>
            <a:r>
              <a:rPr lang="en-US" altLang="en-US" sz="2400" b="1">
                <a:solidFill>
                  <a:srgbClr val="002060"/>
                </a:solidFill>
                <a:latin typeface="Time New Roman"/>
              </a:rPr>
              <a:t>xã hội</a:t>
            </a:r>
          </a:p>
        </p:txBody>
      </p:sp>
    </p:spTree>
    <p:extLst>
      <p:ext uri="{BB962C8B-B14F-4D97-AF65-F5344CB8AC3E}">
        <p14:creationId xmlns:p14="http://schemas.microsoft.com/office/powerpoint/2010/main" val="120356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circle(in)">
                                      <p:cBhvr>
                                        <p:cTn id="19" dur="2000"/>
                                        <p:tgtEl>
                                          <p:spTgt spid="2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circle(in)">
                                      <p:cBhvr>
                                        <p:cTn id="22" dur="20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circle(in)">
                                      <p:cBhvr>
                                        <p:cTn id="27" dur="2000"/>
                                        <p:tgtEl>
                                          <p:spTgt spid="37"/>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circle(in)">
                                      <p:cBhvr>
                                        <p:cTn id="30" dur="2000"/>
                                        <p:tgtEl>
                                          <p:spTgt spid="31"/>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circle(in)">
                                      <p:cBhvr>
                                        <p:cTn id="33" dur="2000"/>
                                        <p:tgtEl>
                                          <p:spTgt spid="3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circle(in)">
                                      <p:cBhvr>
                                        <p:cTn id="36" dur="2000"/>
                                        <p:tgtEl>
                                          <p:spTgt spid="69"/>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circle(in)">
                                      <p:cBhvr>
                                        <p:cTn id="39" dur="20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circle(in)">
                                      <p:cBhvr>
                                        <p:cTn id="44" dur="20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circle(in)">
                                      <p:cBhvr>
                                        <p:cTn id="49" dur="2000"/>
                                        <p:tgtEl>
                                          <p:spTgt spid="4"/>
                                        </p:tgtEl>
                                      </p:cBhvr>
                                    </p:animEffect>
                                  </p:childTnLst>
                                </p:cTn>
                              </p:par>
                              <p:par>
                                <p:cTn id="50" presetID="6" presetClass="entr" presetSubtype="16" fill="hold"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circle(in)">
                                      <p:cBhvr>
                                        <p:cTn id="52" dur="2000"/>
                                        <p:tgtEl>
                                          <p:spTgt spid="6"/>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circle(in)">
                                      <p:cBhvr>
                                        <p:cTn id="55" dur="2000"/>
                                        <p:tgtEl>
                                          <p:spTgt spid="65"/>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circle(in)">
                                      <p:cBhvr>
                                        <p:cTn id="58" dur="2000"/>
                                        <p:tgtEl>
                                          <p:spTgt spid="58"/>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circle(in)">
                                      <p:cBhvr>
                                        <p:cTn id="61" dur="20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circle(in)">
                                      <p:cBhvr>
                                        <p:cTn id="66" dur="2000"/>
                                        <p:tgtEl>
                                          <p:spTgt spid="8"/>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circle(in)">
                                      <p:cBhvr>
                                        <p:cTn id="69" dur="2000"/>
                                        <p:tgtEl>
                                          <p:spTgt spid="61"/>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circle(in)">
                                      <p:cBhvr>
                                        <p:cTn id="72" dur="2000"/>
                                        <p:tgtEl>
                                          <p:spTgt spid="62"/>
                                        </p:tgtEl>
                                      </p:cBhvr>
                                    </p:animEffect>
                                  </p:childTnLst>
                                </p:cTn>
                              </p:par>
                              <p:par>
                                <p:cTn id="73" presetID="6" presetClass="entr" presetSubtype="16"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circle(in)">
                                      <p:cBhvr>
                                        <p:cTn id="75" dur="2000"/>
                                        <p:tgtEl>
                                          <p:spTgt spid="67"/>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grpId="0" nodeType="click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circle(in)">
                                      <p:cBhvr>
                                        <p:cTn id="80" dur="2000"/>
                                        <p:tgtEl>
                                          <p:spTgt spid="63"/>
                                        </p:tgtEl>
                                      </p:cBhvr>
                                    </p:animEffect>
                                  </p:childTnLst>
                                </p:cTn>
                              </p:par>
                              <p:par>
                                <p:cTn id="81" presetID="6" presetClass="entr" presetSubtype="16"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circle(in)">
                                      <p:cBhvr>
                                        <p:cTn id="83" dur="2000"/>
                                        <p:tgtEl>
                                          <p:spTgt spid="68"/>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circle(in)">
                                      <p:cBhvr>
                                        <p:cTn id="86" dur="2000"/>
                                        <p:tgtEl>
                                          <p:spTgt spid="38"/>
                                        </p:tgtEl>
                                      </p:cBhvr>
                                    </p:animEffect>
                                  </p:childTnLst>
                                </p:cTn>
                              </p:par>
                              <p:par>
                                <p:cTn id="87" presetID="6" presetClass="entr" presetSubtype="16"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circle(in)">
                                      <p:cBhvr>
                                        <p:cTn id="89" dur="2000"/>
                                        <p:tgtEl>
                                          <p:spTgt spid="3"/>
                                        </p:tgtEl>
                                      </p:cBhvr>
                                    </p:animEffect>
                                  </p:childTnLst>
                                </p:cTn>
                              </p:par>
                            </p:childTnLst>
                          </p:cTn>
                        </p:par>
                      </p:childTnLst>
                    </p:cTn>
                  </p:par>
                  <p:par>
                    <p:cTn id="90" fill="hold">
                      <p:stCondLst>
                        <p:cond delay="indefinite"/>
                      </p:stCondLst>
                      <p:childTnLst>
                        <p:par>
                          <p:cTn id="91" fill="hold">
                            <p:stCondLst>
                              <p:cond delay="0"/>
                            </p:stCondLst>
                            <p:childTnLst>
                              <p:par>
                                <p:cTn id="92" presetID="6" presetClass="entr" presetSubtype="16"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circle(in)">
                                      <p:cBhvr>
                                        <p:cTn id="94" dur="2000"/>
                                        <p:tgtEl>
                                          <p:spTgt spid="41"/>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circle(in)">
                                      <p:cBhvr>
                                        <p:cTn id="97" dur="2000"/>
                                        <p:tgtEl>
                                          <p:spTgt spid="40"/>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circle(in)">
                                      <p:cBhvr>
                                        <p:cTn id="100"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8" grpId="0" animBg="1"/>
      <p:bldP spid="67" grpId="0" animBg="1"/>
      <p:bldP spid="22" grpId="0" animBg="1"/>
      <p:bldP spid="27" grpId="0" animBg="1"/>
      <p:bldP spid="29" grpId="0" animBg="1"/>
      <p:bldP spid="30" grpId="0" animBg="1"/>
      <p:bldP spid="31" grpId="0" animBg="1"/>
      <p:bldP spid="32" grpId="0" animBg="1"/>
      <p:bldP spid="33" grpId="0" animBg="1"/>
      <p:bldP spid="34" grpId="0"/>
      <p:bldP spid="35" grpId="0" animBg="1"/>
      <p:bldP spid="58" grpId="0" animBg="1"/>
      <p:bldP spid="61" grpId="0"/>
      <p:bldP spid="62" grpId="0" animBg="1"/>
      <p:bldP spid="63" grpId="0"/>
      <p:bldP spid="4" grpId="0" animBg="1"/>
      <p:bldP spid="65" grpId="0"/>
      <p:bldP spid="37" grpId="0" animBg="1"/>
      <p:bldP spid="38" grpId="0" animBg="1"/>
      <p:bldP spid="39" grpId="0" animBg="1"/>
      <p:bldP spid="40" grpId="0" animBg="1"/>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41342" y="25618"/>
            <a:ext cx="7101840" cy="75955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b="1">
                <a:latin typeface="Times New Roman" panose="02020603050405020304" pitchFamily="18" charset="0"/>
                <a:cs typeface="Times New Roman" panose="02020603050405020304" pitchFamily="18" charset="0"/>
              </a:rPr>
              <a:t>1. Tính tất yếu khách quan của thời kỳ quá độ </a:t>
            </a:r>
          </a:p>
          <a:p>
            <a:pPr algn="ctr"/>
            <a:r>
              <a:rPr lang="en-US" sz="2400" b="1">
                <a:latin typeface="Times New Roman" panose="02020603050405020304" pitchFamily="18" charset="0"/>
                <a:cs typeface="Times New Roman" panose="02020603050405020304" pitchFamily="18" charset="0"/>
              </a:rPr>
              <a:t>lên chủ nghĩa xã hội </a:t>
            </a:r>
          </a:p>
        </p:txBody>
      </p:sp>
      <p:sp>
        <p:nvSpPr>
          <p:cNvPr id="25" name="Rectangle 2">
            <a:extLst>
              <a:ext uri="{FF2B5EF4-FFF2-40B4-BE49-F238E27FC236}">
                <a16:creationId xmlns:a16="http://schemas.microsoft.com/office/drawing/2014/main" id="{670F2126-9617-6849-8CF1-26EAB6FC4991}"/>
              </a:ext>
            </a:extLst>
          </p:cNvPr>
          <p:cNvSpPr txBox="1">
            <a:spLocks noChangeArrowheads="1"/>
          </p:cNvSpPr>
          <p:nvPr/>
        </p:nvSpPr>
        <p:spPr>
          <a:xfrm>
            <a:off x="366469" y="1214021"/>
            <a:ext cx="3299254" cy="533400"/>
          </a:xfrm>
          <a:prstGeom prst="rect">
            <a:avLst/>
          </a:prstGeom>
          <a:solidFill>
            <a:schemeClr val="accent6">
              <a:lumMod val="60000"/>
              <a:lumOff val="40000"/>
            </a:schemeClr>
          </a:solidFill>
          <a:ln w="25400">
            <a:solidFill>
              <a:schemeClr val="accent1">
                <a:shade val="50000"/>
              </a:schemeClr>
            </a:solidFill>
          </a:ln>
        </p:spPr>
        <p:txBody>
          <a:bodyPr bIns="91440" anchor="b">
            <a:noAutofit/>
          </a:bodyPr>
          <a:lstStyle/>
          <a:p>
            <a:pPr eaLnBrk="1" fontAlgn="auto" hangingPunct="1">
              <a:spcAft>
                <a:spcPts val="0"/>
              </a:spcAft>
              <a:defRPr/>
            </a:pPr>
            <a:r>
              <a:rPr lang="en-US" sz="2400" b="1">
                <a:solidFill>
                  <a:srgbClr val="7030A0"/>
                </a:solidFill>
                <a:latin typeface=".VnTime" pitchFamily="34" charset="0"/>
                <a:ea typeface="+mj-ea"/>
                <a:cs typeface="+mj-cs"/>
              </a:rPr>
              <a:t>* </a:t>
            </a:r>
            <a:r>
              <a:rPr lang="en-US" sz="2400" b="1">
                <a:solidFill>
                  <a:srgbClr val="7030A0"/>
                </a:solidFill>
                <a:latin typeface="Time New Roman"/>
                <a:ea typeface="+mj-ea"/>
                <a:cs typeface="+mj-cs"/>
              </a:rPr>
              <a:t>Quá </a:t>
            </a:r>
            <a:r>
              <a:rPr lang="en-US" sz="2400" b="1" dirty="0" err="1">
                <a:solidFill>
                  <a:srgbClr val="7030A0"/>
                </a:solidFill>
                <a:latin typeface="Time New Roman"/>
                <a:ea typeface="+mj-ea"/>
                <a:cs typeface="+mj-cs"/>
              </a:rPr>
              <a:t>độ</a:t>
            </a:r>
            <a:r>
              <a:rPr lang="en-US" sz="2400" b="1" dirty="0">
                <a:solidFill>
                  <a:srgbClr val="7030A0"/>
                </a:solidFill>
                <a:latin typeface="Time New Roman"/>
                <a:ea typeface="+mj-ea"/>
                <a:cs typeface="+mj-cs"/>
              </a:rPr>
              <a:t> </a:t>
            </a:r>
            <a:r>
              <a:rPr lang="en-US" sz="2400" b="1" err="1">
                <a:solidFill>
                  <a:srgbClr val="7030A0"/>
                </a:solidFill>
                <a:latin typeface="Time New Roman"/>
                <a:ea typeface="+mj-ea"/>
                <a:cs typeface="+mj-cs"/>
              </a:rPr>
              <a:t>trực</a:t>
            </a:r>
            <a:r>
              <a:rPr lang="en-US" sz="2400" b="1">
                <a:solidFill>
                  <a:srgbClr val="7030A0"/>
                </a:solidFill>
                <a:latin typeface="Time New Roman"/>
                <a:ea typeface="+mj-ea"/>
                <a:cs typeface="+mj-cs"/>
              </a:rPr>
              <a:t> tiếp</a:t>
            </a:r>
            <a:endParaRPr lang="en-US" sz="2400" b="1" dirty="0">
              <a:solidFill>
                <a:srgbClr val="7030A0"/>
              </a:solidFill>
              <a:latin typeface="Time New Roman"/>
              <a:ea typeface="+mj-ea"/>
              <a:cs typeface="+mj-cs"/>
            </a:endParaRPr>
          </a:p>
        </p:txBody>
      </p:sp>
      <p:sp>
        <p:nvSpPr>
          <p:cNvPr id="76" name="Rounded Rectangular Callout 75"/>
          <p:cNvSpPr/>
          <p:nvPr/>
        </p:nvSpPr>
        <p:spPr>
          <a:xfrm>
            <a:off x="637209" y="2230798"/>
            <a:ext cx="2659328" cy="890054"/>
          </a:xfrm>
          <a:prstGeom prst="wedgeRoundRectCallout">
            <a:avLst>
              <a:gd name="adj1" fmla="val -25710"/>
              <a:gd name="adj2" fmla="val 160818"/>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ular Callout 76"/>
          <p:cNvSpPr/>
          <p:nvPr/>
        </p:nvSpPr>
        <p:spPr>
          <a:xfrm rot="10800000">
            <a:off x="1378179" y="5369704"/>
            <a:ext cx="2659328" cy="992580"/>
          </a:xfrm>
          <a:prstGeom prst="wedgeRoundRectCallout">
            <a:avLst>
              <a:gd name="adj1" fmla="val -16329"/>
              <a:gd name="adj2" fmla="val 8274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ular Callout 77"/>
          <p:cNvSpPr/>
          <p:nvPr/>
        </p:nvSpPr>
        <p:spPr>
          <a:xfrm>
            <a:off x="6437467" y="2931181"/>
            <a:ext cx="2659328" cy="890054"/>
          </a:xfrm>
          <a:prstGeom prst="wedgeRoundRectCallout">
            <a:avLst>
              <a:gd name="adj1" fmla="val -20304"/>
              <a:gd name="adj2" fmla="val 73564"/>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Line 3"/>
          <p:cNvSpPr>
            <a:spLocks noChangeShapeType="1"/>
          </p:cNvSpPr>
          <p:nvPr/>
        </p:nvSpPr>
        <p:spPr bwMode="auto">
          <a:xfrm>
            <a:off x="846965" y="4326542"/>
            <a:ext cx="7696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 name="Line 4"/>
          <p:cNvSpPr>
            <a:spLocks noChangeShapeType="1"/>
          </p:cNvSpPr>
          <p:nvPr/>
        </p:nvSpPr>
        <p:spPr bwMode="auto">
          <a:xfrm>
            <a:off x="161165" y="4326542"/>
            <a:ext cx="68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5"/>
          <p:cNvSpPr>
            <a:spLocks noChangeShapeType="1"/>
          </p:cNvSpPr>
          <p:nvPr/>
        </p:nvSpPr>
        <p:spPr bwMode="auto">
          <a:xfrm>
            <a:off x="846965" y="3821235"/>
            <a:ext cx="0" cy="6053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6"/>
          <p:cNvSpPr>
            <a:spLocks noChangeShapeType="1"/>
          </p:cNvSpPr>
          <p:nvPr/>
        </p:nvSpPr>
        <p:spPr bwMode="auto">
          <a:xfrm>
            <a:off x="3082165" y="3870929"/>
            <a:ext cx="0" cy="7597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Line 7"/>
          <p:cNvSpPr>
            <a:spLocks noChangeShapeType="1"/>
          </p:cNvSpPr>
          <p:nvPr/>
        </p:nvSpPr>
        <p:spPr bwMode="auto">
          <a:xfrm flipV="1">
            <a:off x="6317490" y="3879830"/>
            <a:ext cx="0" cy="7910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Text Box 9">
            <a:extLst>
              <a:ext uri="{FF2B5EF4-FFF2-40B4-BE49-F238E27FC236}">
                <a16:creationId xmlns:a16="http://schemas.microsoft.com/office/drawing/2014/main" id="{5FFF9045-CBEB-E344-90E1-BB70C620A5D3}"/>
              </a:ext>
            </a:extLst>
          </p:cNvPr>
          <p:cNvSpPr txBox="1">
            <a:spLocks noChangeArrowheads="1"/>
          </p:cNvSpPr>
          <p:nvPr/>
        </p:nvSpPr>
        <p:spPr bwMode="auto">
          <a:xfrm>
            <a:off x="309818" y="2273750"/>
            <a:ext cx="2971800" cy="830262"/>
          </a:xfrm>
          <a:prstGeom prst="rect">
            <a:avLst/>
          </a:prstGeom>
          <a:noFill/>
          <a:ln w="9525">
            <a:noFill/>
            <a:miter lim="800000"/>
            <a:headEnd/>
            <a:tailEnd/>
          </a:ln>
          <a:effectLst/>
        </p:spPr>
        <p:txBody>
          <a:bodyPr>
            <a:spAutoFit/>
          </a:bodyPr>
          <a:lstStyle/>
          <a:p>
            <a:pPr algn="ctr" eaLnBrk="1" hangingPunct="1">
              <a:spcBef>
                <a:spcPct val="50000"/>
              </a:spcBef>
              <a:defRPr/>
            </a:pPr>
            <a:r>
              <a:rPr lang="en-US" sz="2400" dirty="0">
                <a:solidFill>
                  <a:srgbClr val="FF0000"/>
                </a:solidFill>
                <a:effectLst>
                  <a:outerShdw blurRad="38100" dist="38100" dir="2700000" algn="tl">
                    <a:srgbClr val="000000"/>
                  </a:outerShdw>
                </a:effectLst>
                <a:latin typeface=".VnTime" pitchFamily="34" charset="0"/>
                <a:cs typeface="Arial" charset="0"/>
              </a:rPr>
              <a:t>   </a:t>
            </a:r>
            <a:r>
              <a:rPr lang="en-US" sz="2400" dirty="0" err="1">
                <a:solidFill>
                  <a:srgbClr val="FF0000"/>
                </a:solidFill>
                <a:effectLst>
                  <a:outerShdw blurRad="38100" dist="38100" dir="2700000" algn="tl">
                    <a:srgbClr val="000000"/>
                  </a:outerShdw>
                </a:effectLst>
                <a:latin typeface="Time New Roman"/>
                <a:cs typeface="Arial" charset="0"/>
              </a:rPr>
              <a:t>H</a:t>
            </a:r>
            <a:r>
              <a:rPr lang="en-US" sz="2400" b="1" dirty="0" err="1">
                <a:solidFill>
                  <a:srgbClr val="FF0000"/>
                </a:solidFill>
                <a:effectLst>
                  <a:outerShdw blurRad="38100" dist="38100" dir="2700000" algn="tl">
                    <a:srgbClr val="000000"/>
                  </a:outerShdw>
                </a:effectLst>
                <a:latin typeface="Time New Roman"/>
                <a:cs typeface="Arial" charset="0"/>
              </a:rPr>
              <a:t>ì</a:t>
            </a:r>
            <a:r>
              <a:rPr lang="en-US" sz="2400" dirty="0" err="1">
                <a:solidFill>
                  <a:srgbClr val="FF0000"/>
                </a:solidFill>
                <a:effectLst>
                  <a:outerShdw blurRad="38100" dist="38100" dir="2700000" algn="tl">
                    <a:srgbClr val="000000"/>
                  </a:outerShdw>
                </a:effectLst>
                <a:latin typeface="Time New Roman"/>
                <a:cs typeface="Arial" charset="0"/>
              </a:rPr>
              <a:t>nh</a:t>
            </a:r>
            <a:r>
              <a:rPr lang="en-US" sz="2400" dirty="0">
                <a:solidFill>
                  <a:srgbClr val="FF0000"/>
                </a:solidFill>
                <a:effectLst>
                  <a:outerShdw blurRad="38100" dist="38100" dir="2700000" algn="tl">
                    <a:srgbClr val="000000"/>
                  </a:outerShdw>
                </a:effectLst>
                <a:latin typeface=".VnTime"/>
                <a:cs typeface="Arial" charset="0"/>
              </a:rPr>
              <a:t> </a:t>
            </a:r>
            <a:r>
              <a:rPr lang="en-US" sz="2400" dirty="0" err="1">
                <a:solidFill>
                  <a:srgbClr val="FF0000"/>
                </a:solidFill>
                <a:effectLst>
                  <a:outerShdw blurRad="38100" dist="38100" dir="2700000" algn="tl">
                    <a:srgbClr val="000000"/>
                  </a:outerShdw>
                </a:effectLst>
                <a:latin typeface="Time New Roman"/>
                <a:cs typeface="Arial" charset="0"/>
              </a:rPr>
              <a:t>thái</a:t>
            </a:r>
            <a:r>
              <a:rPr lang="en-US" sz="2400" dirty="0">
                <a:solidFill>
                  <a:srgbClr val="FF0000"/>
                </a:solidFill>
                <a:effectLst>
                  <a:outerShdw blurRad="38100" dist="38100" dir="2700000" algn="tl">
                    <a:srgbClr val="000000"/>
                  </a:outerShdw>
                </a:effectLst>
                <a:latin typeface=".VnTime"/>
                <a:cs typeface="Arial" charset="0"/>
              </a:rPr>
              <a:t> KT-XH TBCN</a:t>
            </a:r>
            <a:endParaRPr lang="en-US" sz="2400" b="1" dirty="0">
              <a:solidFill>
                <a:srgbClr val="FF0000"/>
              </a:solidFill>
              <a:effectLst>
                <a:outerShdw blurRad="38100" dist="38100" dir="2700000" algn="tl">
                  <a:srgbClr val="000000"/>
                </a:outerShdw>
              </a:effectLst>
              <a:latin typeface=".VnTime"/>
              <a:cs typeface="Arial" charset="0"/>
            </a:endParaRPr>
          </a:p>
        </p:txBody>
      </p:sp>
      <p:sp>
        <p:nvSpPr>
          <p:cNvPr id="85" name="Text Box 10">
            <a:extLst>
              <a:ext uri="{FF2B5EF4-FFF2-40B4-BE49-F238E27FC236}">
                <a16:creationId xmlns:a16="http://schemas.microsoft.com/office/drawing/2014/main" id="{7C5BD817-3354-0344-8E8E-6D75BCF31444}"/>
              </a:ext>
            </a:extLst>
          </p:cNvPr>
          <p:cNvSpPr txBox="1">
            <a:spLocks noChangeArrowheads="1"/>
          </p:cNvSpPr>
          <p:nvPr/>
        </p:nvSpPr>
        <p:spPr bwMode="auto">
          <a:xfrm>
            <a:off x="4334702" y="2229025"/>
            <a:ext cx="4114800" cy="461962"/>
          </a:xfrm>
          <a:prstGeom prst="rect">
            <a:avLst/>
          </a:prstGeom>
          <a:solidFill>
            <a:schemeClr val="accent6">
              <a:lumMod val="20000"/>
              <a:lumOff val="80000"/>
            </a:schemeClr>
          </a:solidFill>
          <a:ln w="25400">
            <a:solidFill>
              <a:schemeClr val="accent6">
                <a:lumMod val="75000"/>
              </a:schemeClr>
            </a:solidFill>
            <a:miter lim="800000"/>
            <a:headEnd/>
            <a:tailEnd/>
          </a:ln>
          <a:effectLst/>
        </p:spPr>
        <p:txBody>
          <a:bodyPr>
            <a:spAutoFit/>
          </a:bodyPr>
          <a:lstStyle/>
          <a:p>
            <a:pPr algn="ctr" eaLnBrk="1" hangingPunct="1">
              <a:spcBef>
                <a:spcPct val="50000"/>
              </a:spcBef>
              <a:defRPr/>
            </a:pPr>
            <a:r>
              <a:rPr lang="en-US" sz="2400" dirty="0">
                <a:solidFill>
                  <a:srgbClr val="FF0000"/>
                </a:solidFill>
                <a:effectLst>
                  <a:outerShdw blurRad="38100" dist="38100" dir="2700000" algn="tl">
                    <a:srgbClr val="000000"/>
                  </a:outerShdw>
                </a:effectLst>
                <a:latin typeface=".VnTime" pitchFamily="34" charset="0"/>
                <a:cs typeface="Arial" charset="0"/>
              </a:rPr>
              <a:t> </a:t>
            </a:r>
            <a:r>
              <a:rPr lang="en-US" sz="2400" dirty="0" err="1">
                <a:solidFill>
                  <a:srgbClr val="FF0000"/>
                </a:solidFill>
                <a:effectLst>
                  <a:outerShdw blurRad="38100" dist="38100" dir="2700000" algn="tl">
                    <a:srgbClr val="000000"/>
                  </a:outerShdw>
                </a:effectLst>
                <a:latin typeface=".VnTime" pitchFamily="34" charset="0"/>
                <a:cs typeface="Arial" charset="0"/>
              </a:rPr>
              <a:t>H</a:t>
            </a:r>
            <a:r>
              <a:rPr lang="en-US" sz="2400" b="1" dirty="0" err="1">
                <a:solidFill>
                  <a:srgbClr val="FF0000"/>
                </a:solidFill>
                <a:effectLst>
                  <a:outerShdw blurRad="38100" dist="38100" dir="2700000" algn="tl">
                    <a:srgbClr val="000000"/>
                  </a:outerShdw>
                </a:effectLst>
                <a:latin typeface="Time New Roman"/>
                <a:cs typeface="Arial" charset="0"/>
              </a:rPr>
              <a:t>ì</a:t>
            </a:r>
            <a:r>
              <a:rPr lang="en-US" sz="2400" dirty="0" err="1">
                <a:solidFill>
                  <a:srgbClr val="FF0000"/>
                </a:solidFill>
                <a:effectLst>
                  <a:outerShdw blurRad="38100" dist="38100" dir="2700000" algn="tl">
                    <a:srgbClr val="000000"/>
                  </a:outerShdw>
                </a:effectLst>
                <a:latin typeface=".VnTime" pitchFamily="34" charset="0"/>
                <a:cs typeface="Arial" charset="0"/>
              </a:rPr>
              <a:t>nh</a:t>
            </a:r>
            <a:r>
              <a:rPr lang="en-US" sz="2400" dirty="0">
                <a:solidFill>
                  <a:srgbClr val="FF0000"/>
                </a:solidFill>
                <a:effectLst>
                  <a:outerShdw blurRad="38100" dist="38100" dir="2700000" algn="tl">
                    <a:srgbClr val="000000"/>
                  </a:outerShdw>
                </a:effectLst>
                <a:latin typeface=".VnTime" pitchFamily="34" charset="0"/>
                <a:cs typeface="Arial" charset="0"/>
              </a:rPr>
              <a:t> </a:t>
            </a:r>
            <a:r>
              <a:rPr lang="en-US" sz="2400" dirty="0" err="1">
                <a:solidFill>
                  <a:srgbClr val="FF0000"/>
                </a:solidFill>
                <a:effectLst>
                  <a:outerShdw blurRad="38100" dist="38100" dir="2700000" algn="tl">
                    <a:srgbClr val="000000"/>
                  </a:outerShdw>
                </a:effectLst>
                <a:latin typeface=".VnTime" pitchFamily="34" charset="0"/>
                <a:cs typeface="Arial" charset="0"/>
              </a:rPr>
              <a:t>th</a:t>
            </a:r>
            <a:r>
              <a:rPr lang="en-US" sz="2400" dirty="0" err="1">
                <a:solidFill>
                  <a:srgbClr val="FF0000"/>
                </a:solidFill>
                <a:effectLst>
                  <a:outerShdw blurRad="38100" dist="38100" dir="2700000" algn="tl">
                    <a:srgbClr val="000000"/>
                  </a:outerShdw>
                </a:effectLst>
                <a:latin typeface="Time New Roman"/>
                <a:cs typeface="Arial" charset="0"/>
              </a:rPr>
              <a:t>á</a:t>
            </a:r>
            <a:r>
              <a:rPr lang="en-US" sz="2400" dirty="0" err="1">
                <a:solidFill>
                  <a:srgbClr val="FF0000"/>
                </a:solidFill>
                <a:effectLst>
                  <a:outerShdw blurRad="38100" dist="38100" dir="2700000" algn="tl">
                    <a:srgbClr val="000000"/>
                  </a:outerShdw>
                </a:effectLst>
                <a:latin typeface=".VnTime" pitchFamily="34" charset="0"/>
                <a:cs typeface="Arial" charset="0"/>
              </a:rPr>
              <a:t>i</a:t>
            </a:r>
            <a:r>
              <a:rPr lang="en-US" sz="2400" dirty="0">
                <a:solidFill>
                  <a:srgbClr val="FF0000"/>
                </a:solidFill>
                <a:effectLst>
                  <a:outerShdw blurRad="38100" dist="38100" dir="2700000" algn="tl">
                    <a:srgbClr val="000000"/>
                  </a:outerShdw>
                </a:effectLst>
                <a:latin typeface=".VnTime" pitchFamily="34" charset="0"/>
                <a:cs typeface="Arial" charset="0"/>
              </a:rPr>
              <a:t> KT-XH CSCN</a:t>
            </a:r>
          </a:p>
        </p:txBody>
      </p:sp>
      <p:sp>
        <p:nvSpPr>
          <p:cNvPr id="86" name="Line 13"/>
          <p:cNvSpPr>
            <a:spLocks noChangeShapeType="1"/>
          </p:cNvSpPr>
          <p:nvPr/>
        </p:nvSpPr>
        <p:spPr bwMode="auto">
          <a:xfrm>
            <a:off x="3045652" y="4061429"/>
            <a:ext cx="3276600" cy="0"/>
          </a:xfrm>
          <a:prstGeom prst="line">
            <a:avLst/>
          </a:prstGeom>
          <a:noFill/>
          <a:ln w="31750">
            <a:solidFill>
              <a:schemeClr val="accent6">
                <a:lumMod val="75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 name="Text Box 16"/>
          <p:cNvSpPr txBox="1">
            <a:spLocks noChangeArrowheads="1"/>
          </p:cNvSpPr>
          <p:nvPr/>
        </p:nvSpPr>
        <p:spPr bwMode="auto">
          <a:xfrm>
            <a:off x="6383432" y="3051750"/>
            <a:ext cx="281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ct val="50000"/>
              </a:spcBef>
              <a:buFontTx/>
              <a:buNone/>
            </a:pPr>
            <a:r>
              <a:rPr lang="en-US" altLang="en-US" sz="2400"/>
              <a:t> </a:t>
            </a:r>
            <a:r>
              <a:rPr lang="en-US" altLang="en-US" sz="2400" b="1">
                <a:solidFill>
                  <a:srgbClr val="002060"/>
                </a:solidFill>
                <a:latin typeface="Time New Roman"/>
              </a:rPr>
              <a:t>Giai đoạn cao (CNCS)</a:t>
            </a:r>
          </a:p>
        </p:txBody>
      </p:sp>
      <p:sp>
        <p:nvSpPr>
          <p:cNvPr id="88" name="Line 17"/>
          <p:cNvSpPr>
            <a:spLocks noChangeShapeType="1"/>
          </p:cNvSpPr>
          <p:nvPr/>
        </p:nvSpPr>
        <p:spPr bwMode="auto">
          <a:xfrm flipV="1">
            <a:off x="6392102" y="4051904"/>
            <a:ext cx="2133600" cy="9525"/>
          </a:xfrm>
          <a:prstGeom prst="line">
            <a:avLst/>
          </a:prstGeom>
          <a:noFill/>
          <a:ln w="31750">
            <a:solidFill>
              <a:srgbClr val="FF0000"/>
            </a:solidFill>
            <a:round/>
            <a:headEnd type="none" w="med" len="med"/>
            <a:tailEnd type="stealth"/>
          </a:ln>
          <a:extLst>
            <a:ext uri="{909E8E84-426E-40DD-AFC4-6F175D3DCCD1}">
              <a14:hiddenFill xmlns:a14="http://schemas.microsoft.com/office/drawing/2010/main">
                <a:noFill/>
              </a14:hiddenFill>
            </a:ext>
          </a:extLst>
        </p:spPr>
        <p:txBody>
          <a:bodyPr/>
          <a:lstStyle/>
          <a:p>
            <a:endParaRPr lang="en-US"/>
          </a:p>
        </p:txBody>
      </p:sp>
      <p:sp>
        <p:nvSpPr>
          <p:cNvPr id="89" name="Text Box 18"/>
          <p:cNvSpPr txBox="1">
            <a:spLocks noChangeArrowheads="1"/>
          </p:cNvSpPr>
          <p:nvPr/>
        </p:nvSpPr>
        <p:spPr bwMode="auto">
          <a:xfrm>
            <a:off x="1271642" y="5366882"/>
            <a:ext cx="28724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ct val="50000"/>
              </a:spcBef>
              <a:buFontTx/>
              <a:buNone/>
            </a:pPr>
            <a:r>
              <a:rPr lang="en-US" altLang="en-US" sz="2800"/>
              <a:t> </a:t>
            </a:r>
            <a:r>
              <a:rPr lang="en-US" altLang="en-US" sz="2400"/>
              <a:t> </a:t>
            </a:r>
            <a:r>
              <a:rPr lang="en-US" altLang="en-US" sz="2400" b="1">
                <a:solidFill>
                  <a:srgbClr val="002060"/>
                </a:solidFill>
                <a:latin typeface="Time New Roman"/>
              </a:rPr>
              <a:t>ThờI kỳ quá độ lên CNXH</a:t>
            </a:r>
          </a:p>
        </p:txBody>
      </p:sp>
      <p:sp>
        <p:nvSpPr>
          <p:cNvPr id="90" name="Rounded Rectangular Callout 89"/>
          <p:cNvSpPr/>
          <p:nvPr/>
        </p:nvSpPr>
        <p:spPr>
          <a:xfrm>
            <a:off x="3432003" y="2932190"/>
            <a:ext cx="2659328" cy="890054"/>
          </a:xfrm>
          <a:prstGeom prst="wedgeRoundRectCallout">
            <a:avLst>
              <a:gd name="adj1" fmla="val -22949"/>
              <a:gd name="adj2" fmla="val 76725"/>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 Box 15"/>
          <p:cNvSpPr txBox="1">
            <a:spLocks noChangeArrowheads="1"/>
          </p:cNvSpPr>
          <p:nvPr/>
        </p:nvSpPr>
        <p:spPr bwMode="auto">
          <a:xfrm>
            <a:off x="3370824" y="3235168"/>
            <a:ext cx="26593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eaLnBrk="1" hangingPunct="1">
              <a:spcBef>
                <a:spcPct val="50000"/>
              </a:spcBef>
              <a:buFontTx/>
              <a:buNone/>
            </a:pPr>
            <a:r>
              <a:rPr lang="en-US" altLang="en-US" sz="2400"/>
              <a:t>  </a:t>
            </a:r>
            <a:r>
              <a:rPr lang="en-US" altLang="en-US" sz="2400" b="1">
                <a:solidFill>
                  <a:srgbClr val="002060"/>
                </a:solidFill>
                <a:latin typeface="Time New Roman"/>
              </a:rPr>
              <a:t>Giai đoạn thấp</a:t>
            </a:r>
          </a:p>
        </p:txBody>
      </p:sp>
      <p:cxnSp>
        <p:nvCxnSpPr>
          <p:cNvPr id="92" name="Straight Arrow Connector 91"/>
          <p:cNvCxnSpPr>
            <a:stCxn id="85" idx="2"/>
            <a:endCxn id="90" idx="0"/>
          </p:cNvCxnSpPr>
          <p:nvPr/>
        </p:nvCxnSpPr>
        <p:spPr>
          <a:xfrm flipH="1">
            <a:off x="4761667" y="2690987"/>
            <a:ext cx="1630435" cy="24120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5" idx="2"/>
            <a:endCxn id="78" idx="0"/>
          </p:cNvCxnSpPr>
          <p:nvPr/>
        </p:nvCxnSpPr>
        <p:spPr>
          <a:xfrm>
            <a:off x="6392102" y="2690987"/>
            <a:ext cx="1375029" cy="24019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94" name="Line 13"/>
          <p:cNvSpPr>
            <a:spLocks noChangeShapeType="1"/>
          </p:cNvSpPr>
          <p:nvPr/>
        </p:nvSpPr>
        <p:spPr bwMode="auto">
          <a:xfrm>
            <a:off x="846965" y="4085272"/>
            <a:ext cx="2240182" cy="1406"/>
          </a:xfrm>
          <a:prstGeom prst="line">
            <a:avLst/>
          </a:prstGeom>
          <a:noFill/>
          <a:ln w="317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95" name="Straight Connector 94"/>
          <p:cNvCxnSpPr/>
          <p:nvPr/>
        </p:nvCxnSpPr>
        <p:spPr>
          <a:xfrm flipV="1">
            <a:off x="4522573" y="4155016"/>
            <a:ext cx="1" cy="510813"/>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96" name="Line 13"/>
          <p:cNvSpPr>
            <a:spLocks noChangeShapeType="1"/>
          </p:cNvSpPr>
          <p:nvPr/>
        </p:nvSpPr>
        <p:spPr bwMode="auto">
          <a:xfrm flipV="1">
            <a:off x="3082165" y="4480442"/>
            <a:ext cx="1440408" cy="22692"/>
          </a:xfrm>
          <a:prstGeom prst="line">
            <a:avLst/>
          </a:prstGeom>
          <a:noFill/>
          <a:ln w="31750">
            <a:solidFill>
              <a:schemeClr val="accent2">
                <a:lumMod val="60000"/>
                <a:lumOff val="4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 name="Line 13"/>
          <p:cNvSpPr>
            <a:spLocks noChangeShapeType="1"/>
          </p:cNvSpPr>
          <p:nvPr/>
        </p:nvSpPr>
        <p:spPr bwMode="auto">
          <a:xfrm flipV="1">
            <a:off x="4522573" y="4480442"/>
            <a:ext cx="1794917" cy="22692"/>
          </a:xfrm>
          <a:prstGeom prst="line">
            <a:avLst/>
          </a:prstGeom>
          <a:noFill/>
          <a:ln w="31750">
            <a:solidFill>
              <a:schemeClr val="accent6">
                <a:lumMod val="75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8" name="Rounded Rectangular Callout 97"/>
          <p:cNvSpPr/>
          <p:nvPr/>
        </p:nvSpPr>
        <p:spPr>
          <a:xfrm rot="10800000" flipH="1">
            <a:off x="4960693" y="5072631"/>
            <a:ext cx="2221210" cy="992578"/>
          </a:xfrm>
          <a:prstGeom prst="wedgeRoundRectCallout">
            <a:avLst>
              <a:gd name="adj1" fmla="val -24864"/>
              <a:gd name="adj2" fmla="val 105155"/>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 Box 18"/>
          <p:cNvSpPr txBox="1">
            <a:spLocks noChangeArrowheads="1"/>
          </p:cNvSpPr>
          <p:nvPr/>
        </p:nvSpPr>
        <p:spPr bwMode="auto">
          <a:xfrm>
            <a:off x="4522573" y="5069809"/>
            <a:ext cx="28724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ts val="0"/>
              </a:spcBef>
              <a:buFontTx/>
              <a:buNone/>
            </a:pPr>
            <a:r>
              <a:rPr lang="en-US" altLang="en-US" sz="2800"/>
              <a:t> </a:t>
            </a:r>
            <a:r>
              <a:rPr lang="en-US" altLang="en-US" sz="2400"/>
              <a:t> </a:t>
            </a:r>
            <a:r>
              <a:rPr lang="en-US" altLang="en-US" sz="2400" b="1">
                <a:solidFill>
                  <a:srgbClr val="002060"/>
                </a:solidFill>
                <a:latin typeface="Time New Roman"/>
              </a:rPr>
              <a:t>Chủ nghĩa </a:t>
            </a:r>
          </a:p>
          <a:p>
            <a:pPr algn="ctr" eaLnBrk="1" hangingPunct="1">
              <a:spcBef>
                <a:spcPts val="0"/>
              </a:spcBef>
              <a:buFontTx/>
              <a:buNone/>
            </a:pPr>
            <a:r>
              <a:rPr lang="en-US" altLang="en-US" sz="2400" b="1">
                <a:solidFill>
                  <a:srgbClr val="002060"/>
                </a:solidFill>
                <a:latin typeface="Time New Roman"/>
              </a:rPr>
              <a:t>xã hội</a:t>
            </a:r>
          </a:p>
        </p:txBody>
      </p:sp>
      <p:pic>
        <p:nvPicPr>
          <p:cNvPr id="1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21452">
            <a:off x="1659044" y="4477069"/>
            <a:ext cx="2364589" cy="595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13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circle(in)">
                                      <p:cBhvr>
                                        <p:cTn id="19" dur="2000"/>
                                        <p:tgtEl>
                                          <p:spTgt spid="7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circle(in)">
                                      <p:cBhvr>
                                        <p:cTn id="22" dur="2000"/>
                                        <p:tgtEl>
                                          <p:spTgt spid="8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circle(in)">
                                      <p:cBhvr>
                                        <p:cTn id="27" dur="2000"/>
                                        <p:tgtEl>
                                          <p:spTgt spid="94"/>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circle(in)">
                                      <p:cBhvr>
                                        <p:cTn id="30" dur="2000"/>
                                        <p:tgtEl>
                                          <p:spTgt spid="81"/>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circle(in)">
                                      <p:cBhvr>
                                        <p:cTn id="33" dur="2000"/>
                                        <p:tgtEl>
                                          <p:spTgt spid="8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circle(in)">
                                      <p:cBhvr>
                                        <p:cTn id="36" dur="2000"/>
                                        <p:tgtEl>
                                          <p:spTgt spid="76"/>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circle(in)">
                                      <p:cBhvr>
                                        <p:cTn id="39" dur="2000"/>
                                        <p:tgtEl>
                                          <p:spTgt spid="84"/>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circle(in)">
                                      <p:cBhvr>
                                        <p:cTn id="44" dur="2000"/>
                                        <p:tgtEl>
                                          <p:spTgt spid="85"/>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circle(in)">
                                      <p:cBhvr>
                                        <p:cTn id="49" dur="2000"/>
                                        <p:tgtEl>
                                          <p:spTgt spid="90"/>
                                        </p:tgtEl>
                                      </p:cBhvr>
                                    </p:animEffect>
                                  </p:childTnLst>
                                </p:cTn>
                              </p:par>
                              <p:par>
                                <p:cTn id="50" presetID="6" presetClass="entr" presetSubtype="16" fill="hold" nodeType="with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circle(in)">
                                      <p:cBhvr>
                                        <p:cTn id="52" dur="2000"/>
                                        <p:tgtEl>
                                          <p:spTgt spid="92"/>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circle(in)">
                                      <p:cBhvr>
                                        <p:cTn id="55" dur="2000"/>
                                        <p:tgtEl>
                                          <p:spTgt spid="91"/>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circle(in)">
                                      <p:cBhvr>
                                        <p:cTn id="58" dur="2000"/>
                                        <p:tgtEl>
                                          <p:spTgt spid="86"/>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circle(in)">
                                      <p:cBhvr>
                                        <p:cTn id="61" dur="2000"/>
                                        <p:tgtEl>
                                          <p:spTgt spid="83"/>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93"/>
                                        </p:tgtEl>
                                        <p:attrNameLst>
                                          <p:attrName>style.visibility</p:attrName>
                                        </p:attrNameLst>
                                      </p:cBhvr>
                                      <p:to>
                                        <p:strVal val="visible"/>
                                      </p:to>
                                    </p:set>
                                    <p:animEffect transition="in" filter="circle(in)">
                                      <p:cBhvr>
                                        <p:cTn id="66" dur="2000"/>
                                        <p:tgtEl>
                                          <p:spTgt spid="93"/>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animEffect transition="in" filter="circle(in)">
                                      <p:cBhvr>
                                        <p:cTn id="69" dur="2000"/>
                                        <p:tgtEl>
                                          <p:spTgt spid="87"/>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88"/>
                                        </p:tgtEl>
                                        <p:attrNameLst>
                                          <p:attrName>style.visibility</p:attrName>
                                        </p:attrNameLst>
                                      </p:cBhvr>
                                      <p:to>
                                        <p:strVal val="visible"/>
                                      </p:to>
                                    </p:set>
                                    <p:animEffect transition="in" filter="circle(in)">
                                      <p:cBhvr>
                                        <p:cTn id="72" dur="2000"/>
                                        <p:tgtEl>
                                          <p:spTgt spid="88"/>
                                        </p:tgtEl>
                                      </p:cBhvr>
                                    </p:animEffect>
                                  </p:childTnLst>
                                </p:cTn>
                              </p:par>
                              <p:par>
                                <p:cTn id="73" presetID="6" presetClass="entr" presetSubtype="16"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circle(in)">
                                      <p:cBhvr>
                                        <p:cTn id="75" dur="2000"/>
                                        <p:tgtEl>
                                          <p:spTgt spid="78"/>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nodeType="clickEffect">
                                  <p:stCondLst>
                                    <p:cond delay="0"/>
                                  </p:stCondLst>
                                  <p:childTnLst>
                                    <p:set>
                                      <p:cBhvr>
                                        <p:cTn id="79" dur="1" fill="hold">
                                          <p:stCondLst>
                                            <p:cond delay="0"/>
                                          </p:stCondLst>
                                        </p:cTn>
                                        <p:tgtEl>
                                          <p:spTgt spid="100"/>
                                        </p:tgtEl>
                                        <p:attrNameLst>
                                          <p:attrName>style.visibility</p:attrName>
                                        </p:attrNameLst>
                                      </p:cBhvr>
                                      <p:to>
                                        <p:strVal val="visible"/>
                                      </p:to>
                                    </p:set>
                                    <p:animEffect transition="in" filter="circle(in)">
                                      <p:cBhvr>
                                        <p:cTn id="80" dur="2000"/>
                                        <p:tgtEl>
                                          <p:spTgt spid="100"/>
                                        </p:tgtEl>
                                      </p:cBhvr>
                                    </p:animEffect>
                                  </p:childTnLst>
                                </p:cTn>
                              </p:par>
                              <p:par>
                                <p:cTn id="81" presetID="6" presetClass="entr" presetSubtype="16"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circle(in)">
                                      <p:cBhvr>
                                        <p:cTn id="83" dur="2000"/>
                                        <p:tgtEl>
                                          <p:spTgt spid="89"/>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circle(in)">
                                      <p:cBhvr>
                                        <p:cTn id="86" dur="2000"/>
                                        <p:tgtEl>
                                          <p:spTgt spid="77"/>
                                        </p:tgtEl>
                                      </p:cBhvr>
                                    </p:animEffect>
                                  </p:childTnLst>
                                </p:cTn>
                              </p:par>
                              <p:par>
                                <p:cTn id="87" presetID="6" presetClass="entr" presetSubtype="16" fill="hold" nodeType="with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circle(in)">
                                      <p:cBhvr>
                                        <p:cTn id="89" dur="2000"/>
                                        <p:tgtEl>
                                          <p:spTgt spid="95"/>
                                        </p:tgtEl>
                                      </p:cBhvr>
                                    </p:animEffect>
                                  </p:childTnLst>
                                </p:cTn>
                              </p:par>
                              <p:par>
                                <p:cTn id="90" presetID="6" presetClass="entr" presetSubtype="16" fill="hold" grpId="0" nodeType="withEffect">
                                  <p:stCondLst>
                                    <p:cond delay="0"/>
                                  </p:stCondLst>
                                  <p:childTnLst>
                                    <p:set>
                                      <p:cBhvr>
                                        <p:cTn id="91" dur="1" fill="hold">
                                          <p:stCondLst>
                                            <p:cond delay="0"/>
                                          </p:stCondLst>
                                        </p:cTn>
                                        <p:tgtEl>
                                          <p:spTgt spid="96"/>
                                        </p:tgtEl>
                                        <p:attrNameLst>
                                          <p:attrName>style.visibility</p:attrName>
                                        </p:attrNameLst>
                                      </p:cBhvr>
                                      <p:to>
                                        <p:strVal val="visible"/>
                                      </p:to>
                                    </p:set>
                                    <p:animEffect transition="in" filter="circle(in)">
                                      <p:cBhvr>
                                        <p:cTn id="92" dur="2000"/>
                                        <p:tgtEl>
                                          <p:spTgt spid="96"/>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grpId="0" nodeType="clickEffect">
                                  <p:stCondLst>
                                    <p:cond delay="0"/>
                                  </p:stCondLst>
                                  <p:childTnLst>
                                    <p:set>
                                      <p:cBhvr>
                                        <p:cTn id="96" dur="1" fill="hold">
                                          <p:stCondLst>
                                            <p:cond delay="0"/>
                                          </p:stCondLst>
                                        </p:cTn>
                                        <p:tgtEl>
                                          <p:spTgt spid="99"/>
                                        </p:tgtEl>
                                        <p:attrNameLst>
                                          <p:attrName>style.visibility</p:attrName>
                                        </p:attrNameLst>
                                      </p:cBhvr>
                                      <p:to>
                                        <p:strVal val="visible"/>
                                      </p:to>
                                    </p:set>
                                    <p:animEffect transition="in" filter="circle(in)">
                                      <p:cBhvr>
                                        <p:cTn id="97" dur="2000"/>
                                        <p:tgtEl>
                                          <p:spTgt spid="99"/>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98"/>
                                        </p:tgtEl>
                                        <p:attrNameLst>
                                          <p:attrName>style.visibility</p:attrName>
                                        </p:attrNameLst>
                                      </p:cBhvr>
                                      <p:to>
                                        <p:strVal val="visible"/>
                                      </p:to>
                                    </p:set>
                                    <p:animEffect transition="in" filter="circle(in)">
                                      <p:cBhvr>
                                        <p:cTn id="100" dur="2000"/>
                                        <p:tgtEl>
                                          <p:spTgt spid="98"/>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97"/>
                                        </p:tgtEl>
                                        <p:attrNameLst>
                                          <p:attrName>style.visibility</p:attrName>
                                        </p:attrNameLst>
                                      </p:cBhvr>
                                      <p:to>
                                        <p:strVal val="visible"/>
                                      </p:to>
                                    </p:set>
                                    <p:animEffect transition="in" filter="circle(in)">
                                      <p:cBhvr>
                                        <p:cTn id="103" dur="2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76" grpId="0" animBg="1"/>
      <p:bldP spid="77" grpId="0" animBg="1"/>
      <p:bldP spid="78" grpId="0" animBg="1"/>
      <p:bldP spid="79" grpId="0" animBg="1"/>
      <p:bldP spid="80" grpId="0" animBg="1"/>
      <p:bldP spid="81" grpId="0" animBg="1"/>
      <p:bldP spid="82" grpId="0" animBg="1"/>
      <p:bldP spid="83" grpId="0" animBg="1"/>
      <p:bldP spid="84" grpId="0"/>
      <p:bldP spid="85" grpId="0" animBg="1"/>
      <p:bldP spid="86" grpId="0" animBg="1"/>
      <p:bldP spid="87" grpId="0"/>
      <p:bldP spid="88" grpId="0" animBg="1"/>
      <p:bldP spid="89" grpId="0"/>
      <p:bldP spid="90" grpId="0" animBg="1"/>
      <p:bldP spid="91" grpId="0"/>
      <p:bldP spid="94" grpId="0" animBg="1"/>
      <p:bldP spid="96" grpId="0" animBg="1"/>
      <p:bldP spid="97" grpId="0" animBg="1"/>
      <p:bldP spid="98" grpId="0" animBg="1"/>
      <p:bldP spid="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067951" y="25618"/>
            <a:ext cx="6975231" cy="85378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b="1">
                <a:latin typeface="Times New Roman" panose="02020603050405020304" pitchFamily="18" charset="0"/>
                <a:cs typeface="Times New Roman" panose="02020603050405020304" pitchFamily="18" charset="0"/>
              </a:rPr>
              <a:t>1. Tính tất yếu khách quan của thời kỳ quá độ </a:t>
            </a:r>
          </a:p>
          <a:p>
            <a:pPr algn="ctr"/>
            <a:r>
              <a:rPr lang="en-US" sz="2400" b="1">
                <a:latin typeface="Times New Roman" panose="02020603050405020304" pitchFamily="18" charset="0"/>
                <a:cs typeface="Times New Roman" panose="02020603050405020304" pitchFamily="18" charset="0"/>
              </a:rPr>
              <a:t>lên chủ nghĩa xã hội </a:t>
            </a:r>
          </a:p>
        </p:txBody>
      </p:sp>
      <p:sp>
        <p:nvSpPr>
          <p:cNvPr id="25" name="Rectangle 2">
            <a:extLst>
              <a:ext uri="{FF2B5EF4-FFF2-40B4-BE49-F238E27FC236}">
                <a16:creationId xmlns:a16="http://schemas.microsoft.com/office/drawing/2014/main" id="{670F2126-9617-6849-8CF1-26EAB6FC4991}"/>
              </a:ext>
            </a:extLst>
          </p:cNvPr>
          <p:cNvSpPr txBox="1">
            <a:spLocks noChangeArrowheads="1"/>
          </p:cNvSpPr>
          <p:nvPr/>
        </p:nvSpPr>
        <p:spPr>
          <a:xfrm>
            <a:off x="418324" y="1382243"/>
            <a:ext cx="3299254" cy="533400"/>
          </a:xfrm>
          <a:prstGeom prst="rect">
            <a:avLst/>
          </a:prstGeom>
          <a:solidFill>
            <a:schemeClr val="accent6">
              <a:lumMod val="60000"/>
              <a:lumOff val="40000"/>
            </a:schemeClr>
          </a:solidFill>
          <a:ln w="25400">
            <a:solidFill>
              <a:schemeClr val="accent1">
                <a:shade val="50000"/>
              </a:schemeClr>
            </a:solidFill>
          </a:ln>
        </p:spPr>
        <p:txBody>
          <a:bodyPr bIns="91440" anchor="b">
            <a:noAutofit/>
          </a:bodyPr>
          <a:lstStyle/>
          <a:p>
            <a:pPr eaLnBrk="1" fontAlgn="auto" hangingPunct="1">
              <a:spcAft>
                <a:spcPts val="0"/>
              </a:spcAft>
              <a:defRPr/>
            </a:pPr>
            <a:r>
              <a:rPr lang="en-US" sz="2400" b="1">
                <a:solidFill>
                  <a:srgbClr val="7030A0"/>
                </a:solidFill>
                <a:latin typeface=".VnTime" pitchFamily="34" charset="0"/>
                <a:ea typeface="+mj-ea"/>
                <a:cs typeface="+mj-cs"/>
              </a:rPr>
              <a:t>* </a:t>
            </a:r>
            <a:r>
              <a:rPr lang="en-US" sz="2400" b="1">
                <a:solidFill>
                  <a:srgbClr val="7030A0"/>
                </a:solidFill>
                <a:latin typeface="Time New Roman"/>
                <a:ea typeface="+mj-ea"/>
                <a:cs typeface="+mj-cs"/>
              </a:rPr>
              <a:t>Quá </a:t>
            </a:r>
            <a:r>
              <a:rPr lang="en-US" sz="2400" b="1" err="1">
                <a:solidFill>
                  <a:srgbClr val="7030A0"/>
                </a:solidFill>
                <a:latin typeface="Time New Roman"/>
                <a:ea typeface="+mj-ea"/>
                <a:cs typeface="+mj-cs"/>
              </a:rPr>
              <a:t>độ</a:t>
            </a:r>
            <a:r>
              <a:rPr lang="en-US" sz="2400" b="1">
                <a:solidFill>
                  <a:srgbClr val="7030A0"/>
                </a:solidFill>
                <a:latin typeface="Time New Roman"/>
                <a:ea typeface="+mj-ea"/>
                <a:cs typeface="+mj-cs"/>
              </a:rPr>
              <a:t> gián tiếp</a:t>
            </a:r>
            <a:endParaRPr lang="en-US" sz="2400" b="1" dirty="0">
              <a:solidFill>
                <a:srgbClr val="7030A0"/>
              </a:solidFill>
              <a:latin typeface="Time New Roman"/>
              <a:ea typeface="+mj-ea"/>
              <a:cs typeface="+mj-cs"/>
            </a:endParaRPr>
          </a:p>
        </p:txBody>
      </p:sp>
      <p:sp>
        <p:nvSpPr>
          <p:cNvPr id="76" name="Rounded Rectangular Callout 75"/>
          <p:cNvSpPr/>
          <p:nvPr/>
        </p:nvSpPr>
        <p:spPr>
          <a:xfrm>
            <a:off x="637209" y="2230798"/>
            <a:ext cx="2659328" cy="890054"/>
          </a:xfrm>
          <a:prstGeom prst="wedgeRoundRectCallout">
            <a:avLst>
              <a:gd name="adj1" fmla="val -25710"/>
              <a:gd name="adj2" fmla="val 160818"/>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ular Callout 76"/>
          <p:cNvSpPr/>
          <p:nvPr/>
        </p:nvSpPr>
        <p:spPr>
          <a:xfrm rot="10800000">
            <a:off x="1378179" y="5369704"/>
            <a:ext cx="2659328" cy="992580"/>
          </a:xfrm>
          <a:prstGeom prst="wedgeRoundRectCallout">
            <a:avLst>
              <a:gd name="adj1" fmla="val -16329"/>
              <a:gd name="adj2" fmla="val 8274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ular Callout 77"/>
          <p:cNvSpPr/>
          <p:nvPr/>
        </p:nvSpPr>
        <p:spPr>
          <a:xfrm>
            <a:off x="6437467" y="2931181"/>
            <a:ext cx="2659328" cy="890054"/>
          </a:xfrm>
          <a:prstGeom prst="wedgeRoundRectCallout">
            <a:avLst>
              <a:gd name="adj1" fmla="val -20304"/>
              <a:gd name="adj2" fmla="val 73564"/>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Line 3"/>
          <p:cNvSpPr>
            <a:spLocks noChangeShapeType="1"/>
          </p:cNvSpPr>
          <p:nvPr/>
        </p:nvSpPr>
        <p:spPr bwMode="auto">
          <a:xfrm>
            <a:off x="846965" y="4326542"/>
            <a:ext cx="7696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 name="Line 4"/>
          <p:cNvSpPr>
            <a:spLocks noChangeShapeType="1"/>
          </p:cNvSpPr>
          <p:nvPr/>
        </p:nvSpPr>
        <p:spPr bwMode="auto">
          <a:xfrm>
            <a:off x="161165" y="4326542"/>
            <a:ext cx="68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5"/>
          <p:cNvSpPr>
            <a:spLocks noChangeShapeType="1"/>
          </p:cNvSpPr>
          <p:nvPr/>
        </p:nvSpPr>
        <p:spPr bwMode="auto">
          <a:xfrm>
            <a:off x="846965" y="3821235"/>
            <a:ext cx="0" cy="6053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6"/>
          <p:cNvSpPr>
            <a:spLocks noChangeShapeType="1"/>
          </p:cNvSpPr>
          <p:nvPr/>
        </p:nvSpPr>
        <p:spPr bwMode="auto">
          <a:xfrm>
            <a:off x="3082165" y="3870929"/>
            <a:ext cx="0" cy="7597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Line 7"/>
          <p:cNvSpPr>
            <a:spLocks noChangeShapeType="1"/>
          </p:cNvSpPr>
          <p:nvPr/>
        </p:nvSpPr>
        <p:spPr bwMode="auto">
          <a:xfrm flipV="1">
            <a:off x="6317490" y="3879830"/>
            <a:ext cx="0" cy="7910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Text Box 9">
            <a:extLst>
              <a:ext uri="{FF2B5EF4-FFF2-40B4-BE49-F238E27FC236}">
                <a16:creationId xmlns:a16="http://schemas.microsoft.com/office/drawing/2014/main" id="{5FFF9045-CBEB-E344-90E1-BB70C620A5D3}"/>
              </a:ext>
            </a:extLst>
          </p:cNvPr>
          <p:cNvSpPr txBox="1">
            <a:spLocks noChangeArrowheads="1"/>
          </p:cNvSpPr>
          <p:nvPr/>
        </p:nvSpPr>
        <p:spPr bwMode="auto">
          <a:xfrm>
            <a:off x="309818" y="2273750"/>
            <a:ext cx="2971800" cy="830262"/>
          </a:xfrm>
          <a:prstGeom prst="rect">
            <a:avLst/>
          </a:prstGeom>
          <a:noFill/>
          <a:ln w="9525">
            <a:noFill/>
            <a:miter lim="800000"/>
            <a:headEnd/>
            <a:tailEnd/>
          </a:ln>
          <a:effectLst/>
        </p:spPr>
        <p:txBody>
          <a:bodyPr>
            <a:spAutoFit/>
          </a:bodyPr>
          <a:lstStyle/>
          <a:p>
            <a:pPr algn="ctr" eaLnBrk="1" hangingPunct="1">
              <a:spcBef>
                <a:spcPct val="50000"/>
              </a:spcBef>
              <a:defRPr/>
            </a:pPr>
            <a:r>
              <a:rPr lang="en-US" sz="2400" dirty="0">
                <a:solidFill>
                  <a:srgbClr val="FF0000"/>
                </a:solidFill>
                <a:effectLst>
                  <a:outerShdw blurRad="38100" dist="38100" dir="2700000" algn="tl">
                    <a:srgbClr val="000000"/>
                  </a:outerShdw>
                </a:effectLst>
                <a:latin typeface=".VnTime" pitchFamily="34" charset="0"/>
                <a:cs typeface="Arial" charset="0"/>
              </a:rPr>
              <a:t>   </a:t>
            </a:r>
            <a:r>
              <a:rPr lang="en-US" sz="2400" dirty="0" err="1">
                <a:solidFill>
                  <a:srgbClr val="FF0000"/>
                </a:solidFill>
                <a:effectLst>
                  <a:outerShdw blurRad="38100" dist="38100" dir="2700000" algn="tl">
                    <a:srgbClr val="000000"/>
                  </a:outerShdw>
                </a:effectLst>
                <a:latin typeface="Time New Roman"/>
                <a:cs typeface="Arial" charset="0"/>
              </a:rPr>
              <a:t>H</a:t>
            </a:r>
            <a:r>
              <a:rPr lang="en-US" sz="2400" b="1" dirty="0" err="1">
                <a:solidFill>
                  <a:srgbClr val="FF0000"/>
                </a:solidFill>
                <a:effectLst>
                  <a:outerShdw blurRad="38100" dist="38100" dir="2700000" algn="tl">
                    <a:srgbClr val="000000"/>
                  </a:outerShdw>
                </a:effectLst>
                <a:latin typeface="Time New Roman"/>
                <a:cs typeface="Arial" charset="0"/>
              </a:rPr>
              <a:t>ì</a:t>
            </a:r>
            <a:r>
              <a:rPr lang="en-US" sz="2400" dirty="0" err="1">
                <a:solidFill>
                  <a:srgbClr val="FF0000"/>
                </a:solidFill>
                <a:effectLst>
                  <a:outerShdw blurRad="38100" dist="38100" dir="2700000" algn="tl">
                    <a:srgbClr val="000000"/>
                  </a:outerShdw>
                </a:effectLst>
                <a:latin typeface="Time New Roman"/>
                <a:cs typeface="Arial" charset="0"/>
              </a:rPr>
              <a:t>nh</a:t>
            </a:r>
            <a:r>
              <a:rPr lang="en-US" sz="2400" dirty="0">
                <a:solidFill>
                  <a:srgbClr val="FF0000"/>
                </a:solidFill>
                <a:effectLst>
                  <a:outerShdw blurRad="38100" dist="38100" dir="2700000" algn="tl">
                    <a:srgbClr val="000000"/>
                  </a:outerShdw>
                </a:effectLst>
                <a:latin typeface=".VnTime"/>
                <a:cs typeface="Arial" charset="0"/>
              </a:rPr>
              <a:t> </a:t>
            </a:r>
            <a:r>
              <a:rPr lang="en-US" sz="2400" dirty="0" err="1">
                <a:solidFill>
                  <a:srgbClr val="FF0000"/>
                </a:solidFill>
                <a:effectLst>
                  <a:outerShdw blurRad="38100" dist="38100" dir="2700000" algn="tl">
                    <a:srgbClr val="000000"/>
                  </a:outerShdw>
                </a:effectLst>
                <a:latin typeface="Time New Roman"/>
                <a:cs typeface="Arial" charset="0"/>
              </a:rPr>
              <a:t>thái</a:t>
            </a:r>
            <a:r>
              <a:rPr lang="en-US" sz="2400" dirty="0">
                <a:solidFill>
                  <a:srgbClr val="FF0000"/>
                </a:solidFill>
                <a:effectLst>
                  <a:outerShdw blurRad="38100" dist="38100" dir="2700000" algn="tl">
                    <a:srgbClr val="000000"/>
                  </a:outerShdw>
                </a:effectLst>
                <a:latin typeface=".VnTime"/>
                <a:cs typeface="Arial" charset="0"/>
              </a:rPr>
              <a:t> KT-XH TBCN</a:t>
            </a:r>
            <a:endParaRPr lang="en-US" sz="2400" b="1" dirty="0">
              <a:solidFill>
                <a:srgbClr val="FF0000"/>
              </a:solidFill>
              <a:effectLst>
                <a:outerShdw blurRad="38100" dist="38100" dir="2700000" algn="tl">
                  <a:srgbClr val="000000"/>
                </a:outerShdw>
              </a:effectLst>
              <a:latin typeface=".VnTime"/>
              <a:cs typeface="Arial" charset="0"/>
            </a:endParaRPr>
          </a:p>
        </p:txBody>
      </p:sp>
      <p:sp>
        <p:nvSpPr>
          <p:cNvPr id="85" name="Text Box 10">
            <a:extLst>
              <a:ext uri="{FF2B5EF4-FFF2-40B4-BE49-F238E27FC236}">
                <a16:creationId xmlns:a16="http://schemas.microsoft.com/office/drawing/2014/main" id="{7C5BD817-3354-0344-8E8E-6D75BCF31444}"/>
              </a:ext>
            </a:extLst>
          </p:cNvPr>
          <p:cNvSpPr txBox="1">
            <a:spLocks noChangeArrowheads="1"/>
          </p:cNvSpPr>
          <p:nvPr/>
        </p:nvSpPr>
        <p:spPr bwMode="auto">
          <a:xfrm>
            <a:off x="4334702" y="2229025"/>
            <a:ext cx="4114800" cy="461962"/>
          </a:xfrm>
          <a:prstGeom prst="rect">
            <a:avLst/>
          </a:prstGeom>
          <a:solidFill>
            <a:schemeClr val="accent6">
              <a:lumMod val="20000"/>
              <a:lumOff val="80000"/>
            </a:schemeClr>
          </a:solidFill>
          <a:ln w="25400">
            <a:solidFill>
              <a:schemeClr val="accent6">
                <a:lumMod val="75000"/>
              </a:schemeClr>
            </a:solidFill>
            <a:miter lim="800000"/>
            <a:headEnd/>
            <a:tailEnd/>
          </a:ln>
          <a:effectLst/>
        </p:spPr>
        <p:txBody>
          <a:bodyPr>
            <a:spAutoFit/>
          </a:bodyPr>
          <a:lstStyle/>
          <a:p>
            <a:pPr algn="ctr" eaLnBrk="1" hangingPunct="1">
              <a:spcBef>
                <a:spcPct val="50000"/>
              </a:spcBef>
              <a:defRPr/>
            </a:pPr>
            <a:r>
              <a:rPr lang="en-US" sz="2400" dirty="0">
                <a:solidFill>
                  <a:srgbClr val="FF0000"/>
                </a:solidFill>
                <a:effectLst>
                  <a:outerShdw blurRad="38100" dist="38100" dir="2700000" algn="tl">
                    <a:srgbClr val="000000"/>
                  </a:outerShdw>
                </a:effectLst>
                <a:latin typeface=".VnTime" pitchFamily="34" charset="0"/>
                <a:cs typeface="Arial" charset="0"/>
              </a:rPr>
              <a:t> </a:t>
            </a:r>
            <a:r>
              <a:rPr lang="en-US" sz="2400" dirty="0" err="1">
                <a:solidFill>
                  <a:srgbClr val="FF0000"/>
                </a:solidFill>
                <a:effectLst>
                  <a:outerShdw blurRad="38100" dist="38100" dir="2700000" algn="tl">
                    <a:srgbClr val="000000"/>
                  </a:outerShdw>
                </a:effectLst>
                <a:latin typeface=".VnTime" pitchFamily="34" charset="0"/>
                <a:cs typeface="Arial" charset="0"/>
              </a:rPr>
              <a:t>H</a:t>
            </a:r>
            <a:r>
              <a:rPr lang="en-US" sz="2400" b="1" dirty="0" err="1">
                <a:solidFill>
                  <a:srgbClr val="FF0000"/>
                </a:solidFill>
                <a:effectLst>
                  <a:outerShdw blurRad="38100" dist="38100" dir="2700000" algn="tl">
                    <a:srgbClr val="000000"/>
                  </a:outerShdw>
                </a:effectLst>
                <a:latin typeface="Time New Roman"/>
                <a:cs typeface="Arial" charset="0"/>
              </a:rPr>
              <a:t>ì</a:t>
            </a:r>
            <a:r>
              <a:rPr lang="en-US" sz="2400" dirty="0" err="1">
                <a:solidFill>
                  <a:srgbClr val="FF0000"/>
                </a:solidFill>
                <a:effectLst>
                  <a:outerShdw blurRad="38100" dist="38100" dir="2700000" algn="tl">
                    <a:srgbClr val="000000"/>
                  </a:outerShdw>
                </a:effectLst>
                <a:latin typeface=".VnTime" pitchFamily="34" charset="0"/>
                <a:cs typeface="Arial" charset="0"/>
              </a:rPr>
              <a:t>nh</a:t>
            </a:r>
            <a:r>
              <a:rPr lang="en-US" sz="2400" dirty="0">
                <a:solidFill>
                  <a:srgbClr val="FF0000"/>
                </a:solidFill>
                <a:effectLst>
                  <a:outerShdw blurRad="38100" dist="38100" dir="2700000" algn="tl">
                    <a:srgbClr val="000000"/>
                  </a:outerShdw>
                </a:effectLst>
                <a:latin typeface=".VnTime" pitchFamily="34" charset="0"/>
                <a:cs typeface="Arial" charset="0"/>
              </a:rPr>
              <a:t> </a:t>
            </a:r>
            <a:r>
              <a:rPr lang="en-US" sz="2400" dirty="0" err="1">
                <a:solidFill>
                  <a:srgbClr val="FF0000"/>
                </a:solidFill>
                <a:effectLst>
                  <a:outerShdw blurRad="38100" dist="38100" dir="2700000" algn="tl">
                    <a:srgbClr val="000000"/>
                  </a:outerShdw>
                </a:effectLst>
                <a:latin typeface=".VnTime" pitchFamily="34" charset="0"/>
                <a:cs typeface="Arial" charset="0"/>
              </a:rPr>
              <a:t>th</a:t>
            </a:r>
            <a:r>
              <a:rPr lang="en-US" sz="2400" dirty="0" err="1">
                <a:solidFill>
                  <a:srgbClr val="FF0000"/>
                </a:solidFill>
                <a:effectLst>
                  <a:outerShdw blurRad="38100" dist="38100" dir="2700000" algn="tl">
                    <a:srgbClr val="000000"/>
                  </a:outerShdw>
                </a:effectLst>
                <a:latin typeface="Time New Roman"/>
                <a:cs typeface="Arial" charset="0"/>
              </a:rPr>
              <a:t>á</a:t>
            </a:r>
            <a:r>
              <a:rPr lang="en-US" sz="2400" dirty="0" err="1">
                <a:solidFill>
                  <a:srgbClr val="FF0000"/>
                </a:solidFill>
                <a:effectLst>
                  <a:outerShdw blurRad="38100" dist="38100" dir="2700000" algn="tl">
                    <a:srgbClr val="000000"/>
                  </a:outerShdw>
                </a:effectLst>
                <a:latin typeface=".VnTime" pitchFamily="34" charset="0"/>
                <a:cs typeface="Arial" charset="0"/>
              </a:rPr>
              <a:t>i</a:t>
            </a:r>
            <a:r>
              <a:rPr lang="en-US" sz="2400" dirty="0">
                <a:solidFill>
                  <a:srgbClr val="FF0000"/>
                </a:solidFill>
                <a:effectLst>
                  <a:outerShdw blurRad="38100" dist="38100" dir="2700000" algn="tl">
                    <a:srgbClr val="000000"/>
                  </a:outerShdw>
                </a:effectLst>
                <a:latin typeface=".VnTime" pitchFamily="34" charset="0"/>
                <a:cs typeface="Arial" charset="0"/>
              </a:rPr>
              <a:t> KT-XH CSCN</a:t>
            </a:r>
          </a:p>
        </p:txBody>
      </p:sp>
      <p:sp>
        <p:nvSpPr>
          <p:cNvPr id="86" name="Line 13"/>
          <p:cNvSpPr>
            <a:spLocks noChangeShapeType="1"/>
          </p:cNvSpPr>
          <p:nvPr/>
        </p:nvSpPr>
        <p:spPr bwMode="auto">
          <a:xfrm>
            <a:off x="3045652" y="4061429"/>
            <a:ext cx="3276600" cy="0"/>
          </a:xfrm>
          <a:prstGeom prst="line">
            <a:avLst/>
          </a:prstGeom>
          <a:noFill/>
          <a:ln w="31750">
            <a:solidFill>
              <a:schemeClr val="accent6">
                <a:lumMod val="75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 name="Text Box 16"/>
          <p:cNvSpPr txBox="1">
            <a:spLocks noChangeArrowheads="1"/>
          </p:cNvSpPr>
          <p:nvPr/>
        </p:nvSpPr>
        <p:spPr bwMode="auto">
          <a:xfrm>
            <a:off x="6383432" y="3051750"/>
            <a:ext cx="281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ct val="50000"/>
              </a:spcBef>
              <a:buFontTx/>
              <a:buNone/>
            </a:pPr>
            <a:r>
              <a:rPr lang="en-US" altLang="en-US" sz="2400"/>
              <a:t> </a:t>
            </a:r>
            <a:r>
              <a:rPr lang="en-US" altLang="en-US" sz="2400" b="1">
                <a:solidFill>
                  <a:srgbClr val="002060"/>
                </a:solidFill>
                <a:latin typeface="Time New Roman"/>
              </a:rPr>
              <a:t>Giai đoạn cao (CNCS)</a:t>
            </a:r>
          </a:p>
        </p:txBody>
      </p:sp>
      <p:sp>
        <p:nvSpPr>
          <p:cNvPr id="88" name="Line 17"/>
          <p:cNvSpPr>
            <a:spLocks noChangeShapeType="1"/>
          </p:cNvSpPr>
          <p:nvPr/>
        </p:nvSpPr>
        <p:spPr bwMode="auto">
          <a:xfrm flipV="1">
            <a:off x="6392102" y="4051904"/>
            <a:ext cx="2133600" cy="9525"/>
          </a:xfrm>
          <a:prstGeom prst="line">
            <a:avLst/>
          </a:prstGeom>
          <a:noFill/>
          <a:ln w="31750">
            <a:solidFill>
              <a:srgbClr val="FF0000"/>
            </a:solidFill>
            <a:round/>
            <a:headEnd type="none" w="med" len="med"/>
            <a:tailEnd type="stealth"/>
          </a:ln>
          <a:extLst>
            <a:ext uri="{909E8E84-426E-40DD-AFC4-6F175D3DCCD1}">
              <a14:hiddenFill xmlns:a14="http://schemas.microsoft.com/office/drawing/2010/main">
                <a:noFill/>
              </a14:hiddenFill>
            </a:ext>
          </a:extLst>
        </p:spPr>
        <p:txBody>
          <a:bodyPr/>
          <a:lstStyle/>
          <a:p>
            <a:endParaRPr lang="en-US"/>
          </a:p>
        </p:txBody>
      </p:sp>
      <p:sp>
        <p:nvSpPr>
          <p:cNvPr id="89" name="Text Box 18"/>
          <p:cNvSpPr txBox="1">
            <a:spLocks noChangeArrowheads="1"/>
          </p:cNvSpPr>
          <p:nvPr/>
        </p:nvSpPr>
        <p:spPr bwMode="auto">
          <a:xfrm>
            <a:off x="1271642" y="5366882"/>
            <a:ext cx="28724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ct val="50000"/>
              </a:spcBef>
              <a:buFontTx/>
              <a:buNone/>
            </a:pPr>
            <a:r>
              <a:rPr lang="en-US" altLang="en-US" sz="2800"/>
              <a:t> </a:t>
            </a:r>
            <a:r>
              <a:rPr lang="en-US" altLang="en-US" sz="2400"/>
              <a:t> </a:t>
            </a:r>
            <a:r>
              <a:rPr lang="en-US" altLang="en-US" sz="2400" b="1">
                <a:solidFill>
                  <a:srgbClr val="002060"/>
                </a:solidFill>
                <a:latin typeface="Time New Roman"/>
              </a:rPr>
              <a:t>ThờI kỳ quá độ lên CNXH</a:t>
            </a:r>
          </a:p>
        </p:txBody>
      </p:sp>
      <p:sp>
        <p:nvSpPr>
          <p:cNvPr id="90" name="Rounded Rectangular Callout 89"/>
          <p:cNvSpPr/>
          <p:nvPr/>
        </p:nvSpPr>
        <p:spPr>
          <a:xfrm>
            <a:off x="3432003" y="2932190"/>
            <a:ext cx="2659328" cy="890054"/>
          </a:xfrm>
          <a:prstGeom prst="wedgeRoundRectCallout">
            <a:avLst>
              <a:gd name="adj1" fmla="val -22949"/>
              <a:gd name="adj2" fmla="val 76725"/>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 Box 15"/>
          <p:cNvSpPr txBox="1">
            <a:spLocks noChangeArrowheads="1"/>
          </p:cNvSpPr>
          <p:nvPr/>
        </p:nvSpPr>
        <p:spPr bwMode="auto">
          <a:xfrm>
            <a:off x="3370824" y="3235168"/>
            <a:ext cx="26593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eaLnBrk="1" hangingPunct="1">
              <a:spcBef>
                <a:spcPct val="50000"/>
              </a:spcBef>
              <a:buFontTx/>
              <a:buNone/>
            </a:pPr>
            <a:r>
              <a:rPr lang="en-US" altLang="en-US" sz="2400"/>
              <a:t>  </a:t>
            </a:r>
            <a:r>
              <a:rPr lang="en-US" altLang="en-US" sz="2400" b="1">
                <a:solidFill>
                  <a:srgbClr val="002060"/>
                </a:solidFill>
                <a:latin typeface="Time New Roman"/>
              </a:rPr>
              <a:t>Giai đoạn thấp</a:t>
            </a:r>
          </a:p>
        </p:txBody>
      </p:sp>
      <p:cxnSp>
        <p:nvCxnSpPr>
          <p:cNvPr id="92" name="Straight Arrow Connector 91"/>
          <p:cNvCxnSpPr>
            <a:stCxn id="85" idx="2"/>
            <a:endCxn id="90" idx="0"/>
          </p:cNvCxnSpPr>
          <p:nvPr/>
        </p:nvCxnSpPr>
        <p:spPr>
          <a:xfrm flipH="1">
            <a:off x="4761667" y="2690987"/>
            <a:ext cx="1630435" cy="24120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5" idx="2"/>
            <a:endCxn id="78" idx="0"/>
          </p:cNvCxnSpPr>
          <p:nvPr/>
        </p:nvCxnSpPr>
        <p:spPr>
          <a:xfrm>
            <a:off x="6392102" y="2690987"/>
            <a:ext cx="1375029" cy="24019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94" name="Line 13"/>
          <p:cNvSpPr>
            <a:spLocks noChangeShapeType="1"/>
          </p:cNvSpPr>
          <p:nvPr/>
        </p:nvSpPr>
        <p:spPr bwMode="auto">
          <a:xfrm>
            <a:off x="846965" y="4085272"/>
            <a:ext cx="2240182" cy="1406"/>
          </a:xfrm>
          <a:prstGeom prst="line">
            <a:avLst/>
          </a:prstGeom>
          <a:noFill/>
          <a:ln w="317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95" name="Straight Connector 94"/>
          <p:cNvCxnSpPr/>
          <p:nvPr/>
        </p:nvCxnSpPr>
        <p:spPr>
          <a:xfrm flipV="1">
            <a:off x="4522573" y="4155016"/>
            <a:ext cx="1" cy="510813"/>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96" name="Line 13"/>
          <p:cNvSpPr>
            <a:spLocks noChangeShapeType="1"/>
          </p:cNvSpPr>
          <p:nvPr/>
        </p:nvSpPr>
        <p:spPr bwMode="auto">
          <a:xfrm flipV="1">
            <a:off x="3082165" y="4480442"/>
            <a:ext cx="1440408" cy="22692"/>
          </a:xfrm>
          <a:prstGeom prst="line">
            <a:avLst/>
          </a:prstGeom>
          <a:noFill/>
          <a:ln w="31750">
            <a:solidFill>
              <a:schemeClr val="accent2">
                <a:lumMod val="60000"/>
                <a:lumOff val="4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 name="Line 13"/>
          <p:cNvSpPr>
            <a:spLocks noChangeShapeType="1"/>
          </p:cNvSpPr>
          <p:nvPr/>
        </p:nvSpPr>
        <p:spPr bwMode="auto">
          <a:xfrm flipV="1">
            <a:off x="4522573" y="4480442"/>
            <a:ext cx="1794917" cy="22692"/>
          </a:xfrm>
          <a:prstGeom prst="line">
            <a:avLst/>
          </a:prstGeom>
          <a:noFill/>
          <a:ln w="31750">
            <a:solidFill>
              <a:schemeClr val="accent6">
                <a:lumMod val="75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8" name="Rounded Rectangular Callout 97"/>
          <p:cNvSpPr/>
          <p:nvPr/>
        </p:nvSpPr>
        <p:spPr>
          <a:xfrm rot="10800000" flipH="1">
            <a:off x="4960693" y="5072631"/>
            <a:ext cx="2221210" cy="992578"/>
          </a:xfrm>
          <a:prstGeom prst="wedgeRoundRectCallout">
            <a:avLst>
              <a:gd name="adj1" fmla="val -24864"/>
              <a:gd name="adj2" fmla="val 105155"/>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 Box 18"/>
          <p:cNvSpPr txBox="1">
            <a:spLocks noChangeArrowheads="1"/>
          </p:cNvSpPr>
          <p:nvPr/>
        </p:nvSpPr>
        <p:spPr bwMode="auto">
          <a:xfrm>
            <a:off x="4522573" y="5069809"/>
            <a:ext cx="28724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ts val="0"/>
              </a:spcBef>
              <a:buFontTx/>
              <a:buNone/>
            </a:pPr>
            <a:r>
              <a:rPr lang="en-US" altLang="en-US" sz="2800"/>
              <a:t> </a:t>
            </a:r>
            <a:r>
              <a:rPr lang="en-US" altLang="en-US" sz="2400"/>
              <a:t> </a:t>
            </a:r>
            <a:r>
              <a:rPr lang="en-US" altLang="en-US" sz="2400" b="1">
                <a:solidFill>
                  <a:srgbClr val="002060"/>
                </a:solidFill>
                <a:latin typeface="Time New Roman"/>
              </a:rPr>
              <a:t>Chủ nghĩa </a:t>
            </a:r>
          </a:p>
          <a:p>
            <a:pPr algn="ctr" eaLnBrk="1" hangingPunct="1">
              <a:spcBef>
                <a:spcPts val="0"/>
              </a:spcBef>
              <a:buFontTx/>
              <a:buNone/>
            </a:pPr>
            <a:r>
              <a:rPr lang="en-US" altLang="en-US" sz="2400" b="1">
                <a:solidFill>
                  <a:srgbClr val="002060"/>
                </a:solidFill>
                <a:latin typeface="Time New Roman"/>
              </a:rPr>
              <a:t>xã hội</a:t>
            </a:r>
          </a:p>
        </p:txBody>
      </p:sp>
      <p:pic>
        <p:nvPicPr>
          <p:cNvPr id="1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21452">
            <a:off x="653316" y="4444666"/>
            <a:ext cx="3371361" cy="595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1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circle(in)">
                                      <p:cBhvr>
                                        <p:cTn id="19" dur="2000"/>
                                        <p:tgtEl>
                                          <p:spTgt spid="7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circle(in)">
                                      <p:cBhvr>
                                        <p:cTn id="22" dur="2000"/>
                                        <p:tgtEl>
                                          <p:spTgt spid="8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circle(in)">
                                      <p:cBhvr>
                                        <p:cTn id="27" dur="2000"/>
                                        <p:tgtEl>
                                          <p:spTgt spid="94"/>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circle(in)">
                                      <p:cBhvr>
                                        <p:cTn id="30" dur="2000"/>
                                        <p:tgtEl>
                                          <p:spTgt spid="81"/>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circle(in)">
                                      <p:cBhvr>
                                        <p:cTn id="33" dur="2000"/>
                                        <p:tgtEl>
                                          <p:spTgt spid="8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circle(in)">
                                      <p:cBhvr>
                                        <p:cTn id="36" dur="2000"/>
                                        <p:tgtEl>
                                          <p:spTgt spid="76"/>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circle(in)">
                                      <p:cBhvr>
                                        <p:cTn id="39" dur="2000"/>
                                        <p:tgtEl>
                                          <p:spTgt spid="84"/>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circle(in)">
                                      <p:cBhvr>
                                        <p:cTn id="44" dur="2000"/>
                                        <p:tgtEl>
                                          <p:spTgt spid="85"/>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circle(in)">
                                      <p:cBhvr>
                                        <p:cTn id="49" dur="2000"/>
                                        <p:tgtEl>
                                          <p:spTgt spid="90"/>
                                        </p:tgtEl>
                                      </p:cBhvr>
                                    </p:animEffect>
                                  </p:childTnLst>
                                </p:cTn>
                              </p:par>
                              <p:par>
                                <p:cTn id="50" presetID="6" presetClass="entr" presetSubtype="16" fill="hold" nodeType="with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circle(in)">
                                      <p:cBhvr>
                                        <p:cTn id="52" dur="2000"/>
                                        <p:tgtEl>
                                          <p:spTgt spid="92"/>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circle(in)">
                                      <p:cBhvr>
                                        <p:cTn id="55" dur="2000"/>
                                        <p:tgtEl>
                                          <p:spTgt spid="91"/>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circle(in)">
                                      <p:cBhvr>
                                        <p:cTn id="58" dur="2000"/>
                                        <p:tgtEl>
                                          <p:spTgt spid="86"/>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circle(in)">
                                      <p:cBhvr>
                                        <p:cTn id="61" dur="2000"/>
                                        <p:tgtEl>
                                          <p:spTgt spid="83"/>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93"/>
                                        </p:tgtEl>
                                        <p:attrNameLst>
                                          <p:attrName>style.visibility</p:attrName>
                                        </p:attrNameLst>
                                      </p:cBhvr>
                                      <p:to>
                                        <p:strVal val="visible"/>
                                      </p:to>
                                    </p:set>
                                    <p:animEffect transition="in" filter="circle(in)">
                                      <p:cBhvr>
                                        <p:cTn id="66" dur="2000"/>
                                        <p:tgtEl>
                                          <p:spTgt spid="93"/>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animEffect transition="in" filter="circle(in)">
                                      <p:cBhvr>
                                        <p:cTn id="69" dur="2000"/>
                                        <p:tgtEl>
                                          <p:spTgt spid="87"/>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88"/>
                                        </p:tgtEl>
                                        <p:attrNameLst>
                                          <p:attrName>style.visibility</p:attrName>
                                        </p:attrNameLst>
                                      </p:cBhvr>
                                      <p:to>
                                        <p:strVal val="visible"/>
                                      </p:to>
                                    </p:set>
                                    <p:animEffect transition="in" filter="circle(in)">
                                      <p:cBhvr>
                                        <p:cTn id="72" dur="2000"/>
                                        <p:tgtEl>
                                          <p:spTgt spid="88"/>
                                        </p:tgtEl>
                                      </p:cBhvr>
                                    </p:animEffect>
                                  </p:childTnLst>
                                </p:cTn>
                              </p:par>
                              <p:par>
                                <p:cTn id="73" presetID="6" presetClass="entr" presetSubtype="16"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circle(in)">
                                      <p:cBhvr>
                                        <p:cTn id="75" dur="2000"/>
                                        <p:tgtEl>
                                          <p:spTgt spid="78"/>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nodeType="clickEffect">
                                  <p:stCondLst>
                                    <p:cond delay="0"/>
                                  </p:stCondLst>
                                  <p:childTnLst>
                                    <p:set>
                                      <p:cBhvr>
                                        <p:cTn id="79" dur="1" fill="hold">
                                          <p:stCondLst>
                                            <p:cond delay="0"/>
                                          </p:stCondLst>
                                        </p:cTn>
                                        <p:tgtEl>
                                          <p:spTgt spid="100"/>
                                        </p:tgtEl>
                                        <p:attrNameLst>
                                          <p:attrName>style.visibility</p:attrName>
                                        </p:attrNameLst>
                                      </p:cBhvr>
                                      <p:to>
                                        <p:strVal val="visible"/>
                                      </p:to>
                                    </p:set>
                                    <p:animEffect transition="in" filter="circle(in)">
                                      <p:cBhvr>
                                        <p:cTn id="80" dur="2000"/>
                                        <p:tgtEl>
                                          <p:spTgt spid="100"/>
                                        </p:tgtEl>
                                      </p:cBhvr>
                                    </p:animEffect>
                                  </p:childTnLst>
                                </p:cTn>
                              </p:par>
                              <p:par>
                                <p:cTn id="81" presetID="6" presetClass="entr" presetSubtype="16"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circle(in)">
                                      <p:cBhvr>
                                        <p:cTn id="83" dur="2000"/>
                                        <p:tgtEl>
                                          <p:spTgt spid="89"/>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circle(in)">
                                      <p:cBhvr>
                                        <p:cTn id="86" dur="2000"/>
                                        <p:tgtEl>
                                          <p:spTgt spid="77"/>
                                        </p:tgtEl>
                                      </p:cBhvr>
                                    </p:animEffect>
                                  </p:childTnLst>
                                </p:cTn>
                              </p:par>
                              <p:par>
                                <p:cTn id="87" presetID="6" presetClass="entr" presetSubtype="16" fill="hold" nodeType="with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circle(in)">
                                      <p:cBhvr>
                                        <p:cTn id="89" dur="2000"/>
                                        <p:tgtEl>
                                          <p:spTgt spid="95"/>
                                        </p:tgtEl>
                                      </p:cBhvr>
                                    </p:animEffect>
                                  </p:childTnLst>
                                </p:cTn>
                              </p:par>
                              <p:par>
                                <p:cTn id="90" presetID="6" presetClass="entr" presetSubtype="16" fill="hold" grpId="0" nodeType="withEffect">
                                  <p:stCondLst>
                                    <p:cond delay="0"/>
                                  </p:stCondLst>
                                  <p:childTnLst>
                                    <p:set>
                                      <p:cBhvr>
                                        <p:cTn id="91" dur="1" fill="hold">
                                          <p:stCondLst>
                                            <p:cond delay="0"/>
                                          </p:stCondLst>
                                        </p:cTn>
                                        <p:tgtEl>
                                          <p:spTgt spid="96"/>
                                        </p:tgtEl>
                                        <p:attrNameLst>
                                          <p:attrName>style.visibility</p:attrName>
                                        </p:attrNameLst>
                                      </p:cBhvr>
                                      <p:to>
                                        <p:strVal val="visible"/>
                                      </p:to>
                                    </p:set>
                                    <p:animEffect transition="in" filter="circle(in)">
                                      <p:cBhvr>
                                        <p:cTn id="92" dur="2000"/>
                                        <p:tgtEl>
                                          <p:spTgt spid="96"/>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grpId="0" nodeType="clickEffect">
                                  <p:stCondLst>
                                    <p:cond delay="0"/>
                                  </p:stCondLst>
                                  <p:childTnLst>
                                    <p:set>
                                      <p:cBhvr>
                                        <p:cTn id="96" dur="1" fill="hold">
                                          <p:stCondLst>
                                            <p:cond delay="0"/>
                                          </p:stCondLst>
                                        </p:cTn>
                                        <p:tgtEl>
                                          <p:spTgt spid="99"/>
                                        </p:tgtEl>
                                        <p:attrNameLst>
                                          <p:attrName>style.visibility</p:attrName>
                                        </p:attrNameLst>
                                      </p:cBhvr>
                                      <p:to>
                                        <p:strVal val="visible"/>
                                      </p:to>
                                    </p:set>
                                    <p:animEffect transition="in" filter="circle(in)">
                                      <p:cBhvr>
                                        <p:cTn id="97" dur="2000"/>
                                        <p:tgtEl>
                                          <p:spTgt spid="99"/>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98"/>
                                        </p:tgtEl>
                                        <p:attrNameLst>
                                          <p:attrName>style.visibility</p:attrName>
                                        </p:attrNameLst>
                                      </p:cBhvr>
                                      <p:to>
                                        <p:strVal val="visible"/>
                                      </p:to>
                                    </p:set>
                                    <p:animEffect transition="in" filter="circle(in)">
                                      <p:cBhvr>
                                        <p:cTn id="100" dur="2000"/>
                                        <p:tgtEl>
                                          <p:spTgt spid="98"/>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97"/>
                                        </p:tgtEl>
                                        <p:attrNameLst>
                                          <p:attrName>style.visibility</p:attrName>
                                        </p:attrNameLst>
                                      </p:cBhvr>
                                      <p:to>
                                        <p:strVal val="visible"/>
                                      </p:to>
                                    </p:set>
                                    <p:animEffect transition="in" filter="circle(in)">
                                      <p:cBhvr>
                                        <p:cTn id="103" dur="2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76" grpId="0" animBg="1"/>
      <p:bldP spid="77" grpId="0" animBg="1"/>
      <p:bldP spid="78" grpId="0" animBg="1"/>
      <p:bldP spid="79" grpId="0" animBg="1"/>
      <p:bldP spid="80" grpId="0" animBg="1"/>
      <p:bldP spid="81" grpId="0" animBg="1"/>
      <p:bldP spid="82" grpId="0" animBg="1"/>
      <p:bldP spid="83" grpId="0" animBg="1"/>
      <p:bldP spid="84" grpId="0"/>
      <p:bldP spid="85" grpId="0" animBg="1"/>
      <p:bldP spid="86" grpId="0" animBg="1"/>
      <p:bldP spid="87" grpId="0"/>
      <p:bldP spid="88" grpId="0" animBg="1"/>
      <p:bldP spid="89" grpId="0"/>
      <p:bldP spid="90" grpId="0" animBg="1"/>
      <p:bldP spid="91" grpId="0"/>
      <p:bldP spid="94" grpId="0" animBg="1"/>
      <p:bldP spid="96" grpId="0" animBg="1"/>
      <p:bldP spid="97" grpId="0" animBg="1"/>
      <p:bldP spid="98" grpId="0" animBg="1"/>
      <p:bldP spid="9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03" y="12527"/>
            <a:ext cx="7272998" cy="954749"/>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vi-VN" sz="2400" b="1">
              <a:solidFill>
                <a:schemeClr val="bg1"/>
              </a:solidFill>
              <a:cs typeface="Times New Roman" panose="02020603050405020304" pitchFamily="18" charset="0"/>
            </a:endParaRPr>
          </a:p>
        </p:txBody>
      </p:sp>
      <p:sp>
        <p:nvSpPr>
          <p:cNvPr id="8" name="Rounded Rectangle 7"/>
          <p:cNvSpPr/>
          <p:nvPr/>
        </p:nvSpPr>
        <p:spPr>
          <a:xfrm>
            <a:off x="0" y="1122023"/>
            <a:ext cx="8792307" cy="75955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b="1" i="1">
                <a:latin typeface="Times New Roman" panose="02020603050405020304" pitchFamily="18" charset="0"/>
                <a:cs typeface="Times New Roman" panose="02020603050405020304" pitchFamily="18" charset="0"/>
              </a:rPr>
              <a:t>1. Tính tất yếu khách quan của thời kỳ quá độ lên chủ nghĩa xã hội </a:t>
            </a:r>
          </a:p>
        </p:txBody>
      </p:sp>
      <p:sp>
        <p:nvSpPr>
          <p:cNvPr id="9" name="Rounded Rectangle 8">
            <a:extLst>
              <a:ext uri="{FF2B5EF4-FFF2-40B4-BE49-F238E27FC236}">
                <a16:creationId xmlns:a16="http://schemas.microsoft.com/office/drawing/2014/main" id="{083D889A-732F-B34C-B40F-C18B4DE66456}"/>
              </a:ext>
            </a:extLst>
          </p:cNvPr>
          <p:cNvSpPr/>
          <p:nvPr/>
        </p:nvSpPr>
        <p:spPr>
          <a:xfrm>
            <a:off x="229764" y="2526940"/>
            <a:ext cx="965990" cy="384572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400">
              <a:solidFill>
                <a:srgbClr val="002060"/>
              </a:solidFill>
              <a:latin typeface="Times New Roman" panose="02020603050405020304" pitchFamily="18" charset="0"/>
              <a:cs typeface="Times New Roman" panose="02020603050405020304" pitchFamily="18" charset="0"/>
            </a:endParaRPr>
          </a:p>
          <a:p>
            <a:pPr algn="just">
              <a:defRPr/>
            </a:pPr>
            <a:r>
              <a:rPr lang="en-US" sz="2800" b="1">
                <a:solidFill>
                  <a:srgbClr val="002060"/>
                </a:solidFill>
                <a:latin typeface="Times New Roman" panose="02020603050405020304" pitchFamily="18" charset="0"/>
                <a:cs typeface="Times New Roman" panose="02020603050405020304" pitchFamily="18" charset="0"/>
              </a:rPr>
              <a:t>Cần có thời gian</a:t>
            </a:r>
            <a:endParaRPr lang="vi-VN" sz="2800" b="1">
              <a:solidFill>
                <a:srgbClr val="002060"/>
              </a:solidFill>
              <a:latin typeface="Times New Roman" panose="02020603050405020304" pitchFamily="18" charset="0"/>
              <a:cs typeface="Times New Roman" panose="02020603050405020304" pitchFamily="18" charset="0"/>
            </a:endParaRPr>
          </a:p>
          <a:p>
            <a:pPr algn="just">
              <a:defRPr/>
            </a:pPr>
            <a:endParaRPr lang="vi-VN" sz="2400" dirty="0">
              <a:solidFill>
                <a:srgbClr val="002060"/>
              </a:solidFill>
            </a:endParaRPr>
          </a:p>
        </p:txBody>
      </p:sp>
      <p:sp>
        <p:nvSpPr>
          <p:cNvPr id="10" name="Rounded Rectangle 9">
            <a:extLst>
              <a:ext uri="{FF2B5EF4-FFF2-40B4-BE49-F238E27FC236}">
                <a16:creationId xmlns:a16="http://schemas.microsoft.com/office/drawing/2014/main" id="{083D889A-732F-B34C-B40F-C18B4DE66456}"/>
              </a:ext>
            </a:extLst>
          </p:cNvPr>
          <p:cNvSpPr/>
          <p:nvPr/>
        </p:nvSpPr>
        <p:spPr>
          <a:xfrm>
            <a:off x="1719177" y="2057496"/>
            <a:ext cx="7073130" cy="107767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400">
              <a:solidFill>
                <a:srgbClr val="002060"/>
              </a:solidFill>
              <a:latin typeface="Times New Roman" panose="02020603050405020304" pitchFamily="18" charset="0"/>
              <a:cs typeface="Times New Roman" panose="02020603050405020304" pitchFamily="18" charset="0"/>
            </a:endParaRPr>
          </a:p>
          <a:p>
            <a:pPr algn="just"/>
            <a:r>
              <a:rPr lang="en-US" altLang="vi-VN" sz="2400" b="1">
                <a:solidFill>
                  <a:srgbClr val="002060"/>
                </a:solidFill>
                <a:latin typeface="Times New Roman" panose="02020603050405020304" pitchFamily="18" charset="0"/>
                <a:cs typeface="Times New Roman" panose="02020603050405020304" pitchFamily="18" charset="0"/>
              </a:rPr>
              <a:t>Chuyển đổi chế độ tư hữu sang công hữu về tư liệu sản xuất.</a:t>
            </a:r>
          </a:p>
          <a:p>
            <a:pPr algn="just">
              <a:defRPr/>
            </a:pPr>
            <a:endParaRPr lang="vi-VN" sz="2400" dirty="0">
              <a:solidFill>
                <a:srgbClr val="002060"/>
              </a:solidFill>
            </a:endParaRPr>
          </a:p>
        </p:txBody>
      </p:sp>
      <p:sp>
        <p:nvSpPr>
          <p:cNvPr id="11" name="Rounded Rectangle 10">
            <a:extLst>
              <a:ext uri="{FF2B5EF4-FFF2-40B4-BE49-F238E27FC236}">
                <a16:creationId xmlns:a16="http://schemas.microsoft.com/office/drawing/2014/main" id="{083D889A-732F-B34C-B40F-C18B4DE66456}"/>
              </a:ext>
            </a:extLst>
          </p:cNvPr>
          <p:cNvSpPr/>
          <p:nvPr/>
        </p:nvSpPr>
        <p:spPr>
          <a:xfrm>
            <a:off x="1719177" y="3243830"/>
            <a:ext cx="7073130" cy="107767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altLang="vi-VN" sz="2400" b="1">
                <a:solidFill>
                  <a:srgbClr val="002060"/>
                </a:solidFill>
                <a:latin typeface="Times New Roman" panose="02020603050405020304" pitchFamily="18" charset="0"/>
                <a:cs typeface="Times New Roman" panose="02020603050405020304" pitchFamily="18" charset="0"/>
              </a:rPr>
              <a:t>Tổ chức, sắp xếp lại LLSX hoặc tiến hành quá trình công nghiệp hóa xã hội chủ nghĩa.</a:t>
            </a:r>
            <a:endParaRPr lang="vi-VN" sz="2400" dirty="0">
              <a:solidFill>
                <a:srgbClr val="002060"/>
              </a:solidFill>
            </a:endParaRPr>
          </a:p>
        </p:txBody>
      </p:sp>
      <p:sp>
        <p:nvSpPr>
          <p:cNvPr id="12" name="Rounded Rectangle 11">
            <a:extLst>
              <a:ext uri="{FF2B5EF4-FFF2-40B4-BE49-F238E27FC236}">
                <a16:creationId xmlns:a16="http://schemas.microsoft.com/office/drawing/2014/main" id="{083D889A-732F-B34C-B40F-C18B4DE66456}"/>
              </a:ext>
            </a:extLst>
          </p:cNvPr>
          <p:cNvSpPr/>
          <p:nvPr/>
        </p:nvSpPr>
        <p:spPr>
          <a:xfrm>
            <a:off x="1719177" y="4414293"/>
            <a:ext cx="7073130" cy="107767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altLang="vi-VN" sz="2400" b="1">
                <a:solidFill>
                  <a:srgbClr val="002060"/>
                </a:solidFill>
                <a:latin typeface="Times New Roman" panose="02020603050405020304" pitchFamily="18" charset="0"/>
                <a:cs typeface="Times New Roman" panose="02020603050405020304" pitchFamily="18" charset="0"/>
              </a:rPr>
              <a:t>Xây dựng những quan hệ xã hội của chủ nghĩa xã hội.</a:t>
            </a:r>
          </a:p>
        </p:txBody>
      </p:sp>
      <p:sp>
        <p:nvSpPr>
          <p:cNvPr id="13" name="Rounded Rectangle 12">
            <a:extLst>
              <a:ext uri="{FF2B5EF4-FFF2-40B4-BE49-F238E27FC236}">
                <a16:creationId xmlns:a16="http://schemas.microsoft.com/office/drawing/2014/main" id="{083D889A-732F-B34C-B40F-C18B4DE66456}"/>
              </a:ext>
            </a:extLst>
          </p:cNvPr>
          <p:cNvSpPr/>
          <p:nvPr/>
        </p:nvSpPr>
        <p:spPr>
          <a:xfrm>
            <a:off x="1719177" y="5627083"/>
            <a:ext cx="7073130" cy="105507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altLang="vi-VN" sz="2400" b="1">
                <a:solidFill>
                  <a:srgbClr val="002060"/>
                </a:solidFill>
                <a:latin typeface="Times New Roman" panose="02020603050405020304" pitchFamily="18" charset="0"/>
                <a:cs typeface="Times New Roman" panose="02020603050405020304" pitchFamily="18" charset="0"/>
              </a:rPr>
              <a:t>Từng bước thực hiện công cuộc xây dựng xã hội mới đầy khó khăn, phức tạp.</a:t>
            </a:r>
          </a:p>
        </p:txBody>
      </p:sp>
      <p:cxnSp>
        <p:nvCxnSpPr>
          <p:cNvPr id="14" name="Straight Arrow Connector 13"/>
          <p:cNvCxnSpPr>
            <a:stCxn id="9" idx="3"/>
            <a:endCxn id="10" idx="1"/>
          </p:cNvCxnSpPr>
          <p:nvPr/>
        </p:nvCxnSpPr>
        <p:spPr>
          <a:xfrm flipV="1">
            <a:off x="1195754" y="2596334"/>
            <a:ext cx="523423" cy="185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flipV="1">
            <a:off x="1195754" y="3782668"/>
            <a:ext cx="523423" cy="667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2" idx="1"/>
          </p:cNvCxnSpPr>
          <p:nvPr/>
        </p:nvCxnSpPr>
        <p:spPr>
          <a:xfrm>
            <a:off x="1195754" y="4449804"/>
            <a:ext cx="523423" cy="5033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13" idx="1"/>
          </p:cNvCxnSpPr>
          <p:nvPr/>
        </p:nvCxnSpPr>
        <p:spPr>
          <a:xfrm>
            <a:off x="1195754" y="4449804"/>
            <a:ext cx="523423" cy="17048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81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arn(inVertical)">
                                      <p:cBhvr>
                                        <p:cTn id="35" dur="500"/>
                                        <p:tgtEl>
                                          <p:spTgt spid="18"/>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inVertical)">
                                      <p:cBhvr>
                                        <p:cTn id="43" dur="500"/>
                                        <p:tgtEl>
                                          <p:spTgt spid="20"/>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arn(inVertical)">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137" y="12527"/>
            <a:ext cx="7244863" cy="954749"/>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vi-VN" sz="2400" b="1">
              <a:solidFill>
                <a:schemeClr val="bg1"/>
              </a:solidFill>
              <a:cs typeface="Times New Roman" panose="02020603050405020304" pitchFamily="18" charset="0"/>
            </a:endParaRPr>
          </a:p>
        </p:txBody>
      </p:sp>
      <p:sp>
        <p:nvSpPr>
          <p:cNvPr id="9" name="Rounded Rectangle 8"/>
          <p:cNvSpPr/>
          <p:nvPr/>
        </p:nvSpPr>
        <p:spPr>
          <a:xfrm>
            <a:off x="1" y="1037616"/>
            <a:ext cx="8792306" cy="82080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2400" b="1" i="1">
              <a:latin typeface="Times New Roman" panose="02020603050405020304" pitchFamily="18" charset="0"/>
              <a:cs typeface="Times New Roman" panose="02020603050405020304" pitchFamily="18" charset="0"/>
            </a:endParaRPr>
          </a:p>
          <a:p>
            <a:r>
              <a:rPr lang="en-US" sz="2400" b="1" i="1">
                <a:latin typeface="Times New Roman" panose="02020603050405020304" pitchFamily="18" charset="0"/>
                <a:cs typeface="Times New Roman" panose="02020603050405020304" pitchFamily="18" charset="0"/>
              </a:rPr>
              <a:t>2. Đặc điểm thời kỳ quá độ lên chủ nghĩa xã hội</a:t>
            </a:r>
            <a:endParaRPr lang="en-US" sz="2400" b="1">
              <a:latin typeface="Times New Roman" panose="02020603050405020304" pitchFamily="18" charset="0"/>
              <a:cs typeface="Times New Roman" panose="02020603050405020304" pitchFamily="18" charset="0"/>
            </a:endParaRPr>
          </a:p>
          <a:p>
            <a:endParaRPr lang="en-US" sz="2400" b="1" i="1">
              <a:latin typeface="Times New Roman" panose="02020603050405020304" pitchFamily="18" charset="0"/>
              <a:cs typeface="Times New Roman" panose="02020603050405020304" pitchFamily="18" charset="0"/>
            </a:endParaRPr>
          </a:p>
        </p:txBody>
      </p:sp>
      <p:sp>
        <p:nvSpPr>
          <p:cNvPr id="15" name="Rounded Rectangle 14">
            <a:extLst>
              <a:ext uri="{FF2B5EF4-FFF2-40B4-BE49-F238E27FC236}">
                <a16:creationId xmlns:a16="http://schemas.microsoft.com/office/drawing/2014/main" id="{083D889A-732F-B34C-B40F-C18B4DE66456}"/>
              </a:ext>
            </a:extLst>
          </p:cNvPr>
          <p:cNvSpPr/>
          <p:nvPr/>
        </p:nvSpPr>
        <p:spPr>
          <a:xfrm>
            <a:off x="110539" y="1913839"/>
            <a:ext cx="8909893" cy="187588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buFontTx/>
              <a:buNone/>
            </a:pPr>
            <a:r>
              <a:rPr lang="en-US" altLang="en-US" sz="2800" b="1">
                <a:solidFill>
                  <a:schemeClr val="tx2">
                    <a:lumMod val="75000"/>
                  </a:schemeClr>
                </a:solidFill>
                <a:latin typeface="Times New Roman" panose="02020603050405020304" pitchFamily="18" charset="0"/>
                <a:cs typeface="Times New Roman" panose="02020603050405020304" pitchFamily="18" charset="0"/>
              </a:rPr>
              <a:t>Tồn tại những yếu tố của xã hội cũ bên cạnh những nhân tố mới của chủ nghĩa xã hội trong mối quan hệ vừa thống nhất vừa đấu tranh với nhau trên tất cả các lĩnh vực của đời sống chính trị, kinh tế - xã hội… </a:t>
            </a:r>
          </a:p>
        </p:txBody>
      </p:sp>
      <p:pic>
        <p:nvPicPr>
          <p:cNvPr id="8" name="Picture 6" descr="http://farm3.static.flickr.com/2625/3693704248_ae3b1e807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629" y="3704263"/>
            <a:ext cx="3765419" cy="315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http://farm4.static.flickr.com/3015/2655169012_7e9c2194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075" y="3700300"/>
            <a:ext cx="3438027" cy="31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181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circle(in)">
                                      <p:cBhvr>
                                        <p:cTn id="14" dur="20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par>
                                <p:cTn id="20" presetID="6" presetClass="entr" presetSubtype="1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14254</TotalTime>
  <Words>1105</Words>
  <Application>Microsoft Office PowerPoint</Application>
  <PresentationFormat>On-screen Show (4:3)</PresentationFormat>
  <Paragraphs>105</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.VnTime</vt:lpstr>
      <vt:lpstr>Arial Unicode MS</vt:lpstr>
      <vt:lpstr>Time New Roman</vt:lpstr>
      <vt:lpstr>UTM Alexander</vt:lpstr>
      <vt:lpstr>Arial</vt:lpstr>
      <vt:lpstr>Calibri</vt:lpstr>
      <vt:lpstr>Times New Roman</vt:lpstr>
      <vt:lpstr>Office Theme</vt:lpstr>
      <vt:lpstr>PowerPoint Presentation</vt:lpstr>
      <vt:lpstr> Chương 3 CHỦ NGHĨA XÃ HỘI VÀ THỜI KỲ QUÁ ĐỘ  LÊN CHỦ NGHĨA XÃ HỘI </vt:lpstr>
      <vt:lpstr> Chương 3 CHỦ NGHĨA XÃ HỘI VÀ THỜI KỲ QUÁ ĐỘ  LÊN CHỦ NGHĨA XÃ HỘI </vt:lpstr>
      <vt:lpstr>II. THỜI KỲ QUÁ ĐỘ LÊN CHỦ NGHĨA XÃ HỘI </vt:lpstr>
      <vt:lpstr>PowerPoint Presentation</vt:lpstr>
      <vt:lpstr>PowerPoint Presentation</vt:lpstr>
      <vt:lpstr>PowerPoint Presentation</vt:lpstr>
      <vt:lpstr>II. THỜI KỲ QUÁ ĐỘ LÊN CHỦ NGHĨA XÃ HỘI </vt:lpstr>
      <vt:lpstr>II. THỜI KỲ QUÁ ĐỘ LÊN CHỦ NGHĨA XÃ HỘI </vt:lpstr>
      <vt:lpstr>II. THỜI KỲ QUÁ ĐỘ LÊN CHỦ NGHĨA XÃ HỘI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441</cp:revision>
  <dcterms:created xsi:type="dcterms:W3CDTF">2020-12-02T00:38:25Z</dcterms:created>
  <dcterms:modified xsi:type="dcterms:W3CDTF">2024-07-15T09:05:05Z</dcterms:modified>
</cp:coreProperties>
</file>