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12" r:id="rId3"/>
    <p:sldId id="287" r:id="rId4"/>
    <p:sldId id="316" r:id="rId5"/>
    <p:sldId id="343" r:id="rId6"/>
    <p:sldId id="318" r:id="rId7"/>
    <p:sldId id="320" r:id="rId8"/>
    <p:sldId id="321" r:id="rId9"/>
    <p:sldId id="322" r:id="rId10"/>
    <p:sldId id="342" r:id="rId11"/>
    <p:sldId id="315" r:id="rId12"/>
    <p:sldId id="34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64" autoAdjust="0"/>
  </p:normalViewPr>
  <p:slideViewPr>
    <p:cSldViewPr snapToGrid="0">
      <p:cViewPr varScale="1">
        <p:scale>
          <a:sx n="81" d="100"/>
          <a:sy n="81" d="100"/>
        </p:scale>
        <p:origin x="1498" y="58"/>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8"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4238" y="80870"/>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chemeClr val="accent5">
                    <a:lumMod val="75000"/>
                  </a:schemeClr>
                </a:solidFill>
              </a:rPr>
              <a:t>HỌC PHẦN</a:t>
            </a:r>
          </a:p>
          <a:p>
            <a:pPr>
              <a:spcBef>
                <a:spcPts val="1200"/>
              </a:spcBef>
            </a:pPr>
            <a:r>
              <a:rPr lang="en-US" altLang="en-US" sz="3600" b="1" dirty="0">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dirty="0">
              <a:solidFill>
                <a:srgbClr val="FF0000"/>
              </a:solidFill>
            </a:endParaRPr>
          </a:p>
          <a:p>
            <a:pPr>
              <a:lnSpc>
                <a:spcPct val="100000"/>
              </a:lnSpc>
              <a:spcBef>
                <a:spcPts val="1600"/>
              </a:spcBef>
            </a:pPr>
            <a:endParaRPr lang="en-US" sz="4000" b="1" dirty="0">
              <a:solidFill>
                <a:srgbClr val="FF0000"/>
              </a:solidFill>
            </a:endParaRPr>
          </a:p>
        </p:txBody>
      </p:sp>
      <p:sp>
        <p:nvSpPr>
          <p:cNvPr id="2" name="Rectangle 1"/>
          <p:cNvSpPr/>
          <p:nvPr/>
        </p:nvSpPr>
        <p:spPr>
          <a:xfrm>
            <a:off x="115960" y="3719921"/>
            <a:ext cx="8730642" cy="609398"/>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NHẬP MÔN CHỦ NGHĨA XÃ HỘI KHOA HỌC</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33866" y="1236958"/>
            <a:ext cx="7704530" cy="962148"/>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altLang="en-US" sz="28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altLang="en-US" sz="2800" b="1" i="1">
                  <a:solidFill>
                    <a:srgbClr val="002060"/>
                  </a:solidFill>
                  <a:latin typeface="Times New Roman" panose="02020603050405020304" pitchFamily="18" charset="0"/>
                  <a:cs typeface="Times New Roman" panose="02020603050405020304" pitchFamily="18" charset="0"/>
                </a:rPr>
                <a:t>2.3</a:t>
              </a:r>
              <a:r>
                <a:rPr lang="en-GB" altLang="en-US" sz="2800" b="1" i="1" kern="1200">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Tuyên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ngôn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của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Đảng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Cộng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Sản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đánh</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dấu</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sự</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ra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đời</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của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a:t>
              </a:r>
              <a:r>
                <a:rPr lang="en-US" sz="2800" b="1" i="1">
                  <a:solidFill>
                    <a:srgbClr val="002060"/>
                  </a:solidFill>
                  <a:latin typeface="Times New Roman" panose="02020603050405020304" pitchFamily="18" charset="0"/>
                  <a:cs typeface="Times New Roman" panose="02020603050405020304" pitchFamily="18" charset="0"/>
                </a:rPr>
                <a:t>hủ </a:t>
              </a:r>
              <a:r>
                <a:rPr lang="en-US" sz="2800" b="1" i="1" err="1">
                  <a:solidFill>
                    <a:srgbClr val="002060"/>
                  </a:solidFill>
                  <a:latin typeface="Times New Roman" panose="02020603050405020304" pitchFamily="18" charset="0"/>
                  <a:cs typeface="Times New Roman" panose="02020603050405020304" pitchFamily="18" charset="0"/>
                </a:rPr>
                <a:t>N</a:t>
              </a:r>
              <a:r>
                <a:rPr lang="en-US" sz="2800" b="1" i="1">
                  <a:solidFill>
                    <a:srgbClr val="002060"/>
                  </a:solidFill>
                  <a:latin typeface="Times New Roman" panose="02020603050405020304" pitchFamily="18" charset="0"/>
                  <a:cs typeface="Times New Roman" panose="02020603050405020304" pitchFamily="18" charset="0"/>
                </a:rPr>
                <a:t>ghĩa </a:t>
              </a:r>
              <a:r>
                <a:rPr lang="en-US" sz="2800" b="1" i="1" err="1">
                  <a:solidFill>
                    <a:srgbClr val="002060"/>
                  </a:solidFill>
                  <a:latin typeface="Times New Roman" panose="02020603050405020304" pitchFamily="18" charset="0"/>
                  <a:cs typeface="Times New Roman" panose="02020603050405020304" pitchFamily="18" charset="0"/>
                </a:rPr>
                <a:t>X</a:t>
              </a:r>
              <a:r>
                <a:rPr lang="en-US" sz="2800" b="1" i="1">
                  <a:solidFill>
                    <a:srgbClr val="002060"/>
                  </a:solidFill>
                  <a:latin typeface="Times New Roman" panose="02020603050405020304" pitchFamily="18" charset="0"/>
                  <a:cs typeface="Times New Roman" panose="02020603050405020304" pitchFamily="18" charset="0"/>
                </a:rPr>
                <a:t>ã </a:t>
              </a:r>
              <a:r>
                <a:rPr lang="en-US" sz="2800" b="1" i="1" err="1">
                  <a:solidFill>
                    <a:srgbClr val="002060"/>
                  </a:solidFill>
                  <a:latin typeface="Times New Roman" panose="02020603050405020304" pitchFamily="18" charset="0"/>
                  <a:cs typeface="Times New Roman" panose="02020603050405020304" pitchFamily="18" charset="0"/>
                </a:rPr>
                <a:t>H</a:t>
              </a:r>
              <a:r>
                <a:rPr lang="en-US" sz="2800" b="1" i="1">
                  <a:solidFill>
                    <a:srgbClr val="002060"/>
                  </a:solidFill>
                  <a:latin typeface="Times New Roman" panose="02020603050405020304" pitchFamily="18" charset="0"/>
                  <a:cs typeface="Times New Roman" panose="02020603050405020304" pitchFamily="18" charset="0"/>
                </a:rPr>
                <a:t>ội </a:t>
              </a:r>
              <a:r>
                <a:rPr lang="en-US" sz="2800" b="1" i="1" err="1">
                  <a:solidFill>
                    <a:srgbClr val="002060"/>
                  </a:solidFill>
                  <a:latin typeface="Times New Roman" panose="02020603050405020304" pitchFamily="18" charset="0"/>
                  <a:cs typeface="Times New Roman" panose="02020603050405020304" pitchFamily="18" charset="0"/>
                </a:rPr>
                <a:t>K</a:t>
              </a:r>
              <a:r>
                <a:rPr lang="en-US" sz="2800" b="1" i="1">
                  <a:solidFill>
                    <a:srgbClr val="002060"/>
                  </a:solidFill>
                  <a:latin typeface="Times New Roman" panose="02020603050405020304" pitchFamily="18" charset="0"/>
                  <a:cs typeface="Times New Roman" panose="02020603050405020304" pitchFamily="18" charset="0"/>
                </a:rPr>
                <a:t>hoa </a:t>
              </a:r>
              <a:r>
                <a:rPr lang="en-US" sz="2800" b="1" i="1" err="1">
                  <a:solidFill>
                    <a:srgbClr val="002060"/>
                  </a:solidFill>
                  <a:latin typeface="Times New Roman" panose="02020603050405020304" pitchFamily="18" charset="0"/>
                  <a:cs typeface="Times New Roman" panose="02020603050405020304" pitchFamily="18" charset="0"/>
                </a:rPr>
                <a:t>H</a:t>
              </a:r>
              <a:r>
                <a:rPr lang="en-US" sz="2800" b="1" i="1">
                  <a:solidFill>
                    <a:srgbClr val="002060"/>
                  </a:solidFill>
                  <a:latin typeface="Times New Roman" panose="02020603050405020304" pitchFamily="18" charset="0"/>
                  <a:cs typeface="Times New Roman" panose="02020603050405020304" pitchFamily="18" charset="0"/>
                </a:rPr>
                <a:t>ọc</a:t>
              </a:r>
              <a:endParaRPr lang="en-US" sz="2800" b="1">
                <a:solidFill>
                  <a:srgbClr val="002060"/>
                </a:solidFill>
                <a:latin typeface="Times New Roman" panose="02020603050405020304" pitchFamily="18" charset="0"/>
                <a:cs typeface="Times New Roman" panose="02020603050405020304" pitchFamily="18" charset="0"/>
              </a:endParaRPr>
            </a:p>
            <a:p>
              <a:pPr lvl="0" algn="l" defTabSz="1244600">
                <a:lnSpc>
                  <a:spcPct val="90000"/>
                </a:lnSpc>
                <a:spcBef>
                  <a:spcPct val="0"/>
                </a:spcBef>
                <a:spcAft>
                  <a:spcPct val="35000"/>
                </a:spcAft>
              </a:pP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13" name="Rectangle 2"/>
          <p:cNvSpPr>
            <a:spLocks noGrp="1" noChangeArrowheads="1"/>
          </p:cNvSpPr>
          <p:nvPr>
            <p:ph type="title" idx="4294967295"/>
          </p:nvPr>
        </p:nvSpPr>
        <p:spPr>
          <a:xfrm>
            <a:off x="233866" y="2941217"/>
            <a:ext cx="8447483" cy="742950"/>
          </a:xfrm>
          <a:ln w="25400">
            <a:solidFill>
              <a:schemeClr val="tx2">
                <a:lumMod val="60000"/>
                <a:lumOff val="40000"/>
              </a:schemeClr>
            </a:solidFill>
          </a:ln>
        </p:spPr>
        <p:txBody>
          <a:bodyPr>
            <a:normAutofit/>
          </a:bodyPr>
          <a:lstStyle/>
          <a:p>
            <a:pPr eaLnBrk="1" hangingPunct="1"/>
            <a:r>
              <a:rPr lang="en-US" sz="2400" b="1">
                <a:solidFill>
                  <a:srgbClr val="FF0000"/>
                </a:solidFill>
                <a:latin typeface="Times New Roman" pitchFamily="18" charset="0"/>
                <a:ea typeface="Tahoma" pitchFamily="34" charset="0"/>
                <a:cs typeface="Times New Roman" pitchFamily="18" charset="0"/>
              </a:rPr>
              <a:t>* Những luận điểm trong “Tuyên ngôn của Đảng Cộng sản”</a:t>
            </a:r>
            <a:endParaRPr lang="en-US" sz="2400" b="1" dirty="0">
              <a:solidFill>
                <a:srgbClr val="FF0000"/>
              </a:solidFill>
              <a:latin typeface="Times New Roman" pitchFamily="18" charset="0"/>
              <a:ea typeface="Tahoma" pitchFamily="34" charset="0"/>
              <a:cs typeface="Times New Roman" pitchFamily="18" charset="0"/>
            </a:endParaRPr>
          </a:p>
        </p:txBody>
      </p:sp>
      <p:sp>
        <p:nvSpPr>
          <p:cNvPr id="18" name="Text Box 50"/>
          <p:cNvSpPr txBox="1">
            <a:spLocks noChangeArrowheads="1"/>
          </p:cNvSpPr>
          <p:nvPr/>
        </p:nvSpPr>
        <p:spPr bwMode="gray">
          <a:xfrm>
            <a:off x="447831" y="3787728"/>
            <a:ext cx="378320" cy="46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sz="2400" dirty="0">
                <a:solidFill>
                  <a:srgbClr val="FFFFFF"/>
                </a:solidFill>
                <a:latin typeface="Times New Roman" pitchFamily="18" charset="0"/>
                <a:ea typeface="Tahoma" pitchFamily="34" charset="0"/>
                <a:cs typeface="Times New Roman" pitchFamily="18" charset="0"/>
              </a:rPr>
              <a:t>1</a:t>
            </a:r>
          </a:p>
        </p:txBody>
      </p:sp>
      <p:sp>
        <p:nvSpPr>
          <p:cNvPr id="36" name="Text Box 59"/>
          <p:cNvSpPr txBox="1">
            <a:spLocks noChangeArrowheads="1"/>
          </p:cNvSpPr>
          <p:nvPr/>
        </p:nvSpPr>
        <p:spPr bwMode="gray">
          <a:xfrm>
            <a:off x="891893" y="4331169"/>
            <a:ext cx="7894907" cy="461665"/>
          </a:xfrm>
          <a:prstGeom prst="rect">
            <a:avLst/>
          </a:prstGeom>
          <a:solidFill>
            <a:schemeClr val="accent3">
              <a:lumMod val="60000"/>
              <a:lumOff val="40000"/>
            </a:schemeClr>
          </a:solidFill>
          <a:ln w="25400" algn="ctr">
            <a:solidFill>
              <a:schemeClr val="tx1"/>
            </a:solidFill>
            <a:miter lim="800000"/>
            <a:headEnd/>
            <a:tailEnd/>
          </a:ln>
          <a:effectLst/>
        </p:spPr>
        <p:txBody>
          <a:bodyPr wrap="squar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just"/>
            <a:r>
              <a:rPr lang="en-US" sz="2400">
                <a:solidFill>
                  <a:srgbClr val="000000"/>
                </a:solidFill>
                <a:latin typeface="Times New Roman" pitchFamily="18" charset="0"/>
                <a:ea typeface="Tahoma" pitchFamily="34" charset="0"/>
                <a:cs typeface="Times New Roman" pitchFamily="18" charset="0"/>
              </a:rPr>
              <a:t>- GCCN </a:t>
            </a:r>
            <a:r>
              <a:rPr lang="en-US" sz="2400" dirty="0" err="1">
                <a:solidFill>
                  <a:srgbClr val="000000"/>
                </a:solidFill>
                <a:latin typeface="Times New Roman" pitchFamily="18" charset="0"/>
                <a:ea typeface="Tahoma" pitchFamily="34" charset="0"/>
                <a:cs typeface="Times New Roman" pitchFamily="18" charset="0"/>
              </a:rPr>
              <a:t>có</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sứ</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mệnh</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thủ</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tiêu</a:t>
            </a:r>
            <a:r>
              <a:rPr lang="en-US" sz="2400" dirty="0">
                <a:solidFill>
                  <a:srgbClr val="000000"/>
                </a:solidFill>
                <a:latin typeface="Times New Roman" pitchFamily="18" charset="0"/>
                <a:ea typeface="Tahoma" pitchFamily="34" charset="0"/>
                <a:cs typeface="Times New Roman" pitchFamily="18" charset="0"/>
              </a:rPr>
              <a:t> CNTB </a:t>
            </a:r>
            <a:r>
              <a:rPr lang="en-US" sz="2400" dirty="0" err="1">
                <a:solidFill>
                  <a:srgbClr val="000000"/>
                </a:solidFill>
                <a:latin typeface="Times New Roman" pitchFamily="18" charset="0"/>
                <a:ea typeface="Tahoma" pitchFamily="34" charset="0"/>
                <a:cs typeface="Times New Roman" pitchFamily="18" charset="0"/>
              </a:rPr>
              <a:t>và</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xây</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dựng</a:t>
            </a:r>
            <a:r>
              <a:rPr lang="en-US" sz="2400" dirty="0">
                <a:solidFill>
                  <a:srgbClr val="000000"/>
                </a:solidFill>
                <a:latin typeface="Times New Roman" pitchFamily="18" charset="0"/>
                <a:ea typeface="Tahoma" pitchFamily="34" charset="0"/>
                <a:cs typeface="Times New Roman" pitchFamily="18" charset="0"/>
              </a:rPr>
              <a:t> CNXH</a:t>
            </a:r>
          </a:p>
        </p:txBody>
      </p:sp>
      <p:sp>
        <p:nvSpPr>
          <p:cNvPr id="37" name="Text Box 60"/>
          <p:cNvSpPr txBox="1">
            <a:spLocks noChangeArrowheads="1"/>
          </p:cNvSpPr>
          <p:nvPr/>
        </p:nvSpPr>
        <p:spPr bwMode="gray">
          <a:xfrm>
            <a:off x="553679" y="5580288"/>
            <a:ext cx="338214" cy="444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sz="2400" dirty="0">
                <a:solidFill>
                  <a:srgbClr val="FFFFFF"/>
                </a:solidFill>
                <a:latin typeface="Times New Roman" pitchFamily="18" charset="0"/>
                <a:ea typeface="Tahoma" pitchFamily="34" charset="0"/>
                <a:cs typeface="Times New Roman" pitchFamily="18" charset="0"/>
              </a:rPr>
              <a:t>3</a:t>
            </a:r>
          </a:p>
        </p:txBody>
      </p:sp>
      <p:sp>
        <p:nvSpPr>
          <p:cNvPr id="41" name="Text Box 49"/>
          <p:cNvSpPr txBox="1">
            <a:spLocks noChangeArrowheads="1"/>
          </p:cNvSpPr>
          <p:nvPr/>
        </p:nvSpPr>
        <p:spPr bwMode="gray">
          <a:xfrm>
            <a:off x="891893" y="5425187"/>
            <a:ext cx="7908762" cy="1200329"/>
          </a:xfrm>
          <a:prstGeom prst="rect">
            <a:avLst/>
          </a:prstGeom>
          <a:solidFill>
            <a:schemeClr val="accent5">
              <a:lumMod val="40000"/>
              <a:lumOff val="60000"/>
            </a:schemeClr>
          </a:solidFill>
          <a:ln w="25400" algn="ctr">
            <a:solidFill>
              <a:schemeClr val="tx1"/>
            </a:solidFill>
            <a:miter lim="800000"/>
            <a:headEnd/>
            <a:tailEnd/>
          </a:ln>
          <a:effectLst/>
        </p:spPr>
        <p:txBody>
          <a:bodyPr wrap="squar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just"/>
            <a:r>
              <a:rPr lang="en-US" sz="2400">
                <a:solidFill>
                  <a:srgbClr val="000000"/>
                </a:solidFill>
                <a:latin typeface="Times New Roman" pitchFamily="18" charset="0"/>
                <a:ea typeface="Tahoma" pitchFamily="34" charset="0"/>
                <a:cs typeface="Times New Roman" pitchFamily="18" charset="0"/>
              </a:rPr>
              <a:t>- Những </a:t>
            </a:r>
            <a:r>
              <a:rPr lang="en-US" sz="2400" dirty="0" err="1">
                <a:solidFill>
                  <a:srgbClr val="000000"/>
                </a:solidFill>
                <a:latin typeface="Times New Roman" pitchFamily="18" charset="0"/>
                <a:ea typeface="Tahoma" pitchFamily="34" charset="0"/>
                <a:cs typeface="Times New Roman" pitchFamily="18" charset="0"/>
              </a:rPr>
              <a:t>người</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cộng</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sản</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phải</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liên</a:t>
            </a:r>
            <a:r>
              <a:rPr lang="en-US" sz="2400" dirty="0">
                <a:solidFill>
                  <a:srgbClr val="000000"/>
                </a:solidFill>
                <a:latin typeface="Times New Roman" pitchFamily="18" charset="0"/>
                <a:ea typeface="Tahoma" pitchFamily="34" charset="0"/>
                <a:cs typeface="Times New Roman" pitchFamily="18" charset="0"/>
              </a:rPr>
              <a:t> minh </a:t>
            </a:r>
            <a:r>
              <a:rPr lang="en-US" sz="2400" dirty="0" err="1">
                <a:solidFill>
                  <a:srgbClr val="000000"/>
                </a:solidFill>
                <a:latin typeface="Times New Roman" pitchFamily="18" charset="0"/>
                <a:ea typeface="Tahoma" pitchFamily="34" charset="0"/>
                <a:cs typeface="Times New Roman" pitchFamily="18" charset="0"/>
              </a:rPr>
              <a:t>các</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lực</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lượng</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dân</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chủ</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đánh</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đổ</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chế</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độ</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phong</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kiến</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và</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mục</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tiêu</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cuối</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cùng</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là</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xây</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dựng</a:t>
            </a:r>
            <a:r>
              <a:rPr lang="en-US" sz="2400" dirty="0">
                <a:solidFill>
                  <a:srgbClr val="000000"/>
                </a:solidFill>
                <a:latin typeface="Times New Roman" pitchFamily="18" charset="0"/>
                <a:ea typeface="Tahoma" pitchFamily="34" charset="0"/>
                <a:cs typeface="Times New Roman" pitchFamily="18" charset="0"/>
              </a:rPr>
              <a:t> CNCS</a:t>
            </a:r>
          </a:p>
        </p:txBody>
      </p:sp>
      <p:sp>
        <p:nvSpPr>
          <p:cNvPr id="42" name="Text Box 50"/>
          <p:cNvSpPr txBox="1">
            <a:spLocks noChangeArrowheads="1"/>
          </p:cNvSpPr>
          <p:nvPr/>
        </p:nvSpPr>
        <p:spPr bwMode="gray">
          <a:xfrm>
            <a:off x="456894" y="6530283"/>
            <a:ext cx="337578" cy="41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sz="2400" dirty="0">
                <a:solidFill>
                  <a:srgbClr val="FFFFFF"/>
                </a:solidFill>
                <a:latin typeface="Times New Roman" pitchFamily="18" charset="0"/>
                <a:ea typeface="Tahoma" pitchFamily="34" charset="0"/>
                <a:cs typeface="Times New Roman" pitchFamily="18" charset="0"/>
              </a:rPr>
              <a:t>4</a:t>
            </a:r>
          </a:p>
        </p:txBody>
      </p:sp>
      <p:sp>
        <p:nvSpPr>
          <p:cNvPr id="12" name="Rounded Rectangle 11"/>
          <p:cNvSpPr/>
          <p:nvPr/>
        </p:nvSpPr>
        <p:spPr>
          <a:xfrm>
            <a:off x="2382981" y="59366"/>
            <a:ext cx="6657681" cy="101166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kern="0">
                <a:solidFill>
                  <a:schemeClr val="bg1"/>
                </a:solidFill>
                <a:latin typeface="Times New Roman" panose="02020603050405020304" pitchFamily="18" charset="0"/>
                <a:cs typeface="Times New Roman" panose="02020603050405020304" pitchFamily="18" charset="0"/>
              </a:rPr>
              <a:t>2. </a:t>
            </a:r>
            <a:r>
              <a:rPr lang="en-US" sz="2800" b="1" err="1">
                <a:latin typeface="Times New Roman" panose="02020603050405020304" pitchFamily="18" charset="0"/>
                <a:cs typeface="Times New Roman" panose="02020603050405020304" pitchFamily="18" charset="0"/>
              </a:rPr>
              <a:t>Vai</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trò</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của</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Mác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p>
          <a:p>
            <a:pPr algn="ctr" fontAlgn="auto">
              <a:spcAft>
                <a:spcPts val="0"/>
              </a:spcAft>
              <a:defRPr/>
            </a:pPr>
            <a:r>
              <a:rPr lang="en-US" sz="2800" b="1">
                <a:latin typeface="Times New Roman" panose="02020603050405020304" pitchFamily="18" charset="0"/>
                <a:cs typeface="Times New Roman" panose="02020603050405020304" pitchFamily="18" charset="0"/>
              </a:rPr>
              <a:t>Phriđrích </a:t>
            </a:r>
            <a:r>
              <a:rPr lang="en-US" sz="2800" b="1" err="1">
                <a:latin typeface="Times New Roman" panose="02020603050405020304" pitchFamily="18" charset="0"/>
                <a:cs typeface="Times New Roman" panose="02020603050405020304" pitchFamily="18" charset="0"/>
              </a:rPr>
              <a:t>Ăngghen</a:t>
            </a:r>
            <a:r>
              <a:rPr lang="vi-VN" sz="2800" b="1" kern="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7637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barn(inVertical)">
                                      <p:cBhvr>
                                        <p:cTn id="3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6" grpId="0" animBg="1"/>
      <p:bldP spid="4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551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34166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2400" y="1424658"/>
            <a:ext cx="2424532" cy="1062165"/>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vi-VN" b="1">
                <a:solidFill>
                  <a:schemeClr val="bg1"/>
                </a:solidFill>
                <a:latin typeface="Times New Roman" pitchFamily="18" charset="0"/>
                <a:cs typeface="Times New Roman" pitchFamily="18" charset="0"/>
              </a:rPr>
              <a:t>I. </a:t>
            </a:r>
            <a:r>
              <a:rPr lang="en-US" b="1">
                <a:solidFill>
                  <a:schemeClr val="bg1"/>
                </a:solidFill>
                <a:latin typeface="Times New Roman" pitchFamily="18" charset="0"/>
                <a:cs typeface="Times New Roman" pitchFamily="18" charset="0"/>
              </a:rPr>
              <a:t>SỰ RA ĐỜI CỦA CNXHKH</a:t>
            </a:r>
            <a:endParaRPr lang="vi-VN" b="1">
              <a:solidFill>
                <a:schemeClr val="bg1"/>
              </a:solidFill>
              <a:latin typeface="Times New Roman" pitchFamily="18" charset="0"/>
              <a:cs typeface="Times New Roman" pitchFamily="18" charset="0"/>
            </a:endParaRPr>
          </a:p>
        </p:txBody>
      </p:sp>
      <p:sp>
        <p:nvSpPr>
          <p:cNvPr id="7" name="Rounded Rectangle 6"/>
          <p:cNvSpPr/>
          <p:nvPr/>
        </p:nvSpPr>
        <p:spPr>
          <a:xfrm>
            <a:off x="152400" y="3070930"/>
            <a:ext cx="2424532" cy="1113104"/>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a:solidFill>
                  <a:schemeClr val="bg1"/>
                </a:solidFill>
                <a:latin typeface="Times New Roman" pitchFamily="18" charset="0"/>
                <a:cs typeface="Times New Roman" pitchFamily="18" charset="0"/>
              </a:rPr>
              <a:t>I</a:t>
            </a:r>
            <a:r>
              <a:rPr lang="vi-VN" b="1">
                <a:solidFill>
                  <a:schemeClr val="bg1"/>
                </a:solidFill>
                <a:latin typeface="Times New Roman" pitchFamily="18" charset="0"/>
                <a:cs typeface="Times New Roman" pitchFamily="18" charset="0"/>
              </a:rPr>
              <a:t>I. </a:t>
            </a:r>
            <a:r>
              <a:rPr lang="en-US" b="1">
                <a:solidFill>
                  <a:schemeClr val="bg1"/>
                </a:solidFill>
                <a:latin typeface="Times New Roman" pitchFamily="18" charset="0"/>
                <a:cs typeface="Times New Roman" pitchFamily="18" charset="0"/>
              </a:rPr>
              <a:t>CÁC GIAI ĐOẠN PHÁT TRIỂN CƠ BẢN CỦA CNXHKH</a:t>
            </a:r>
            <a:endParaRPr lang="vi-VN" b="1">
              <a:solidFill>
                <a:schemeClr val="bg1"/>
              </a:solidFill>
              <a:latin typeface="Times New Roman" pitchFamily="18" charset="0"/>
              <a:cs typeface="Times New Roman" pitchFamily="18" charset="0"/>
            </a:endParaRPr>
          </a:p>
        </p:txBody>
      </p:sp>
      <p:sp>
        <p:nvSpPr>
          <p:cNvPr id="12" name="Rounded Rectangle 11"/>
          <p:cNvSpPr/>
          <p:nvPr/>
        </p:nvSpPr>
        <p:spPr>
          <a:xfrm>
            <a:off x="3188277" y="2772297"/>
            <a:ext cx="5898573" cy="45224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1. </a:t>
            </a:r>
            <a:r>
              <a:rPr lang="en-US" sz="2200" b="1" i="1" err="1">
                <a:latin typeface="+mj-lt"/>
              </a:rPr>
              <a:t>C.Mác</a:t>
            </a:r>
            <a:r>
              <a:rPr lang="en-US" sz="2200" b="1" i="1">
                <a:latin typeface="+mj-lt"/>
              </a:rPr>
              <a:t> </a:t>
            </a:r>
            <a:r>
              <a:rPr lang="en-US" sz="2200" b="1" i="1" err="1">
                <a:latin typeface="+mj-lt"/>
              </a:rPr>
              <a:t>và</a:t>
            </a:r>
            <a:r>
              <a:rPr lang="en-US" sz="2200" b="1" i="1">
                <a:latin typeface="+mj-lt"/>
              </a:rPr>
              <a:t> </a:t>
            </a:r>
            <a:r>
              <a:rPr lang="en-US" sz="2200" b="1" i="1" err="1">
                <a:latin typeface="+mj-lt"/>
              </a:rPr>
              <a:t>Ph.Ăngghen</a:t>
            </a:r>
            <a:r>
              <a:rPr lang="en-US" sz="2200" b="1" i="1">
                <a:latin typeface="+mj-lt"/>
              </a:rPr>
              <a:t> </a:t>
            </a:r>
            <a:r>
              <a:rPr lang="en-US" sz="2200" b="1" i="1" err="1">
                <a:latin typeface="+mj-lt"/>
              </a:rPr>
              <a:t>phát</a:t>
            </a:r>
            <a:r>
              <a:rPr lang="en-US" sz="2200" b="1" i="1">
                <a:latin typeface="+mj-lt"/>
              </a:rPr>
              <a:t> </a:t>
            </a:r>
            <a:r>
              <a:rPr lang="en-US" sz="2200" b="1" i="1" err="1">
                <a:latin typeface="+mj-lt"/>
              </a:rPr>
              <a:t>triển</a:t>
            </a:r>
            <a:r>
              <a:rPr lang="en-US" sz="2200" b="1" i="1">
                <a:latin typeface="+mj-lt"/>
              </a:rPr>
              <a:t> CNXHKH</a:t>
            </a:r>
            <a:endParaRPr lang="vi-VN" sz="2200" b="1" i="1" kern="0">
              <a:solidFill>
                <a:schemeClr val="bg1"/>
              </a:solidFill>
              <a:latin typeface="+mj-lt"/>
              <a:cs typeface="Times New Roman" pitchFamily="18" charset="0"/>
            </a:endParaRPr>
          </a:p>
        </p:txBody>
      </p:sp>
      <p:sp>
        <p:nvSpPr>
          <p:cNvPr id="15" name="Rounded Rectangle 14"/>
          <p:cNvSpPr/>
          <p:nvPr/>
        </p:nvSpPr>
        <p:spPr>
          <a:xfrm>
            <a:off x="3169227" y="3318396"/>
            <a:ext cx="5898573" cy="7595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mj-lt"/>
                <a:cs typeface="Times New Roman" pitchFamily="18" charset="0"/>
              </a:rPr>
              <a:t>2. </a:t>
            </a:r>
            <a:r>
              <a:rPr lang="en-US" sz="2200" b="1" i="1" err="1">
                <a:latin typeface="+mj-lt"/>
              </a:rPr>
              <a:t>V.I.Lênin</a:t>
            </a:r>
            <a:r>
              <a:rPr lang="en-US" sz="2200" b="1" i="1">
                <a:latin typeface="+mj-lt"/>
              </a:rPr>
              <a:t> </a:t>
            </a:r>
            <a:r>
              <a:rPr lang="en-US" sz="2200" b="1" i="1" err="1">
                <a:latin typeface="+mj-lt"/>
              </a:rPr>
              <a:t>vận</a:t>
            </a:r>
            <a:r>
              <a:rPr lang="en-US" sz="2200" b="1" i="1">
                <a:latin typeface="+mj-lt"/>
              </a:rPr>
              <a:t> </a:t>
            </a:r>
            <a:r>
              <a:rPr lang="en-US" sz="2200" b="1" i="1" err="1">
                <a:latin typeface="+mj-lt"/>
              </a:rPr>
              <a:t>dụng</a:t>
            </a:r>
            <a:r>
              <a:rPr lang="en-US" sz="2200" b="1" i="1">
                <a:latin typeface="+mj-lt"/>
              </a:rPr>
              <a:t> </a:t>
            </a:r>
            <a:r>
              <a:rPr lang="en-US" sz="2200" b="1" i="1" err="1">
                <a:latin typeface="+mj-lt"/>
              </a:rPr>
              <a:t>và</a:t>
            </a:r>
            <a:r>
              <a:rPr lang="en-US" sz="2200" b="1" i="1">
                <a:latin typeface="+mj-lt"/>
              </a:rPr>
              <a:t> </a:t>
            </a:r>
            <a:r>
              <a:rPr lang="en-US" sz="2200" b="1" i="1" err="1">
                <a:latin typeface="+mj-lt"/>
              </a:rPr>
              <a:t>phát</a:t>
            </a:r>
            <a:r>
              <a:rPr lang="en-US" sz="2200" b="1" i="1">
                <a:latin typeface="+mj-lt"/>
              </a:rPr>
              <a:t> </a:t>
            </a:r>
            <a:r>
              <a:rPr lang="en-US" sz="2200" b="1" i="1" err="1">
                <a:latin typeface="+mj-lt"/>
              </a:rPr>
              <a:t>triển</a:t>
            </a:r>
            <a:r>
              <a:rPr lang="en-US" sz="2200" b="1" i="1">
                <a:latin typeface="+mj-lt"/>
              </a:rPr>
              <a:t> CNXHKH trong </a:t>
            </a:r>
            <a:r>
              <a:rPr lang="en-US" sz="2200" b="1" i="1" err="1">
                <a:latin typeface="+mj-lt"/>
              </a:rPr>
              <a:t>điều</a:t>
            </a:r>
            <a:r>
              <a:rPr lang="en-US" sz="2200" b="1" i="1">
                <a:latin typeface="+mj-lt"/>
              </a:rPr>
              <a:t> </a:t>
            </a:r>
            <a:r>
              <a:rPr lang="en-US" sz="2200" b="1" i="1" err="1">
                <a:latin typeface="+mj-lt"/>
              </a:rPr>
              <a:t>kiện</a:t>
            </a:r>
            <a:r>
              <a:rPr lang="en-US" sz="2200" b="1" i="1">
                <a:latin typeface="+mj-lt"/>
              </a:rPr>
              <a:t> </a:t>
            </a:r>
            <a:r>
              <a:rPr lang="en-US" sz="2200" b="1" i="1" err="1">
                <a:latin typeface="+mj-lt"/>
              </a:rPr>
              <a:t>mới</a:t>
            </a:r>
            <a:r>
              <a:rPr lang="en-US" sz="2200" b="1" i="1">
                <a:latin typeface="+mj-lt"/>
              </a:rPr>
              <a:t> </a:t>
            </a:r>
          </a:p>
        </p:txBody>
      </p:sp>
      <p:sp>
        <p:nvSpPr>
          <p:cNvPr id="16" name="Rounded Rectangle 15"/>
          <p:cNvSpPr/>
          <p:nvPr/>
        </p:nvSpPr>
        <p:spPr>
          <a:xfrm>
            <a:off x="3169227" y="4181996"/>
            <a:ext cx="5898573" cy="7482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200" b="1" i="1" kern="0">
                <a:solidFill>
                  <a:schemeClr val="bg1"/>
                </a:solidFill>
                <a:latin typeface="+mj-lt"/>
                <a:cs typeface="Times New Roman" pitchFamily="18" charset="0"/>
              </a:rPr>
              <a:t>3. </a:t>
            </a:r>
            <a:r>
              <a:rPr lang="en-US" sz="2200" b="1" i="1" err="1">
                <a:latin typeface="+mj-lt"/>
              </a:rPr>
              <a:t>Sự</a:t>
            </a:r>
            <a:r>
              <a:rPr lang="en-US" sz="2200" b="1" i="1">
                <a:latin typeface="+mj-lt"/>
              </a:rPr>
              <a:t> </a:t>
            </a:r>
            <a:r>
              <a:rPr lang="en-US" sz="2200" b="1" i="1" err="1">
                <a:latin typeface="+mj-lt"/>
              </a:rPr>
              <a:t>vận</a:t>
            </a:r>
            <a:r>
              <a:rPr lang="en-US" sz="2200" b="1" i="1">
                <a:latin typeface="+mj-lt"/>
              </a:rPr>
              <a:t> </a:t>
            </a:r>
            <a:r>
              <a:rPr lang="en-US" sz="2200" b="1" i="1" err="1">
                <a:latin typeface="+mj-lt"/>
              </a:rPr>
              <a:t>dụng</a:t>
            </a:r>
            <a:r>
              <a:rPr lang="en-US" sz="2200" b="1" i="1">
                <a:latin typeface="+mj-lt"/>
              </a:rPr>
              <a:t> </a:t>
            </a:r>
            <a:r>
              <a:rPr lang="en-US" sz="2200" b="1" i="1" err="1">
                <a:latin typeface="+mj-lt"/>
              </a:rPr>
              <a:t>và</a:t>
            </a:r>
            <a:r>
              <a:rPr lang="en-US" sz="2200" b="1" i="1">
                <a:latin typeface="+mj-lt"/>
              </a:rPr>
              <a:t> </a:t>
            </a:r>
            <a:r>
              <a:rPr lang="en-US" sz="2200" b="1" i="1" err="1">
                <a:latin typeface="+mj-lt"/>
              </a:rPr>
              <a:t>phát</a:t>
            </a:r>
            <a:r>
              <a:rPr lang="en-US" sz="2200" b="1" i="1">
                <a:latin typeface="+mj-lt"/>
              </a:rPr>
              <a:t> </a:t>
            </a:r>
            <a:r>
              <a:rPr lang="en-US" sz="2200" b="1" i="1" err="1">
                <a:latin typeface="+mj-lt"/>
              </a:rPr>
              <a:t>triển</a:t>
            </a:r>
            <a:r>
              <a:rPr lang="en-US" sz="2200" b="1" i="1">
                <a:latin typeface="+mj-lt"/>
              </a:rPr>
              <a:t> </a:t>
            </a:r>
            <a:r>
              <a:rPr lang="en-US" sz="2200" b="1" i="1" err="1">
                <a:latin typeface="+mj-lt"/>
              </a:rPr>
              <a:t>sáng</a:t>
            </a:r>
            <a:r>
              <a:rPr lang="en-US" sz="2200" b="1" i="1">
                <a:latin typeface="+mj-lt"/>
              </a:rPr>
              <a:t> </a:t>
            </a:r>
            <a:r>
              <a:rPr lang="en-US" sz="2200" b="1" i="1" err="1">
                <a:latin typeface="+mj-lt"/>
              </a:rPr>
              <a:t>tạo</a:t>
            </a:r>
            <a:r>
              <a:rPr lang="en-US" sz="2200" b="1" i="1">
                <a:latin typeface="+mj-lt"/>
              </a:rPr>
              <a:t> </a:t>
            </a:r>
            <a:r>
              <a:rPr lang="en-US" sz="2200" b="1" i="1" err="1">
                <a:latin typeface="+mj-lt"/>
              </a:rPr>
              <a:t>của</a:t>
            </a:r>
            <a:r>
              <a:rPr lang="en-US" sz="2200" b="1" i="1">
                <a:latin typeface="+mj-lt"/>
              </a:rPr>
              <a:t> CNXHKH </a:t>
            </a:r>
            <a:r>
              <a:rPr lang="en-US" sz="2200" b="1" i="1" err="1">
                <a:latin typeface="+mj-lt"/>
              </a:rPr>
              <a:t>từ</a:t>
            </a:r>
            <a:r>
              <a:rPr lang="en-US" sz="2200" b="1" i="1">
                <a:latin typeface="+mj-lt"/>
              </a:rPr>
              <a:t> </a:t>
            </a:r>
            <a:r>
              <a:rPr lang="en-US" sz="2200" b="1" i="1" err="1">
                <a:latin typeface="+mj-lt"/>
              </a:rPr>
              <a:t>sau</a:t>
            </a:r>
            <a:r>
              <a:rPr lang="en-US" sz="2200" b="1" i="1">
                <a:latin typeface="+mj-lt"/>
              </a:rPr>
              <a:t> </a:t>
            </a:r>
            <a:r>
              <a:rPr lang="en-US" sz="2200" b="1" i="1" err="1">
                <a:latin typeface="+mj-lt"/>
              </a:rPr>
              <a:t>khi</a:t>
            </a:r>
            <a:r>
              <a:rPr lang="en-US" sz="2200" b="1" i="1">
                <a:latin typeface="+mj-lt"/>
              </a:rPr>
              <a:t> </a:t>
            </a:r>
            <a:r>
              <a:rPr lang="en-US" sz="2200" b="1" i="1" err="1">
                <a:latin typeface="+mj-lt"/>
              </a:rPr>
              <a:t>V.I.Lênin</a:t>
            </a:r>
            <a:r>
              <a:rPr lang="en-US" sz="2200" b="1" i="1">
                <a:latin typeface="+mj-lt"/>
              </a:rPr>
              <a:t> qua </a:t>
            </a:r>
            <a:r>
              <a:rPr lang="en-US" sz="2200" b="1" i="1" err="1">
                <a:latin typeface="+mj-lt"/>
              </a:rPr>
              <a:t>đời</a:t>
            </a:r>
            <a:r>
              <a:rPr lang="en-US" sz="2200" b="1" i="1">
                <a:latin typeface="+mj-lt"/>
              </a:rPr>
              <a:t> </a:t>
            </a:r>
            <a:r>
              <a:rPr lang="en-US" sz="2200" b="1" i="1" err="1">
                <a:latin typeface="+mj-lt"/>
              </a:rPr>
              <a:t>đến</a:t>
            </a:r>
            <a:r>
              <a:rPr lang="en-US" sz="2200" b="1" i="1">
                <a:latin typeface="+mj-lt"/>
              </a:rPr>
              <a:t> nay</a:t>
            </a:r>
            <a:endParaRPr lang="vi-VN" sz="2200" b="1" i="1" kern="0">
              <a:solidFill>
                <a:schemeClr val="bg1"/>
              </a:solidFill>
              <a:latin typeface="+mj-lt"/>
              <a:cs typeface="Times New Roman" pitchFamily="18" charset="0"/>
            </a:endParaRPr>
          </a:p>
        </p:txBody>
      </p:sp>
      <p:sp>
        <p:nvSpPr>
          <p:cNvPr id="17" name="Rounded Rectangle 16"/>
          <p:cNvSpPr/>
          <p:nvPr/>
        </p:nvSpPr>
        <p:spPr>
          <a:xfrm>
            <a:off x="3131127" y="1365437"/>
            <a:ext cx="5898573" cy="49480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1. </a:t>
            </a:r>
            <a:r>
              <a:rPr lang="en-US" sz="2200" b="1" i="1" err="1">
                <a:latin typeface="+mj-lt"/>
              </a:rPr>
              <a:t>Hoàn</a:t>
            </a:r>
            <a:r>
              <a:rPr lang="en-US" sz="2200" b="1" i="1">
                <a:latin typeface="+mj-lt"/>
              </a:rPr>
              <a:t> </a:t>
            </a:r>
            <a:r>
              <a:rPr lang="en-US" sz="2200" b="1" i="1" err="1">
                <a:latin typeface="+mj-lt"/>
              </a:rPr>
              <a:t>cảnh</a:t>
            </a:r>
            <a:r>
              <a:rPr lang="en-US" sz="2200" b="1" i="1">
                <a:latin typeface="+mj-lt"/>
              </a:rPr>
              <a:t> </a:t>
            </a:r>
            <a:r>
              <a:rPr lang="en-US" sz="2200" b="1" i="1" err="1">
                <a:latin typeface="+mj-lt"/>
              </a:rPr>
              <a:t>lịch</a:t>
            </a:r>
            <a:r>
              <a:rPr lang="en-US" sz="2200" b="1" i="1">
                <a:latin typeface="+mj-lt"/>
              </a:rPr>
              <a:t> </a:t>
            </a:r>
            <a:r>
              <a:rPr lang="en-US" sz="2200" b="1" i="1" err="1">
                <a:latin typeface="+mj-lt"/>
              </a:rPr>
              <a:t>sử</a:t>
            </a:r>
            <a:r>
              <a:rPr lang="en-US" sz="2200" b="1" i="1">
                <a:latin typeface="+mj-lt"/>
              </a:rPr>
              <a:t> </a:t>
            </a:r>
            <a:r>
              <a:rPr lang="en-US" sz="2200" b="1" i="1" err="1">
                <a:latin typeface="+mj-lt"/>
              </a:rPr>
              <a:t>ra</a:t>
            </a:r>
            <a:r>
              <a:rPr lang="en-US" sz="2200" b="1" i="1">
                <a:latin typeface="+mj-lt"/>
              </a:rPr>
              <a:t> </a:t>
            </a:r>
            <a:r>
              <a:rPr lang="en-US" sz="2200" b="1" i="1" err="1">
                <a:latin typeface="+mj-lt"/>
              </a:rPr>
              <a:t>đời</a:t>
            </a:r>
            <a:r>
              <a:rPr lang="en-US" sz="2200" b="1" i="1">
                <a:latin typeface="+mj-lt"/>
              </a:rPr>
              <a:t> CNXHKH</a:t>
            </a:r>
            <a:endParaRPr lang="vi-VN" sz="2200" b="1" i="1" kern="0">
              <a:solidFill>
                <a:schemeClr val="bg1"/>
              </a:solidFill>
              <a:latin typeface="+mj-lt"/>
              <a:cs typeface="Times New Roman" pitchFamily="18" charset="0"/>
            </a:endParaRPr>
          </a:p>
        </p:txBody>
      </p:sp>
      <p:sp>
        <p:nvSpPr>
          <p:cNvPr id="20" name="Rounded Rectangle 19"/>
          <p:cNvSpPr/>
          <p:nvPr/>
        </p:nvSpPr>
        <p:spPr>
          <a:xfrm>
            <a:off x="3131127" y="2027817"/>
            <a:ext cx="5898573" cy="5533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2. </a:t>
            </a:r>
            <a:r>
              <a:rPr lang="en-US" sz="2200" b="1" i="1" err="1">
                <a:latin typeface="+mj-lt"/>
              </a:rPr>
              <a:t>Vai</a:t>
            </a:r>
            <a:r>
              <a:rPr lang="en-US" sz="2200" b="1" i="1">
                <a:latin typeface="+mj-lt"/>
              </a:rPr>
              <a:t> </a:t>
            </a:r>
            <a:r>
              <a:rPr lang="en-US" sz="2200" b="1" i="1" err="1">
                <a:latin typeface="+mj-lt"/>
              </a:rPr>
              <a:t>trò</a:t>
            </a:r>
            <a:r>
              <a:rPr lang="en-US" sz="2200" b="1" i="1">
                <a:latin typeface="+mj-lt"/>
              </a:rPr>
              <a:t> </a:t>
            </a:r>
            <a:r>
              <a:rPr lang="en-US" sz="2200" b="1" i="1" err="1">
                <a:latin typeface="+mj-lt"/>
              </a:rPr>
              <a:t>của</a:t>
            </a:r>
            <a:r>
              <a:rPr lang="en-US" sz="2200" b="1" i="1">
                <a:latin typeface="+mj-lt"/>
              </a:rPr>
              <a:t> </a:t>
            </a:r>
            <a:r>
              <a:rPr lang="en-US" sz="2200" b="1" i="1" err="1">
                <a:latin typeface="+mj-lt"/>
              </a:rPr>
              <a:t>Các</a:t>
            </a:r>
            <a:r>
              <a:rPr lang="en-US" sz="2200" b="1" i="1">
                <a:latin typeface="+mj-lt"/>
              </a:rPr>
              <a:t> </a:t>
            </a:r>
            <a:r>
              <a:rPr lang="en-US" sz="2200" b="1" i="1" err="1">
                <a:latin typeface="+mj-lt"/>
              </a:rPr>
              <a:t>Mác</a:t>
            </a:r>
            <a:r>
              <a:rPr lang="en-US" sz="2200" b="1" i="1">
                <a:latin typeface="+mj-lt"/>
              </a:rPr>
              <a:t> </a:t>
            </a:r>
            <a:r>
              <a:rPr lang="en-US" sz="2200" b="1" i="1" err="1">
                <a:latin typeface="+mj-lt"/>
              </a:rPr>
              <a:t>và</a:t>
            </a:r>
            <a:r>
              <a:rPr lang="en-US" sz="2200" b="1" i="1">
                <a:latin typeface="+mj-lt"/>
              </a:rPr>
              <a:t> </a:t>
            </a:r>
            <a:r>
              <a:rPr lang="en-US" sz="2200" b="1" i="1" err="1">
                <a:latin typeface="+mj-lt"/>
              </a:rPr>
              <a:t>và</a:t>
            </a:r>
            <a:r>
              <a:rPr lang="en-US" sz="2200" b="1" i="1">
                <a:latin typeface="+mj-lt"/>
              </a:rPr>
              <a:t> </a:t>
            </a:r>
            <a:r>
              <a:rPr lang="en-US" sz="2200" b="1" i="1" err="1">
                <a:latin typeface="+mj-lt"/>
              </a:rPr>
              <a:t>Phriđrích</a:t>
            </a:r>
            <a:r>
              <a:rPr lang="en-US" sz="2200" b="1" i="1">
                <a:latin typeface="+mj-lt"/>
              </a:rPr>
              <a:t> </a:t>
            </a:r>
            <a:r>
              <a:rPr lang="en-US" sz="2200" b="1" i="1" err="1">
                <a:latin typeface="+mj-lt"/>
              </a:rPr>
              <a:t>Ăngghen</a:t>
            </a:r>
            <a:r>
              <a:rPr lang="vi-VN" sz="2200" b="1" i="1" kern="0">
                <a:solidFill>
                  <a:schemeClr val="bg1"/>
                </a:solidFill>
                <a:latin typeface="+mj-lt"/>
                <a:cs typeface="Times New Roman" pitchFamily="18" charset="0"/>
              </a:rPr>
              <a:t> </a:t>
            </a:r>
          </a:p>
        </p:txBody>
      </p:sp>
      <p:cxnSp>
        <p:nvCxnSpPr>
          <p:cNvPr id="19" name="Straight Arrow Connector 18"/>
          <p:cNvCxnSpPr>
            <a:stCxn id="3" idx="3"/>
            <a:endCxn id="17" idx="1"/>
          </p:cNvCxnSpPr>
          <p:nvPr/>
        </p:nvCxnSpPr>
        <p:spPr>
          <a:xfrm flipV="1">
            <a:off x="2576932" y="1612842"/>
            <a:ext cx="554195" cy="34289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3" idx="3"/>
            <a:endCxn id="20" idx="1"/>
          </p:cNvCxnSpPr>
          <p:nvPr/>
        </p:nvCxnSpPr>
        <p:spPr>
          <a:xfrm>
            <a:off x="2576932" y="1955741"/>
            <a:ext cx="554195" cy="3487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7" idx="3"/>
            <a:endCxn id="12" idx="1"/>
          </p:cNvCxnSpPr>
          <p:nvPr/>
        </p:nvCxnSpPr>
        <p:spPr>
          <a:xfrm flipV="1">
            <a:off x="2576932" y="2998420"/>
            <a:ext cx="611345" cy="6290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7" idx="3"/>
            <a:endCxn id="15" idx="1"/>
          </p:cNvCxnSpPr>
          <p:nvPr/>
        </p:nvCxnSpPr>
        <p:spPr>
          <a:xfrm>
            <a:off x="2576932" y="3627482"/>
            <a:ext cx="592295" cy="7069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a:stCxn id="7" idx="3"/>
            <a:endCxn id="16" idx="1"/>
          </p:cNvCxnSpPr>
          <p:nvPr/>
        </p:nvCxnSpPr>
        <p:spPr>
          <a:xfrm>
            <a:off x="2576932" y="3627482"/>
            <a:ext cx="592295" cy="9286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Title 1"/>
          <p:cNvSpPr>
            <a:spLocks noGrp="1"/>
          </p:cNvSpPr>
          <p:nvPr>
            <p:ph type="title" idx="4294967295"/>
          </p:nvPr>
        </p:nvSpPr>
        <p:spPr>
          <a:xfrm>
            <a:off x="1856509" y="12526"/>
            <a:ext cx="7287492" cy="1051327"/>
          </a:xfrm>
          <a:solidFill>
            <a:schemeClr val="accent1">
              <a:lumMod val="75000"/>
            </a:schemeClr>
          </a:solidFill>
        </p:spPr>
        <p:txBody>
          <a:bodyPr>
            <a:normAutofit fontScale="90000"/>
          </a:bodyPr>
          <a:lstStyle/>
          <a:p>
            <a:pPr>
              <a:spcBef>
                <a:spcPts val="1200"/>
              </a:spcBef>
            </a:pPr>
            <a:r>
              <a:rPr lang="en-US" sz="2800" b="1" err="1">
                <a:solidFill>
                  <a:srgbClr val="00B050"/>
                </a:solidFill>
                <a:latin typeface="Times New Roman" pitchFamily="18" charset="0"/>
                <a:cs typeface="Times New Roman" pitchFamily="18" charset="0"/>
              </a:rPr>
              <a:t>Chương</a:t>
            </a:r>
            <a:r>
              <a:rPr lang="en-US" sz="2800" b="1">
                <a:solidFill>
                  <a:srgbClr val="00B050"/>
                </a:solidFill>
                <a:latin typeface="Times New Roman" pitchFamily="18" charset="0"/>
                <a:cs typeface="Times New Roman" pitchFamily="18" charset="0"/>
              </a:rPr>
              <a:t> 1</a:t>
            </a:r>
            <a:br>
              <a:rPr lang="en-US">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NHẬP MÔN CHỦ NGHĨA XÃ HỘI KHOA HỌC (CNXHKH)</a:t>
            </a: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38559" y="5139946"/>
            <a:ext cx="2424532" cy="152410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b="1">
                <a:solidFill>
                  <a:schemeClr val="bg1"/>
                </a:solidFill>
                <a:latin typeface="Times New Roman" pitchFamily="18" charset="0"/>
                <a:cs typeface="Times New Roman" pitchFamily="18" charset="0"/>
              </a:rPr>
              <a:t>II</a:t>
            </a:r>
            <a:r>
              <a:rPr lang="vi-VN" b="1">
                <a:solidFill>
                  <a:schemeClr val="bg1"/>
                </a:solidFill>
                <a:latin typeface="Times New Roman" pitchFamily="18" charset="0"/>
                <a:cs typeface="Times New Roman" pitchFamily="18" charset="0"/>
              </a:rPr>
              <a:t>I. </a:t>
            </a:r>
            <a:r>
              <a:rPr lang="en-US" b="1">
                <a:solidFill>
                  <a:schemeClr val="bg1"/>
                </a:solidFill>
                <a:latin typeface="Times New Roman" pitchFamily="18" charset="0"/>
                <a:cs typeface="Times New Roman" pitchFamily="18" charset="0"/>
              </a:rPr>
              <a:t>ĐỐI TƯỢNG, PHƯƠNG PHÁP VÀ Ý NGHĨA CỦA VIỆC NGHIÊN CỨU CNXHKH</a:t>
            </a:r>
            <a:endParaRPr lang="vi-VN" b="1">
              <a:solidFill>
                <a:schemeClr val="bg1"/>
              </a:solidFill>
              <a:latin typeface="Times New Roman" pitchFamily="18" charset="0"/>
              <a:cs typeface="Times New Roman" pitchFamily="18" charset="0"/>
            </a:endParaRPr>
          </a:p>
        </p:txBody>
      </p:sp>
      <p:sp>
        <p:nvSpPr>
          <p:cNvPr id="50" name="Rounded Rectangle 49"/>
          <p:cNvSpPr/>
          <p:nvPr/>
        </p:nvSpPr>
        <p:spPr>
          <a:xfrm>
            <a:off x="3174436" y="5135728"/>
            <a:ext cx="5898573" cy="48945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200" b="1" i="1" kern="0">
              <a:solidFill>
                <a:schemeClr val="bg1"/>
              </a:solidFill>
              <a:latin typeface="+mj-lt"/>
              <a:cs typeface="Times New Roman" pitchFamily="18" charset="0"/>
            </a:endParaRPr>
          </a:p>
          <a:p>
            <a:pPr algn="just">
              <a:spcBef>
                <a:spcPct val="20000"/>
              </a:spcBef>
              <a:defRPr/>
            </a:pPr>
            <a:r>
              <a:rPr lang="vi-VN" sz="2200" b="1" i="1" kern="0">
                <a:solidFill>
                  <a:schemeClr val="bg1"/>
                </a:solidFill>
                <a:latin typeface="+mj-lt"/>
                <a:cs typeface="Times New Roman" pitchFamily="18" charset="0"/>
              </a:rPr>
              <a:t>1. </a:t>
            </a:r>
            <a:r>
              <a:rPr lang="en-US" sz="2200" b="1" i="1" err="1">
                <a:latin typeface="+mj-lt"/>
              </a:rPr>
              <a:t>Đối</a:t>
            </a:r>
            <a:r>
              <a:rPr lang="en-US" sz="2200" b="1" i="1">
                <a:latin typeface="+mj-lt"/>
              </a:rPr>
              <a:t> </a:t>
            </a:r>
            <a:r>
              <a:rPr lang="en-US" sz="2200" b="1" i="1" err="1">
                <a:latin typeface="+mj-lt"/>
              </a:rPr>
              <a:t>tượng</a:t>
            </a:r>
            <a:r>
              <a:rPr lang="en-US" sz="2200" b="1" i="1">
                <a:latin typeface="+mj-lt"/>
              </a:rPr>
              <a:t> </a:t>
            </a:r>
            <a:r>
              <a:rPr lang="en-US" sz="2200" b="1" i="1" err="1">
                <a:latin typeface="+mj-lt"/>
              </a:rPr>
              <a:t>nghiên</a:t>
            </a:r>
            <a:r>
              <a:rPr lang="en-US" sz="2200" b="1" i="1">
                <a:latin typeface="+mj-lt"/>
              </a:rPr>
              <a:t> </a:t>
            </a:r>
            <a:r>
              <a:rPr lang="en-US" sz="2200" b="1" i="1" err="1">
                <a:latin typeface="+mj-lt"/>
              </a:rPr>
              <a:t>cứu</a:t>
            </a:r>
            <a:r>
              <a:rPr lang="en-US" sz="2200" b="1" i="1">
                <a:latin typeface="+mj-lt"/>
              </a:rPr>
              <a:t> </a:t>
            </a:r>
            <a:r>
              <a:rPr lang="en-US" sz="2200" b="1" i="1" err="1">
                <a:latin typeface="+mj-lt"/>
              </a:rPr>
              <a:t>của</a:t>
            </a:r>
            <a:r>
              <a:rPr lang="en-US" sz="2200" b="1" i="1">
                <a:latin typeface="+mj-lt"/>
              </a:rPr>
              <a:t> CNXHKH</a:t>
            </a:r>
            <a:endParaRPr lang="vi-VN" sz="2200" b="1" i="1" kern="0">
              <a:solidFill>
                <a:schemeClr val="bg1"/>
              </a:solidFill>
              <a:latin typeface="+mj-lt"/>
              <a:cs typeface="Times New Roman" pitchFamily="18" charset="0"/>
            </a:endParaRPr>
          </a:p>
          <a:p>
            <a:pPr algn="just" fontAlgn="auto">
              <a:spcBef>
                <a:spcPct val="20000"/>
              </a:spcBef>
              <a:spcAft>
                <a:spcPts val="0"/>
              </a:spcAft>
              <a:defRPr/>
            </a:pPr>
            <a:endParaRPr lang="vi-VN" sz="2200" b="1" i="1" kern="0">
              <a:solidFill>
                <a:schemeClr val="bg1"/>
              </a:solidFill>
              <a:latin typeface="+mj-lt"/>
              <a:cs typeface="Times New Roman" pitchFamily="18" charset="0"/>
            </a:endParaRPr>
          </a:p>
        </p:txBody>
      </p:sp>
      <p:sp>
        <p:nvSpPr>
          <p:cNvPr id="51" name="Rounded Rectangle 50"/>
          <p:cNvSpPr/>
          <p:nvPr/>
        </p:nvSpPr>
        <p:spPr>
          <a:xfrm>
            <a:off x="3155386" y="5719929"/>
            <a:ext cx="5898573" cy="41455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2. </a:t>
            </a:r>
            <a:r>
              <a:rPr lang="en-US" sz="2200" b="1" i="1" err="1">
                <a:latin typeface="+mj-lt"/>
              </a:rPr>
              <a:t>Phương</a:t>
            </a:r>
            <a:r>
              <a:rPr lang="en-US" sz="2200" b="1" i="1">
                <a:latin typeface="+mj-lt"/>
              </a:rPr>
              <a:t> </a:t>
            </a:r>
            <a:r>
              <a:rPr lang="en-US" sz="2200" b="1" i="1" err="1">
                <a:latin typeface="+mj-lt"/>
              </a:rPr>
              <a:t>pháp</a:t>
            </a:r>
            <a:r>
              <a:rPr lang="en-US" sz="2200" b="1" i="1">
                <a:latin typeface="+mj-lt"/>
              </a:rPr>
              <a:t> </a:t>
            </a:r>
            <a:r>
              <a:rPr lang="en-US" sz="2200" b="1" i="1" err="1">
                <a:latin typeface="+mj-lt"/>
              </a:rPr>
              <a:t>nghiên</a:t>
            </a:r>
            <a:r>
              <a:rPr lang="en-US" sz="2200" b="1" i="1">
                <a:latin typeface="+mj-lt"/>
              </a:rPr>
              <a:t> </a:t>
            </a:r>
            <a:r>
              <a:rPr lang="en-US" sz="2200" b="1" i="1" err="1">
                <a:latin typeface="+mj-lt"/>
              </a:rPr>
              <a:t>cứu</a:t>
            </a:r>
            <a:r>
              <a:rPr lang="en-US" sz="2200" b="1" i="1">
                <a:latin typeface="+mj-lt"/>
              </a:rPr>
              <a:t> </a:t>
            </a:r>
            <a:r>
              <a:rPr lang="en-US" sz="2200" b="1" i="1" err="1">
                <a:latin typeface="+mj-lt"/>
              </a:rPr>
              <a:t>của</a:t>
            </a:r>
            <a:r>
              <a:rPr lang="en-US" sz="2200" b="1" i="1">
                <a:latin typeface="+mj-lt"/>
              </a:rPr>
              <a:t> CNXHKH</a:t>
            </a:r>
            <a:endParaRPr lang="vi-VN" sz="2200" b="1" i="1" kern="0">
              <a:solidFill>
                <a:schemeClr val="bg1"/>
              </a:solidFill>
              <a:latin typeface="+mj-lt"/>
              <a:cs typeface="Times New Roman" pitchFamily="18" charset="0"/>
            </a:endParaRPr>
          </a:p>
        </p:txBody>
      </p:sp>
      <p:sp>
        <p:nvSpPr>
          <p:cNvPr id="52" name="Rounded Rectangle 51"/>
          <p:cNvSpPr/>
          <p:nvPr/>
        </p:nvSpPr>
        <p:spPr>
          <a:xfrm>
            <a:off x="3168086" y="6277831"/>
            <a:ext cx="5898573" cy="43491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200" b="1" i="1" kern="0">
                <a:solidFill>
                  <a:schemeClr val="bg1"/>
                </a:solidFill>
                <a:latin typeface="+mj-lt"/>
                <a:cs typeface="Times New Roman" pitchFamily="18" charset="0"/>
              </a:rPr>
              <a:t>3. </a:t>
            </a:r>
            <a:r>
              <a:rPr lang="en-US" sz="2200" b="1" i="1">
                <a:latin typeface="+mj-lt"/>
              </a:rPr>
              <a:t>Ý </a:t>
            </a:r>
            <a:r>
              <a:rPr lang="en-US" sz="2200" b="1" i="1" err="1">
                <a:latin typeface="+mj-lt"/>
              </a:rPr>
              <a:t>nghĩa</a:t>
            </a:r>
            <a:r>
              <a:rPr lang="en-US" sz="2200" b="1" i="1">
                <a:latin typeface="+mj-lt"/>
              </a:rPr>
              <a:t> </a:t>
            </a:r>
            <a:r>
              <a:rPr lang="en-US" sz="2200" b="1" i="1" err="1">
                <a:latin typeface="+mj-lt"/>
              </a:rPr>
              <a:t>của</a:t>
            </a:r>
            <a:r>
              <a:rPr lang="en-US" sz="2200" b="1" i="1">
                <a:latin typeface="+mj-lt"/>
              </a:rPr>
              <a:t> </a:t>
            </a:r>
            <a:r>
              <a:rPr lang="en-US" sz="2200" b="1" i="1" err="1">
                <a:latin typeface="+mj-lt"/>
              </a:rPr>
              <a:t>việc</a:t>
            </a:r>
            <a:r>
              <a:rPr lang="en-US" sz="2200" b="1" i="1">
                <a:latin typeface="+mj-lt"/>
              </a:rPr>
              <a:t> </a:t>
            </a:r>
            <a:r>
              <a:rPr lang="en-US" sz="2200" b="1" i="1" err="1">
                <a:latin typeface="+mj-lt"/>
              </a:rPr>
              <a:t>nghiên</a:t>
            </a:r>
            <a:r>
              <a:rPr lang="en-US" sz="2200" b="1" i="1">
                <a:latin typeface="+mj-lt"/>
              </a:rPr>
              <a:t> </a:t>
            </a:r>
            <a:r>
              <a:rPr lang="en-US" sz="2200" b="1" i="1" err="1">
                <a:latin typeface="+mj-lt"/>
              </a:rPr>
              <a:t>cứu</a:t>
            </a:r>
            <a:r>
              <a:rPr lang="en-US" sz="2200" b="1" i="1">
                <a:latin typeface="+mj-lt"/>
              </a:rPr>
              <a:t> CNXHKH</a:t>
            </a:r>
            <a:endParaRPr lang="vi-VN" sz="2200" b="1" i="1" kern="0">
              <a:solidFill>
                <a:schemeClr val="bg1"/>
              </a:solidFill>
              <a:latin typeface="+mj-lt"/>
              <a:cs typeface="Times New Roman" pitchFamily="18" charset="0"/>
            </a:endParaRPr>
          </a:p>
        </p:txBody>
      </p:sp>
      <p:cxnSp>
        <p:nvCxnSpPr>
          <p:cNvPr id="53" name="Straight Arrow Connector 52"/>
          <p:cNvCxnSpPr>
            <a:stCxn id="49" idx="3"/>
            <a:endCxn id="50" idx="1"/>
          </p:cNvCxnSpPr>
          <p:nvPr/>
        </p:nvCxnSpPr>
        <p:spPr>
          <a:xfrm flipV="1">
            <a:off x="2563091" y="5380457"/>
            <a:ext cx="611345" cy="52154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4" name="Straight Arrow Connector 53"/>
          <p:cNvCxnSpPr>
            <a:stCxn id="49" idx="3"/>
            <a:endCxn id="51" idx="1"/>
          </p:cNvCxnSpPr>
          <p:nvPr/>
        </p:nvCxnSpPr>
        <p:spPr>
          <a:xfrm>
            <a:off x="2563091" y="5901998"/>
            <a:ext cx="592295" cy="252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5" name="Straight Arrow Connector 54"/>
          <p:cNvCxnSpPr>
            <a:stCxn id="49" idx="3"/>
            <a:endCxn id="52" idx="1"/>
          </p:cNvCxnSpPr>
          <p:nvPr/>
        </p:nvCxnSpPr>
        <p:spPr>
          <a:xfrm>
            <a:off x="2563091" y="5901998"/>
            <a:ext cx="604995" cy="5932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70580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barn(inVertical)">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barn(inVertical)">
                                      <p:cBhvr>
                                        <p:cTn id="43" dur="500"/>
                                        <p:tgtEl>
                                          <p:spTgt spid="29"/>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arn(inVertical)">
                                      <p:cBhvr>
                                        <p:cTn id="51" dur="500"/>
                                        <p:tgtEl>
                                          <p:spTgt spid="36"/>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barn(inVertical)">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inVertical)">
                                      <p:cBhvr>
                                        <p:cTn id="59" dur="500"/>
                                        <p:tgtEl>
                                          <p:spTgt spid="37"/>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barn(inVertical)">
                                      <p:cBhvr>
                                        <p:cTn id="67" dur="500"/>
                                        <p:tgtEl>
                                          <p:spTgt spid="53"/>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barn(inVertical)">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barn(inVertical)">
                                      <p:cBhvr>
                                        <p:cTn id="75" dur="500"/>
                                        <p:tgtEl>
                                          <p:spTgt spid="54"/>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barn(inVertical)">
                                      <p:cBhvr>
                                        <p:cTn id="78" dur="500"/>
                                        <p:tgtEl>
                                          <p:spTgt spid="51"/>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55"/>
                                        </p:tgtEl>
                                        <p:attrNameLst>
                                          <p:attrName>style.visibility</p:attrName>
                                        </p:attrNameLst>
                                      </p:cBhvr>
                                      <p:to>
                                        <p:strVal val="visible"/>
                                      </p:to>
                                    </p:set>
                                    <p:animEffect transition="in" filter="barn(inVertical)">
                                      <p:cBhvr>
                                        <p:cTn id="83" dur="500"/>
                                        <p:tgtEl>
                                          <p:spTgt spid="55"/>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barn(inVertical)">
                                      <p:cBhvr>
                                        <p:cTn id="8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P spid="15" grpId="0" animBg="1"/>
      <p:bldP spid="16" grpId="0" animBg="1"/>
      <p:bldP spid="17" grpId="0" animBg="1"/>
      <p:bldP spid="20" grpId="0" animBg="1"/>
      <p:bldP spid="18" grpId="0" animBg="1"/>
      <p:bldP spid="49" grpId="0" animBg="1"/>
      <p:bldP spid="50" grpId="0" animBg="1"/>
      <p:bldP spid="51"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1927" y="12527"/>
            <a:ext cx="7232074" cy="711374"/>
          </a:xfrm>
          <a:solidFill>
            <a:schemeClr val="accent1">
              <a:lumMod val="75000"/>
            </a:schemeClr>
          </a:solidFill>
        </p:spPr>
        <p:txBody>
          <a:bodyPr>
            <a:normAutofit/>
          </a:bodyPr>
          <a:lstStyle/>
          <a:p>
            <a:pPr>
              <a:spcBef>
                <a:spcPts val="0"/>
              </a:spcBef>
              <a:defRPr/>
            </a:pPr>
            <a:r>
              <a:rPr lang="vi-VN" sz="2800" b="1">
                <a:solidFill>
                  <a:schemeClr val="bg1"/>
                </a:solidFill>
                <a:cs typeface="Times New Roman" pitchFamily="18" charset="0"/>
              </a:rPr>
              <a:t>I. </a:t>
            </a:r>
            <a:r>
              <a:rPr lang="en-US" sz="2800" b="1">
                <a:solidFill>
                  <a:schemeClr val="bg1"/>
                </a:solidFill>
                <a:latin typeface="Times New Roman" pitchFamily="18" charset="0"/>
                <a:cs typeface="Times New Roman" pitchFamily="18" charset="0"/>
              </a:rPr>
              <a:t>SỰ RA ĐỜI CỦA CNXHKH</a:t>
            </a:r>
            <a:endParaRPr lang="vi-VN" sz="2800" b="1">
              <a:solidFill>
                <a:schemeClr val="bg1"/>
              </a:solidFill>
              <a:cs typeface="Times New Roman" pitchFamily="18" charset="0"/>
            </a:endParaRPr>
          </a:p>
        </p:txBody>
      </p:sp>
      <p:sp>
        <p:nvSpPr>
          <p:cNvPr id="7" name="Rounded Rectangle 6"/>
          <p:cNvSpPr/>
          <p:nvPr/>
        </p:nvSpPr>
        <p:spPr>
          <a:xfrm>
            <a:off x="354440" y="766552"/>
            <a:ext cx="8159750" cy="69394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err="1">
                <a:latin typeface="Times New Roman" panose="02020603050405020304" pitchFamily="18" charset="0"/>
                <a:cs typeface="Times New Roman" panose="02020603050405020304" pitchFamily="18" charset="0"/>
              </a:rPr>
              <a:t>Hoàn</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cảnh</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lịch</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sử</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ra</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đời</a:t>
            </a:r>
            <a:r>
              <a:rPr lang="en-US" sz="2800" b="1">
                <a:latin typeface="Times New Roman" panose="02020603050405020304" pitchFamily="18" charset="0"/>
                <a:cs typeface="Times New Roman" panose="02020603050405020304" pitchFamily="18" charset="0"/>
              </a:rPr>
              <a:t> CNXHKH</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82150" y="3143824"/>
            <a:ext cx="8159750" cy="63384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800" b="1" kern="0">
                <a:solidFill>
                  <a:schemeClr val="bg1"/>
                </a:solidFill>
                <a:latin typeface="Times New Roman" panose="02020603050405020304" pitchFamily="18" charset="0"/>
                <a:cs typeface="Times New Roman" panose="02020603050405020304" pitchFamily="18" charset="0"/>
              </a:rPr>
              <a:t>2. </a:t>
            </a:r>
            <a:r>
              <a:rPr lang="en-US" sz="2800" b="1" err="1">
                <a:latin typeface="Times New Roman" panose="02020603050405020304" pitchFamily="18" charset="0"/>
                <a:cs typeface="Times New Roman" panose="02020603050405020304" pitchFamily="18" charset="0"/>
              </a:rPr>
              <a:t>Vai</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trò</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của</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Mác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Phriđrích</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Ăngghen</a:t>
            </a:r>
            <a:r>
              <a:rPr lang="vi-VN" sz="2800" b="1" kern="0">
                <a:solidFill>
                  <a:schemeClr val="bg1"/>
                </a:solidFill>
                <a:latin typeface="Times New Roman" panose="02020603050405020304" pitchFamily="18" charset="0"/>
                <a:cs typeface="Times New Roman" panose="02020603050405020304" pitchFamily="18" charset="0"/>
              </a:rPr>
              <a:t> </a:t>
            </a:r>
          </a:p>
        </p:txBody>
      </p:sp>
      <p:grpSp>
        <p:nvGrpSpPr>
          <p:cNvPr id="12" name="Group 11"/>
          <p:cNvGrpSpPr/>
          <p:nvPr/>
        </p:nvGrpSpPr>
        <p:grpSpPr>
          <a:xfrm>
            <a:off x="677015" y="1517041"/>
            <a:ext cx="6835636" cy="616559"/>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err="1">
                  <a:solidFill>
                    <a:srgbClr val="002060"/>
                  </a:solidFill>
                  <a:latin typeface="Times New Roman" panose="02020603050405020304" pitchFamily="18" charset="0"/>
                  <a:cs typeface="Times New Roman" panose="02020603050405020304" pitchFamily="18" charset="0"/>
                </a:rPr>
                <a:t>Điều</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kiện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kinh</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tế</a:t>
              </a:r>
              <a:r>
                <a:rPr lang="en-US" sz="2800" b="1" i="1">
                  <a:solidFill>
                    <a:srgbClr val="002060"/>
                  </a:solidFill>
                  <a:latin typeface="Times New Roman" panose="02020603050405020304" pitchFamily="18" charset="0"/>
                  <a:cs typeface="Times New Roman" panose="02020603050405020304" pitchFamily="18" charset="0"/>
                </a:rPr>
                <a:t> - </a:t>
              </a:r>
              <a:r>
                <a:rPr lang="en-US" sz="2800" b="1" i="1" err="1">
                  <a:solidFill>
                    <a:srgbClr val="002060"/>
                  </a:solidFill>
                  <a:latin typeface="Times New Roman" panose="02020603050405020304" pitchFamily="18" charset="0"/>
                  <a:cs typeface="Times New Roman" panose="02020603050405020304" pitchFamily="18" charset="0"/>
                </a:rPr>
                <a:t>xã</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hội</a:t>
              </a:r>
              <a:r>
                <a:rPr lang="en-US" sz="2800" b="1" i="1">
                  <a:solidFill>
                    <a:srgbClr val="002060"/>
                  </a:solidFill>
                  <a:latin typeface="Times New Roman" panose="02020603050405020304" pitchFamily="18" charset="0"/>
                  <a:cs typeface="Times New Roman" panose="02020603050405020304" pitchFamily="18" charset="0"/>
                </a:rPr>
                <a:t>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675160" y="2167863"/>
            <a:ext cx="6880927" cy="907840"/>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1.2. </a:t>
              </a:r>
              <a:r>
                <a:rPr lang="en-US" sz="2800" b="1" i="1" err="1">
                  <a:solidFill>
                    <a:srgbClr val="002060"/>
                  </a:solidFill>
                  <a:latin typeface="Times New Roman" panose="02020603050405020304" pitchFamily="18" charset="0"/>
                  <a:cs typeface="Times New Roman" panose="02020603050405020304" pitchFamily="18" charset="0"/>
                </a:rPr>
                <a:t>Tiền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đề</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khoa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học</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tự</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nhiên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và</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tư</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tưởng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lý</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luận</a:t>
              </a:r>
              <a:r>
                <a:rPr lang="en-US" sz="2800" b="1" i="1">
                  <a:solidFill>
                    <a:srgbClr val="002060"/>
                  </a:solidFill>
                  <a:latin typeface="Times New Roman" panose="02020603050405020304" pitchFamily="18" charset="0"/>
                  <a:cs typeface="Times New Roman" panose="02020603050405020304" pitchFamily="18" charset="0"/>
                </a:rPr>
                <a:t>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726559" y="3867686"/>
            <a:ext cx="6835636" cy="962148"/>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sz="2800" b="1" i="1">
                  <a:solidFill>
                    <a:srgbClr val="002060"/>
                  </a:solidFill>
                  <a:latin typeface="Times New Roman" panose="02020603050405020304" pitchFamily="18" charset="0"/>
                  <a:cs typeface="Times New Roman" panose="02020603050405020304" pitchFamily="18" charset="0"/>
                </a:rPr>
                <a:t>2.1. </a:t>
              </a:r>
              <a:r>
                <a:rPr lang="en-US" sz="2800" b="1" i="1" err="1">
                  <a:solidFill>
                    <a:srgbClr val="002060"/>
                  </a:solidFill>
                  <a:latin typeface="Times New Roman" panose="02020603050405020304" pitchFamily="18" charset="0"/>
                  <a:cs typeface="Times New Roman" panose="02020603050405020304" pitchFamily="18" charset="0"/>
                </a:rPr>
                <a:t>Sự</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chuyển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biến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lập</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trường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triết</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học</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và</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lập</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trường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chính</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trị</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752515" y="4889128"/>
            <a:ext cx="6866330" cy="962148"/>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Ba </a:t>
              </a:r>
              <a:r>
                <a:rPr lang="en-US" sz="2800" b="1" i="1" err="1">
                  <a:solidFill>
                    <a:srgbClr val="002060"/>
                  </a:solidFill>
                  <a:latin typeface="Times New Roman" panose="02020603050405020304" pitchFamily="18" charset="0"/>
                  <a:cs typeface="Times New Roman" panose="02020603050405020304" pitchFamily="18" charset="0"/>
                </a:rPr>
                <a:t>phát</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kiến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vĩ</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đại</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của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C.Mác</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và</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Ph.Ăngghen</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27" name="Group 26"/>
          <p:cNvGrpSpPr/>
          <p:nvPr/>
        </p:nvGrpSpPr>
        <p:grpSpPr>
          <a:xfrm>
            <a:off x="753670" y="5895852"/>
            <a:ext cx="7704530" cy="962148"/>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altLang="en-US" sz="28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altLang="en-US" sz="2800" b="1" i="1">
                  <a:solidFill>
                    <a:srgbClr val="002060"/>
                  </a:solidFill>
                  <a:latin typeface="Times New Roman" panose="02020603050405020304" pitchFamily="18" charset="0"/>
                  <a:cs typeface="Times New Roman" panose="02020603050405020304" pitchFamily="18" charset="0"/>
                </a:rPr>
                <a:t>2.3</a:t>
              </a:r>
              <a:r>
                <a:rPr lang="en-GB" altLang="en-US" sz="2800" b="1" i="1" kern="1200">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Tuyên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ngôn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của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Đảng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Cộng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Sản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đánh</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dấu</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sự</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ra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đời</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của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chủ</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nghĩa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xã</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hội</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khoa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học</a:t>
              </a:r>
              <a:endParaRPr lang="en-US" sz="2800" b="1">
                <a:solidFill>
                  <a:srgbClr val="002060"/>
                </a:solidFill>
                <a:latin typeface="Times New Roman" panose="02020603050405020304" pitchFamily="18" charset="0"/>
                <a:cs typeface="Times New Roman" panose="02020603050405020304" pitchFamily="18" charset="0"/>
              </a:endParaRPr>
            </a:p>
            <a:p>
              <a:pPr lvl="0" algn="l" defTabSz="1244600">
                <a:lnSpc>
                  <a:spcPct val="90000"/>
                </a:lnSpc>
                <a:spcBef>
                  <a:spcPct val="0"/>
                </a:spcBef>
                <a:spcAft>
                  <a:spcPct val="35000"/>
                </a:spcAft>
              </a:pPr>
              <a:endParaRPr lang="en-US" sz="2800" b="1" kern="120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4943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89017" y="67124"/>
            <a:ext cx="6726959" cy="53917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800" b="1" kern="0" dirty="0">
                <a:solidFill>
                  <a:schemeClr val="bg1"/>
                </a:solidFill>
                <a:latin typeface="Times New Roman" panose="02020603050405020304" pitchFamily="18" charset="0"/>
                <a:cs typeface="Times New Roman" panose="02020603050405020304" pitchFamily="18" charset="0"/>
              </a:rPr>
              <a:t>1. </a:t>
            </a:r>
            <a:r>
              <a:rPr lang="en-US" sz="2800" b="1" dirty="0" err="1">
                <a:latin typeface="Times New Roman" panose="02020603050405020304" pitchFamily="18" charset="0"/>
                <a:cs typeface="Times New Roman" panose="02020603050405020304" pitchFamily="18" charset="0"/>
              </a:rPr>
              <a:t>Hoàn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cảnh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lịch</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ra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đời</a:t>
            </a:r>
            <a:r>
              <a:rPr lang="en-US" sz="2800" b="1" dirty="0">
                <a:latin typeface="Times New Roman" panose="02020603050405020304" pitchFamily="18" charset="0"/>
                <a:cs typeface="Times New Roman" panose="02020603050405020304" pitchFamily="18" charset="0"/>
              </a:rPr>
              <a:t> CNXHKH</a:t>
            </a:r>
            <a:endParaRPr lang="vi-VN" sz="2800" b="1" kern="0" dirty="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76200" y="807165"/>
            <a:ext cx="6835636" cy="619277"/>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err="1">
                  <a:solidFill>
                    <a:srgbClr val="002060"/>
                  </a:solidFill>
                  <a:latin typeface="Times New Roman" panose="02020603050405020304" pitchFamily="18" charset="0"/>
                  <a:cs typeface="Times New Roman" panose="02020603050405020304" pitchFamily="18" charset="0"/>
                </a:rPr>
                <a:t>Điều</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kiện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kinh</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tế</a:t>
              </a:r>
              <a:r>
                <a:rPr lang="en-US" sz="2800" b="1" i="1">
                  <a:solidFill>
                    <a:srgbClr val="002060"/>
                  </a:solidFill>
                  <a:latin typeface="Times New Roman" panose="02020603050405020304" pitchFamily="18" charset="0"/>
                  <a:cs typeface="Times New Roman" panose="02020603050405020304" pitchFamily="18" charset="0"/>
                </a:rPr>
                <a:t> - </a:t>
              </a:r>
              <a:r>
                <a:rPr lang="en-US" sz="2800" b="1" i="1" err="1">
                  <a:solidFill>
                    <a:srgbClr val="002060"/>
                  </a:solidFill>
                  <a:latin typeface="Times New Roman" panose="02020603050405020304" pitchFamily="18" charset="0"/>
                  <a:cs typeface="Times New Roman" panose="02020603050405020304" pitchFamily="18" charset="0"/>
                </a:rPr>
                <a:t>xã</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hội</a:t>
              </a:r>
              <a:r>
                <a:rPr lang="en-US" sz="2800" b="1" i="1">
                  <a:solidFill>
                    <a:srgbClr val="002060"/>
                  </a:solidFill>
                  <a:latin typeface="Times New Roman" panose="02020603050405020304" pitchFamily="18" charset="0"/>
                  <a:cs typeface="Times New Roman" panose="02020603050405020304" pitchFamily="18" charset="0"/>
                </a:rPr>
                <a:t>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30" name="TextBox 29"/>
          <p:cNvSpPr txBox="1"/>
          <p:nvPr/>
        </p:nvSpPr>
        <p:spPr>
          <a:xfrm>
            <a:off x="520700" y="2576652"/>
            <a:ext cx="8216901" cy="954107"/>
          </a:xfrm>
          <a:prstGeom prst="rect">
            <a:avLst/>
          </a:prstGeom>
          <a:noFill/>
          <a:ln w="25400">
            <a:solidFill>
              <a:schemeClr val="accent1"/>
            </a:solidFill>
          </a:ln>
        </p:spPr>
        <p:txBody>
          <a:bodyPr wrap="square" rtlCol="0">
            <a:spAutoFit/>
          </a:bodyPr>
          <a:lstStyle/>
          <a:p>
            <a:pPr marL="342900" indent="-342900">
              <a:buFontTx/>
              <a:buChar char="-"/>
            </a:pPr>
            <a:r>
              <a:rPr lang="en-US" sz="2800" err="1">
                <a:solidFill>
                  <a:schemeClr val="tx2">
                    <a:lumMod val="75000"/>
                  </a:schemeClr>
                </a:solidFill>
                <a:latin typeface="Times New Roman" pitchFamily="18" charset="0"/>
                <a:cs typeface="Times New Roman" pitchFamily="18" charset="0"/>
              </a:rPr>
              <a:t>Vào</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những</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năm</a:t>
            </a:r>
            <a:r>
              <a:rPr lang="en-US" sz="2800">
                <a:solidFill>
                  <a:schemeClr val="tx2">
                    <a:lumMod val="75000"/>
                  </a:schemeClr>
                </a:solidFill>
                <a:latin typeface="Times New Roman" pitchFamily="18" charset="0"/>
                <a:cs typeface="Times New Roman" pitchFamily="18" charset="0"/>
              </a:rPr>
              <a:t> 40 (</a:t>
            </a:r>
            <a:r>
              <a:rPr lang="en-US" sz="2800" err="1">
                <a:solidFill>
                  <a:schemeClr val="tx2">
                    <a:lumMod val="75000"/>
                  </a:schemeClr>
                </a:solidFill>
                <a:latin typeface="Times New Roman" pitchFamily="18" charset="0"/>
                <a:cs typeface="Times New Roman" pitchFamily="18" charset="0"/>
              </a:rPr>
              <a:t>thế</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kỷ</a:t>
            </a:r>
            <a:r>
              <a:rPr lang="en-US" sz="2800">
                <a:solidFill>
                  <a:schemeClr val="tx2">
                    <a:lumMod val="75000"/>
                  </a:schemeClr>
                </a:solidFill>
                <a:latin typeface="Times New Roman" pitchFamily="18" charset="0"/>
                <a:cs typeface="Times New Roman" pitchFamily="18" charset="0"/>
              </a:rPr>
              <a:t> XIX), </a:t>
            </a:r>
            <a:r>
              <a:rPr lang="en-US" sz="2800" err="1">
                <a:solidFill>
                  <a:schemeClr val="tx2">
                    <a:lumMod val="75000"/>
                  </a:schemeClr>
                </a:solidFill>
                <a:latin typeface="Times New Roman" pitchFamily="18" charset="0"/>
                <a:cs typeface="Times New Roman" pitchFamily="18" charset="0"/>
              </a:rPr>
              <a:t>nền</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đại</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công</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nghiệp</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hình</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thành</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và</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phát</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triển</a:t>
            </a:r>
            <a:endParaRPr lang="en-US" sz="2800">
              <a:solidFill>
                <a:schemeClr val="tx2">
                  <a:lumMod val="75000"/>
                </a:schemeClr>
              </a:solidFill>
              <a:latin typeface="Times New Roman" pitchFamily="18" charset="0"/>
              <a:cs typeface="Times New Roman" pitchFamily="18" charset="0"/>
            </a:endParaRPr>
          </a:p>
        </p:txBody>
      </p:sp>
      <p:sp>
        <p:nvSpPr>
          <p:cNvPr id="19" name="Text Box 4"/>
          <p:cNvSpPr txBox="1">
            <a:spLocks noChangeArrowheads="1"/>
          </p:cNvSpPr>
          <p:nvPr/>
        </p:nvSpPr>
        <p:spPr bwMode="auto">
          <a:xfrm>
            <a:off x="76200" y="1664478"/>
            <a:ext cx="2667000" cy="519113"/>
          </a:xfrm>
          <a:prstGeom prst="rect">
            <a:avLst/>
          </a:prstGeom>
          <a:solidFill>
            <a:schemeClr val="accent1">
              <a:lumMod val="20000"/>
              <a:lumOff val="80000"/>
            </a:schemeClr>
          </a:solidFill>
          <a:ln w="25400">
            <a:solidFill>
              <a:schemeClr val="tx2">
                <a:lumMod val="60000"/>
                <a:lumOff val="40000"/>
              </a:schemeClr>
            </a:solidFill>
            <a:miter lim="800000"/>
            <a:headEnd/>
            <a:tailEnd/>
          </a:ln>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hlink"/>
                </a:solidFill>
                <a:latin typeface="Times New Roman" panose="02020603050405020304" pitchFamily="18" charset="0"/>
                <a:cs typeface="Times New Roman" panose="02020603050405020304" pitchFamily="18" charset="0"/>
              </a:rPr>
              <a:t>* Về kinh tế:</a:t>
            </a:r>
          </a:p>
        </p:txBody>
      </p:sp>
      <p:sp>
        <p:nvSpPr>
          <p:cNvPr id="20" name="Text Box 5"/>
          <p:cNvSpPr txBox="1">
            <a:spLocks noChangeArrowheads="1"/>
          </p:cNvSpPr>
          <p:nvPr/>
        </p:nvSpPr>
        <p:spPr bwMode="auto">
          <a:xfrm>
            <a:off x="1149930" y="4225652"/>
            <a:ext cx="2743200" cy="519113"/>
          </a:xfrm>
          <a:prstGeom prst="rect">
            <a:avLst/>
          </a:prstGeom>
          <a:noFill/>
          <a:ln w="25400">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tx2">
                    <a:lumMod val="75000"/>
                  </a:schemeClr>
                </a:solidFill>
                <a:latin typeface="Times New Roman" panose="02020603050405020304" pitchFamily="18" charset="0"/>
                <a:cs typeface="Times New Roman" panose="02020603050405020304" pitchFamily="18" charset="0"/>
              </a:rPr>
              <a:t>LLSX &gt;&lt; QHSX</a:t>
            </a:r>
          </a:p>
        </p:txBody>
      </p:sp>
      <p:sp>
        <p:nvSpPr>
          <p:cNvPr id="21" name="Line 6"/>
          <p:cNvSpPr>
            <a:spLocks noChangeShapeType="1"/>
          </p:cNvSpPr>
          <p:nvPr/>
        </p:nvSpPr>
        <p:spPr bwMode="auto">
          <a:xfrm flipV="1">
            <a:off x="3893130" y="4066198"/>
            <a:ext cx="1136070" cy="419812"/>
          </a:xfrm>
          <a:prstGeom prst="line">
            <a:avLst/>
          </a:prstGeom>
          <a:noFill/>
          <a:ln w="25400">
            <a:solidFill>
              <a:schemeClr val="tx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Line 7"/>
          <p:cNvSpPr>
            <a:spLocks noChangeShapeType="1"/>
          </p:cNvSpPr>
          <p:nvPr/>
        </p:nvSpPr>
        <p:spPr bwMode="auto">
          <a:xfrm>
            <a:off x="3893130" y="4500296"/>
            <a:ext cx="1160986" cy="575177"/>
          </a:xfrm>
          <a:prstGeom prst="line">
            <a:avLst/>
          </a:prstGeom>
          <a:noFill/>
          <a:ln w="25400">
            <a:solidFill>
              <a:schemeClr val="tx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Text Box 8"/>
          <p:cNvSpPr txBox="1">
            <a:spLocks noChangeArrowheads="1"/>
          </p:cNvSpPr>
          <p:nvPr/>
        </p:nvSpPr>
        <p:spPr bwMode="auto">
          <a:xfrm>
            <a:off x="5029200" y="3861468"/>
            <a:ext cx="3505200" cy="519113"/>
          </a:xfrm>
          <a:prstGeom prst="rect">
            <a:avLst/>
          </a:prstGeom>
          <a:noFill/>
          <a:ln w="25400">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tx2">
                    <a:lumMod val="75000"/>
                  </a:schemeClr>
                </a:solidFill>
                <a:latin typeface="Times New Roman" panose="02020603050405020304" pitchFamily="18" charset="0"/>
                <a:cs typeface="Times New Roman" panose="02020603050405020304" pitchFamily="18" charset="0"/>
              </a:rPr>
              <a:t>Khủng hoảng kinh tế</a:t>
            </a:r>
          </a:p>
        </p:txBody>
      </p:sp>
      <p:sp>
        <p:nvSpPr>
          <p:cNvPr id="24" name="Text Box 9"/>
          <p:cNvSpPr txBox="1">
            <a:spLocks noChangeArrowheads="1"/>
          </p:cNvSpPr>
          <p:nvPr/>
        </p:nvSpPr>
        <p:spPr bwMode="auto">
          <a:xfrm>
            <a:off x="5054116" y="4858524"/>
            <a:ext cx="3505200" cy="519113"/>
          </a:xfrm>
          <a:prstGeom prst="rect">
            <a:avLst/>
          </a:prstGeom>
          <a:noFill/>
          <a:ln w="25400">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tx2">
                    <a:lumMod val="75000"/>
                  </a:schemeClr>
                </a:solidFill>
                <a:latin typeface="Times New Roman" panose="02020603050405020304" pitchFamily="18" charset="0"/>
                <a:cs typeface="Times New Roman" panose="02020603050405020304" pitchFamily="18" charset="0"/>
              </a:rPr>
              <a:t>Công nhân thất nghiệp</a:t>
            </a:r>
          </a:p>
        </p:txBody>
      </p:sp>
    </p:spTree>
    <p:extLst>
      <p:ext uri="{BB962C8B-B14F-4D97-AF65-F5344CB8AC3E}">
        <p14:creationId xmlns:p14="http://schemas.microsoft.com/office/powerpoint/2010/main" val="3101790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anim calcmode="lin" valueType="num">
                                      <p:cBhvr>
                                        <p:cTn id="20" dur="1000" fill="hold"/>
                                        <p:tgtEl>
                                          <p:spTgt spid="19"/>
                                        </p:tgtEl>
                                        <p:attrNameLst>
                                          <p:attrName>ppt_x</p:attrName>
                                        </p:attrNameLst>
                                      </p:cBhvr>
                                      <p:tavLst>
                                        <p:tav tm="0">
                                          <p:val>
                                            <p:strVal val="#ppt_x"/>
                                          </p:val>
                                        </p:tav>
                                        <p:tav tm="100000">
                                          <p:val>
                                            <p:strVal val="#ppt_x"/>
                                          </p:val>
                                        </p:tav>
                                      </p:tavLst>
                                    </p:anim>
                                    <p:anim calcmode="lin" valueType="num">
                                      <p:cBhvr>
                                        <p:cTn id="2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circle(in)">
                                      <p:cBhvr>
                                        <p:cTn id="26" dur="20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barn(inVertical)">
                                      <p:cBhvr>
                                        <p:cTn id="36" dur="500"/>
                                        <p:tgtEl>
                                          <p:spTgt spid="2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barn(inVertical)">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barn(inVertical)">
                                      <p:cBhvr>
                                        <p:cTn id="44" dur="500"/>
                                        <p:tgtEl>
                                          <p:spTgt spid="22"/>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arn(inVertical)">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animBg="1"/>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316895" y="101351"/>
            <a:ext cx="6532995" cy="53917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err="1">
                <a:latin typeface="Times New Roman" panose="02020603050405020304" pitchFamily="18" charset="0"/>
                <a:cs typeface="Times New Roman" panose="02020603050405020304" pitchFamily="18" charset="0"/>
              </a:rPr>
              <a:t>Hoàn</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cảnh</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lịch</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sử</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ra</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đời</a:t>
            </a:r>
            <a:r>
              <a:rPr lang="en-US" sz="2800" b="1">
                <a:latin typeface="Times New Roman" panose="02020603050405020304" pitchFamily="18" charset="0"/>
                <a:cs typeface="Times New Roman" panose="02020603050405020304" pitchFamily="18" charset="0"/>
              </a:rPr>
              <a:t> CNXHKH</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127452" y="825699"/>
            <a:ext cx="6835636" cy="619277"/>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err="1">
                  <a:solidFill>
                    <a:srgbClr val="002060"/>
                  </a:solidFill>
                  <a:latin typeface="Times New Roman" panose="02020603050405020304" pitchFamily="18" charset="0"/>
                  <a:cs typeface="Times New Roman" panose="02020603050405020304" pitchFamily="18" charset="0"/>
                </a:rPr>
                <a:t>Điều</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kiện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kinh</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tế</a:t>
              </a:r>
              <a:r>
                <a:rPr lang="en-US" sz="2800" b="1" i="1">
                  <a:solidFill>
                    <a:srgbClr val="002060"/>
                  </a:solidFill>
                  <a:latin typeface="Times New Roman" panose="02020603050405020304" pitchFamily="18" charset="0"/>
                  <a:cs typeface="Times New Roman" panose="02020603050405020304" pitchFamily="18" charset="0"/>
                </a:rPr>
                <a:t> - </a:t>
              </a:r>
              <a:r>
                <a:rPr lang="en-US" sz="2800" b="1" i="1" err="1">
                  <a:solidFill>
                    <a:srgbClr val="002060"/>
                  </a:solidFill>
                  <a:latin typeface="Times New Roman" panose="02020603050405020304" pitchFamily="18" charset="0"/>
                  <a:cs typeface="Times New Roman" panose="02020603050405020304" pitchFamily="18" charset="0"/>
                </a:rPr>
                <a:t>xã</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hội</a:t>
              </a:r>
              <a:r>
                <a:rPr lang="en-US" sz="2800" b="1" i="1">
                  <a:solidFill>
                    <a:srgbClr val="002060"/>
                  </a:solidFill>
                  <a:latin typeface="Times New Roman" panose="02020603050405020304" pitchFamily="18" charset="0"/>
                  <a:cs typeface="Times New Roman" panose="02020603050405020304" pitchFamily="18" charset="0"/>
                </a:rPr>
                <a:t>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31" name="TextBox 30"/>
          <p:cNvSpPr txBox="1"/>
          <p:nvPr/>
        </p:nvSpPr>
        <p:spPr>
          <a:xfrm>
            <a:off x="701981" y="5199802"/>
            <a:ext cx="8005612" cy="954107"/>
          </a:xfrm>
          <a:prstGeom prst="rect">
            <a:avLst/>
          </a:prstGeom>
          <a:noFill/>
          <a:ln w="25400">
            <a:solidFill>
              <a:schemeClr val="accent1"/>
            </a:solidFill>
          </a:ln>
        </p:spPr>
        <p:txBody>
          <a:bodyPr wrap="square" rtlCol="0">
            <a:spAutoFit/>
          </a:bodyPr>
          <a:lstStyle/>
          <a:p>
            <a:pPr marL="342900" indent="-342900">
              <a:buFontTx/>
              <a:buChar char="-"/>
            </a:pPr>
            <a:r>
              <a:rPr lang="en-US" sz="2800" err="1">
                <a:solidFill>
                  <a:schemeClr val="tx2">
                    <a:lumMod val="75000"/>
                  </a:schemeClr>
                </a:solidFill>
                <a:latin typeface="Times New Roman" pitchFamily="18" charset="0"/>
                <a:cs typeface="Times New Roman" pitchFamily="18" charset="0"/>
              </a:rPr>
              <a:t>Phong</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trào</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công</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nhân</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phát</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triển</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nhanh</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chóng</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và</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có</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tính</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chính</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trị</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công</a:t>
            </a:r>
            <a:r>
              <a:rPr lang="en-US" sz="2800">
                <a:solidFill>
                  <a:schemeClr val="tx2">
                    <a:lumMod val="75000"/>
                  </a:schemeClr>
                </a:solidFill>
                <a:latin typeface="Times New Roman" pitchFamily="18" charset="0"/>
                <a:cs typeface="Times New Roman" pitchFamily="18" charset="0"/>
              </a:rPr>
              <a:t> </a:t>
            </a:r>
            <a:r>
              <a:rPr lang="en-US" sz="2800" err="1">
                <a:solidFill>
                  <a:schemeClr val="tx2">
                    <a:lumMod val="75000"/>
                  </a:schemeClr>
                </a:solidFill>
                <a:latin typeface="Times New Roman" pitchFamily="18" charset="0"/>
                <a:cs typeface="Times New Roman" pitchFamily="18" charset="0"/>
              </a:rPr>
              <a:t>khai</a:t>
            </a:r>
            <a:endParaRPr lang="en-US" sz="2800">
              <a:solidFill>
                <a:schemeClr val="tx2">
                  <a:lumMod val="75000"/>
                </a:schemeClr>
              </a:solidFill>
              <a:latin typeface="Times New Roman" pitchFamily="18" charset="0"/>
              <a:cs typeface="Times New Roman" pitchFamily="18" charset="0"/>
            </a:endParaRPr>
          </a:p>
        </p:txBody>
      </p:sp>
      <p:sp>
        <p:nvSpPr>
          <p:cNvPr id="25" name="Text Box 10"/>
          <p:cNvSpPr txBox="1">
            <a:spLocks noChangeArrowheads="1"/>
          </p:cNvSpPr>
          <p:nvPr/>
        </p:nvSpPr>
        <p:spPr bwMode="auto">
          <a:xfrm>
            <a:off x="484901" y="1761882"/>
            <a:ext cx="2057400" cy="519112"/>
          </a:xfrm>
          <a:prstGeom prst="rect">
            <a:avLst/>
          </a:prstGeom>
          <a:solidFill>
            <a:schemeClr val="accent1">
              <a:lumMod val="20000"/>
              <a:lumOff val="80000"/>
            </a:schemeClr>
          </a:solidFill>
          <a:ln w="25400">
            <a:solidFill>
              <a:schemeClr val="tx2">
                <a:lumMod val="60000"/>
                <a:lumOff val="40000"/>
              </a:schemeClr>
            </a:solidFill>
            <a:miter lim="800000"/>
            <a:headEnd/>
            <a:tailEnd/>
          </a:ln>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hlink"/>
                </a:solidFill>
                <a:latin typeface="Times New Roman" panose="02020603050405020304" pitchFamily="18" charset="0"/>
                <a:cs typeface="Times New Roman" panose="02020603050405020304" pitchFamily="18" charset="0"/>
              </a:rPr>
              <a:t>* Về xã hội:</a:t>
            </a:r>
          </a:p>
        </p:txBody>
      </p:sp>
      <p:sp>
        <p:nvSpPr>
          <p:cNvPr id="26" name="Text Box 11"/>
          <p:cNvSpPr txBox="1">
            <a:spLocks noChangeArrowheads="1"/>
          </p:cNvSpPr>
          <p:nvPr/>
        </p:nvSpPr>
        <p:spPr bwMode="auto">
          <a:xfrm>
            <a:off x="872836" y="2825885"/>
            <a:ext cx="3200400" cy="1384300"/>
          </a:xfrm>
          <a:prstGeom prst="rect">
            <a:avLst/>
          </a:prstGeom>
          <a:noFill/>
          <a:ln w="25400">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tx2">
                    <a:lumMod val="75000"/>
                  </a:schemeClr>
                </a:solidFill>
                <a:latin typeface="Times New Roman" panose="02020603050405020304" pitchFamily="18" charset="0"/>
                <a:cs typeface="Times New Roman" panose="02020603050405020304" pitchFamily="18" charset="0"/>
              </a:rPr>
              <a:t>Giai cấp CN công nghiệp tăng nhanh và bị bóc lột nặng nề</a:t>
            </a:r>
          </a:p>
        </p:txBody>
      </p:sp>
      <p:sp>
        <p:nvSpPr>
          <p:cNvPr id="27" name="Text Box 12"/>
          <p:cNvSpPr txBox="1">
            <a:spLocks noChangeArrowheads="1"/>
          </p:cNvSpPr>
          <p:nvPr/>
        </p:nvSpPr>
        <p:spPr bwMode="auto">
          <a:xfrm>
            <a:off x="5583393" y="2625860"/>
            <a:ext cx="3124200" cy="519112"/>
          </a:xfrm>
          <a:prstGeom prst="rect">
            <a:avLst/>
          </a:prstGeom>
          <a:noFill/>
          <a:ln w="25400">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tx2">
                    <a:lumMod val="75000"/>
                  </a:schemeClr>
                </a:solidFill>
                <a:latin typeface="Times New Roman" panose="02020603050405020304" pitchFamily="18" charset="0"/>
                <a:cs typeface="Times New Roman" panose="02020603050405020304" pitchFamily="18" charset="0"/>
              </a:rPr>
              <a:t>GCCN &gt;&lt; GCTS</a:t>
            </a:r>
          </a:p>
        </p:txBody>
      </p:sp>
      <p:sp>
        <p:nvSpPr>
          <p:cNvPr id="28" name="Text Box 13"/>
          <p:cNvSpPr txBox="1">
            <a:spLocks noChangeArrowheads="1"/>
          </p:cNvSpPr>
          <p:nvPr/>
        </p:nvSpPr>
        <p:spPr bwMode="auto">
          <a:xfrm>
            <a:off x="5583393" y="3819808"/>
            <a:ext cx="3124200" cy="946150"/>
          </a:xfrm>
          <a:prstGeom prst="rect">
            <a:avLst/>
          </a:prstGeom>
          <a:noFill/>
          <a:ln w="25400">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spcBef>
                <a:spcPct val="50000"/>
              </a:spcBef>
            </a:pPr>
            <a:r>
              <a:rPr lang="en-US" altLang="en-US" sz="2800">
                <a:solidFill>
                  <a:schemeClr val="tx2">
                    <a:lumMod val="75000"/>
                  </a:schemeClr>
                </a:solidFill>
                <a:latin typeface="Times New Roman" panose="02020603050405020304" pitchFamily="18" charset="0"/>
                <a:cs typeface="Times New Roman" panose="02020603050405020304" pitchFamily="18" charset="0"/>
              </a:rPr>
              <a:t>Phong trào đấu tranh của GC CN</a:t>
            </a:r>
          </a:p>
        </p:txBody>
      </p:sp>
      <p:sp>
        <p:nvSpPr>
          <p:cNvPr id="29" name="Line 14"/>
          <p:cNvSpPr>
            <a:spLocks noChangeShapeType="1"/>
          </p:cNvSpPr>
          <p:nvPr/>
        </p:nvSpPr>
        <p:spPr bwMode="auto">
          <a:xfrm flipV="1">
            <a:off x="4073236" y="2923314"/>
            <a:ext cx="1510157" cy="641264"/>
          </a:xfrm>
          <a:prstGeom prst="line">
            <a:avLst/>
          </a:prstGeom>
          <a:noFill/>
          <a:ln w="25400">
            <a:solidFill>
              <a:schemeClr val="tx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Line 15"/>
          <p:cNvSpPr>
            <a:spLocks noChangeShapeType="1"/>
          </p:cNvSpPr>
          <p:nvPr/>
        </p:nvSpPr>
        <p:spPr bwMode="auto">
          <a:xfrm>
            <a:off x="4073236" y="3556708"/>
            <a:ext cx="1510157" cy="750905"/>
          </a:xfrm>
          <a:prstGeom prst="line">
            <a:avLst/>
          </a:prstGeom>
          <a:noFill/>
          <a:ln w="25400">
            <a:solidFill>
              <a:schemeClr val="tx2">
                <a:lumMod val="60000"/>
                <a:lumOff val="4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7482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circle(in)">
                                      <p:cBhvr>
                                        <p:cTn id="26" dur="20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barn(inVertical)">
                                      <p:cBhvr>
                                        <p:cTn id="31" dur="500"/>
                                        <p:tgtEl>
                                          <p:spTgt spid="29"/>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arn(inVertical)">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barn(inVertical)">
                                      <p:cBhvr>
                                        <p:cTn id="39" dur="500"/>
                                        <p:tgtEl>
                                          <p:spTgt spid="34"/>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barn(inVertical)">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circle(in)">
                                      <p:cBhvr>
                                        <p:cTn id="4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animBg="1"/>
      <p:bldP spid="25" grpId="0" animBg="1"/>
      <p:bldP spid="26" grpId="0" animBg="1"/>
      <p:bldP spid="27" grpId="0" animBg="1"/>
      <p:bldP spid="28" grpId="0" animBg="1"/>
      <p:bldP spid="29"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44436" y="29952"/>
            <a:ext cx="6436014" cy="69394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err="1">
                <a:latin typeface="Times New Roman" panose="02020603050405020304" pitchFamily="18" charset="0"/>
                <a:cs typeface="Times New Roman" panose="02020603050405020304" pitchFamily="18" charset="0"/>
              </a:rPr>
              <a:t>Hoàn</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cảnh</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lịch</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sử</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ra</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đời</a:t>
            </a:r>
            <a:r>
              <a:rPr lang="en-US" sz="2800" b="1">
                <a:latin typeface="Times New Roman" panose="02020603050405020304" pitchFamily="18" charset="0"/>
                <a:cs typeface="Times New Roman" panose="02020603050405020304" pitchFamily="18" charset="0"/>
              </a:rPr>
              <a:t> CNXHKH</a:t>
            </a: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155615" y="909038"/>
            <a:ext cx="8115548" cy="797040"/>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1.2. </a:t>
              </a:r>
              <a:r>
                <a:rPr lang="en-US" sz="2800" b="1" i="1" err="1">
                  <a:solidFill>
                    <a:srgbClr val="002060"/>
                  </a:solidFill>
                  <a:latin typeface="Times New Roman" panose="02020603050405020304" pitchFamily="18" charset="0"/>
                  <a:cs typeface="Times New Roman" panose="02020603050405020304" pitchFamily="18" charset="0"/>
                </a:rPr>
                <a:t>Tiền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đề</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khoa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học</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tự</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nhiên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và</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tư</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tưởng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lý</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luận</a:t>
              </a:r>
              <a:r>
                <a:rPr lang="en-US" sz="2800" b="1" i="1">
                  <a:solidFill>
                    <a:srgbClr val="002060"/>
                  </a:solidFill>
                  <a:latin typeface="Times New Roman" panose="02020603050405020304" pitchFamily="18" charset="0"/>
                  <a:cs typeface="Times New Roman" panose="02020603050405020304" pitchFamily="18" charset="0"/>
                </a:rPr>
                <a:t>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32" name="TextBox 31"/>
          <p:cNvSpPr txBox="1"/>
          <p:nvPr/>
        </p:nvSpPr>
        <p:spPr>
          <a:xfrm>
            <a:off x="269698" y="2100106"/>
            <a:ext cx="8191500" cy="830997"/>
          </a:xfrm>
          <a:prstGeom prst="rect">
            <a:avLst/>
          </a:prstGeom>
          <a:noFill/>
          <a:ln w="25400">
            <a:solidFill>
              <a:schemeClr val="accent1"/>
            </a:solidFill>
          </a:ln>
        </p:spPr>
        <p:txBody>
          <a:bodyPr wrap="square" rtlCol="0">
            <a:spAutoFit/>
          </a:bodyPr>
          <a:lstStyle/>
          <a:p>
            <a:r>
              <a:rPr lang="en-US" sz="2400" b="1">
                <a:solidFill>
                  <a:srgbClr val="FF0000"/>
                </a:solidFill>
                <a:latin typeface="Times New Roman" pitchFamily="18" charset="0"/>
                <a:cs typeface="Times New Roman" pitchFamily="18" charset="0"/>
              </a:rPr>
              <a:t>* Tiền </a:t>
            </a:r>
            <a:r>
              <a:rPr lang="en-US" sz="2400" b="1" err="1">
                <a:solidFill>
                  <a:srgbClr val="FF0000"/>
                </a:solidFill>
                <a:latin typeface="Times New Roman" pitchFamily="18" charset="0"/>
                <a:cs typeface="Times New Roman" pitchFamily="18" charset="0"/>
              </a:rPr>
              <a:t>đề</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khoa</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học</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tự</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nhiên</a:t>
            </a:r>
            <a:r>
              <a:rPr lang="en-US" sz="2400" b="1">
                <a:solidFill>
                  <a:srgbClr val="FF000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Học</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thuyết</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tiến</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hóa</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định</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luật</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bảo</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toàn</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và</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chuyển</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hóa</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năng</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lượng</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học</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thuyết</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tế</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bào</a:t>
            </a:r>
            <a:endParaRPr lang="en-US" sz="2400" b="1">
              <a:solidFill>
                <a:srgbClr val="0070C0"/>
              </a:solidFill>
              <a:latin typeface="Times New Roman" pitchFamily="18" charset="0"/>
              <a:cs typeface="Times New Roman" pitchFamily="18" charset="0"/>
            </a:endParaRPr>
          </a:p>
        </p:txBody>
      </p:sp>
      <p:sp>
        <p:nvSpPr>
          <p:cNvPr id="33" name="TextBox 32"/>
          <p:cNvSpPr txBox="1"/>
          <p:nvPr/>
        </p:nvSpPr>
        <p:spPr>
          <a:xfrm>
            <a:off x="282398" y="3179767"/>
            <a:ext cx="8166100" cy="1200329"/>
          </a:xfrm>
          <a:prstGeom prst="rect">
            <a:avLst/>
          </a:prstGeom>
          <a:noFill/>
          <a:ln w="25400">
            <a:solidFill>
              <a:schemeClr val="accent1"/>
            </a:solidFill>
          </a:ln>
        </p:spPr>
        <p:txBody>
          <a:bodyPr wrap="square" rtlCol="0">
            <a:spAutoFit/>
          </a:bodyPr>
          <a:lstStyle/>
          <a:p>
            <a:r>
              <a:rPr lang="en-US" sz="2400" b="1">
                <a:solidFill>
                  <a:srgbClr val="FF0000"/>
                </a:solidFill>
                <a:latin typeface="Times New Roman" pitchFamily="18" charset="0"/>
                <a:cs typeface="Times New Roman" pitchFamily="18" charset="0"/>
              </a:rPr>
              <a:t>* Tiền </a:t>
            </a:r>
            <a:r>
              <a:rPr lang="en-US" sz="2400" b="1" err="1">
                <a:solidFill>
                  <a:srgbClr val="FF0000"/>
                </a:solidFill>
                <a:latin typeface="Times New Roman" pitchFamily="18" charset="0"/>
                <a:cs typeface="Times New Roman" pitchFamily="18" charset="0"/>
              </a:rPr>
              <a:t>đề</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tư</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tưởng</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lý</a:t>
            </a:r>
            <a:r>
              <a:rPr lang="en-US" sz="2400" b="1">
                <a:solidFill>
                  <a:srgbClr val="FF0000"/>
                </a:solidFill>
                <a:latin typeface="Times New Roman" pitchFamily="18" charset="0"/>
                <a:cs typeface="Times New Roman" pitchFamily="18" charset="0"/>
              </a:rPr>
              <a:t> </a:t>
            </a:r>
            <a:r>
              <a:rPr lang="en-US" sz="2400" b="1" err="1">
                <a:solidFill>
                  <a:srgbClr val="FF0000"/>
                </a:solidFill>
                <a:latin typeface="Times New Roman" pitchFamily="18" charset="0"/>
                <a:cs typeface="Times New Roman" pitchFamily="18" charset="0"/>
              </a:rPr>
              <a:t>luận</a:t>
            </a:r>
            <a:r>
              <a:rPr lang="en-US" sz="2400" b="1">
                <a:solidFill>
                  <a:srgbClr val="FF0000"/>
                </a:solidFill>
                <a:latin typeface="Times New Roman" pitchFamily="18" charset="0"/>
                <a:cs typeface="Times New Roman" pitchFamily="18" charset="0"/>
              </a:rPr>
              <a:t>: </a:t>
            </a:r>
            <a:r>
              <a:rPr lang="en-US" sz="2400" b="1">
                <a:solidFill>
                  <a:srgbClr val="0070C0"/>
                </a:solidFill>
                <a:latin typeface="Times New Roman" pitchFamily="18" charset="0"/>
                <a:cs typeface="Times New Roman" pitchFamily="18" charset="0"/>
              </a:rPr>
              <a:t>Triết học cổ điển Đức, Kinh tế chính trị cổ điển Anh,  Chủ </a:t>
            </a:r>
            <a:r>
              <a:rPr lang="en-US" sz="2400" b="1" err="1">
                <a:solidFill>
                  <a:srgbClr val="0070C0"/>
                </a:solidFill>
                <a:latin typeface="Times New Roman" pitchFamily="18" charset="0"/>
                <a:cs typeface="Times New Roman" pitchFamily="18" charset="0"/>
              </a:rPr>
              <a:t>nghĩa</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xã</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hội</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không</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tưởng</a:t>
            </a:r>
            <a:r>
              <a:rPr lang="en-US" sz="2400" b="1">
                <a:solidFill>
                  <a:srgbClr val="0070C0"/>
                </a:solidFill>
                <a:latin typeface="Times New Roman" pitchFamily="18" charset="0"/>
                <a:cs typeface="Times New Roman" pitchFamily="18" charset="0"/>
              </a:rPr>
              <a:t> – </a:t>
            </a:r>
            <a:r>
              <a:rPr lang="en-US" sz="2400" b="1" err="1">
                <a:solidFill>
                  <a:srgbClr val="0070C0"/>
                </a:solidFill>
                <a:latin typeface="Times New Roman" pitchFamily="18" charset="0"/>
                <a:cs typeface="Times New Roman" pitchFamily="18" charset="0"/>
              </a:rPr>
              <a:t>phê</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phán</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Pháp</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Xanh</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Ximong</a:t>
            </a:r>
            <a:r>
              <a:rPr lang="en-US" sz="2400" b="1">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Phurie</a:t>
            </a:r>
            <a:r>
              <a:rPr lang="en-US" sz="2400" b="1">
                <a:solidFill>
                  <a:srgbClr val="0070C0"/>
                </a:solidFill>
                <a:latin typeface="Times New Roman" pitchFamily="18" charset="0"/>
                <a:cs typeface="Times New Roman" pitchFamily="18" charset="0"/>
              </a:rPr>
              <a:t>, R. </a:t>
            </a:r>
            <a:r>
              <a:rPr lang="en-US" sz="2400" b="1" err="1">
                <a:solidFill>
                  <a:srgbClr val="0070C0"/>
                </a:solidFill>
                <a:latin typeface="Times New Roman" pitchFamily="18" charset="0"/>
                <a:cs typeface="Times New Roman" pitchFamily="18" charset="0"/>
              </a:rPr>
              <a:t>Ooen</a:t>
            </a:r>
            <a:r>
              <a:rPr lang="en-US" sz="2400" b="1">
                <a:solidFill>
                  <a:srgbClr val="0070C0"/>
                </a:solidFill>
                <a:latin typeface="Times New Roman" pitchFamily="18" charset="0"/>
                <a:cs typeface="Times New Roman" pitchFamily="18" charset="0"/>
              </a:rPr>
              <a:t>)</a:t>
            </a:r>
          </a:p>
        </p:txBody>
      </p:sp>
      <p:sp>
        <p:nvSpPr>
          <p:cNvPr id="22" name="TextBox 21"/>
          <p:cNvSpPr txBox="1"/>
          <p:nvPr/>
        </p:nvSpPr>
        <p:spPr>
          <a:xfrm>
            <a:off x="282398" y="4623079"/>
            <a:ext cx="8166100" cy="1938992"/>
          </a:xfrm>
          <a:prstGeom prst="rect">
            <a:avLst/>
          </a:prstGeom>
          <a:noFill/>
          <a:ln w="25400">
            <a:solidFill>
              <a:schemeClr val="accent1"/>
            </a:solidFill>
          </a:ln>
        </p:spPr>
        <p:txBody>
          <a:bodyPr wrap="square" rtlCol="0">
            <a:spAutoFit/>
          </a:bodyPr>
          <a:lstStyle/>
          <a:p>
            <a:r>
              <a:rPr lang="en-US" sz="2400" b="1">
                <a:solidFill>
                  <a:srgbClr val="FF0000"/>
                </a:solidFill>
                <a:latin typeface="Times New Roman" pitchFamily="18" charset="0"/>
                <a:ea typeface="Tahoma" pitchFamily="34" charset="0"/>
                <a:cs typeface="Times New Roman" pitchFamily="18" charset="0"/>
              </a:rPr>
              <a:t>* Giá trị của CNXH không tưởng Pháp:</a:t>
            </a:r>
          </a:p>
          <a:p>
            <a:r>
              <a:rPr lang="en-US" sz="2400" b="1">
                <a:solidFill>
                  <a:prstClr val="black"/>
                </a:solidFill>
                <a:latin typeface="Times New Roman" pitchFamily="18" charset="0"/>
                <a:ea typeface="Tahoma" pitchFamily="34" charset="0"/>
                <a:cs typeface="Times New Roman" pitchFamily="18" charset="0"/>
              </a:rPr>
              <a:t>     - Thể hiện tinh thần phê phán, lên án chế độ quân chủ chuyên chế và chế độ TBCN đầy bất công</a:t>
            </a:r>
          </a:p>
          <a:p>
            <a:r>
              <a:rPr lang="en-US" sz="2400" b="1">
                <a:solidFill>
                  <a:prstClr val="black"/>
                </a:solidFill>
                <a:latin typeface="Times New Roman" pitchFamily="18" charset="0"/>
                <a:ea typeface="Tahoma" pitchFamily="34" charset="0"/>
                <a:cs typeface="Times New Roman" pitchFamily="18" charset="0"/>
              </a:rPr>
              <a:t>     - Đưa ra nhiều luận điểm có giá trị về tương lai</a:t>
            </a:r>
          </a:p>
          <a:p>
            <a:r>
              <a:rPr lang="en-US" sz="2400" b="1">
                <a:solidFill>
                  <a:prstClr val="black"/>
                </a:solidFill>
                <a:latin typeface="Times New Roman" pitchFamily="18" charset="0"/>
                <a:ea typeface="Tahoma" pitchFamily="34" charset="0"/>
                <a:cs typeface="Times New Roman" pitchFamily="18" charset="0"/>
              </a:rPr>
              <a:t>     - Trong chừng mực đã thức tỉnh GCCN và người lao động</a:t>
            </a:r>
            <a:endParaRPr lang="en-US" sz="2400" b="1" dirty="0">
              <a:solidFill>
                <a:srgbClr val="FF0000"/>
              </a:solidFill>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219896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circle(in)">
                                      <p:cBhvr>
                                        <p:cTn id="19" dur="20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1000"/>
                                        <p:tgtEl>
                                          <p:spTgt spid="33"/>
                                        </p:tgtEl>
                                      </p:cBhvr>
                                    </p:animEffect>
                                    <p:anim calcmode="lin" valueType="num">
                                      <p:cBhvr>
                                        <p:cTn id="25" dur="1000" fill="hold"/>
                                        <p:tgtEl>
                                          <p:spTgt spid="33"/>
                                        </p:tgtEl>
                                        <p:attrNameLst>
                                          <p:attrName>ppt_x</p:attrName>
                                        </p:attrNameLst>
                                      </p:cBhvr>
                                      <p:tavLst>
                                        <p:tav tm="0">
                                          <p:val>
                                            <p:strVal val="#ppt_x"/>
                                          </p:val>
                                        </p:tav>
                                        <p:tav tm="100000">
                                          <p:val>
                                            <p:strVal val="#ppt_x"/>
                                          </p:val>
                                        </p:tav>
                                      </p:tavLst>
                                    </p:anim>
                                    <p:anim calcmode="lin" valueType="num">
                                      <p:cBhvr>
                                        <p:cTn id="2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circle(in)">
                                      <p:cBhvr>
                                        <p:cTn id="31" dur="20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2">
                                            <p:txEl>
                                              <p:pRg st="0" end="0"/>
                                            </p:txEl>
                                          </p:spTgt>
                                        </p:tgtEl>
                                        <p:attrNameLst>
                                          <p:attrName>style.visibility</p:attrName>
                                        </p:attrNameLst>
                                      </p:cBhvr>
                                      <p:to>
                                        <p:strVal val="visible"/>
                                      </p:to>
                                    </p:set>
                                    <p:animEffect transition="in" filter="barn(inVertical)">
                                      <p:cBhvr>
                                        <p:cTn id="36" dur="500"/>
                                        <p:tgtEl>
                                          <p:spTgt spid="22">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2">
                                            <p:txEl>
                                              <p:pRg st="1" end="1"/>
                                            </p:txEl>
                                          </p:spTgt>
                                        </p:tgtEl>
                                        <p:attrNameLst>
                                          <p:attrName>style.visibility</p:attrName>
                                        </p:attrNameLst>
                                      </p:cBhvr>
                                      <p:to>
                                        <p:strVal val="visible"/>
                                      </p:to>
                                    </p:set>
                                    <p:animEffect transition="in" filter="barn(inVertical)">
                                      <p:cBhvr>
                                        <p:cTn id="41" dur="500"/>
                                        <p:tgtEl>
                                          <p:spTgt spid="22">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2">
                                            <p:txEl>
                                              <p:pRg st="2" end="2"/>
                                            </p:txEl>
                                          </p:spTgt>
                                        </p:tgtEl>
                                        <p:attrNameLst>
                                          <p:attrName>style.visibility</p:attrName>
                                        </p:attrNameLst>
                                      </p:cBhvr>
                                      <p:to>
                                        <p:strVal val="visible"/>
                                      </p:to>
                                    </p:set>
                                    <p:animEffect transition="in" filter="barn(inVertical)">
                                      <p:cBhvr>
                                        <p:cTn id="46" dur="500"/>
                                        <p:tgtEl>
                                          <p:spTgt spid="22">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2">
                                            <p:txEl>
                                              <p:pRg st="3" end="3"/>
                                            </p:txEl>
                                          </p:spTgt>
                                        </p:tgtEl>
                                        <p:attrNameLst>
                                          <p:attrName>style.visibility</p:attrName>
                                        </p:attrNameLst>
                                      </p:cBhvr>
                                      <p:to>
                                        <p:strVal val="visible"/>
                                      </p:to>
                                    </p:set>
                                    <p:animEffect transition="in" filter="barn(inVertical)">
                                      <p:cBhvr>
                                        <p:cTn id="51" dur="5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33"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382981" y="59366"/>
            <a:ext cx="6657681" cy="101166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kern="0">
                <a:solidFill>
                  <a:schemeClr val="bg1"/>
                </a:solidFill>
                <a:latin typeface="Times New Roman" panose="02020603050405020304" pitchFamily="18" charset="0"/>
                <a:cs typeface="Times New Roman" panose="02020603050405020304" pitchFamily="18" charset="0"/>
              </a:rPr>
              <a:t>2. </a:t>
            </a:r>
            <a:r>
              <a:rPr lang="en-US" sz="2800" b="1" err="1">
                <a:latin typeface="Times New Roman" panose="02020603050405020304" pitchFamily="18" charset="0"/>
                <a:cs typeface="Times New Roman" panose="02020603050405020304" pitchFamily="18" charset="0"/>
              </a:rPr>
              <a:t>Vai</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trò</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của</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Mác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p>
          <a:p>
            <a:pPr algn="ctr" fontAlgn="auto">
              <a:spcAft>
                <a:spcPts val="0"/>
              </a:spcAft>
              <a:defRPr/>
            </a:pPr>
            <a:r>
              <a:rPr lang="en-US" sz="2800" b="1">
                <a:latin typeface="Times New Roman" panose="02020603050405020304" pitchFamily="18" charset="0"/>
                <a:cs typeface="Times New Roman" panose="02020603050405020304" pitchFamily="18" charset="0"/>
              </a:rPr>
              <a:t>Phriđrích </a:t>
            </a:r>
            <a:r>
              <a:rPr lang="en-US" sz="2800" b="1" err="1">
                <a:latin typeface="Times New Roman" panose="02020603050405020304" pitchFamily="18" charset="0"/>
                <a:cs typeface="Times New Roman" panose="02020603050405020304" pitchFamily="18" charset="0"/>
              </a:rPr>
              <a:t>Ăngghen</a:t>
            </a:r>
            <a:r>
              <a:rPr lang="vi-VN" sz="2800" b="1" kern="0">
                <a:solidFill>
                  <a:schemeClr val="bg1"/>
                </a:solidFill>
                <a:latin typeface="Times New Roman" panose="02020603050405020304" pitchFamily="18" charset="0"/>
                <a:cs typeface="Times New Roman" panose="02020603050405020304" pitchFamily="18" charset="0"/>
              </a:rPr>
              <a:t> </a:t>
            </a:r>
          </a:p>
        </p:txBody>
      </p:sp>
      <p:grpSp>
        <p:nvGrpSpPr>
          <p:cNvPr id="21" name="Group 20"/>
          <p:cNvGrpSpPr/>
          <p:nvPr/>
        </p:nvGrpSpPr>
        <p:grpSpPr>
          <a:xfrm>
            <a:off x="851250" y="1117998"/>
            <a:ext cx="6835636" cy="962148"/>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sz="2800" b="1" i="1">
                  <a:solidFill>
                    <a:srgbClr val="002060"/>
                  </a:solidFill>
                  <a:latin typeface="Times New Roman" panose="02020603050405020304" pitchFamily="18" charset="0"/>
                  <a:cs typeface="Times New Roman" panose="02020603050405020304" pitchFamily="18" charset="0"/>
                </a:rPr>
                <a:t>2.1. </a:t>
              </a:r>
              <a:r>
                <a:rPr lang="en-US" sz="2800" b="1" i="1" err="1">
                  <a:solidFill>
                    <a:srgbClr val="002060"/>
                  </a:solidFill>
                  <a:latin typeface="Times New Roman" panose="02020603050405020304" pitchFamily="18" charset="0"/>
                  <a:cs typeface="Times New Roman" panose="02020603050405020304" pitchFamily="18" charset="0"/>
                </a:rPr>
                <a:t>Sự</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chuyển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biến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lập</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trường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triết</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học</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và</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lập</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trường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chính</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trị</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12" name="TextBox 11"/>
          <p:cNvSpPr txBox="1"/>
          <p:nvPr/>
        </p:nvSpPr>
        <p:spPr>
          <a:xfrm>
            <a:off x="726558" y="2360390"/>
            <a:ext cx="7598072" cy="830997"/>
          </a:xfrm>
          <a:prstGeom prst="rect">
            <a:avLst/>
          </a:prstGeom>
          <a:noFill/>
          <a:ln w="25400">
            <a:solidFill>
              <a:schemeClr val="accent1"/>
            </a:solidFill>
          </a:ln>
        </p:spPr>
        <p:txBody>
          <a:bodyPr wrap="square" rtlCol="0">
            <a:spAutoFit/>
          </a:bodyPr>
          <a:lstStyle/>
          <a:p>
            <a:pPr marL="342900" indent="-342900">
              <a:buFontTx/>
              <a:buChar char="-"/>
            </a:pPr>
            <a:r>
              <a:rPr lang="en-US" sz="2400" b="1" dirty="0" err="1">
                <a:solidFill>
                  <a:srgbClr val="0070C0"/>
                </a:solidFill>
                <a:latin typeface="Times New Roman" pitchFamily="18" charset="0"/>
                <a:cs typeface="Times New Roman" pitchFamily="18" charset="0"/>
              </a:rPr>
              <a:t>C.Mác</a:t>
            </a:r>
            <a:r>
              <a:rPr lang="en-US" sz="2400" b="1" dirty="0">
                <a:solidFill>
                  <a:srgbClr val="0070C0"/>
                </a:solidFill>
                <a:latin typeface="Times New Roman" pitchFamily="18" charset="0"/>
                <a:cs typeface="Times New Roman" pitchFamily="18" charset="0"/>
              </a:rPr>
              <a:t>: 1843 - 1844 </a:t>
            </a:r>
            <a:r>
              <a:rPr lang="en-US" sz="2400" b="1" err="1">
                <a:solidFill>
                  <a:srgbClr val="0070C0"/>
                </a:solidFill>
                <a:latin typeface="Times New Roman" pitchFamily="18" charset="0"/>
                <a:cs typeface="Times New Roman" pitchFamily="18" charset="0"/>
              </a:rPr>
              <a:t>viết</a:t>
            </a:r>
            <a:r>
              <a:rPr lang="en-US" sz="2400" b="1">
                <a:solidFill>
                  <a:srgbClr val="0070C0"/>
                </a:solidFill>
                <a:latin typeface="Times New Roman" pitchFamily="18" charset="0"/>
                <a:cs typeface="Times New Roman" pitchFamily="18" charset="0"/>
              </a:rPr>
              <a:t> tác phẩm </a:t>
            </a:r>
            <a:r>
              <a:rPr lang="en-US" sz="2400" b="1" dirty="0">
                <a:solidFill>
                  <a:srgbClr val="0070C0"/>
                </a:solidFill>
                <a:latin typeface="Times New Roman" pitchFamily="18" charset="0"/>
                <a:cs typeface="Times New Roman" pitchFamily="18" charset="0"/>
              </a:rPr>
              <a:t>“</a:t>
            </a:r>
            <a:r>
              <a:rPr lang="en-US" sz="2400" b="1" dirty="0" err="1">
                <a:solidFill>
                  <a:srgbClr val="0070C0"/>
                </a:solidFill>
                <a:latin typeface="Times New Roman" pitchFamily="18" charset="0"/>
                <a:cs typeface="Times New Roman" pitchFamily="18" charset="0"/>
              </a:rPr>
              <a:t>Góp</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phần</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phê</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phán</a:t>
            </a:r>
            <a:r>
              <a:rPr lang="en-US" sz="2400" b="1" dirty="0">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triết</a:t>
            </a:r>
            <a:r>
              <a:rPr lang="en-US" sz="2400" b="1">
                <a:solidFill>
                  <a:srgbClr val="0070C0"/>
                </a:solidFill>
                <a:latin typeface="Times New Roman" pitchFamily="18" charset="0"/>
                <a:cs typeface="Times New Roman" pitchFamily="18" charset="0"/>
              </a:rPr>
              <a:t> học Pháp </a:t>
            </a:r>
            <a:r>
              <a:rPr lang="en-US" sz="2400" b="1" dirty="0" err="1">
                <a:solidFill>
                  <a:srgbClr val="0070C0"/>
                </a:solidFill>
                <a:latin typeface="Times New Roman" pitchFamily="18" charset="0"/>
                <a:cs typeface="Times New Roman" pitchFamily="18" charset="0"/>
              </a:rPr>
              <a:t>quyền</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của</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Hêghen</a:t>
            </a:r>
            <a:r>
              <a:rPr lang="en-US" sz="2400" b="1" dirty="0">
                <a:solidFill>
                  <a:srgbClr val="0070C0"/>
                </a:solidFill>
                <a:latin typeface="Times New Roman" pitchFamily="18" charset="0"/>
                <a:cs typeface="Times New Roman" pitchFamily="18" charset="0"/>
              </a:rPr>
              <a:t>”</a:t>
            </a:r>
          </a:p>
        </p:txBody>
      </p:sp>
      <p:sp>
        <p:nvSpPr>
          <p:cNvPr id="13" name="TextBox 12"/>
          <p:cNvSpPr txBox="1"/>
          <p:nvPr/>
        </p:nvSpPr>
        <p:spPr>
          <a:xfrm>
            <a:off x="726559" y="3689807"/>
            <a:ext cx="7598071" cy="830997"/>
          </a:xfrm>
          <a:prstGeom prst="rect">
            <a:avLst/>
          </a:prstGeom>
          <a:noFill/>
          <a:ln w="25400">
            <a:solidFill>
              <a:schemeClr val="accent1"/>
            </a:solidFill>
          </a:ln>
        </p:spPr>
        <p:txBody>
          <a:bodyPr wrap="square" rtlCol="0">
            <a:spAutoFit/>
          </a:bodyPr>
          <a:lstStyle/>
          <a:p>
            <a:pPr marL="342900" indent="-342900">
              <a:buFontTx/>
              <a:buChar char="-"/>
            </a:pPr>
            <a:r>
              <a:rPr lang="en-US" sz="2400" b="1" dirty="0">
                <a:solidFill>
                  <a:srgbClr val="0070C0"/>
                </a:solidFill>
                <a:latin typeface="Times New Roman" pitchFamily="18" charset="0"/>
                <a:cs typeface="Times New Roman" pitchFamily="18" charset="0"/>
              </a:rPr>
              <a:t>Ph. </a:t>
            </a:r>
            <a:r>
              <a:rPr lang="en-US" sz="2400" b="1" dirty="0" err="1">
                <a:solidFill>
                  <a:srgbClr val="0070C0"/>
                </a:solidFill>
                <a:latin typeface="Times New Roman" pitchFamily="18" charset="0"/>
                <a:cs typeface="Times New Roman" pitchFamily="18" charset="0"/>
              </a:rPr>
              <a:t>Ăngghen</a:t>
            </a:r>
            <a:r>
              <a:rPr lang="en-US" sz="2400" b="1" dirty="0">
                <a:solidFill>
                  <a:srgbClr val="0070C0"/>
                </a:solidFill>
                <a:latin typeface="Times New Roman" pitchFamily="18" charset="0"/>
                <a:cs typeface="Times New Roman" pitchFamily="18" charset="0"/>
              </a:rPr>
              <a:t>: 1843 </a:t>
            </a:r>
            <a:r>
              <a:rPr lang="en-US" sz="2400" b="1" err="1">
                <a:solidFill>
                  <a:srgbClr val="0070C0"/>
                </a:solidFill>
                <a:latin typeface="Times New Roman" pitchFamily="18" charset="0"/>
                <a:cs typeface="Times New Roman" pitchFamily="18" charset="0"/>
              </a:rPr>
              <a:t>viết</a:t>
            </a:r>
            <a:r>
              <a:rPr lang="en-US" sz="2400" b="1">
                <a:solidFill>
                  <a:srgbClr val="0070C0"/>
                </a:solidFill>
                <a:latin typeface="Times New Roman" pitchFamily="18" charset="0"/>
                <a:cs typeface="Times New Roman" pitchFamily="18" charset="0"/>
              </a:rPr>
              <a:t> tác phẩm </a:t>
            </a:r>
            <a:r>
              <a:rPr lang="en-US" sz="2400" b="1" dirty="0">
                <a:solidFill>
                  <a:srgbClr val="0070C0"/>
                </a:solidFill>
                <a:latin typeface="Times New Roman" pitchFamily="18" charset="0"/>
                <a:cs typeface="Times New Roman" pitchFamily="18" charset="0"/>
              </a:rPr>
              <a:t>“</a:t>
            </a:r>
            <a:r>
              <a:rPr lang="en-US" sz="2400" b="1" dirty="0" err="1">
                <a:solidFill>
                  <a:srgbClr val="0070C0"/>
                </a:solidFill>
                <a:latin typeface="Times New Roman" pitchFamily="18" charset="0"/>
                <a:cs typeface="Times New Roman" pitchFamily="18" charset="0"/>
              </a:rPr>
              <a:t>Tình</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cảnh</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nước</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Anh</a:t>
            </a:r>
            <a:r>
              <a:rPr lang="en-US" sz="2400" b="1" dirty="0">
                <a:solidFill>
                  <a:srgbClr val="0070C0"/>
                </a:solidFill>
                <a:latin typeface="Times New Roman" pitchFamily="18" charset="0"/>
                <a:cs typeface="Times New Roman" pitchFamily="18" charset="0"/>
              </a:rPr>
              <a:t>”, “</a:t>
            </a:r>
            <a:r>
              <a:rPr lang="en-US" sz="2400" b="1" err="1">
                <a:solidFill>
                  <a:srgbClr val="0070C0"/>
                </a:solidFill>
                <a:latin typeface="Times New Roman" pitchFamily="18" charset="0"/>
                <a:cs typeface="Times New Roman" pitchFamily="18" charset="0"/>
              </a:rPr>
              <a:t>Lược</a:t>
            </a:r>
            <a:r>
              <a:rPr lang="en-US" sz="2400" b="1">
                <a:solidFill>
                  <a:srgbClr val="0070C0"/>
                </a:solidFill>
                <a:latin typeface="Times New Roman" pitchFamily="18" charset="0"/>
                <a:cs typeface="Times New Roman" pitchFamily="18" charset="0"/>
              </a:rPr>
              <a:t> khảo Khoa kinh tế chính trị” </a:t>
            </a:r>
            <a:endParaRPr lang="en-US" sz="2400" b="1" dirty="0">
              <a:solidFill>
                <a:srgbClr val="0070C0"/>
              </a:solidFill>
              <a:latin typeface="Times New Roman" pitchFamily="18" charset="0"/>
              <a:cs typeface="Times New Roman" pitchFamily="18" charset="0"/>
            </a:endParaRPr>
          </a:p>
        </p:txBody>
      </p:sp>
      <p:sp>
        <p:nvSpPr>
          <p:cNvPr id="14" name="Rectangle 2"/>
          <p:cNvSpPr>
            <a:spLocks noChangeArrowheads="1"/>
          </p:cNvSpPr>
          <p:nvPr/>
        </p:nvSpPr>
        <p:spPr bwMode="auto">
          <a:xfrm>
            <a:off x="726559" y="4858571"/>
            <a:ext cx="7598071" cy="15696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eaLnBrk="1" hangingPunct="1">
              <a:lnSpc>
                <a:spcPct val="125000"/>
              </a:lnSpc>
              <a:spcBef>
                <a:spcPct val="25000"/>
              </a:spcBef>
              <a:buFont typeface="Wingdings" panose="05000000000000000000" pitchFamily="2" charset="2"/>
              <a:buChar char="v"/>
            </a:pPr>
            <a:r>
              <a:rPr lang="en-US" altLang="en-US" b="1">
                <a:solidFill>
                  <a:srgbClr val="FFC000"/>
                </a:solidFill>
                <a:latin typeface="Times New Roman" panose="02020603050405020304" pitchFamily="18" charset="0"/>
                <a:cs typeface="Times New Roman" panose="02020603050405020304" pitchFamily="18" charset="0"/>
              </a:rPr>
              <a:t> Từ lập trường triết học duy tâm chuyển sang duy vật</a:t>
            </a:r>
          </a:p>
          <a:p>
            <a:pPr eaLnBrk="1" hangingPunct="1">
              <a:lnSpc>
                <a:spcPct val="125000"/>
              </a:lnSpc>
              <a:spcBef>
                <a:spcPct val="25000"/>
              </a:spcBef>
              <a:buFont typeface="Wingdings" panose="05000000000000000000" pitchFamily="2" charset="2"/>
              <a:buChar char="v"/>
            </a:pPr>
            <a:r>
              <a:rPr lang="en-US" altLang="en-US" b="1">
                <a:solidFill>
                  <a:srgbClr val="FF0000"/>
                </a:solidFill>
                <a:latin typeface="Times New Roman" panose="02020603050405020304" pitchFamily="18" charset="0"/>
                <a:cs typeface="Times New Roman" panose="02020603050405020304" pitchFamily="18" charset="0"/>
              </a:rPr>
              <a:t> Từ lập trường cách mạng dân chủ chuyển sang lập trường CSCN</a:t>
            </a:r>
          </a:p>
        </p:txBody>
      </p:sp>
    </p:spTree>
    <p:extLst>
      <p:ext uri="{BB962C8B-B14F-4D97-AF65-F5344CB8AC3E}">
        <p14:creationId xmlns:p14="http://schemas.microsoft.com/office/powerpoint/2010/main" val="264804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ircle(in)">
                                      <p:cBhvr>
                                        <p:cTn id="33" dur="20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14">
                                            <p:txEl>
                                              <p:pRg st="0" end="0"/>
                                            </p:txEl>
                                          </p:spTgt>
                                        </p:tgtEl>
                                        <p:attrNameLst>
                                          <p:attrName>style.visibility</p:attrName>
                                        </p:attrNameLst>
                                      </p:cBhvr>
                                      <p:to>
                                        <p:strVal val="visible"/>
                                      </p:to>
                                    </p:set>
                                    <p:animEffect transition="in" filter="barn(inVertical)">
                                      <p:cBhvr>
                                        <p:cTn id="38" dur="500"/>
                                        <p:tgtEl>
                                          <p:spTgt spid="14">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4">
                                            <p:txEl>
                                              <p:pRg st="1" end="1"/>
                                            </p:txEl>
                                          </p:spTgt>
                                        </p:tgtEl>
                                        <p:attrNameLst>
                                          <p:attrName>style.visibility</p:attrName>
                                        </p:attrNameLst>
                                      </p:cBhvr>
                                      <p:to>
                                        <p:strVal val="visible"/>
                                      </p:to>
                                    </p:set>
                                    <p:animEffect transition="in" filter="barn(inVertical)">
                                      <p:cBhvr>
                                        <p:cTn id="43"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409859" y="1366060"/>
            <a:ext cx="6866330" cy="962148"/>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Ba </a:t>
              </a:r>
              <a:r>
                <a:rPr lang="en-US" sz="2800" b="1" i="1" err="1">
                  <a:solidFill>
                    <a:srgbClr val="002060"/>
                  </a:solidFill>
                  <a:latin typeface="Times New Roman" panose="02020603050405020304" pitchFamily="18" charset="0"/>
                  <a:cs typeface="Times New Roman" panose="02020603050405020304" pitchFamily="18" charset="0"/>
                </a:rPr>
                <a:t>phát</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kiến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vĩ</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đại</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của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C.Mác</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và</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Ph.Ăngghen</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12" name="Group 46"/>
          <p:cNvGrpSpPr>
            <a:grpSpLocks/>
          </p:cNvGrpSpPr>
          <p:nvPr/>
        </p:nvGrpSpPr>
        <p:grpSpPr bwMode="auto">
          <a:xfrm>
            <a:off x="890900" y="2637570"/>
            <a:ext cx="7795905" cy="1028699"/>
            <a:chOff x="1287" y="1848"/>
            <a:chExt cx="2985" cy="432"/>
          </a:xfrm>
        </p:grpSpPr>
        <p:sp>
          <p:nvSpPr>
            <p:cNvPr id="13" name="AutoShape 47"/>
            <p:cNvSpPr>
              <a:spLocks noChangeArrowheads="1"/>
            </p:cNvSpPr>
            <p:nvPr/>
          </p:nvSpPr>
          <p:spPr bwMode="gray">
            <a:xfrm>
              <a:off x="1536" y="1899"/>
              <a:ext cx="2736" cy="288"/>
            </a:xfrm>
            <a:prstGeom prst="roundRect">
              <a:avLst>
                <a:gd name="adj" fmla="val 16667"/>
              </a:avLst>
            </a:prstGeom>
            <a:solidFill>
              <a:schemeClr val="tx2">
                <a:lumMod val="40000"/>
                <a:lumOff val="60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sz="2800">
                <a:solidFill>
                  <a:srgbClr val="292934"/>
                </a:solidFill>
                <a:latin typeface="Tahoma" pitchFamily="34" charset="0"/>
                <a:ea typeface="Tahoma" pitchFamily="34" charset="0"/>
                <a:cs typeface="Tahoma" pitchFamily="34" charset="0"/>
              </a:endParaRPr>
            </a:p>
          </p:txBody>
        </p:sp>
        <p:sp>
          <p:nvSpPr>
            <p:cNvPr id="14" name="AutoShape 48"/>
            <p:cNvSpPr>
              <a:spLocks noChangeArrowheads="1"/>
            </p:cNvSpPr>
            <p:nvPr/>
          </p:nvSpPr>
          <p:spPr bwMode="gray">
            <a:xfrm>
              <a:off x="1287" y="1848"/>
              <a:ext cx="432" cy="432"/>
            </a:xfrm>
            <a:prstGeom prst="diamond">
              <a:avLst/>
            </a:prstGeom>
            <a:solidFill>
              <a:schemeClr val="bg2">
                <a:lumMod val="25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800">
                <a:solidFill>
                  <a:srgbClr val="292934"/>
                </a:solidFill>
                <a:latin typeface="Tahoma" pitchFamily="34" charset="0"/>
                <a:ea typeface="Tahoma" pitchFamily="34" charset="0"/>
                <a:cs typeface="Tahoma" pitchFamily="34" charset="0"/>
              </a:endParaRPr>
            </a:p>
          </p:txBody>
        </p:sp>
        <p:sp>
          <p:nvSpPr>
            <p:cNvPr id="15" name="Text Box 49"/>
            <p:cNvSpPr txBox="1">
              <a:spLocks noChangeArrowheads="1"/>
            </p:cNvSpPr>
            <p:nvPr/>
          </p:nvSpPr>
          <p:spPr bwMode="gray">
            <a:xfrm>
              <a:off x="1680" y="1960"/>
              <a:ext cx="2592"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dirty="0" err="1">
                  <a:solidFill>
                    <a:srgbClr val="000000"/>
                  </a:solidFill>
                  <a:latin typeface="Times New Roman" pitchFamily="18" charset="0"/>
                  <a:ea typeface="Tahoma" pitchFamily="34" charset="0"/>
                  <a:cs typeface="Times New Roman" pitchFamily="18" charset="0"/>
                </a:rPr>
                <a:t>Chủ</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nghĩa</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duy</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vật</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lịch</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sử</a:t>
              </a:r>
              <a:endParaRPr lang="en-US" dirty="0">
                <a:solidFill>
                  <a:srgbClr val="000000"/>
                </a:solidFill>
                <a:latin typeface="Times New Roman" pitchFamily="18" charset="0"/>
                <a:ea typeface="Tahoma" pitchFamily="34" charset="0"/>
                <a:cs typeface="Times New Roman" pitchFamily="18" charset="0"/>
              </a:endParaRPr>
            </a:p>
          </p:txBody>
        </p:sp>
        <p:sp>
          <p:nvSpPr>
            <p:cNvPr id="16" name="Text Box 50"/>
            <p:cNvSpPr txBox="1">
              <a:spLocks noChangeArrowheads="1"/>
            </p:cNvSpPr>
            <p:nvPr/>
          </p:nvSpPr>
          <p:spPr bwMode="gray">
            <a:xfrm>
              <a:off x="1433" y="1971"/>
              <a:ext cx="139"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dirty="0">
                  <a:solidFill>
                    <a:srgbClr val="FFFFFF"/>
                  </a:solidFill>
                  <a:latin typeface="Times New Roman" pitchFamily="18" charset="0"/>
                  <a:ea typeface="Tahoma" pitchFamily="34" charset="0"/>
                  <a:cs typeface="Times New Roman" pitchFamily="18" charset="0"/>
                </a:rPr>
                <a:t>1</a:t>
              </a:r>
            </a:p>
          </p:txBody>
        </p:sp>
      </p:grpSp>
      <p:grpSp>
        <p:nvGrpSpPr>
          <p:cNvPr id="17" name="Group 51"/>
          <p:cNvGrpSpPr>
            <a:grpSpLocks/>
          </p:cNvGrpSpPr>
          <p:nvPr/>
        </p:nvGrpSpPr>
        <p:grpSpPr bwMode="auto">
          <a:xfrm>
            <a:off x="637309" y="3894865"/>
            <a:ext cx="8201891" cy="971550"/>
            <a:chOff x="1235" y="1824"/>
            <a:chExt cx="3098" cy="432"/>
          </a:xfrm>
        </p:grpSpPr>
        <p:sp>
          <p:nvSpPr>
            <p:cNvPr id="18" name="AutoShape 52"/>
            <p:cNvSpPr>
              <a:spLocks noChangeArrowheads="1"/>
            </p:cNvSpPr>
            <p:nvPr/>
          </p:nvSpPr>
          <p:spPr bwMode="gray">
            <a:xfrm>
              <a:off x="1536" y="1899"/>
              <a:ext cx="2736" cy="288"/>
            </a:xfrm>
            <a:prstGeom prst="roundRect">
              <a:avLst>
                <a:gd name="adj" fmla="val 16667"/>
              </a:avLst>
            </a:prstGeom>
            <a:blipFill>
              <a:blip r:embed="rId2"/>
              <a:tile tx="0" ty="0" sx="100000" sy="100000" flip="none" algn="tl"/>
            </a:bli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sz="2800">
                <a:solidFill>
                  <a:srgbClr val="292934"/>
                </a:solidFill>
                <a:latin typeface="Tahoma" pitchFamily="34" charset="0"/>
                <a:ea typeface="Tahoma" pitchFamily="34" charset="0"/>
                <a:cs typeface="Tahoma" pitchFamily="34" charset="0"/>
              </a:endParaRPr>
            </a:p>
          </p:txBody>
        </p:sp>
        <p:sp>
          <p:nvSpPr>
            <p:cNvPr id="19" name="AutoShape 53"/>
            <p:cNvSpPr>
              <a:spLocks noChangeArrowheads="1"/>
            </p:cNvSpPr>
            <p:nvPr/>
          </p:nvSpPr>
          <p:spPr bwMode="gray">
            <a:xfrm>
              <a:off x="1235" y="1824"/>
              <a:ext cx="432" cy="432"/>
            </a:xfrm>
            <a:prstGeom prst="diamond">
              <a:avLst/>
            </a:prstGeom>
            <a:solidFill>
              <a:schemeClr val="accent6">
                <a:lumMod val="60000"/>
                <a:lumOff val="40000"/>
              </a:schemeClr>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800">
                <a:solidFill>
                  <a:srgbClr val="292934"/>
                </a:solidFill>
                <a:latin typeface="Tahoma" pitchFamily="34" charset="0"/>
                <a:ea typeface="Tahoma" pitchFamily="34" charset="0"/>
                <a:cs typeface="Tahoma" pitchFamily="34" charset="0"/>
              </a:endParaRPr>
            </a:p>
          </p:txBody>
        </p:sp>
        <p:sp>
          <p:nvSpPr>
            <p:cNvPr id="20" name="Text Box 54"/>
            <p:cNvSpPr txBox="1">
              <a:spLocks noChangeArrowheads="1"/>
            </p:cNvSpPr>
            <p:nvPr/>
          </p:nvSpPr>
          <p:spPr bwMode="gray">
            <a:xfrm>
              <a:off x="1635" y="1951"/>
              <a:ext cx="269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dirty="0" err="1">
                  <a:solidFill>
                    <a:srgbClr val="000000"/>
                  </a:solidFill>
                  <a:latin typeface="Times New Roman" pitchFamily="18" charset="0"/>
                  <a:ea typeface="Tahoma" pitchFamily="34" charset="0"/>
                  <a:cs typeface="Times New Roman" pitchFamily="18" charset="0"/>
                </a:rPr>
                <a:t>Học</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thuyết</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giá</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trị</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thặng</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dư</a:t>
              </a:r>
              <a:endParaRPr lang="en-US" dirty="0">
                <a:solidFill>
                  <a:srgbClr val="000000"/>
                </a:solidFill>
                <a:latin typeface="Times New Roman" pitchFamily="18" charset="0"/>
                <a:ea typeface="Tahoma" pitchFamily="34" charset="0"/>
                <a:cs typeface="Times New Roman" pitchFamily="18" charset="0"/>
              </a:endParaRPr>
            </a:p>
          </p:txBody>
        </p:sp>
        <p:sp>
          <p:nvSpPr>
            <p:cNvPr id="30" name="Text Box 55"/>
            <p:cNvSpPr txBox="1">
              <a:spLocks noChangeArrowheads="1"/>
            </p:cNvSpPr>
            <p:nvPr/>
          </p:nvSpPr>
          <p:spPr bwMode="gray">
            <a:xfrm>
              <a:off x="1396" y="1910"/>
              <a:ext cx="13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dirty="0">
                  <a:solidFill>
                    <a:srgbClr val="FFFFFF"/>
                  </a:solidFill>
                  <a:latin typeface="Times New Roman" pitchFamily="18" charset="0"/>
                  <a:ea typeface="Tahoma" pitchFamily="34" charset="0"/>
                  <a:cs typeface="Times New Roman" pitchFamily="18" charset="0"/>
                </a:rPr>
                <a:t>2</a:t>
              </a:r>
            </a:p>
          </p:txBody>
        </p:sp>
      </p:grpSp>
      <p:grpSp>
        <p:nvGrpSpPr>
          <p:cNvPr id="31" name="Group 56"/>
          <p:cNvGrpSpPr>
            <a:grpSpLocks/>
          </p:cNvGrpSpPr>
          <p:nvPr/>
        </p:nvGrpSpPr>
        <p:grpSpPr bwMode="auto">
          <a:xfrm>
            <a:off x="637309" y="5412060"/>
            <a:ext cx="8040394" cy="1327846"/>
            <a:chOff x="1296" y="1899"/>
            <a:chExt cx="2976" cy="357"/>
          </a:xfrm>
        </p:grpSpPr>
        <p:sp>
          <p:nvSpPr>
            <p:cNvPr id="32" name="AutoShape 57"/>
            <p:cNvSpPr>
              <a:spLocks noChangeArrowheads="1"/>
            </p:cNvSpPr>
            <p:nvPr/>
          </p:nvSpPr>
          <p:spPr bwMode="gray">
            <a:xfrm>
              <a:off x="1536" y="1899"/>
              <a:ext cx="2736" cy="288"/>
            </a:xfrm>
            <a:prstGeom prst="roundRect">
              <a:avLst>
                <a:gd name="adj" fmla="val 16667"/>
              </a:avLst>
            </a:prstGeom>
            <a:solidFill>
              <a:schemeClr val="accent6">
                <a:lumMod val="40000"/>
                <a:lumOff val="60000"/>
              </a:schemeClr>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a:defRPr/>
              </a:pPr>
              <a:endParaRPr lang="en-US" sz="2800">
                <a:solidFill>
                  <a:srgbClr val="292934"/>
                </a:solidFill>
                <a:latin typeface="Tahoma" pitchFamily="34" charset="0"/>
                <a:ea typeface="Tahoma" pitchFamily="34" charset="0"/>
                <a:cs typeface="Tahoma" pitchFamily="34" charset="0"/>
              </a:endParaRPr>
            </a:p>
          </p:txBody>
        </p:sp>
        <p:sp>
          <p:nvSpPr>
            <p:cNvPr id="33" name="AutoShape 58"/>
            <p:cNvSpPr>
              <a:spLocks noChangeArrowheads="1"/>
            </p:cNvSpPr>
            <p:nvPr/>
          </p:nvSpPr>
          <p:spPr bwMode="gray">
            <a:xfrm>
              <a:off x="1296" y="1899"/>
              <a:ext cx="432" cy="357"/>
            </a:xfrm>
            <a:prstGeom prst="diamond">
              <a:avLst/>
            </a:prstGeom>
            <a:solidFill>
              <a:schemeClr val="tx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sz="2800">
                <a:solidFill>
                  <a:srgbClr val="292934"/>
                </a:solidFill>
                <a:latin typeface="Tahoma" pitchFamily="34" charset="0"/>
                <a:ea typeface="Tahoma" pitchFamily="34" charset="0"/>
                <a:cs typeface="Tahoma" pitchFamily="34" charset="0"/>
              </a:endParaRPr>
            </a:p>
          </p:txBody>
        </p:sp>
        <p:sp>
          <p:nvSpPr>
            <p:cNvPr id="34" name="Text Box 59"/>
            <p:cNvSpPr txBox="1">
              <a:spLocks noChangeArrowheads="1"/>
            </p:cNvSpPr>
            <p:nvPr/>
          </p:nvSpPr>
          <p:spPr bwMode="gray">
            <a:xfrm>
              <a:off x="1680" y="1935"/>
              <a:ext cx="2592"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dirty="0" err="1">
                  <a:solidFill>
                    <a:srgbClr val="000000"/>
                  </a:solidFill>
                  <a:latin typeface="Times New Roman" pitchFamily="18" charset="0"/>
                  <a:ea typeface="Tahoma" pitchFamily="34" charset="0"/>
                  <a:cs typeface="Times New Roman" pitchFamily="18" charset="0"/>
                </a:rPr>
                <a:t>Học</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thuyết</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về</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sứ</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mệnh</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lịch</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sử</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toàn</a:t>
              </a:r>
              <a:r>
                <a:rPr lang="en-US" dirty="0">
                  <a:solidFill>
                    <a:srgbClr val="000000"/>
                  </a:solidFill>
                  <a:latin typeface="Times New Roman" pitchFamily="18" charset="0"/>
                  <a:ea typeface="Tahoma" pitchFamily="34" charset="0"/>
                  <a:cs typeface="Times New Roman" pitchFamily="18" charset="0"/>
                </a:rPr>
                <a:t> </a:t>
              </a:r>
              <a:r>
                <a:rPr lang="en-US" dirty="0" err="1">
                  <a:solidFill>
                    <a:srgbClr val="000000"/>
                  </a:solidFill>
                  <a:latin typeface="Times New Roman" pitchFamily="18" charset="0"/>
                  <a:ea typeface="Tahoma" pitchFamily="34" charset="0"/>
                  <a:cs typeface="Times New Roman" pitchFamily="18" charset="0"/>
                </a:rPr>
                <a:t>thế</a:t>
              </a:r>
              <a:r>
                <a:rPr lang="en-US" dirty="0">
                  <a:solidFill>
                    <a:srgbClr val="000000"/>
                  </a:solidFill>
                  <a:latin typeface="Times New Roman" pitchFamily="18" charset="0"/>
                  <a:ea typeface="Tahoma" pitchFamily="34" charset="0"/>
                  <a:cs typeface="Times New Roman" pitchFamily="18" charset="0"/>
                </a:rPr>
                <a:t> </a:t>
              </a:r>
              <a:r>
                <a:rPr lang="en-US" err="1">
                  <a:solidFill>
                    <a:srgbClr val="000000"/>
                  </a:solidFill>
                  <a:latin typeface="Times New Roman" pitchFamily="18" charset="0"/>
                  <a:ea typeface="Tahoma" pitchFamily="34" charset="0"/>
                  <a:cs typeface="Times New Roman" pitchFamily="18" charset="0"/>
                </a:rPr>
                <a:t>giới</a:t>
              </a:r>
              <a:r>
                <a:rPr lang="en-US">
                  <a:solidFill>
                    <a:srgbClr val="000000"/>
                  </a:solidFill>
                  <a:latin typeface="Times New Roman" pitchFamily="18" charset="0"/>
                  <a:ea typeface="Tahoma" pitchFamily="34" charset="0"/>
                  <a:cs typeface="Times New Roman" pitchFamily="18" charset="0"/>
                </a:rPr>
                <a:t> </a:t>
              </a:r>
            </a:p>
            <a:p>
              <a:pPr algn="ctr"/>
              <a:r>
                <a:rPr lang="en-US">
                  <a:solidFill>
                    <a:srgbClr val="000000"/>
                  </a:solidFill>
                  <a:latin typeface="Times New Roman" pitchFamily="18" charset="0"/>
                  <a:ea typeface="Tahoma" pitchFamily="34" charset="0"/>
                  <a:cs typeface="Times New Roman" pitchFamily="18" charset="0"/>
                </a:rPr>
                <a:t>của giai cấp công nhân</a:t>
              </a:r>
              <a:endParaRPr lang="en-US" dirty="0">
                <a:solidFill>
                  <a:srgbClr val="000000"/>
                </a:solidFill>
                <a:latin typeface="Times New Roman" pitchFamily="18" charset="0"/>
                <a:ea typeface="Tahoma" pitchFamily="34" charset="0"/>
                <a:cs typeface="Times New Roman" pitchFamily="18" charset="0"/>
              </a:endParaRPr>
            </a:p>
          </p:txBody>
        </p:sp>
        <p:sp>
          <p:nvSpPr>
            <p:cNvPr id="35" name="Text Box 60"/>
            <p:cNvSpPr txBox="1">
              <a:spLocks noChangeArrowheads="1"/>
            </p:cNvSpPr>
            <p:nvPr/>
          </p:nvSpPr>
          <p:spPr bwMode="gray">
            <a:xfrm>
              <a:off x="1463" y="1971"/>
              <a:ext cx="135" cy="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dirty="0">
                  <a:solidFill>
                    <a:srgbClr val="FFFFFF"/>
                  </a:solidFill>
                  <a:latin typeface="Times New Roman" pitchFamily="18" charset="0"/>
                  <a:ea typeface="Tahoma" pitchFamily="34" charset="0"/>
                  <a:cs typeface="Times New Roman" pitchFamily="18" charset="0"/>
                </a:rPr>
                <a:t>3</a:t>
              </a:r>
            </a:p>
          </p:txBody>
        </p:sp>
      </p:grpSp>
      <p:sp>
        <p:nvSpPr>
          <p:cNvPr id="21" name="Rounded Rectangle 20"/>
          <p:cNvSpPr/>
          <p:nvPr/>
        </p:nvSpPr>
        <p:spPr>
          <a:xfrm>
            <a:off x="2382981" y="59366"/>
            <a:ext cx="6657681" cy="101166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kern="0">
                <a:solidFill>
                  <a:schemeClr val="bg1"/>
                </a:solidFill>
                <a:latin typeface="Times New Roman" panose="02020603050405020304" pitchFamily="18" charset="0"/>
                <a:cs typeface="Times New Roman" panose="02020603050405020304" pitchFamily="18" charset="0"/>
              </a:rPr>
              <a:t>2. </a:t>
            </a:r>
            <a:r>
              <a:rPr lang="en-US" sz="2800" b="1" err="1">
                <a:latin typeface="Times New Roman" panose="02020603050405020304" pitchFamily="18" charset="0"/>
                <a:cs typeface="Times New Roman" panose="02020603050405020304" pitchFamily="18" charset="0"/>
              </a:rPr>
              <a:t>Vai</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trò</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của</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Mác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p>
          <a:p>
            <a:pPr algn="ctr" fontAlgn="auto">
              <a:spcAft>
                <a:spcPts val="0"/>
              </a:spcAft>
              <a:defRPr/>
            </a:pPr>
            <a:r>
              <a:rPr lang="en-US" sz="2800" b="1">
                <a:latin typeface="Times New Roman" panose="02020603050405020304" pitchFamily="18" charset="0"/>
                <a:cs typeface="Times New Roman" panose="02020603050405020304" pitchFamily="18" charset="0"/>
              </a:rPr>
              <a:t>Phriđrích </a:t>
            </a:r>
            <a:r>
              <a:rPr lang="en-US" sz="2800" b="1" err="1">
                <a:latin typeface="Times New Roman" panose="02020603050405020304" pitchFamily="18" charset="0"/>
                <a:cs typeface="Times New Roman" panose="02020603050405020304" pitchFamily="18" charset="0"/>
              </a:rPr>
              <a:t>Ăngghen</a:t>
            </a:r>
            <a:r>
              <a:rPr lang="vi-VN" sz="2800" b="1" kern="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0892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28846" y="1190268"/>
            <a:ext cx="7704530" cy="962148"/>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defTabSz="1244600">
                <a:lnSpc>
                  <a:spcPct val="90000"/>
                </a:lnSpc>
                <a:spcBef>
                  <a:spcPct val="0"/>
                </a:spcBef>
                <a:spcAft>
                  <a:spcPct val="35000"/>
                </a:spcAft>
              </a:pPr>
              <a:endParaRPr lang="en-GB" altLang="en-US" sz="2800" b="1" i="1">
                <a:solidFill>
                  <a:srgbClr val="002060"/>
                </a:solidFill>
                <a:latin typeface="Times New Roman" panose="02020603050405020304" pitchFamily="18" charset="0"/>
                <a:cs typeface="Times New Roman" panose="02020603050405020304" pitchFamily="18" charset="0"/>
              </a:endParaRPr>
            </a:p>
            <a:p>
              <a:pPr defTabSz="1244600">
                <a:lnSpc>
                  <a:spcPct val="90000"/>
                </a:lnSpc>
                <a:spcBef>
                  <a:spcPct val="0"/>
                </a:spcBef>
                <a:spcAft>
                  <a:spcPct val="35000"/>
                </a:spcAft>
              </a:pPr>
              <a:r>
                <a:rPr lang="en-GB" altLang="en-US" sz="2800" b="1" i="1">
                  <a:solidFill>
                    <a:srgbClr val="002060"/>
                  </a:solidFill>
                  <a:latin typeface="Times New Roman" panose="02020603050405020304" pitchFamily="18" charset="0"/>
                  <a:cs typeface="Times New Roman" panose="02020603050405020304" pitchFamily="18" charset="0"/>
                </a:rPr>
                <a:t>2.3</a:t>
              </a:r>
              <a:r>
                <a:rPr lang="en-GB" altLang="en-US" sz="2800" b="1" i="1" kern="1200">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Tuyên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ngôn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của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Đảng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Cộng</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Sản</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đánh</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dấu</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sự</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ra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đời</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của</a:t>
              </a:r>
              <a:r>
                <a:rPr lang="en-US" sz="2800" b="1" i="1">
                  <a:solidFill>
                    <a:srgbClr val="002060"/>
                  </a:solidFill>
                  <a:latin typeface="Times New Roman" panose="02020603050405020304" pitchFamily="18" charset="0"/>
                  <a:cs typeface="Times New Roman" panose="02020603050405020304" pitchFamily="18" charset="0"/>
                </a:rPr>
                <a:t> </a:t>
              </a:r>
              <a:r>
                <a:rPr lang="en-US" sz="2800" b="1" i="1" err="1">
                  <a:solidFill>
                    <a:srgbClr val="002060"/>
                  </a:solidFill>
                  <a:latin typeface="Times New Roman" panose="02020603050405020304" pitchFamily="18" charset="0"/>
                  <a:cs typeface="Times New Roman" panose="02020603050405020304" pitchFamily="18" charset="0"/>
                </a:rPr>
                <a:t>C</a:t>
              </a:r>
              <a:r>
                <a:rPr lang="en-US" sz="2800" b="1" i="1">
                  <a:solidFill>
                    <a:srgbClr val="002060"/>
                  </a:solidFill>
                  <a:latin typeface="Times New Roman" panose="02020603050405020304" pitchFamily="18" charset="0"/>
                  <a:cs typeface="Times New Roman" panose="02020603050405020304" pitchFamily="18" charset="0"/>
                </a:rPr>
                <a:t>hủ </a:t>
              </a:r>
              <a:r>
                <a:rPr lang="en-US" sz="2800" b="1" i="1" err="1">
                  <a:solidFill>
                    <a:srgbClr val="002060"/>
                  </a:solidFill>
                  <a:latin typeface="Times New Roman" panose="02020603050405020304" pitchFamily="18" charset="0"/>
                  <a:cs typeface="Times New Roman" panose="02020603050405020304" pitchFamily="18" charset="0"/>
                </a:rPr>
                <a:t>N</a:t>
              </a:r>
              <a:r>
                <a:rPr lang="en-US" sz="2800" b="1" i="1">
                  <a:solidFill>
                    <a:srgbClr val="002060"/>
                  </a:solidFill>
                  <a:latin typeface="Times New Roman" panose="02020603050405020304" pitchFamily="18" charset="0"/>
                  <a:cs typeface="Times New Roman" panose="02020603050405020304" pitchFamily="18" charset="0"/>
                </a:rPr>
                <a:t>ghĩa </a:t>
              </a:r>
              <a:r>
                <a:rPr lang="en-US" sz="2800" b="1" i="1" err="1">
                  <a:solidFill>
                    <a:srgbClr val="002060"/>
                  </a:solidFill>
                  <a:latin typeface="Times New Roman" panose="02020603050405020304" pitchFamily="18" charset="0"/>
                  <a:cs typeface="Times New Roman" panose="02020603050405020304" pitchFamily="18" charset="0"/>
                </a:rPr>
                <a:t>X</a:t>
              </a:r>
              <a:r>
                <a:rPr lang="en-US" sz="2800" b="1" i="1">
                  <a:solidFill>
                    <a:srgbClr val="002060"/>
                  </a:solidFill>
                  <a:latin typeface="Times New Roman" panose="02020603050405020304" pitchFamily="18" charset="0"/>
                  <a:cs typeface="Times New Roman" panose="02020603050405020304" pitchFamily="18" charset="0"/>
                </a:rPr>
                <a:t>ã </a:t>
              </a:r>
              <a:r>
                <a:rPr lang="en-US" sz="2800" b="1" i="1" err="1">
                  <a:solidFill>
                    <a:srgbClr val="002060"/>
                  </a:solidFill>
                  <a:latin typeface="Times New Roman" panose="02020603050405020304" pitchFamily="18" charset="0"/>
                  <a:cs typeface="Times New Roman" panose="02020603050405020304" pitchFamily="18" charset="0"/>
                </a:rPr>
                <a:t>H</a:t>
              </a:r>
              <a:r>
                <a:rPr lang="en-US" sz="2800" b="1" i="1">
                  <a:solidFill>
                    <a:srgbClr val="002060"/>
                  </a:solidFill>
                  <a:latin typeface="Times New Roman" panose="02020603050405020304" pitchFamily="18" charset="0"/>
                  <a:cs typeface="Times New Roman" panose="02020603050405020304" pitchFamily="18" charset="0"/>
                </a:rPr>
                <a:t>ội </a:t>
              </a:r>
              <a:r>
                <a:rPr lang="en-US" sz="2800" b="1" i="1" err="1">
                  <a:solidFill>
                    <a:srgbClr val="002060"/>
                  </a:solidFill>
                  <a:latin typeface="Times New Roman" panose="02020603050405020304" pitchFamily="18" charset="0"/>
                  <a:cs typeface="Times New Roman" panose="02020603050405020304" pitchFamily="18" charset="0"/>
                </a:rPr>
                <a:t>K</a:t>
              </a:r>
              <a:r>
                <a:rPr lang="en-US" sz="2800" b="1" i="1">
                  <a:solidFill>
                    <a:srgbClr val="002060"/>
                  </a:solidFill>
                  <a:latin typeface="Times New Roman" panose="02020603050405020304" pitchFamily="18" charset="0"/>
                  <a:cs typeface="Times New Roman" panose="02020603050405020304" pitchFamily="18" charset="0"/>
                </a:rPr>
                <a:t>hoa </a:t>
              </a:r>
              <a:r>
                <a:rPr lang="en-US" sz="2800" b="1" i="1" err="1">
                  <a:solidFill>
                    <a:srgbClr val="002060"/>
                  </a:solidFill>
                  <a:latin typeface="Times New Roman" panose="02020603050405020304" pitchFamily="18" charset="0"/>
                  <a:cs typeface="Times New Roman" panose="02020603050405020304" pitchFamily="18" charset="0"/>
                </a:rPr>
                <a:t>H</a:t>
              </a:r>
              <a:r>
                <a:rPr lang="en-US" sz="2800" b="1" i="1">
                  <a:solidFill>
                    <a:srgbClr val="002060"/>
                  </a:solidFill>
                  <a:latin typeface="Times New Roman" panose="02020603050405020304" pitchFamily="18" charset="0"/>
                  <a:cs typeface="Times New Roman" panose="02020603050405020304" pitchFamily="18" charset="0"/>
                </a:rPr>
                <a:t>ọc</a:t>
              </a:r>
              <a:endParaRPr lang="en-US" sz="2800" b="1">
                <a:solidFill>
                  <a:srgbClr val="002060"/>
                </a:solidFill>
                <a:latin typeface="Times New Roman" panose="02020603050405020304" pitchFamily="18" charset="0"/>
                <a:cs typeface="Times New Roman" panose="02020603050405020304" pitchFamily="18" charset="0"/>
              </a:endParaRPr>
            </a:p>
            <a:p>
              <a:pPr lvl="0" algn="l" defTabSz="1244600">
                <a:lnSpc>
                  <a:spcPct val="90000"/>
                </a:lnSpc>
                <a:spcBef>
                  <a:spcPct val="0"/>
                </a:spcBef>
                <a:spcAft>
                  <a:spcPct val="35000"/>
                </a:spcAft>
              </a:pP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12" name="TextBox 11"/>
          <p:cNvSpPr txBox="1"/>
          <p:nvPr/>
        </p:nvSpPr>
        <p:spPr>
          <a:xfrm>
            <a:off x="228846" y="2463335"/>
            <a:ext cx="8466357" cy="830997"/>
          </a:xfrm>
          <a:prstGeom prst="rect">
            <a:avLst/>
          </a:prstGeom>
          <a:noFill/>
          <a:ln w="25400">
            <a:solidFill>
              <a:schemeClr val="tx2">
                <a:lumMod val="60000"/>
                <a:lumOff val="40000"/>
              </a:schemeClr>
            </a:solidFill>
          </a:ln>
        </p:spPr>
        <p:txBody>
          <a:bodyPr wrap="none" rtlCol="0">
            <a:spAutoFit/>
          </a:bodyPr>
          <a:lstStyle/>
          <a:p>
            <a:r>
              <a:rPr lang="en-US" sz="2400" b="1">
                <a:solidFill>
                  <a:srgbClr val="0070C0"/>
                </a:solidFill>
                <a:latin typeface="Times New Roman" pitchFamily="18" charset="0"/>
                <a:cs typeface="Times New Roman" pitchFamily="18" charset="0"/>
              </a:rPr>
              <a:t>* Tháng </a:t>
            </a:r>
            <a:r>
              <a:rPr lang="en-US" sz="2400" b="1" dirty="0">
                <a:solidFill>
                  <a:srgbClr val="0070C0"/>
                </a:solidFill>
                <a:latin typeface="Times New Roman" pitchFamily="18" charset="0"/>
                <a:cs typeface="Times New Roman" pitchFamily="18" charset="0"/>
              </a:rPr>
              <a:t>2/1848, </a:t>
            </a:r>
            <a:r>
              <a:rPr lang="en-US" sz="2400" b="1" dirty="0" err="1">
                <a:solidFill>
                  <a:srgbClr val="0070C0"/>
                </a:solidFill>
                <a:latin typeface="Times New Roman" pitchFamily="18" charset="0"/>
                <a:cs typeface="Times New Roman" pitchFamily="18" charset="0"/>
              </a:rPr>
              <a:t>tác</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phẩm</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Tuyên</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ngôn</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của</a:t>
            </a:r>
            <a:r>
              <a:rPr lang="en-US" sz="2400" b="1" dirty="0">
                <a:solidFill>
                  <a:srgbClr val="0070C0"/>
                </a:solidFill>
                <a:latin typeface="Times New Roman" pitchFamily="18" charset="0"/>
                <a:cs typeface="Times New Roman" pitchFamily="18" charset="0"/>
              </a:rPr>
              <a:t> ĐCS” do </a:t>
            </a:r>
            <a:r>
              <a:rPr lang="en-US" sz="2400" b="1" dirty="0" err="1">
                <a:solidFill>
                  <a:srgbClr val="0070C0"/>
                </a:solidFill>
                <a:latin typeface="Times New Roman" pitchFamily="18" charset="0"/>
                <a:cs typeface="Times New Roman" pitchFamily="18" charset="0"/>
              </a:rPr>
              <a:t>C.Mác</a:t>
            </a:r>
            <a:r>
              <a:rPr lang="en-US" sz="2400" b="1" dirty="0">
                <a:solidFill>
                  <a:srgbClr val="0070C0"/>
                </a:solidFill>
                <a:latin typeface="Times New Roman" pitchFamily="18" charset="0"/>
                <a:cs typeface="Times New Roman" pitchFamily="18" charset="0"/>
              </a:rPr>
              <a:t> – </a:t>
            </a:r>
          </a:p>
          <a:p>
            <a:r>
              <a:rPr lang="en-US" sz="2400" b="1" dirty="0">
                <a:solidFill>
                  <a:srgbClr val="0070C0"/>
                </a:solidFill>
                <a:latin typeface="Times New Roman" pitchFamily="18" charset="0"/>
                <a:cs typeface="Times New Roman" pitchFamily="18" charset="0"/>
              </a:rPr>
              <a:t>Ph. </a:t>
            </a:r>
            <a:r>
              <a:rPr lang="en-US" sz="2400" b="1" dirty="0" err="1">
                <a:solidFill>
                  <a:srgbClr val="0070C0"/>
                </a:solidFill>
                <a:latin typeface="Times New Roman" pitchFamily="18" charset="0"/>
                <a:cs typeface="Times New Roman" pitchFamily="18" charset="0"/>
              </a:rPr>
              <a:t>Ăngghen</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soạn</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thảo</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được</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công</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bố</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trước</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toàn</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thế</a:t>
            </a:r>
            <a:r>
              <a:rPr lang="en-US" sz="2400" b="1" dirty="0">
                <a:solidFill>
                  <a:srgbClr val="0070C0"/>
                </a:solidFill>
                <a:latin typeface="Times New Roman" pitchFamily="18" charset="0"/>
                <a:cs typeface="Times New Roman" pitchFamily="18" charset="0"/>
              </a:rPr>
              <a:t> </a:t>
            </a:r>
            <a:r>
              <a:rPr lang="en-US" sz="2400" b="1" dirty="0" err="1">
                <a:solidFill>
                  <a:srgbClr val="0070C0"/>
                </a:solidFill>
                <a:latin typeface="Times New Roman" pitchFamily="18" charset="0"/>
                <a:cs typeface="Times New Roman" pitchFamily="18" charset="0"/>
              </a:rPr>
              <a:t>giới</a:t>
            </a:r>
            <a:endParaRPr lang="en-US" sz="2400" b="1" dirty="0">
              <a:solidFill>
                <a:srgbClr val="0070C0"/>
              </a:solidFill>
              <a:latin typeface="Times New Roman" pitchFamily="18" charset="0"/>
              <a:cs typeface="Times New Roman" pitchFamily="18" charset="0"/>
            </a:endParaRPr>
          </a:p>
        </p:txBody>
      </p:sp>
      <p:sp>
        <p:nvSpPr>
          <p:cNvPr id="13" name="Rectangle 2"/>
          <p:cNvSpPr>
            <a:spLocks noGrp="1" noChangeArrowheads="1"/>
          </p:cNvSpPr>
          <p:nvPr>
            <p:ph type="title" idx="4294967295"/>
          </p:nvPr>
        </p:nvSpPr>
        <p:spPr>
          <a:xfrm>
            <a:off x="228846" y="3494877"/>
            <a:ext cx="8447483" cy="742950"/>
          </a:xfrm>
          <a:ln w="25400">
            <a:solidFill>
              <a:schemeClr val="tx2">
                <a:lumMod val="60000"/>
                <a:lumOff val="40000"/>
              </a:schemeClr>
            </a:solidFill>
          </a:ln>
        </p:spPr>
        <p:txBody>
          <a:bodyPr>
            <a:normAutofit/>
          </a:bodyPr>
          <a:lstStyle/>
          <a:p>
            <a:pPr eaLnBrk="1" hangingPunct="1"/>
            <a:r>
              <a:rPr lang="en-US" sz="2400" b="1">
                <a:solidFill>
                  <a:srgbClr val="FF0000"/>
                </a:solidFill>
                <a:latin typeface="Times New Roman" pitchFamily="18" charset="0"/>
                <a:ea typeface="Tahoma" pitchFamily="34" charset="0"/>
                <a:cs typeface="Times New Roman" pitchFamily="18" charset="0"/>
              </a:rPr>
              <a:t>* Những luận điểm trong “Tuyên ngôn của Đảng Cộng sản”</a:t>
            </a:r>
            <a:endParaRPr lang="en-US" sz="2400" b="1" dirty="0">
              <a:solidFill>
                <a:srgbClr val="FF0000"/>
              </a:solidFill>
              <a:latin typeface="Times New Roman" pitchFamily="18" charset="0"/>
              <a:ea typeface="Tahoma" pitchFamily="34" charset="0"/>
              <a:cs typeface="Times New Roman" pitchFamily="18" charset="0"/>
            </a:endParaRPr>
          </a:p>
        </p:txBody>
      </p:sp>
      <p:sp>
        <p:nvSpPr>
          <p:cNvPr id="17" name="Text Box 49"/>
          <p:cNvSpPr txBox="1">
            <a:spLocks noChangeArrowheads="1"/>
          </p:cNvSpPr>
          <p:nvPr/>
        </p:nvSpPr>
        <p:spPr bwMode="gray">
          <a:xfrm>
            <a:off x="848015" y="4436798"/>
            <a:ext cx="7878867" cy="1200329"/>
          </a:xfrm>
          <a:prstGeom prst="rect">
            <a:avLst/>
          </a:prstGeom>
          <a:solidFill>
            <a:schemeClr val="bg1">
              <a:lumMod val="95000"/>
            </a:schemeClr>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just"/>
            <a:r>
              <a:rPr lang="en-US" sz="2400">
                <a:solidFill>
                  <a:srgbClr val="000000"/>
                </a:solidFill>
                <a:latin typeface="Times New Roman" pitchFamily="18" charset="0"/>
                <a:ea typeface="Tahoma" pitchFamily="34" charset="0"/>
                <a:cs typeface="Times New Roman" pitchFamily="18" charset="0"/>
              </a:rPr>
              <a:t>- Cuộc </a:t>
            </a:r>
            <a:r>
              <a:rPr lang="en-US" sz="2400" dirty="0" err="1">
                <a:solidFill>
                  <a:srgbClr val="000000"/>
                </a:solidFill>
                <a:latin typeface="Times New Roman" pitchFamily="18" charset="0"/>
                <a:ea typeface="Tahoma" pitchFamily="34" charset="0"/>
                <a:cs typeface="Times New Roman" pitchFamily="18" charset="0"/>
              </a:rPr>
              <a:t>đấu</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tranh</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giai</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cấp</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đã</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phát</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triển</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đến</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giai</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đoạn</a:t>
            </a:r>
            <a:r>
              <a:rPr lang="en-US" sz="2400" dirty="0">
                <a:solidFill>
                  <a:srgbClr val="000000"/>
                </a:solidFill>
                <a:latin typeface="Times New Roman" pitchFamily="18" charset="0"/>
                <a:ea typeface="Tahoma" pitchFamily="34" charset="0"/>
                <a:cs typeface="Times New Roman" pitchFamily="18" charset="0"/>
              </a:rPr>
              <a:t> GCCN </a:t>
            </a:r>
            <a:r>
              <a:rPr lang="en-US" sz="2400" dirty="0" err="1">
                <a:solidFill>
                  <a:srgbClr val="000000"/>
                </a:solidFill>
                <a:latin typeface="Times New Roman" pitchFamily="18" charset="0"/>
                <a:ea typeface="Tahoma" pitchFamily="34" charset="0"/>
                <a:cs typeface="Times New Roman" pitchFamily="18" charset="0"/>
              </a:rPr>
              <a:t>không</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thể</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giải</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phóng</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mình</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nếu</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không</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giải</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phóng</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toàn</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xã</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hội</a:t>
            </a:r>
            <a:endParaRPr lang="en-US" sz="2400" dirty="0">
              <a:solidFill>
                <a:srgbClr val="000000"/>
              </a:solidFill>
              <a:latin typeface="Times New Roman" pitchFamily="18" charset="0"/>
              <a:ea typeface="Tahoma" pitchFamily="34" charset="0"/>
              <a:cs typeface="Times New Roman" pitchFamily="18" charset="0"/>
            </a:endParaRPr>
          </a:p>
        </p:txBody>
      </p:sp>
      <p:sp>
        <p:nvSpPr>
          <p:cNvPr id="18" name="Text Box 50"/>
          <p:cNvSpPr txBox="1">
            <a:spLocks noChangeArrowheads="1"/>
          </p:cNvSpPr>
          <p:nvPr/>
        </p:nvSpPr>
        <p:spPr bwMode="gray">
          <a:xfrm>
            <a:off x="447831" y="3787728"/>
            <a:ext cx="378320" cy="46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sz="2400" dirty="0">
                <a:solidFill>
                  <a:srgbClr val="FFFFFF"/>
                </a:solidFill>
                <a:latin typeface="Times New Roman" pitchFamily="18" charset="0"/>
                <a:ea typeface="Tahoma" pitchFamily="34" charset="0"/>
                <a:cs typeface="Times New Roman" pitchFamily="18" charset="0"/>
              </a:rPr>
              <a:t>1</a:t>
            </a:r>
          </a:p>
        </p:txBody>
      </p:sp>
      <p:sp>
        <p:nvSpPr>
          <p:cNvPr id="31" name="Text Box 54"/>
          <p:cNvSpPr txBox="1">
            <a:spLocks noChangeArrowheads="1"/>
          </p:cNvSpPr>
          <p:nvPr/>
        </p:nvSpPr>
        <p:spPr bwMode="gray">
          <a:xfrm>
            <a:off x="826151" y="5864280"/>
            <a:ext cx="7900731" cy="830997"/>
          </a:xfrm>
          <a:prstGeom prst="rect">
            <a:avLst/>
          </a:prstGeom>
          <a:solidFill>
            <a:schemeClr val="accent2">
              <a:lumMod val="20000"/>
              <a:lumOff val="80000"/>
            </a:schemeClr>
          </a:solidFill>
          <a:ln w="25400" algn="ctr">
            <a:solidFill>
              <a:schemeClr val="tx1"/>
            </a:solidFill>
            <a:miter lim="800000"/>
            <a:headEnd/>
            <a:tailEnd/>
          </a:ln>
          <a:effectLst/>
        </p:spPr>
        <p:txBody>
          <a:bodyPr wrap="squar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just"/>
            <a:r>
              <a:rPr lang="en-US" sz="2400">
                <a:solidFill>
                  <a:srgbClr val="000000"/>
                </a:solidFill>
                <a:latin typeface="Times New Roman" pitchFamily="18" charset="0"/>
                <a:ea typeface="Tahoma" pitchFamily="34" charset="0"/>
                <a:cs typeface="Times New Roman" pitchFamily="18" charset="0"/>
              </a:rPr>
              <a:t>- Logic </a:t>
            </a:r>
            <a:r>
              <a:rPr lang="en-US" sz="2400" dirty="0" err="1">
                <a:solidFill>
                  <a:srgbClr val="000000"/>
                </a:solidFill>
                <a:latin typeface="Times New Roman" pitchFamily="18" charset="0"/>
                <a:ea typeface="Tahoma" pitchFamily="34" charset="0"/>
                <a:cs typeface="Times New Roman" pitchFamily="18" charset="0"/>
              </a:rPr>
              <a:t>phát</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triển</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tất</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yếu</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của</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xã</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hội</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là</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sự</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sụp</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đổ</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tất</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yếu</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của</a:t>
            </a:r>
            <a:r>
              <a:rPr lang="en-US" sz="2400" dirty="0">
                <a:solidFill>
                  <a:srgbClr val="000000"/>
                </a:solidFill>
                <a:latin typeface="Times New Roman" pitchFamily="18" charset="0"/>
                <a:ea typeface="Tahoma" pitchFamily="34" charset="0"/>
                <a:cs typeface="Times New Roman" pitchFamily="18" charset="0"/>
              </a:rPr>
              <a:t> CNTB </a:t>
            </a:r>
            <a:r>
              <a:rPr lang="en-US" sz="2400" dirty="0" err="1">
                <a:solidFill>
                  <a:srgbClr val="000000"/>
                </a:solidFill>
                <a:latin typeface="Times New Roman" pitchFamily="18" charset="0"/>
                <a:ea typeface="Tahoma" pitchFamily="34" charset="0"/>
                <a:cs typeface="Times New Roman" pitchFamily="18" charset="0"/>
              </a:rPr>
              <a:t>và</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sự</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thắng</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lợi</a:t>
            </a:r>
            <a:r>
              <a:rPr lang="en-US" sz="2400" dirty="0">
                <a:solidFill>
                  <a:srgbClr val="000000"/>
                </a:solidFill>
                <a:latin typeface="Times New Roman" pitchFamily="18" charset="0"/>
                <a:ea typeface="Tahoma" pitchFamily="34" charset="0"/>
                <a:cs typeface="Times New Roman" pitchFamily="18" charset="0"/>
              </a:rPr>
              <a:t> </a:t>
            </a:r>
            <a:r>
              <a:rPr lang="en-US" sz="2400" dirty="0" err="1">
                <a:solidFill>
                  <a:srgbClr val="000000"/>
                </a:solidFill>
                <a:latin typeface="Times New Roman" pitchFamily="18" charset="0"/>
                <a:ea typeface="Tahoma" pitchFamily="34" charset="0"/>
                <a:cs typeface="Times New Roman" pitchFamily="18" charset="0"/>
              </a:rPr>
              <a:t>của</a:t>
            </a:r>
            <a:r>
              <a:rPr lang="en-US" sz="2400" dirty="0">
                <a:solidFill>
                  <a:srgbClr val="000000"/>
                </a:solidFill>
                <a:latin typeface="Times New Roman" pitchFamily="18" charset="0"/>
                <a:ea typeface="Tahoma" pitchFamily="34" charset="0"/>
                <a:cs typeface="Times New Roman" pitchFamily="18" charset="0"/>
              </a:rPr>
              <a:t> CNXH</a:t>
            </a:r>
          </a:p>
        </p:txBody>
      </p:sp>
      <p:sp>
        <p:nvSpPr>
          <p:cNvPr id="37" name="Text Box 60"/>
          <p:cNvSpPr txBox="1">
            <a:spLocks noChangeArrowheads="1"/>
          </p:cNvSpPr>
          <p:nvPr/>
        </p:nvSpPr>
        <p:spPr bwMode="gray">
          <a:xfrm>
            <a:off x="553679" y="5580288"/>
            <a:ext cx="338214" cy="444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sz="2400" dirty="0">
                <a:solidFill>
                  <a:srgbClr val="FFFFFF"/>
                </a:solidFill>
                <a:latin typeface="Times New Roman" pitchFamily="18" charset="0"/>
                <a:ea typeface="Tahoma" pitchFamily="34" charset="0"/>
                <a:cs typeface="Times New Roman" pitchFamily="18" charset="0"/>
              </a:rPr>
              <a:t>3</a:t>
            </a:r>
          </a:p>
        </p:txBody>
      </p:sp>
      <p:sp>
        <p:nvSpPr>
          <p:cNvPr id="42" name="Text Box 50"/>
          <p:cNvSpPr txBox="1">
            <a:spLocks noChangeArrowheads="1"/>
          </p:cNvSpPr>
          <p:nvPr/>
        </p:nvSpPr>
        <p:spPr bwMode="gray">
          <a:xfrm>
            <a:off x="456894" y="6530283"/>
            <a:ext cx="337578" cy="414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defRPr sz="2800" b="1">
                <a:solidFill>
                  <a:schemeClr val="tx1"/>
                </a:solidFill>
                <a:latin typeface="Verdana"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a:r>
              <a:rPr lang="en-US" sz="2400" dirty="0">
                <a:solidFill>
                  <a:srgbClr val="FFFFFF"/>
                </a:solidFill>
                <a:latin typeface="Times New Roman" pitchFamily="18" charset="0"/>
                <a:ea typeface="Tahoma" pitchFamily="34" charset="0"/>
                <a:cs typeface="Times New Roman" pitchFamily="18" charset="0"/>
              </a:rPr>
              <a:t>4</a:t>
            </a:r>
          </a:p>
        </p:txBody>
      </p:sp>
      <p:sp>
        <p:nvSpPr>
          <p:cNvPr id="14" name="Rounded Rectangle 13"/>
          <p:cNvSpPr/>
          <p:nvPr/>
        </p:nvSpPr>
        <p:spPr>
          <a:xfrm>
            <a:off x="2382981" y="59366"/>
            <a:ext cx="6657681" cy="101166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vi-VN" sz="2800" b="1" kern="0">
                <a:solidFill>
                  <a:schemeClr val="bg1"/>
                </a:solidFill>
                <a:latin typeface="Times New Roman" panose="02020603050405020304" pitchFamily="18" charset="0"/>
                <a:cs typeface="Times New Roman" panose="02020603050405020304" pitchFamily="18" charset="0"/>
              </a:rPr>
              <a:t>2. </a:t>
            </a:r>
            <a:r>
              <a:rPr lang="en-US" sz="2800" b="1" err="1">
                <a:latin typeface="Times New Roman" panose="02020603050405020304" pitchFamily="18" charset="0"/>
                <a:cs typeface="Times New Roman" panose="02020603050405020304" pitchFamily="18" charset="0"/>
              </a:rPr>
              <a:t>Vai</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trò</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của</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Các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Mác</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r>
              <a:rPr lang="en-US" sz="2800" b="1" err="1">
                <a:latin typeface="Times New Roman" panose="02020603050405020304" pitchFamily="18" charset="0"/>
                <a:cs typeface="Times New Roman" panose="02020603050405020304" pitchFamily="18" charset="0"/>
              </a:rPr>
              <a:t>và</a:t>
            </a:r>
            <a:r>
              <a:rPr lang="en-US" sz="2800" b="1">
                <a:latin typeface="Times New Roman" panose="02020603050405020304" pitchFamily="18" charset="0"/>
                <a:cs typeface="Times New Roman" panose="02020603050405020304" pitchFamily="18" charset="0"/>
              </a:rPr>
              <a:t> </a:t>
            </a:r>
          </a:p>
          <a:p>
            <a:pPr algn="ctr" fontAlgn="auto">
              <a:spcAft>
                <a:spcPts val="0"/>
              </a:spcAft>
              <a:defRPr/>
            </a:pPr>
            <a:r>
              <a:rPr lang="en-US" sz="2800" b="1">
                <a:latin typeface="Times New Roman" panose="02020603050405020304" pitchFamily="18" charset="0"/>
                <a:cs typeface="Times New Roman" panose="02020603050405020304" pitchFamily="18" charset="0"/>
              </a:rPr>
              <a:t>Phriđrích </a:t>
            </a:r>
            <a:r>
              <a:rPr lang="en-US" sz="2800" b="1" err="1">
                <a:latin typeface="Times New Roman" panose="02020603050405020304" pitchFamily="18" charset="0"/>
                <a:cs typeface="Times New Roman" panose="02020603050405020304" pitchFamily="18" charset="0"/>
              </a:rPr>
              <a:t>Ăngghen</a:t>
            </a:r>
            <a:r>
              <a:rPr lang="vi-VN" sz="2800" b="1" kern="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8526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000"/>
                                        <p:tgtEl>
                                          <p:spTgt spid="13"/>
                                        </p:tgtEl>
                                      </p:cBhvr>
                                    </p:animEffect>
                                    <p:anim calcmode="lin" valueType="num">
                                      <p:cBhvr>
                                        <p:cTn id="27" dur="1000" fill="hold"/>
                                        <p:tgtEl>
                                          <p:spTgt spid="13"/>
                                        </p:tgtEl>
                                        <p:attrNameLst>
                                          <p:attrName>ppt_x</p:attrName>
                                        </p:attrNameLst>
                                      </p:cBhvr>
                                      <p:tavLst>
                                        <p:tav tm="0">
                                          <p:val>
                                            <p:strVal val="#ppt_x"/>
                                          </p:val>
                                        </p:tav>
                                        <p:tav tm="100000">
                                          <p:val>
                                            <p:strVal val="#ppt_x"/>
                                          </p:val>
                                        </p:tav>
                                      </p:tavLst>
                                    </p:anim>
                                    <p:anim calcmode="lin" valueType="num">
                                      <p:cBhvr>
                                        <p:cTn id="2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barn(inVertical)">
                                      <p:cBhvr>
                                        <p:cTn id="3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P spid="31"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6965</TotalTime>
  <Words>1172</Words>
  <Application>Microsoft Office PowerPoint</Application>
  <PresentationFormat>On-screen Show (4:3)</PresentationFormat>
  <Paragraphs>96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Unicode MS</vt:lpstr>
      <vt:lpstr>UTM Alexander</vt:lpstr>
      <vt:lpstr>Arial</vt:lpstr>
      <vt:lpstr>Calibri</vt:lpstr>
      <vt:lpstr>Tahoma</vt:lpstr>
      <vt:lpstr>Times New Roman</vt:lpstr>
      <vt:lpstr>Wingdings</vt:lpstr>
      <vt:lpstr>Office Theme</vt:lpstr>
      <vt:lpstr>PowerPoint Presentation</vt:lpstr>
      <vt:lpstr>Chương 1 NHẬP MÔN CHỦ NGHĨA XÃ HỘI KHOA HỌC (CNXHKH)</vt:lpstr>
      <vt:lpstr>I. SỰ RA ĐỜI CỦA CNXHKH</vt:lpstr>
      <vt:lpstr>PowerPoint Presentation</vt:lpstr>
      <vt:lpstr>PowerPoint Presentation</vt:lpstr>
      <vt:lpstr>PowerPoint Presentation</vt:lpstr>
      <vt:lpstr>PowerPoint Presentation</vt:lpstr>
      <vt:lpstr>PowerPoint Presentation</vt:lpstr>
      <vt:lpstr>* Những luận điểm trong “Tuyên ngôn của Đảng Cộng sản”</vt:lpstr>
      <vt:lpstr>* Những luận điểm trong “Tuyên ngôn của Đảng Cộng sản”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316</cp:revision>
  <dcterms:created xsi:type="dcterms:W3CDTF">2020-12-02T00:38:25Z</dcterms:created>
  <dcterms:modified xsi:type="dcterms:W3CDTF">2024-07-15T08:44:30Z</dcterms:modified>
</cp:coreProperties>
</file>