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359" r:id="rId3"/>
    <p:sldId id="350" r:id="rId4"/>
    <p:sldId id="351" r:id="rId5"/>
    <p:sldId id="352" r:id="rId6"/>
    <p:sldId id="353" r:id="rId7"/>
    <p:sldId id="360" r:id="rId8"/>
    <p:sldId id="354" r:id="rId9"/>
    <p:sldId id="356" r:id="rId10"/>
    <p:sldId id="357" r:id="rId11"/>
    <p:sldId id="35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08CD4"/>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727" autoAdjust="0"/>
  </p:normalViewPr>
  <p:slideViewPr>
    <p:cSldViewPr snapToGrid="0">
      <p:cViewPr varScale="1">
        <p:scale>
          <a:sx n="76" d="100"/>
          <a:sy n="76" d="100"/>
        </p:scale>
        <p:origin x="1642" y="53"/>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60142-9D3A-4627-8E19-2DDC3ED0245B}" type="datetimeFigureOut">
              <a:rPr lang="en-US" smtClean="0"/>
              <a:t>15-Jul-24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9E891-0BE3-476A-AD6C-E6658D2CFC8A}" type="slidenum">
              <a:rPr lang="en-US" smtClean="0"/>
              <a:t>‹#›</a:t>
            </a:fld>
            <a:endParaRPr lang="en-US"/>
          </a:p>
        </p:txBody>
      </p:sp>
    </p:spTree>
    <p:extLst>
      <p:ext uri="{BB962C8B-B14F-4D97-AF65-F5344CB8AC3E}">
        <p14:creationId xmlns:p14="http://schemas.microsoft.com/office/powerpoint/2010/main" val="4087366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2</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292601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4288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70964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241234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694810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365639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87596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09B3EC-0601-4F7A-ADBF-4FA0574C3457}" type="datetimeFigureOut">
              <a:rPr lang="en-US" smtClean="0"/>
              <a:t>15-Jul-24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85658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09B3EC-0601-4F7A-ADBF-4FA0574C3457}" type="datetimeFigureOut">
              <a:rPr lang="en-US" smtClean="0"/>
              <a:t>15-Jul-24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54708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9B3EC-0601-4F7A-ADBF-4FA0574C3457}" type="datetimeFigureOut">
              <a:rPr lang="en-US" smtClean="0"/>
              <a:t>15-Jul-24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8710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5562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414394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9B3EC-0601-4F7A-ADBF-4FA0574C3457}" type="datetimeFigureOut">
              <a:rPr lang="en-US" smtClean="0"/>
              <a:t>15-Jul-24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32D79-F70B-456A-83C2-7ABF28384928}" type="slidenum">
              <a:rPr lang="en-US" smtClean="0"/>
              <a:t>‹#›</a:t>
            </a:fld>
            <a:endParaRPr lang="en-US"/>
          </a:p>
        </p:txBody>
      </p:sp>
      <p:pic>
        <p:nvPicPr>
          <p:cNvPr id="8" name="Graphic 7">
            <a:extLst>
              <a:ext uri="{FF2B5EF4-FFF2-40B4-BE49-F238E27FC236}">
                <a16:creationId xmlns:a16="http://schemas.microsoft.com/office/drawing/2014/main" id="{B73CDF94-991E-6AF1-03F5-4B4DA53FA286}"/>
              </a:ext>
            </a:extLst>
          </p:cNvPr>
          <p:cNvPicPr>
            <a:picLocks noChangeAspect="1"/>
          </p:cNvPicPr>
          <p:nvPr userDrawn="1"/>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58299" y="92076"/>
            <a:ext cx="1586848" cy="618339"/>
          </a:xfrm>
          <a:prstGeom prst="rect">
            <a:avLst/>
          </a:prstGeom>
        </p:spPr>
      </p:pic>
    </p:spTree>
    <p:extLst>
      <p:ext uri="{BB962C8B-B14F-4D97-AF65-F5344CB8AC3E}">
        <p14:creationId xmlns:p14="http://schemas.microsoft.com/office/powerpoint/2010/main" val="378911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15960" y="2190789"/>
            <a:ext cx="8446149" cy="18622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accent5">
                    <a:lumMod val="75000"/>
                  </a:schemeClr>
                </a:solidFill>
              </a:rPr>
              <a:t>HỌC PHẦN</a:t>
            </a:r>
          </a:p>
          <a:p>
            <a:pPr>
              <a:spcBef>
                <a:spcPts val="1200"/>
              </a:spcBef>
            </a:pPr>
            <a:r>
              <a:rPr lang="en-US" altLang="en-US" sz="3600" b="1">
                <a:solidFill>
                  <a:srgbClr val="FF0000"/>
                </a:solidFill>
                <a:latin typeface="Times New Roman" panose="02020603050405020304" pitchFamily="18" charset="0"/>
                <a:cs typeface="Times New Roman" panose="02020603050405020304" pitchFamily="18" charset="0"/>
              </a:rPr>
              <a:t>CHỦ NGHĨA XÃ HỘI KHOA HỌC</a:t>
            </a:r>
          </a:p>
          <a:p>
            <a:pPr>
              <a:lnSpc>
                <a:spcPct val="100000"/>
              </a:lnSpc>
              <a:spcBef>
                <a:spcPts val="1600"/>
              </a:spcBef>
            </a:pPr>
            <a:endParaRPr lang="en-US" sz="4000" b="1">
              <a:solidFill>
                <a:srgbClr val="FF0000"/>
              </a:solidFill>
            </a:endParaRPr>
          </a:p>
          <a:p>
            <a:pPr>
              <a:lnSpc>
                <a:spcPct val="100000"/>
              </a:lnSpc>
              <a:spcBef>
                <a:spcPts val="1600"/>
              </a:spcBef>
            </a:pPr>
            <a:endParaRPr lang="en-US" sz="4000" b="1">
              <a:solidFill>
                <a:srgbClr val="FF0000"/>
              </a:solidFill>
            </a:endParaRPr>
          </a:p>
        </p:txBody>
      </p:sp>
      <p:sp>
        <p:nvSpPr>
          <p:cNvPr id="2" name="Rectangle 1"/>
          <p:cNvSpPr/>
          <p:nvPr/>
        </p:nvSpPr>
        <p:spPr>
          <a:xfrm>
            <a:off x="115960" y="3719921"/>
            <a:ext cx="8730642" cy="609398"/>
          </a:xfrm>
          <a:prstGeom prst="rect">
            <a:avLst/>
          </a:prstGeom>
        </p:spPr>
        <p:txBody>
          <a:bodyPr wrap="square">
            <a:spAutoFit/>
          </a:bodyPr>
          <a:lstStyle/>
          <a:p>
            <a:pPr algn="ctr">
              <a:lnSpc>
                <a:spcPct val="140000"/>
              </a:lnSpc>
            </a:pPr>
            <a:r>
              <a:rPr lang="en-US" sz="2400" b="1">
                <a:solidFill>
                  <a:srgbClr val="002060"/>
                </a:solidFill>
                <a:latin typeface="Times New Roman" pitchFamily="18" charset="0"/>
                <a:ea typeface="Tahoma" pitchFamily="34" charset="0"/>
                <a:cs typeface="Times New Roman" pitchFamily="18" charset="0"/>
              </a:rPr>
              <a:t>SỨ MỆNH LỊCH SỬ CỦA GIAI CẤP CÔNG NHÂN</a:t>
            </a:r>
          </a:p>
        </p:txBody>
      </p:sp>
    </p:spTree>
    <p:extLst>
      <p:ext uri="{BB962C8B-B14F-4D97-AF65-F5344CB8AC3E}">
        <p14:creationId xmlns:p14="http://schemas.microsoft.com/office/powerpoint/2010/main" val="1240130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55262" y="1165946"/>
            <a:ext cx="8201465" cy="5440754"/>
            <a:chOff x="555262" y="1165946"/>
            <a:chExt cx="8201465" cy="5440754"/>
          </a:xfrm>
        </p:grpSpPr>
        <p:pic>
          <p:nvPicPr>
            <p:cNvPr id="2" name="Picture 1">
              <a:extLst>
                <a:ext uri="{FF2B5EF4-FFF2-40B4-BE49-F238E27FC236}">
                  <a16:creationId xmlns:a16="http://schemas.microsoft.com/office/drawing/2014/main" id="{2A3EB997-1589-470A-AC3E-8EF01FA4484D}"/>
                </a:ext>
              </a:extLst>
            </p:cNvPr>
            <p:cNvPicPr>
              <a:picLocks noChangeAspect="1"/>
            </p:cNvPicPr>
            <p:nvPr/>
          </p:nvPicPr>
          <p:blipFill>
            <a:blip r:embed="rId2"/>
            <a:stretch>
              <a:fillRect/>
            </a:stretch>
          </p:blipFill>
          <p:spPr>
            <a:xfrm>
              <a:off x="914402" y="1165946"/>
              <a:ext cx="7677150" cy="5191125"/>
            </a:xfrm>
            <a:prstGeom prst="rect">
              <a:avLst/>
            </a:prstGeom>
          </p:spPr>
        </p:pic>
        <p:sp>
          <p:nvSpPr>
            <p:cNvPr id="3" name="Rectangle 2">
              <a:extLst>
                <a:ext uri="{FF2B5EF4-FFF2-40B4-BE49-F238E27FC236}">
                  <a16:creationId xmlns:a16="http://schemas.microsoft.com/office/drawing/2014/main" id="{829F3682-E0EA-45EC-9FA6-2974F7B74CD7}"/>
                </a:ext>
              </a:extLst>
            </p:cNvPr>
            <p:cNvSpPr/>
            <p:nvPr/>
          </p:nvSpPr>
          <p:spPr>
            <a:xfrm>
              <a:off x="555262" y="1165946"/>
              <a:ext cx="8201465" cy="544075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79397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7573" y="877100"/>
            <a:ext cx="8356209" cy="5847755"/>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algn="ctr"/>
            <a:r>
              <a:rPr lang="en-US" sz="2200" b="1">
                <a:latin typeface="Times New Roman" panose="02020603050405020304" pitchFamily="18" charset="0"/>
                <a:cs typeface="Times New Roman" panose="02020603050405020304" pitchFamily="18" charset="0"/>
              </a:rPr>
              <a:t>TÀI LIỆU THAM KHẢO</a:t>
            </a:r>
          </a:p>
          <a:p>
            <a:pPr algn="just"/>
            <a:r>
              <a:rPr lang="en-US" sz="2200">
                <a:latin typeface="Times New Roman" panose="02020603050405020304" pitchFamily="18" charset="0"/>
                <a:cs typeface="Times New Roman" panose="02020603050405020304" pitchFamily="18" charset="0"/>
              </a:rPr>
              <a:t>1. Bộ Giáo dục và Đào tạo (2021), Giáo trình Chủ nghĩa xã hội khoa học, dùng cho sinh viên đại học hệ không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2. Bộ Giáo dục và Đào tạo (2021), Giáo trình Chủ nghĩa xã hội khoa học, dùng cho sinh viên đại học hệ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3. Bộ Giáo dục và Đào tạo (2006), Giáo trình chủ nghĩa xã hội khoa học, Nxb Giáo dục và đào tạo.</a:t>
            </a:r>
          </a:p>
          <a:p>
            <a:pPr algn="just"/>
            <a:r>
              <a:rPr lang="en-US" sz="2200">
                <a:latin typeface="Times New Roman" panose="02020603050405020304" pitchFamily="18" charset="0"/>
                <a:cs typeface="Times New Roman" panose="02020603050405020304" pitchFamily="18" charset="0"/>
              </a:rPr>
              <a:t>4. Hội đồng Trung ương chỉ đạo biên soạn giáo trình quốc gia các môn khoa học Mác – V.I.Lênin, tư tưởng Hồ Chí Minh (2002) Giáo trình chủ nghĩa xã hội khoa học, Nhà xuất bản Chính trị quốc gia sự thật, Hà Nội. </a:t>
            </a:r>
          </a:p>
          <a:p>
            <a:pPr algn="just"/>
            <a:r>
              <a:rPr lang="en-US" sz="2200">
                <a:latin typeface="Times New Roman" panose="02020603050405020304" pitchFamily="18" charset="0"/>
                <a:cs typeface="Times New Roman" panose="02020603050405020304" pitchFamily="18" charset="0"/>
              </a:rPr>
              <a:t>5. Học viện Chính trị quốc gia Hồ Chí Minh (2018), Giáo trình Chủ nghĩa xã hội khoa học, “Chương trình cao cấp lý luận chính trị”, Bùi Thị Ngọc Lan, Đỗ Thị Thạch (đồng chủ biên) Nxb Lý luận chính trị, Hà Nội.</a:t>
            </a:r>
          </a:p>
          <a:p>
            <a:pPr algn="just"/>
            <a:r>
              <a:rPr lang="en-US" sz="2200">
                <a:latin typeface="Times New Roman" panose="02020603050405020304" pitchFamily="18" charset="0"/>
                <a:cs typeface="Times New Roman" panose="02020603050405020304" pitchFamily="18" charset="0"/>
              </a:rPr>
              <a:t>6. Pedro P. Geiger (2015), Chủ nghĩa tư bản, chủ nghĩa quốc tế và chủ nghĩa xã hội thời toàn cầu. Tạp chí Thông tin khoa học lý luận, số 3 (4).</a:t>
            </a:r>
          </a:p>
        </p:txBody>
      </p:sp>
    </p:spTree>
    <p:extLst>
      <p:ext uri="{BB962C8B-B14F-4D97-AF65-F5344CB8AC3E}">
        <p14:creationId xmlns:p14="http://schemas.microsoft.com/office/powerpoint/2010/main" val="3650579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52399" y="1499509"/>
            <a:ext cx="8617527" cy="1339850"/>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just" fontAlgn="auto">
              <a:spcBef>
                <a:spcPts val="0"/>
              </a:spcBef>
              <a:spcAft>
                <a:spcPts val="0"/>
              </a:spcAft>
              <a:defRPr/>
            </a:pPr>
            <a:r>
              <a:rPr lang="vi-VN" sz="2200" b="1">
                <a:solidFill>
                  <a:schemeClr val="bg1"/>
                </a:solidFill>
                <a:latin typeface="+mj-lt"/>
                <a:cs typeface="Times New Roman" pitchFamily="18" charset="0"/>
              </a:rPr>
              <a:t>I. </a:t>
            </a:r>
            <a:r>
              <a:rPr lang="vi-VN" sz="2200" b="1">
                <a:solidFill>
                  <a:schemeClr val="bg1"/>
                </a:solidFill>
                <a:latin typeface="+mj-lt"/>
              </a:rPr>
              <a:t>QUAN ĐIỂM CƠ BẢN CỦA CHỦ NGHĨA MÁC - LÊNIN VỀ GIAI CẤP CÔNG NHÂN VÀ SỨ MỆNH LỊCH SỬ THẾ GIỚI CỦA GIAI CẤP CÔNG NHÂN</a:t>
            </a:r>
            <a:endParaRPr lang="vi-VN" sz="2200" b="1">
              <a:solidFill>
                <a:schemeClr val="bg1"/>
              </a:solidFill>
              <a:latin typeface="+mj-lt"/>
              <a:cs typeface="Times New Roman" pitchFamily="18" charset="0"/>
            </a:endParaRPr>
          </a:p>
        </p:txBody>
      </p:sp>
      <p:sp>
        <p:nvSpPr>
          <p:cNvPr id="7" name="Rounded Rectangle 6"/>
          <p:cNvSpPr/>
          <p:nvPr/>
        </p:nvSpPr>
        <p:spPr>
          <a:xfrm>
            <a:off x="152399" y="3136001"/>
            <a:ext cx="8617526" cy="1182433"/>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fontAlgn="auto">
              <a:spcBef>
                <a:spcPts val="0"/>
              </a:spcBef>
              <a:spcAft>
                <a:spcPts val="0"/>
              </a:spcAft>
              <a:defRPr/>
            </a:pPr>
            <a:r>
              <a:rPr lang="en-US" sz="2200" b="1">
                <a:solidFill>
                  <a:schemeClr val="bg1"/>
                </a:solidFill>
                <a:latin typeface="Times New Roman" panose="02020603050405020304" pitchFamily="18" charset="0"/>
                <a:cs typeface="Times New Roman" panose="02020603050405020304" pitchFamily="18" charset="0"/>
              </a:rPr>
              <a:t>I</a:t>
            </a:r>
            <a:r>
              <a:rPr lang="vi-VN" sz="2200" b="1">
                <a:solidFill>
                  <a:schemeClr val="bg1"/>
                </a:solidFill>
                <a:latin typeface="Times New Roman" panose="02020603050405020304" pitchFamily="18" charset="0"/>
                <a:cs typeface="Times New Roman" panose="02020603050405020304" pitchFamily="18" charset="0"/>
              </a:rPr>
              <a:t>I. </a:t>
            </a:r>
            <a:r>
              <a:rPr lang="en-US" sz="2200" b="1">
                <a:solidFill>
                  <a:schemeClr val="bg1"/>
                </a:solidFill>
                <a:latin typeface="Times New Roman" panose="02020603050405020304" pitchFamily="18" charset="0"/>
                <a:cs typeface="Times New Roman" panose="02020603050405020304" pitchFamily="18" charset="0"/>
              </a:rPr>
              <a:t>GIAI CẤP CÔNG NHÂN VÀ VIỆC THỰC HIỆN SỨ MỆNH LỊCH SỬ CỦA GIAI CẤP CÔNG NHÂN HIỆN NAY</a:t>
            </a:r>
            <a:endParaRPr lang="vi-VN" sz="2200" b="1">
              <a:solidFill>
                <a:schemeClr val="bg1"/>
              </a:solidFill>
              <a:latin typeface="Times New Roman" panose="02020603050405020304" pitchFamily="18" charset="0"/>
              <a:cs typeface="Times New Roman" panose="02020603050405020304" pitchFamily="18" charset="0"/>
            </a:endParaRPr>
          </a:p>
        </p:txBody>
      </p:sp>
      <p:sp>
        <p:nvSpPr>
          <p:cNvPr id="18" name="Title 1"/>
          <p:cNvSpPr>
            <a:spLocks noGrp="1"/>
          </p:cNvSpPr>
          <p:nvPr>
            <p:ph type="title"/>
          </p:nvPr>
        </p:nvSpPr>
        <p:spPr>
          <a:xfrm>
            <a:off x="1899137" y="12526"/>
            <a:ext cx="7244863" cy="1014416"/>
          </a:xfrm>
          <a:solidFill>
            <a:schemeClr val="accent1">
              <a:lumMod val="75000"/>
            </a:schemeClr>
          </a:solidFill>
        </p:spPr>
        <p:txBody>
          <a:bodyPr>
            <a:normAutofit/>
          </a:bodyPr>
          <a:lstStyle/>
          <a:p>
            <a:pPr>
              <a:spcBef>
                <a:spcPts val="1200"/>
              </a:spcBef>
            </a:pPr>
            <a:r>
              <a:rPr lang="en-US" sz="2800" b="1" err="1">
                <a:solidFill>
                  <a:srgbClr val="00B050"/>
                </a:solidFill>
                <a:latin typeface="Times New Roman" pitchFamily="18" charset="0"/>
                <a:cs typeface="Times New Roman" pitchFamily="18" charset="0"/>
              </a:rPr>
              <a:t>Chương</a:t>
            </a:r>
            <a:r>
              <a:rPr lang="en-US" sz="2800" b="1">
                <a:solidFill>
                  <a:srgbClr val="00B050"/>
                </a:solidFill>
                <a:latin typeface="Times New Roman" pitchFamily="18" charset="0"/>
                <a:cs typeface="Times New Roman" pitchFamily="18" charset="0"/>
              </a:rPr>
              <a:t> 2</a:t>
            </a:r>
            <a:br>
              <a:rPr lang="en-US">
                <a:solidFill>
                  <a:schemeClr val="accent5">
                    <a:lumMod val="75000"/>
                  </a:schemeClr>
                </a:solidFill>
              </a:rPr>
            </a:br>
            <a:r>
              <a:rPr lang="en-US" sz="2400" b="1">
                <a:solidFill>
                  <a:srgbClr val="FFC000"/>
                </a:solidFill>
                <a:latin typeface="Times New Roman" pitchFamily="18" charset="0"/>
                <a:ea typeface="Tahoma" pitchFamily="34" charset="0"/>
                <a:cs typeface="Times New Roman" pitchFamily="18" charset="0"/>
              </a:rPr>
              <a:t>SỨ MỆNH LỊCH SỬ CỦA GIAI CẤP CÔNG NHÂN</a:t>
            </a:r>
            <a:endParaRPr lang="en-US" sz="2400" b="1">
              <a:solidFill>
                <a:srgbClr val="FFC000"/>
              </a:solidFill>
              <a:latin typeface="Times New Roman" pitchFamily="18" charset="0"/>
              <a:cs typeface="Times New Roman" pitchFamily="18" charset="0"/>
            </a:endParaRPr>
          </a:p>
        </p:txBody>
      </p:sp>
      <p:sp>
        <p:nvSpPr>
          <p:cNvPr id="49" name="Rounded Rectangle 48"/>
          <p:cNvSpPr/>
          <p:nvPr/>
        </p:nvSpPr>
        <p:spPr>
          <a:xfrm>
            <a:off x="152399" y="4672536"/>
            <a:ext cx="8631367" cy="900649"/>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fontAlgn="auto">
              <a:spcBef>
                <a:spcPts val="0"/>
              </a:spcBef>
              <a:spcAft>
                <a:spcPts val="0"/>
              </a:spcAft>
              <a:defRPr/>
            </a:pPr>
            <a:r>
              <a:rPr lang="en-US" sz="2200" b="1">
                <a:solidFill>
                  <a:schemeClr val="bg1"/>
                </a:solidFill>
                <a:latin typeface="Times New Roman" panose="02020603050405020304" pitchFamily="18" charset="0"/>
                <a:cs typeface="Times New Roman" panose="02020603050405020304" pitchFamily="18" charset="0"/>
              </a:rPr>
              <a:t>II</a:t>
            </a:r>
            <a:r>
              <a:rPr lang="vi-VN" sz="2200" b="1">
                <a:solidFill>
                  <a:schemeClr val="bg1"/>
                </a:solidFill>
                <a:latin typeface="Times New Roman" panose="02020603050405020304" pitchFamily="18" charset="0"/>
                <a:cs typeface="Times New Roman" panose="02020603050405020304" pitchFamily="18" charset="0"/>
              </a:rPr>
              <a:t>I. </a:t>
            </a:r>
            <a:r>
              <a:rPr lang="en-US" sz="2200" b="1">
                <a:solidFill>
                  <a:schemeClr val="bg1"/>
                </a:solidFill>
                <a:latin typeface="Times New Roman" panose="02020603050405020304" pitchFamily="18" charset="0"/>
                <a:cs typeface="Times New Roman" panose="02020603050405020304" pitchFamily="18" charset="0"/>
              </a:rPr>
              <a:t>SỨ MỆNH LỊCH SỬ CỦA GIAI CẤP CÔNG NHÂN VIỆT NAM</a:t>
            </a:r>
            <a:endParaRPr lang="vi-VN" sz="2200"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7853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circle(in)">
                                      <p:cBhvr>
                                        <p:cTn id="22" dur="2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8" grpId="0" animBg="1"/>
      <p:bldP spid="4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3205" y="12527"/>
            <a:ext cx="7230795" cy="1116573"/>
          </a:xfrm>
          <a:solidFill>
            <a:schemeClr val="accent1">
              <a:lumMod val="75000"/>
            </a:schemeClr>
          </a:solidFill>
        </p:spPr>
        <p:txBody>
          <a:bodyPr>
            <a:noAutofit/>
          </a:bodyPr>
          <a:lstStyle/>
          <a:p>
            <a:pPr fontAlgn="auto">
              <a:spcBef>
                <a:spcPts val="0"/>
              </a:spcBef>
              <a:spcAft>
                <a:spcPts val="0"/>
              </a:spcAft>
              <a:defRPr/>
            </a:pPr>
            <a:r>
              <a:rPr lang="en-US" sz="2400" b="1">
                <a:solidFill>
                  <a:schemeClr val="bg1"/>
                </a:solidFill>
                <a:latin typeface="Times New Roman" panose="02020603050405020304" pitchFamily="18" charset="0"/>
                <a:cs typeface="Times New Roman" panose="02020603050405020304" pitchFamily="18" charset="0"/>
              </a:rPr>
              <a:t>I</a:t>
            </a:r>
            <a:r>
              <a:rPr lang="vi-VN" sz="2400" b="1">
                <a:solidFill>
                  <a:schemeClr val="bg1"/>
                </a:solidFill>
                <a:cs typeface="Times New Roman" panose="02020603050405020304" pitchFamily="18" charset="0"/>
              </a:rPr>
              <a:t>I. </a:t>
            </a:r>
            <a:r>
              <a:rPr lang="en-US" sz="2400" b="1">
                <a:solidFill>
                  <a:schemeClr val="bg1"/>
                </a:solidFill>
                <a:latin typeface="Times New Roman" panose="02020603050405020304" pitchFamily="18" charset="0"/>
                <a:cs typeface="Times New Roman" panose="02020603050405020304" pitchFamily="18" charset="0"/>
              </a:rPr>
              <a:t>GIAI CẤP CÔNG NHÂN VÀ VIỆC THỰC HIỆN SỨ MỆNH LỊCH SỬ CỦA GIAI CẤP CÔNG NHÂN HIỆN NAY</a:t>
            </a:r>
            <a:endParaRPr lang="vi-VN" sz="2400" b="1">
              <a:solidFill>
                <a:schemeClr val="bg1"/>
              </a:solidFill>
              <a:cs typeface="Times New Roman" panose="02020603050405020304" pitchFamily="18" charset="0"/>
            </a:endParaRPr>
          </a:p>
        </p:txBody>
      </p:sp>
      <p:sp>
        <p:nvSpPr>
          <p:cNvPr id="7" name="Rounded Rectangle 6"/>
          <p:cNvSpPr/>
          <p:nvPr/>
        </p:nvSpPr>
        <p:spPr>
          <a:xfrm>
            <a:off x="0" y="1309733"/>
            <a:ext cx="8159750" cy="59607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800" b="1" i="1">
                <a:latin typeface="Times New Roman" panose="02020603050405020304" pitchFamily="18" charset="0"/>
                <a:cs typeface="Times New Roman" panose="02020603050405020304" pitchFamily="18" charset="0"/>
              </a:rPr>
              <a:t>1. Giai cấp công nhân hiện nay</a:t>
            </a:r>
            <a:endParaRPr lang="en-US" sz="2800" i="1">
              <a:latin typeface="Times New Roman" panose="02020603050405020304" pitchFamily="18" charset="0"/>
              <a:cs typeface="Times New Roman" panose="02020603050405020304" pitchFamily="18" charset="0"/>
            </a:endParaRPr>
          </a:p>
        </p:txBody>
      </p:sp>
      <p:sp>
        <p:nvSpPr>
          <p:cNvPr id="11" name="Rounded Rectangle 10"/>
          <p:cNvSpPr/>
          <p:nvPr/>
        </p:nvSpPr>
        <p:spPr>
          <a:xfrm>
            <a:off x="12272" y="3631444"/>
            <a:ext cx="8159750" cy="82331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800" b="1" i="1">
                <a:latin typeface="Times New Roman" panose="02020603050405020304" pitchFamily="18" charset="0"/>
                <a:cs typeface="Times New Roman" panose="02020603050405020304" pitchFamily="18" charset="0"/>
              </a:rPr>
              <a:t>2. Thực hiện sứ mệnh lịch sử của giai cấp công nhân trên thế giới hiện nay</a:t>
            </a:r>
            <a:endParaRPr lang="en-US" sz="2800" i="1">
              <a:latin typeface="Times New Roman" panose="02020603050405020304" pitchFamily="18" charset="0"/>
              <a:cs typeface="Times New Roman" panose="02020603050405020304" pitchFamily="18" charset="0"/>
            </a:endParaRPr>
          </a:p>
        </p:txBody>
      </p:sp>
      <p:grpSp>
        <p:nvGrpSpPr>
          <p:cNvPr id="12" name="Group 11"/>
          <p:cNvGrpSpPr/>
          <p:nvPr/>
        </p:nvGrpSpPr>
        <p:grpSpPr>
          <a:xfrm>
            <a:off x="539185" y="2061850"/>
            <a:ext cx="8233737" cy="531327"/>
            <a:chOff x="212477" y="406442"/>
            <a:chExt cx="5840730" cy="797040"/>
          </a:xfrm>
        </p:grpSpPr>
        <p:sp>
          <p:nvSpPr>
            <p:cNvPr id="13" name="Rounded Rectangle 12"/>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US" altLang="vi-VN" sz="2400" b="1" i="1">
                  <a:solidFill>
                    <a:srgbClr val="002060"/>
                  </a:solidFill>
                  <a:latin typeface="Times New Roman" panose="02020603050405020304" pitchFamily="18" charset="0"/>
                  <a:cs typeface="Times New Roman" panose="02020603050405020304" pitchFamily="18" charset="0"/>
                </a:rPr>
                <a:t>1.1. Điểm tương đồng so với GCCN thế kỷ XIX</a:t>
              </a:r>
              <a:endParaRPr lang="en-US" sz="2400" b="1" i="1">
                <a:solidFill>
                  <a:schemeClr val="accent1">
                    <a:lumMod val="50000"/>
                  </a:schemeClr>
                </a:solidFill>
                <a:latin typeface="Times New Roman" panose="02020603050405020304" pitchFamily="18" charset="0"/>
                <a:cs typeface="Times New Roman" panose="02020603050405020304" pitchFamily="18" charset="0"/>
              </a:endParaRPr>
            </a:p>
          </p:txBody>
        </p:sp>
      </p:grpSp>
      <p:grpSp>
        <p:nvGrpSpPr>
          <p:cNvPr id="15" name="Group 14"/>
          <p:cNvGrpSpPr/>
          <p:nvPr/>
        </p:nvGrpSpPr>
        <p:grpSpPr>
          <a:xfrm>
            <a:off x="539186" y="2824449"/>
            <a:ext cx="8294576" cy="533551"/>
            <a:chOff x="111148" y="1617509"/>
            <a:chExt cx="6649851" cy="695981"/>
          </a:xfrm>
        </p:grpSpPr>
        <p:sp>
          <p:nvSpPr>
            <p:cNvPr id="16" name="Rounded Rectangle 15"/>
            <p:cNvSpPr/>
            <p:nvPr/>
          </p:nvSpPr>
          <p:spPr>
            <a:xfrm>
              <a:off x="111148" y="1617509"/>
              <a:ext cx="6601076" cy="668813"/>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ounded Rectangle 6"/>
            <p:cNvSpPr/>
            <p:nvPr/>
          </p:nvSpPr>
          <p:spPr>
            <a:xfrm>
              <a:off x="171031" y="1656417"/>
              <a:ext cx="6589968" cy="6570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US" sz="2400" b="1" i="1">
                  <a:solidFill>
                    <a:srgbClr val="002060"/>
                  </a:solidFill>
                  <a:latin typeface="Times New Roman" pitchFamily="18" charset="0"/>
                  <a:cs typeface="Times New Roman" pitchFamily="18" charset="0"/>
                </a:rPr>
                <a:t>1.2. Những biến đổi và khác biệt của GCCN hiện đại</a:t>
              </a:r>
              <a:endParaRPr lang="en-US" sz="2400" b="1" i="1" kern="1200">
                <a:solidFill>
                  <a:schemeClr val="accent1">
                    <a:lumMod val="50000"/>
                  </a:schemeClr>
                </a:solidFill>
                <a:latin typeface="Times New Roman" panose="02020603050405020304" pitchFamily="18" charset="0"/>
                <a:cs typeface="Times New Roman" panose="02020603050405020304" pitchFamily="18" charset="0"/>
              </a:endParaRPr>
            </a:p>
          </p:txBody>
        </p:sp>
      </p:grpSp>
      <p:grpSp>
        <p:nvGrpSpPr>
          <p:cNvPr id="21" name="Group 20"/>
          <p:cNvGrpSpPr/>
          <p:nvPr/>
        </p:nvGrpSpPr>
        <p:grpSpPr>
          <a:xfrm>
            <a:off x="588158" y="4532070"/>
            <a:ext cx="8152283" cy="596550"/>
            <a:chOff x="212477" y="406442"/>
            <a:chExt cx="5840730" cy="797040"/>
          </a:xfrm>
        </p:grpSpPr>
        <p:sp>
          <p:nvSpPr>
            <p:cNvPr id="22" name="Rounded Rectangle 21"/>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US" sz="2400" b="1" i="1">
                  <a:solidFill>
                    <a:schemeClr val="tx2">
                      <a:lumMod val="75000"/>
                    </a:schemeClr>
                  </a:solidFill>
                  <a:latin typeface="Times New Roman" panose="02020603050405020304" pitchFamily="18" charset="0"/>
                  <a:cs typeface="Times New Roman" panose="02020603050405020304" pitchFamily="18" charset="0"/>
                </a:rPr>
                <a:t>2.1. Về nội dung kinh tế - xã hội</a:t>
              </a:r>
            </a:p>
          </p:txBody>
        </p:sp>
      </p:grpSp>
      <p:grpSp>
        <p:nvGrpSpPr>
          <p:cNvPr id="24" name="Group 23"/>
          <p:cNvGrpSpPr/>
          <p:nvPr/>
        </p:nvGrpSpPr>
        <p:grpSpPr>
          <a:xfrm>
            <a:off x="573965" y="5380028"/>
            <a:ext cx="8226817" cy="542318"/>
            <a:chOff x="111148" y="1617509"/>
            <a:chExt cx="6649850" cy="797040"/>
          </a:xfrm>
        </p:grpSpPr>
        <p:sp>
          <p:nvSpPr>
            <p:cNvPr id="25" name="Rounded Rectangle 24"/>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US" sz="2400" b="1" i="1">
                  <a:solidFill>
                    <a:schemeClr val="tx2">
                      <a:lumMod val="75000"/>
                    </a:schemeClr>
                  </a:solidFill>
                  <a:latin typeface="Times New Roman" panose="02020603050405020304" pitchFamily="18" charset="0"/>
                  <a:cs typeface="Times New Roman" panose="02020603050405020304" pitchFamily="18" charset="0"/>
                </a:rPr>
                <a:t>2.2. Về nội dung chính trị - xã hội</a:t>
              </a:r>
            </a:p>
          </p:txBody>
        </p:sp>
      </p:grpSp>
      <p:grpSp>
        <p:nvGrpSpPr>
          <p:cNvPr id="27" name="Group 26"/>
          <p:cNvGrpSpPr/>
          <p:nvPr/>
        </p:nvGrpSpPr>
        <p:grpSpPr>
          <a:xfrm>
            <a:off x="573554" y="6169317"/>
            <a:ext cx="8199368" cy="567939"/>
            <a:chOff x="48703" y="2828583"/>
            <a:chExt cx="7433964" cy="797040"/>
          </a:xfrm>
        </p:grpSpPr>
        <p:sp>
          <p:nvSpPr>
            <p:cNvPr id="28" name="Rounded Rectangle 27"/>
            <p:cNvSpPr/>
            <p:nvPr/>
          </p:nvSpPr>
          <p:spPr>
            <a:xfrm>
              <a:off x="48703" y="2828583"/>
              <a:ext cx="7433964"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9" name="Rounded Rectangle 8"/>
            <p:cNvSpPr/>
            <p:nvPr/>
          </p:nvSpPr>
          <p:spPr>
            <a:xfrm>
              <a:off x="87611" y="2867491"/>
              <a:ext cx="7356148"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US" sz="2400" b="1" i="1">
                  <a:solidFill>
                    <a:schemeClr val="tx2">
                      <a:lumMod val="75000"/>
                    </a:schemeClr>
                  </a:solidFill>
                  <a:latin typeface="Times New Roman" panose="02020603050405020304" pitchFamily="18" charset="0"/>
                  <a:cs typeface="Times New Roman" panose="02020603050405020304" pitchFamily="18" charset="0"/>
                </a:rPr>
                <a:t>2.3. Về nội dung văn hóa, tư tưởng</a:t>
              </a:r>
            </a:p>
          </p:txBody>
        </p:sp>
      </p:grpSp>
    </p:spTree>
    <p:extLst>
      <p:ext uri="{BB962C8B-B14F-4D97-AF65-F5344CB8AC3E}">
        <p14:creationId xmlns:p14="http://schemas.microsoft.com/office/powerpoint/2010/main" val="127406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1000"/>
                                        <p:tgtEl>
                                          <p:spTgt spid="15"/>
                                        </p:tgtEl>
                                      </p:cBhvr>
                                    </p:animEffect>
                                    <p:anim calcmode="lin" valueType="num">
                                      <p:cBhvr>
                                        <p:cTn id="27" dur="1000" fill="hold"/>
                                        <p:tgtEl>
                                          <p:spTgt spid="15"/>
                                        </p:tgtEl>
                                        <p:attrNameLst>
                                          <p:attrName>ppt_x</p:attrName>
                                        </p:attrNameLst>
                                      </p:cBhvr>
                                      <p:tavLst>
                                        <p:tav tm="0">
                                          <p:val>
                                            <p:strVal val="#ppt_x"/>
                                          </p:val>
                                        </p:tav>
                                        <p:tav tm="100000">
                                          <p:val>
                                            <p:strVal val="#ppt_x"/>
                                          </p:val>
                                        </p:tav>
                                      </p:tavLst>
                                    </p:anim>
                                    <p:anim calcmode="lin" valueType="num">
                                      <p:cBhvr>
                                        <p:cTn id="2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1000"/>
                                        <p:tgtEl>
                                          <p:spTgt spid="11"/>
                                        </p:tgtEl>
                                      </p:cBhvr>
                                    </p:animEffect>
                                    <p:anim calcmode="lin" valueType="num">
                                      <p:cBhvr>
                                        <p:cTn id="34" dur="1000" fill="hold"/>
                                        <p:tgtEl>
                                          <p:spTgt spid="11"/>
                                        </p:tgtEl>
                                        <p:attrNameLst>
                                          <p:attrName>ppt_x</p:attrName>
                                        </p:attrNameLst>
                                      </p:cBhvr>
                                      <p:tavLst>
                                        <p:tav tm="0">
                                          <p:val>
                                            <p:strVal val="#ppt_x"/>
                                          </p:val>
                                        </p:tav>
                                        <p:tav tm="100000">
                                          <p:val>
                                            <p:strVal val="#ppt_x"/>
                                          </p:val>
                                        </p:tav>
                                      </p:tavLst>
                                    </p:anim>
                                    <p:anim calcmode="lin" valueType="num">
                                      <p:cBhvr>
                                        <p:cTn id="3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fade">
                                      <p:cBhvr>
                                        <p:cTn id="40" dur="1000"/>
                                        <p:tgtEl>
                                          <p:spTgt spid="21"/>
                                        </p:tgtEl>
                                      </p:cBhvr>
                                    </p:animEffect>
                                    <p:anim calcmode="lin" valueType="num">
                                      <p:cBhvr>
                                        <p:cTn id="41" dur="1000" fill="hold"/>
                                        <p:tgtEl>
                                          <p:spTgt spid="21"/>
                                        </p:tgtEl>
                                        <p:attrNameLst>
                                          <p:attrName>ppt_x</p:attrName>
                                        </p:attrNameLst>
                                      </p:cBhvr>
                                      <p:tavLst>
                                        <p:tav tm="0">
                                          <p:val>
                                            <p:strVal val="#ppt_x"/>
                                          </p:val>
                                        </p:tav>
                                        <p:tav tm="100000">
                                          <p:val>
                                            <p:strVal val="#ppt_x"/>
                                          </p:val>
                                        </p:tav>
                                      </p:tavLst>
                                    </p:anim>
                                    <p:anim calcmode="lin" valueType="num">
                                      <p:cBhvr>
                                        <p:cTn id="42"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fade">
                                      <p:cBhvr>
                                        <p:cTn id="47" dur="1000"/>
                                        <p:tgtEl>
                                          <p:spTgt spid="24"/>
                                        </p:tgtEl>
                                      </p:cBhvr>
                                    </p:animEffect>
                                    <p:anim calcmode="lin" valueType="num">
                                      <p:cBhvr>
                                        <p:cTn id="48" dur="1000" fill="hold"/>
                                        <p:tgtEl>
                                          <p:spTgt spid="24"/>
                                        </p:tgtEl>
                                        <p:attrNameLst>
                                          <p:attrName>ppt_x</p:attrName>
                                        </p:attrNameLst>
                                      </p:cBhvr>
                                      <p:tavLst>
                                        <p:tav tm="0">
                                          <p:val>
                                            <p:strVal val="#ppt_x"/>
                                          </p:val>
                                        </p:tav>
                                        <p:tav tm="100000">
                                          <p:val>
                                            <p:strVal val="#ppt_x"/>
                                          </p:val>
                                        </p:tav>
                                      </p:tavLst>
                                    </p:anim>
                                    <p:anim calcmode="lin" valueType="num">
                                      <p:cBhvr>
                                        <p:cTn id="49"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fade">
                                      <p:cBhvr>
                                        <p:cTn id="54" dur="1000"/>
                                        <p:tgtEl>
                                          <p:spTgt spid="27"/>
                                        </p:tgtEl>
                                      </p:cBhvr>
                                    </p:animEffect>
                                    <p:anim calcmode="lin" valueType="num">
                                      <p:cBhvr>
                                        <p:cTn id="55" dur="1000" fill="hold"/>
                                        <p:tgtEl>
                                          <p:spTgt spid="27"/>
                                        </p:tgtEl>
                                        <p:attrNameLst>
                                          <p:attrName>ppt_x</p:attrName>
                                        </p:attrNameLst>
                                      </p:cBhvr>
                                      <p:tavLst>
                                        <p:tav tm="0">
                                          <p:val>
                                            <p:strVal val="#ppt_x"/>
                                          </p:val>
                                        </p:tav>
                                        <p:tav tm="100000">
                                          <p:val>
                                            <p:strVal val="#ppt_x"/>
                                          </p:val>
                                        </p:tav>
                                      </p:tavLst>
                                    </p:anim>
                                    <p:anim calcmode="lin" valueType="num">
                                      <p:cBhvr>
                                        <p:cTn id="5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6935" y="12527"/>
            <a:ext cx="7287066" cy="1123393"/>
          </a:xfrm>
          <a:solidFill>
            <a:schemeClr val="accent1">
              <a:lumMod val="75000"/>
            </a:schemeClr>
          </a:solidFill>
        </p:spPr>
        <p:txBody>
          <a:bodyPr>
            <a:noAutofit/>
          </a:bodyPr>
          <a:lstStyle/>
          <a:p>
            <a:pPr fontAlgn="auto">
              <a:spcBef>
                <a:spcPts val="0"/>
              </a:spcBef>
              <a:spcAft>
                <a:spcPts val="0"/>
              </a:spcAft>
              <a:defRPr/>
            </a:pPr>
            <a:r>
              <a:rPr lang="en-US" sz="2400" b="1">
                <a:solidFill>
                  <a:schemeClr val="bg1"/>
                </a:solidFill>
                <a:latin typeface="Times New Roman" panose="02020603050405020304" pitchFamily="18" charset="0"/>
                <a:cs typeface="Times New Roman" panose="02020603050405020304" pitchFamily="18" charset="0"/>
              </a:rPr>
              <a:t>I</a:t>
            </a:r>
            <a:r>
              <a:rPr lang="vi-VN" sz="2400" b="1">
                <a:solidFill>
                  <a:schemeClr val="bg1"/>
                </a:solidFill>
                <a:cs typeface="Times New Roman" panose="02020603050405020304" pitchFamily="18" charset="0"/>
              </a:rPr>
              <a:t>I. </a:t>
            </a:r>
            <a:r>
              <a:rPr lang="en-US" sz="2400" b="1">
                <a:solidFill>
                  <a:schemeClr val="bg1"/>
                </a:solidFill>
                <a:latin typeface="Times New Roman" panose="02020603050405020304" pitchFamily="18" charset="0"/>
                <a:cs typeface="Times New Roman" panose="02020603050405020304" pitchFamily="18" charset="0"/>
              </a:rPr>
              <a:t>GIAI CẤP CÔNG NHÂN VÀ VIỆC THỰC HIỆN SỨ MỆNH LỊCH SỬ CỦA GIAI CẤP CÔNG NHÂN HIỆN NAY</a:t>
            </a:r>
            <a:endParaRPr lang="vi-VN" sz="2400" b="1">
              <a:solidFill>
                <a:schemeClr val="bg1"/>
              </a:solidFill>
              <a:cs typeface="Times New Roman" panose="02020603050405020304" pitchFamily="18" charset="0"/>
            </a:endParaRPr>
          </a:p>
        </p:txBody>
      </p:sp>
      <p:sp>
        <p:nvSpPr>
          <p:cNvPr id="7" name="Rounded Rectangle 6"/>
          <p:cNvSpPr/>
          <p:nvPr/>
        </p:nvSpPr>
        <p:spPr>
          <a:xfrm>
            <a:off x="12272" y="1565531"/>
            <a:ext cx="8159750" cy="596075"/>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800" b="1" i="1">
                <a:latin typeface="Times New Roman" panose="02020603050405020304" pitchFamily="18" charset="0"/>
                <a:cs typeface="Times New Roman" panose="02020603050405020304" pitchFamily="18" charset="0"/>
              </a:rPr>
              <a:t>1. Giai cấp công nhân hiện nay</a:t>
            </a:r>
            <a:endParaRPr lang="en-US" sz="2800" i="1">
              <a:latin typeface="Times New Roman" panose="02020603050405020304" pitchFamily="18" charset="0"/>
              <a:cs typeface="Times New Roman" panose="02020603050405020304" pitchFamily="18" charset="0"/>
            </a:endParaRPr>
          </a:p>
        </p:txBody>
      </p:sp>
      <p:grpSp>
        <p:nvGrpSpPr>
          <p:cNvPr id="12" name="Group 11"/>
          <p:cNvGrpSpPr/>
          <p:nvPr/>
        </p:nvGrpSpPr>
        <p:grpSpPr>
          <a:xfrm>
            <a:off x="539185" y="2286933"/>
            <a:ext cx="8233737" cy="731620"/>
            <a:chOff x="212477" y="406442"/>
            <a:chExt cx="5840730" cy="797040"/>
          </a:xfrm>
        </p:grpSpPr>
        <p:sp>
          <p:nvSpPr>
            <p:cNvPr id="13" name="Rounded Rectangle 12"/>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US" altLang="vi-VN" sz="2800" b="1" i="1">
                  <a:solidFill>
                    <a:srgbClr val="002060"/>
                  </a:solidFill>
                  <a:latin typeface="Times New Roman" panose="02020603050405020304" pitchFamily="18" charset="0"/>
                  <a:cs typeface="Times New Roman" panose="02020603050405020304" pitchFamily="18" charset="0"/>
                </a:rPr>
                <a:t>1.1. Điểm tương đồng so với GCCN thế kỷ XIX</a:t>
              </a:r>
              <a:endParaRPr lang="en-US" sz="2800" b="1" i="1">
                <a:solidFill>
                  <a:schemeClr val="accent1">
                    <a:lumMod val="50000"/>
                  </a:schemeClr>
                </a:solidFill>
                <a:latin typeface="Times New Roman" panose="02020603050405020304" pitchFamily="18" charset="0"/>
                <a:cs typeface="Times New Roman" panose="02020603050405020304" pitchFamily="18" charset="0"/>
              </a:endParaRPr>
            </a:p>
          </p:txBody>
        </p:sp>
      </p:grpSp>
      <p:sp>
        <p:nvSpPr>
          <p:cNvPr id="20" name="Rectangle 3"/>
          <p:cNvSpPr txBox="1">
            <a:spLocks noChangeArrowheads="1"/>
          </p:cNvSpPr>
          <p:nvPr/>
        </p:nvSpPr>
        <p:spPr>
          <a:xfrm>
            <a:off x="336073" y="3406818"/>
            <a:ext cx="8382000" cy="3036187"/>
          </a:xfrm>
          <a:prstGeom prst="rect">
            <a:avLst/>
          </a:prstGeom>
          <a:solidFill>
            <a:schemeClr val="accent3">
              <a:lumMod val="20000"/>
              <a:lumOff val="80000"/>
            </a:schemeClr>
          </a:solidFill>
          <a:ln w="25400">
            <a:solidFill>
              <a:schemeClr val="accent1">
                <a:shade val="50000"/>
              </a:schemeClr>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92125" indent="-514350" algn="just">
              <a:lnSpc>
                <a:spcPts val="4000"/>
              </a:lnSpc>
              <a:buFontTx/>
              <a:buNone/>
            </a:pPr>
            <a:r>
              <a:rPr lang="en-US" altLang="vi-VN" sz="2800" b="1">
                <a:solidFill>
                  <a:srgbClr val="002060"/>
                </a:solidFill>
                <a:latin typeface="Times New Roman" panose="02020603050405020304" pitchFamily="18" charset="0"/>
                <a:cs typeface="Times New Roman" panose="02020603050405020304" pitchFamily="18" charset="0"/>
              </a:rPr>
              <a:t>- Vẫn là LLSX hàng đầu của XH hiện đại.</a:t>
            </a:r>
          </a:p>
          <a:p>
            <a:pPr marL="492125" indent="-514350" algn="just">
              <a:lnSpc>
                <a:spcPts val="4000"/>
              </a:lnSpc>
              <a:buFontTx/>
              <a:buNone/>
            </a:pPr>
            <a:r>
              <a:rPr lang="en-US" altLang="vi-VN" sz="2800" b="1">
                <a:solidFill>
                  <a:srgbClr val="002060"/>
                </a:solidFill>
                <a:latin typeface="Times New Roman" panose="02020603050405020304" pitchFamily="18" charset="0"/>
                <a:cs typeface="Times New Roman" panose="02020603050405020304" pitchFamily="18" charset="0"/>
              </a:rPr>
              <a:t>- Vẫn bị GCTS &amp; CNTB bóc lột giá trị thặng dư.</a:t>
            </a:r>
          </a:p>
          <a:p>
            <a:pPr marL="492125" indent="-514350" algn="just">
              <a:lnSpc>
                <a:spcPts val="4000"/>
              </a:lnSpc>
              <a:buFontTx/>
              <a:buNone/>
            </a:pPr>
            <a:r>
              <a:rPr lang="en-US" altLang="vi-VN" sz="2800" b="1">
                <a:solidFill>
                  <a:srgbClr val="002060"/>
                </a:solidFill>
                <a:latin typeface="Times New Roman" panose="02020603050405020304" pitchFamily="18" charset="0"/>
                <a:cs typeface="Times New Roman" panose="02020603050405020304" pitchFamily="18" charset="0"/>
              </a:rPr>
              <a:t>- Xung đột lợi ích cơ bản giữa GCTS &amp; GCCN (giữa tư bản và lao động) vẫn tồn tại.</a:t>
            </a:r>
          </a:p>
          <a:p>
            <a:pPr marL="492125" indent="-514350" algn="just">
              <a:lnSpc>
                <a:spcPts val="4000"/>
              </a:lnSpc>
              <a:buFontTx/>
              <a:buNone/>
            </a:pPr>
            <a:r>
              <a:rPr lang="en-US" altLang="vi-VN" sz="2800" b="1">
                <a:solidFill>
                  <a:srgbClr val="002060"/>
                </a:solidFill>
                <a:latin typeface="Times New Roman" panose="02020603050405020304" pitchFamily="18" charset="0"/>
                <a:cs typeface="Times New Roman" panose="02020603050405020304" pitchFamily="18" charset="0"/>
              </a:rPr>
              <a:t>- </a:t>
            </a:r>
            <a:r>
              <a:rPr lang="vi-VN" altLang="vi-VN" sz="2800" b="1">
                <a:solidFill>
                  <a:srgbClr val="002060"/>
                </a:solidFill>
                <a:latin typeface="Times New Roman" panose="02020603050405020304" pitchFamily="18" charset="0"/>
                <a:cs typeface="Times New Roman" panose="02020603050405020304" pitchFamily="18" charset="0"/>
              </a:rPr>
              <a:t>Đi đầu đấu tranh chống CNTB….</a:t>
            </a:r>
          </a:p>
          <a:p>
            <a:pPr marL="492125" indent="-514350" algn="just">
              <a:lnSpc>
                <a:spcPts val="4000"/>
              </a:lnSpc>
              <a:buFontTx/>
              <a:buNone/>
            </a:pPr>
            <a:endParaRPr lang="en-US" altLang="vi-VN" sz="2800" b="1">
              <a:solidFill>
                <a:srgbClr val="002060"/>
              </a:solidFill>
              <a:latin typeface="Times New Roman" panose="02020603050405020304" pitchFamily="18" charset="0"/>
              <a:cs typeface="Times New Roman" panose="02020603050405020304" pitchFamily="18" charset="0"/>
            </a:endParaRPr>
          </a:p>
          <a:p>
            <a:pPr marL="492125" indent="-514350" algn="just">
              <a:lnSpc>
                <a:spcPts val="4000"/>
              </a:lnSpc>
              <a:buFontTx/>
              <a:buNone/>
            </a:pPr>
            <a:endParaRPr lang="en-US" altLang="vi-VN" sz="2800" b="1">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271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1000"/>
                                        <p:tgtEl>
                                          <p:spTgt spid="12"/>
                                        </p:tgtEl>
                                      </p:cBhvr>
                                    </p:animEffect>
                                    <p:anim calcmode="lin" valueType="num">
                                      <p:cBhvr>
                                        <p:cTn id="15" dur="1000" fill="hold"/>
                                        <p:tgtEl>
                                          <p:spTgt spid="12"/>
                                        </p:tgtEl>
                                        <p:attrNameLst>
                                          <p:attrName>ppt_x</p:attrName>
                                        </p:attrNameLst>
                                      </p:cBhvr>
                                      <p:tavLst>
                                        <p:tav tm="0">
                                          <p:val>
                                            <p:strVal val="#ppt_x"/>
                                          </p:val>
                                        </p:tav>
                                        <p:tav tm="100000">
                                          <p:val>
                                            <p:strVal val="#ppt_x"/>
                                          </p:val>
                                        </p:tav>
                                      </p:tavLst>
                                    </p:anim>
                                    <p:anim calcmode="lin" valueType="num">
                                      <p:cBhvr>
                                        <p:cTn id="1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circle(in)">
                                      <p:cBhvr>
                                        <p:cTn id="21" dur="20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0">
                                            <p:txEl>
                                              <p:pRg st="0" end="0"/>
                                            </p:txEl>
                                          </p:spTgt>
                                        </p:tgtEl>
                                        <p:attrNameLst>
                                          <p:attrName>style.visibility</p:attrName>
                                        </p:attrNameLst>
                                      </p:cBhvr>
                                      <p:to>
                                        <p:strVal val="visible"/>
                                      </p:to>
                                    </p:set>
                                    <p:animEffect transition="in" filter="fade">
                                      <p:cBhvr>
                                        <p:cTn id="26" dur="1000"/>
                                        <p:tgtEl>
                                          <p:spTgt spid="20">
                                            <p:txEl>
                                              <p:pRg st="0" end="0"/>
                                            </p:txEl>
                                          </p:spTgt>
                                        </p:tgtEl>
                                      </p:cBhvr>
                                    </p:animEffect>
                                    <p:anim calcmode="lin" valueType="num">
                                      <p:cBhvr>
                                        <p:cTn id="27" dur="1000" fill="hold"/>
                                        <p:tgtEl>
                                          <p:spTgt spid="20">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2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20">
                                            <p:txEl>
                                              <p:pRg st="1" end="1"/>
                                            </p:txEl>
                                          </p:spTgt>
                                        </p:tgtEl>
                                        <p:attrNameLst>
                                          <p:attrName>style.visibility</p:attrName>
                                        </p:attrNameLst>
                                      </p:cBhvr>
                                      <p:to>
                                        <p:strVal val="visible"/>
                                      </p:to>
                                    </p:set>
                                    <p:animEffect transition="in" filter="fade">
                                      <p:cBhvr>
                                        <p:cTn id="33" dur="1000"/>
                                        <p:tgtEl>
                                          <p:spTgt spid="20">
                                            <p:txEl>
                                              <p:pRg st="1" end="1"/>
                                            </p:txEl>
                                          </p:spTgt>
                                        </p:tgtEl>
                                      </p:cBhvr>
                                    </p:animEffect>
                                    <p:anim calcmode="lin" valueType="num">
                                      <p:cBhvr>
                                        <p:cTn id="34" dur="1000" fill="hold"/>
                                        <p:tgtEl>
                                          <p:spTgt spid="20">
                                            <p:txEl>
                                              <p:pRg st="1" end="1"/>
                                            </p:txEl>
                                          </p:spTgt>
                                        </p:tgtEl>
                                        <p:attrNameLst>
                                          <p:attrName>ppt_x</p:attrName>
                                        </p:attrNameLst>
                                      </p:cBhvr>
                                      <p:tavLst>
                                        <p:tav tm="0">
                                          <p:val>
                                            <p:strVal val="#ppt_x"/>
                                          </p:val>
                                        </p:tav>
                                        <p:tav tm="100000">
                                          <p:val>
                                            <p:strVal val="#ppt_x"/>
                                          </p:val>
                                        </p:tav>
                                      </p:tavLst>
                                    </p:anim>
                                    <p:anim calcmode="lin" valueType="num">
                                      <p:cBhvr>
                                        <p:cTn id="35" dur="1000" fill="hold"/>
                                        <p:tgtEl>
                                          <p:spTgt spid="2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20">
                                            <p:txEl>
                                              <p:pRg st="2" end="2"/>
                                            </p:txEl>
                                          </p:spTgt>
                                        </p:tgtEl>
                                        <p:attrNameLst>
                                          <p:attrName>style.visibility</p:attrName>
                                        </p:attrNameLst>
                                      </p:cBhvr>
                                      <p:to>
                                        <p:strVal val="visible"/>
                                      </p:to>
                                    </p:set>
                                    <p:animEffect transition="in" filter="fade">
                                      <p:cBhvr>
                                        <p:cTn id="40" dur="1000"/>
                                        <p:tgtEl>
                                          <p:spTgt spid="20">
                                            <p:txEl>
                                              <p:pRg st="2" end="2"/>
                                            </p:txEl>
                                          </p:spTgt>
                                        </p:tgtEl>
                                      </p:cBhvr>
                                    </p:animEffect>
                                    <p:anim calcmode="lin" valueType="num">
                                      <p:cBhvr>
                                        <p:cTn id="41" dur="1000" fill="hold"/>
                                        <p:tgtEl>
                                          <p:spTgt spid="20">
                                            <p:txEl>
                                              <p:pRg st="2" end="2"/>
                                            </p:txEl>
                                          </p:spTgt>
                                        </p:tgtEl>
                                        <p:attrNameLst>
                                          <p:attrName>ppt_x</p:attrName>
                                        </p:attrNameLst>
                                      </p:cBhvr>
                                      <p:tavLst>
                                        <p:tav tm="0">
                                          <p:val>
                                            <p:strVal val="#ppt_x"/>
                                          </p:val>
                                        </p:tav>
                                        <p:tav tm="100000">
                                          <p:val>
                                            <p:strVal val="#ppt_x"/>
                                          </p:val>
                                        </p:tav>
                                      </p:tavLst>
                                    </p:anim>
                                    <p:anim calcmode="lin" valueType="num">
                                      <p:cBhvr>
                                        <p:cTn id="42" dur="1000" fill="hold"/>
                                        <p:tgtEl>
                                          <p:spTgt spid="2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20">
                                            <p:txEl>
                                              <p:pRg st="3" end="3"/>
                                            </p:txEl>
                                          </p:spTgt>
                                        </p:tgtEl>
                                        <p:attrNameLst>
                                          <p:attrName>style.visibility</p:attrName>
                                        </p:attrNameLst>
                                      </p:cBhvr>
                                      <p:to>
                                        <p:strVal val="visible"/>
                                      </p:to>
                                    </p:set>
                                    <p:animEffect transition="in" filter="fade">
                                      <p:cBhvr>
                                        <p:cTn id="47" dur="1000"/>
                                        <p:tgtEl>
                                          <p:spTgt spid="20">
                                            <p:txEl>
                                              <p:pRg st="3" end="3"/>
                                            </p:txEl>
                                          </p:spTgt>
                                        </p:tgtEl>
                                      </p:cBhvr>
                                    </p:animEffect>
                                    <p:anim calcmode="lin" valueType="num">
                                      <p:cBhvr>
                                        <p:cTn id="48" dur="1000" fill="hold"/>
                                        <p:tgtEl>
                                          <p:spTgt spid="20">
                                            <p:txEl>
                                              <p:pRg st="3" end="3"/>
                                            </p:txEl>
                                          </p:spTgt>
                                        </p:tgtEl>
                                        <p:attrNameLst>
                                          <p:attrName>ppt_x</p:attrName>
                                        </p:attrNameLst>
                                      </p:cBhvr>
                                      <p:tavLst>
                                        <p:tav tm="0">
                                          <p:val>
                                            <p:strVal val="#ppt_x"/>
                                          </p:val>
                                        </p:tav>
                                        <p:tav tm="100000">
                                          <p:val>
                                            <p:strVal val="#ppt_x"/>
                                          </p:val>
                                        </p:tav>
                                      </p:tavLst>
                                    </p:anim>
                                    <p:anim calcmode="lin" valueType="num">
                                      <p:cBhvr>
                                        <p:cTn id="49" dur="1000" fill="hold"/>
                                        <p:tgtEl>
                                          <p:spTgt spid="2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ounded Rectangle 6"/>
          <p:cNvSpPr/>
          <p:nvPr/>
        </p:nvSpPr>
        <p:spPr>
          <a:xfrm>
            <a:off x="2025748" y="46215"/>
            <a:ext cx="7118252" cy="699373"/>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800" b="1">
                <a:latin typeface="Times New Roman" panose="02020603050405020304" pitchFamily="18" charset="0"/>
                <a:cs typeface="Times New Roman" panose="02020603050405020304" pitchFamily="18" charset="0"/>
              </a:rPr>
              <a:t>1. Giai cấp công nhân hiện nay</a:t>
            </a:r>
            <a:endParaRPr lang="en-US" sz="2800">
              <a:latin typeface="Times New Roman" panose="02020603050405020304" pitchFamily="18" charset="0"/>
              <a:cs typeface="Times New Roman" panose="02020603050405020304" pitchFamily="18" charset="0"/>
            </a:endParaRPr>
          </a:p>
        </p:txBody>
      </p:sp>
      <p:grpSp>
        <p:nvGrpSpPr>
          <p:cNvPr id="15" name="Group 14"/>
          <p:cNvGrpSpPr/>
          <p:nvPr/>
        </p:nvGrpSpPr>
        <p:grpSpPr>
          <a:xfrm>
            <a:off x="30477" y="1181687"/>
            <a:ext cx="8294576" cy="734682"/>
            <a:chOff x="111148" y="1617509"/>
            <a:chExt cx="6649851" cy="695981"/>
          </a:xfrm>
        </p:grpSpPr>
        <p:sp>
          <p:nvSpPr>
            <p:cNvPr id="16" name="Rounded Rectangle 15"/>
            <p:cNvSpPr/>
            <p:nvPr/>
          </p:nvSpPr>
          <p:spPr>
            <a:xfrm>
              <a:off x="111148" y="1617509"/>
              <a:ext cx="6601076" cy="668813"/>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7" name="Rounded Rectangle 6"/>
            <p:cNvSpPr/>
            <p:nvPr/>
          </p:nvSpPr>
          <p:spPr>
            <a:xfrm>
              <a:off x="171031" y="1656417"/>
              <a:ext cx="6589968" cy="657073"/>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lvl="0" defTabSz="1244600">
                <a:lnSpc>
                  <a:spcPct val="90000"/>
                </a:lnSpc>
                <a:spcBef>
                  <a:spcPct val="0"/>
                </a:spcBef>
                <a:spcAft>
                  <a:spcPct val="35000"/>
                </a:spcAft>
              </a:pPr>
              <a:r>
                <a:rPr lang="en-US" sz="2800" b="1" i="1">
                  <a:solidFill>
                    <a:srgbClr val="002060"/>
                  </a:solidFill>
                  <a:latin typeface="Times New Roman" pitchFamily="18" charset="0"/>
                  <a:cs typeface="Times New Roman" pitchFamily="18" charset="0"/>
                </a:rPr>
                <a:t>1.2. Những biến đổi và khác biệt của GCCN hiện đại</a:t>
              </a:r>
              <a:endParaRPr lang="en-US" sz="2800" b="1" i="1" kern="1200">
                <a:solidFill>
                  <a:schemeClr val="accent1">
                    <a:lumMod val="50000"/>
                  </a:schemeClr>
                </a:solidFill>
                <a:latin typeface="Times New Roman" panose="02020603050405020304" pitchFamily="18" charset="0"/>
                <a:cs typeface="Times New Roman" panose="02020603050405020304" pitchFamily="18" charset="0"/>
              </a:endParaRPr>
            </a:p>
          </p:txBody>
        </p:sp>
      </p:grpSp>
      <p:sp>
        <p:nvSpPr>
          <p:cNvPr id="30" name="Rectangle 3">
            <a:extLst>
              <a:ext uri="{FF2B5EF4-FFF2-40B4-BE49-F238E27FC236}">
                <a16:creationId xmlns:a16="http://schemas.microsoft.com/office/drawing/2014/main" id="{46E2E4A7-D5D6-BD47-932C-1C98C82B250A}"/>
              </a:ext>
            </a:extLst>
          </p:cNvPr>
          <p:cNvSpPr txBox="1">
            <a:spLocks noChangeArrowheads="1"/>
          </p:cNvSpPr>
          <p:nvPr/>
        </p:nvSpPr>
        <p:spPr>
          <a:xfrm>
            <a:off x="375138" y="2150964"/>
            <a:ext cx="8382000" cy="2828999"/>
          </a:xfrm>
          <a:prstGeom prst="rect">
            <a:avLst/>
          </a:prstGeom>
          <a:solidFill>
            <a:schemeClr val="tx2">
              <a:lumMod val="20000"/>
              <a:lumOff val="80000"/>
            </a:schemeClr>
          </a:solidFill>
          <a:ln w="25400">
            <a:solidFill>
              <a:schemeClr val="accent1">
                <a:shade val="50000"/>
              </a:schemeClr>
            </a:solidFill>
          </a:ln>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92125" indent="-514350" algn="just">
              <a:lnSpc>
                <a:spcPts val="4000"/>
              </a:lnSpc>
              <a:buFontTx/>
              <a:buNone/>
              <a:defRPr/>
            </a:pPr>
            <a:r>
              <a:rPr lang="en-US" sz="2800" b="1">
                <a:solidFill>
                  <a:srgbClr val="002060"/>
                </a:solidFill>
                <a:latin typeface="Times New Roman" pitchFamily="18" charset="0"/>
                <a:cs typeface="Times New Roman" pitchFamily="18" charset="0"/>
              </a:rPr>
              <a:t>- </a:t>
            </a:r>
            <a:r>
              <a:rPr lang="vi-VN" sz="2800" b="1">
                <a:solidFill>
                  <a:srgbClr val="002060"/>
                </a:solidFill>
                <a:latin typeface="Times New Roman" pitchFamily="18" charset="0"/>
                <a:cs typeface="Times New Roman" pitchFamily="18" charset="0"/>
              </a:rPr>
              <a:t>Xu hướng trí tuệ hoá GCCN (</a:t>
            </a:r>
            <a:r>
              <a:rPr lang="en-US" sz="2800" b="1">
                <a:solidFill>
                  <a:srgbClr val="002060"/>
                </a:solidFill>
                <a:latin typeface="Times New Roman" pitchFamily="18" charset="0"/>
                <a:cs typeface="Times New Roman" pitchFamily="18" charset="0"/>
              </a:rPr>
              <a:t>Công nhân</a:t>
            </a:r>
            <a:r>
              <a:rPr lang="vi-VN" sz="2800" b="1">
                <a:solidFill>
                  <a:srgbClr val="002060"/>
                </a:solidFill>
                <a:latin typeface="Times New Roman" pitchFamily="18" charset="0"/>
                <a:cs typeface="Times New Roman" pitchFamily="18" charset="0"/>
              </a:rPr>
              <a:t> tri thức)</a:t>
            </a:r>
            <a:r>
              <a:rPr lang="en-US" sz="2800" b="1">
                <a:solidFill>
                  <a:srgbClr val="002060"/>
                </a:solidFill>
                <a:latin typeface="Times New Roman" pitchFamily="18" charset="0"/>
                <a:cs typeface="Times New Roman" pitchFamily="18" charset="0"/>
              </a:rPr>
              <a:t>.</a:t>
            </a:r>
          </a:p>
          <a:p>
            <a:pPr algn="just">
              <a:buFontTx/>
              <a:buNone/>
              <a:defRPr/>
            </a:pPr>
            <a:r>
              <a:rPr lang="en-US" sz="2800" b="1">
                <a:solidFill>
                  <a:srgbClr val="002060"/>
                </a:solidFill>
                <a:latin typeface="Times New Roman" pitchFamily="18" charset="0"/>
                <a:cs typeface="Times New Roman" pitchFamily="18" charset="0"/>
              </a:rPr>
              <a:t>- </a:t>
            </a:r>
            <a:r>
              <a:rPr lang="vi-VN" sz="2800" b="1">
                <a:solidFill>
                  <a:srgbClr val="002060"/>
                </a:solidFill>
                <a:latin typeface="Times New Roman" pitchFamily="18" charset="0"/>
                <a:cs typeface="Times New Roman" pitchFamily="18" charset="0"/>
              </a:rPr>
              <a:t>Th</a:t>
            </a:r>
            <a:r>
              <a:rPr lang="en-US" sz="2800" b="1">
                <a:solidFill>
                  <a:srgbClr val="002060"/>
                </a:solidFill>
                <a:latin typeface="Times New Roman" pitchFamily="18" charset="0"/>
                <a:cs typeface="Times New Roman" pitchFamily="18" charset="0"/>
              </a:rPr>
              <a:t>am gia vào sở hữu (trung lưu hóa).</a:t>
            </a:r>
          </a:p>
          <a:p>
            <a:pPr algn="just">
              <a:buFontTx/>
              <a:buNone/>
              <a:defRPr/>
            </a:pPr>
            <a:r>
              <a:rPr lang="en-US" sz="2800" b="1">
                <a:solidFill>
                  <a:srgbClr val="002060"/>
                </a:solidFill>
                <a:latin typeface="Times New Roman" pitchFamily="18" charset="0"/>
                <a:cs typeface="Times New Roman" pitchFamily="18" charset="0"/>
              </a:rPr>
              <a:t>- </a:t>
            </a:r>
            <a:r>
              <a:rPr lang="vi-VN" sz="2800" b="1">
                <a:solidFill>
                  <a:srgbClr val="002060"/>
                </a:solidFill>
                <a:latin typeface="Times New Roman" pitchFamily="18" charset="0"/>
                <a:cs typeface="Times New Roman" pitchFamily="18" charset="0"/>
              </a:rPr>
              <a:t>Biểu hiện mới về </a:t>
            </a:r>
            <a:r>
              <a:rPr lang="en-US" sz="2800" b="1">
                <a:solidFill>
                  <a:srgbClr val="002060"/>
                </a:solidFill>
                <a:latin typeface="Times New Roman" pitchFamily="18" charset="0"/>
                <a:cs typeface="Times New Roman" pitchFamily="18" charset="0"/>
              </a:rPr>
              <a:t>xã hội</a:t>
            </a:r>
            <a:r>
              <a:rPr lang="vi-VN" sz="2800" b="1">
                <a:solidFill>
                  <a:srgbClr val="002060"/>
                </a:solidFill>
                <a:latin typeface="Times New Roman" pitchFamily="18" charset="0"/>
                <a:cs typeface="Times New Roman" pitchFamily="18" charset="0"/>
              </a:rPr>
              <a:t> hoá </a:t>
            </a:r>
            <a:r>
              <a:rPr lang="en-US" sz="2800" b="1">
                <a:solidFill>
                  <a:srgbClr val="002060"/>
                </a:solidFill>
                <a:latin typeface="Times New Roman" pitchFamily="18" charset="0"/>
                <a:cs typeface="Times New Roman" pitchFamily="18" charset="0"/>
              </a:rPr>
              <a:t>lao động.</a:t>
            </a:r>
          </a:p>
          <a:p>
            <a:pPr algn="just">
              <a:buFontTx/>
              <a:buNone/>
              <a:defRPr/>
            </a:pPr>
            <a:r>
              <a:rPr lang="en-US" sz="2800" b="1">
                <a:solidFill>
                  <a:srgbClr val="002060"/>
                </a:solidFill>
                <a:latin typeface="Times New Roman" pitchFamily="18" charset="0"/>
                <a:cs typeface="Times New Roman" pitchFamily="18" charset="0"/>
              </a:rPr>
              <a:t>- Ở một số nước XHCN, GCCN đã trở thành giai cấp lãnh đạo thông qua đội tiền phong là Đảng cộng sản.</a:t>
            </a:r>
            <a:endParaRPr lang="en-US" sz="2800" b="1" dirty="0">
              <a:solidFill>
                <a:srgbClr val="002060"/>
              </a:solidFill>
              <a:latin typeface="Times New Roman" pitchFamily="18" charset="0"/>
              <a:cs typeface="Times New Roman" pitchFamily="18" charset="0"/>
            </a:endParaRPr>
          </a:p>
        </p:txBody>
      </p:sp>
    </p:spTree>
    <p:extLst>
      <p:ext uri="{BB962C8B-B14F-4D97-AF65-F5344CB8AC3E}">
        <p14:creationId xmlns:p14="http://schemas.microsoft.com/office/powerpoint/2010/main" val="1256373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1000"/>
                                        <p:tgtEl>
                                          <p:spTgt spid="15"/>
                                        </p:tgtEl>
                                      </p:cBhvr>
                                    </p:animEffect>
                                    <p:anim calcmode="lin" valueType="num">
                                      <p:cBhvr>
                                        <p:cTn id="15" dur="1000" fill="hold"/>
                                        <p:tgtEl>
                                          <p:spTgt spid="15"/>
                                        </p:tgtEl>
                                        <p:attrNameLst>
                                          <p:attrName>ppt_x</p:attrName>
                                        </p:attrNameLst>
                                      </p:cBhvr>
                                      <p:tavLst>
                                        <p:tav tm="0">
                                          <p:val>
                                            <p:strVal val="#ppt_x"/>
                                          </p:val>
                                        </p:tav>
                                        <p:tav tm="100000">
                                          <p:val>
                                            <p:strVal val="#ppt_x"/>
                                          </p:val>
                                        </p:tav>
                                      </p:tavLst>
                                    </p:anim>
                                    <p:anim calcmode="lin" valueType="num">
                                      <p:cBhvr>
                                        <p:cTn id="1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circle(in)">
                                      <p:cBhvr>
                                        <p:cTn id="21" dur="2000"/>
                                        <p:tgtEl>
                                          <p:spTgt spid="30"/>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0">
                                            <p:txEl>
                                              <p:pRg st="0" end="0"/>
                                            </p:txEl>
                                          </p:spTgt>
                                        </p:tgtEl>
                                        <p:attrNameLst>
                                          <p:attrName>style.visibility</p:attrName>
                                        </p:attrNameLst>
                                      </p:cBhvr>
                                      <p:to>
                                        <p:strVal val="visible"/>
                                      </p:to>
                                    </p:set>
                                    <p:animEffect transition="in" filter="fade">
                                      <p:cBhvr>
                                        <p:cTn id="26" dur="1000"/>
                                        <p:tgtEl>
                                          <p:spTgt spid="30">
                                            <p:txEl>
                                              <p:pRg st="0" end="0"/>
                                            </p:txEl>
                                          </p:spTgt>
                                        </p:tgtEl>
                                      </p:cBhvr>
                                    </p:animEffect>
                                    <p:anim calcmode="lin" valueType="num">
                                      <p:cBhvr>
                                        <p:cTn id="27"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0">
                                            <p:txEl>
                                              <p:pRg st="1" end="1"/>
                                            </p:txEl>
                                          </p:spTgt>
                                        </p:tgtEl>
                                        <p:attrNameLst>
                                          <p:attrName>style.visibility</p:attrName>
                                        </p:attrNameLst>
                                      </p:cBhvr>
                                      <p:to>
                                        <p:strVal val="visible"/>
                                      </p:to>
                                    </p:set>
                                    <p:animEffect transition="in" filter="fade">
                                      <p:cBhvr>
                                        <p:cTn id="33" dur="1000"/>
                                        <p:tgtEl>
                                          <p:spTgt spid="30">
                                            <p:txEl>
                                              <p:pRg st="1" end="1"/>
                                            </p:txEl>
                                          </p:spTgt>
                                        </p:tgtEl>
                                      </p:cBhvr>
                                    </p:animEffect>
                                    <p:anim calcmode="lin" valueType="num">
                                      <p:cBhvr>
                                        <p:cTn id="34" dur="1000" fill="hold"/>
                                        <p:tgtEl>
                                          <p:spTgt spid="30">
                                            <p:txEl>
                                              <p:pRg st="1" end="1"/>
                                            </p:txEl>
                                          </p:spTgt>
                                        </p:tgtEl>
                                        <p:attrNameLst>
                                          <p:attrName>ppt_x</p:attrName>
                                        </p:attrNameLst>
                                      </p:cBhvr>
                                      <p:tavLst>
                                        <p:tav tm="0">
                                          <p:val>
                                            <p:strVal val="#ppt_x"/>
                                          </p:val>
                                        </p:tav>
                                        <p:tav tm="100000">
                                          <p:val>
                                            <p:strVal val="#ppt_x"/>
                                          </p:val>
                                        </p:tav>
                                      </p:tavLst>
                                    </p:anim>
                                    <p:anim calcmode="lin" valueType="num">
                                      <p:cBhvr>
                                        <p:cTn id="35" dur="1000" fill="hold"/>
                                        <p:tgtEl>
                                          <p:spTgt spid="30">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30">
                                            <p:txEl>
                                              <p:pRg st="2" end="2"/>
                                            </p:txEl>
                                          </p:spTgt>
                                        </p:tgtEl>
                                        <p:attrNameLst>
                                          <p:attrName>style.visibility</p:attrName>
                                        </p:attrNameLst>
                                      </p:cBhvr>
                                      <p:to>
                                        <p:strVal val="visible"/>
                                      </p:to>
                                    </p:set>
                                    <p:animEffect transition="in" filter="fade">
                                      <p:cBhvr>
                                        <p:cTn id="40" dur="1000"/>
                                        <p:tgtEl>
                                          <p:spTgt spid="30">
                                            <p:txEl>
                                              <p:pRg st="2" end="2"/>
                                            </p:txEl>
                                          </p:spTgt>
                                        </p:tgtEl>
                                      </p:cBhvr>
                                    </p:animEffect>
                                    <p:anim calcmode="lin" valueType="num">
                                      <p:cBhvr>
                                        <p:cTn id="41" dur="1000" fill="hold"/>
                                        <p:tgtEl>
                                          <p:spTgt spid="30">
                                            <p:txEl>
                                              <p:pRg st="2" end="2"/>
                                            </p:txEl>
                                          </p:spTgt>
                                        </p:tgtEl>
                                        <p:attrNameLst>
                                          <p:attrName>ppt_x</p:attrName>
                                        </p:attrNameLst>
                                      </p:cBhvr>
                                      <p:tavLst>
                                        <p:tav tm="0">
                                          <p:val>
                                            <p:strVal val="#ppt_x"/>
                                          </p:val>
                                        </p:tav>
                                        <p:tav tm="100000">
                                          <p:val>
                                            <p:strVal val="#ppt_x"/>
                                          </p:val>
                                        </p:tav>
                                      </p:tavLst>
                                    </p:anim>
                                    <p:anim calcmode="lin" valueType="num">
                                      <p:cBhvr>
                                        <p:cTn id="42" dur="1000" fill="hold"/>
                                        <p:tgtEl>
                                          <p:spTgt spid="3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30">
                                            <p:txEl>
                                              <p:pRg st="3" end="3"/>
                                            </p:txEl>
                                          </p:spTgt>
                                        </p:tgtEl>
                                        <p:attrNameLst>
                                          <p:attrName>style.visibility</p:attrName>
                                        </p:attrNameLst>
                                      </p:cBhvr>
                                      <p:to>
                                        <p:strVal val="visible"/>
                                      </p:to>
                                    </p:set>
                                    <p:animEffect transition="in" filter="fade">
                                      <p:cBhvr>
                                        <p:cTn id="47" dur="1000"/>
                                        <p:tgtEl>
                                          <p:spTgt spid="30">
                                            <p:txEl>
                                              <p:pRg st="3" end="3"/>
                                            </p:txEl>
                                          </p:spTgt>
                                        </p:tgtEl>
                                      </p:cBhvr>
                                    </p:animEffect>
                                    <p:anim calcmode="lin" valueType="num">
                                      <p:cBhvr>
                                        <p:cTn id="48" dur="1000" fill="hold"/>
                                        <p:tgtEl>
                                          <p:spTgt spid="30">
                                            <p:txEl>
                                              <p:pRg st="3" end="3"/>
                                            </p:txEl>
                                          </p:spTgt>
                                        </p:tgtEl>
                                        <p:attrNameLst>
                                          <p:attrName>ppt_x</p:attrName>
                                        </p:attrNameLst>
                                      </p:cBhvr>
                                      <p:tavLst>
                                        <p:tav tm="0">
                                          <p:val>
                                            <p:strVal val="#ppt_x"/>
                                          </p:val>
                                        </p:tav>
                                        <p:tav tm="100000">
                                          <p:val>
                                            <p:strVal val="#ppt_x"/>
                                          </p:val>
                                        </p:tav>
                                      </p:tavLst>
                                    </p:anim>
                                    <p:anim calcmode="lin" valueType="num">
                                      <p:cBhvr>
                                        <p:cTn id="49" dur="1000" fill="hold"/>
                                        <p:tgtEl>
                                          <p:spTgt spid="30">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9137" y="12527"/>
            <a:ext cx="7244863" cy="1101085"/>
          </a:xfrm>
          <a:solidFill>
            <a:schemeClr val="accent1">
              <a:lumMod val="75000"/>
            </a:schemeClr>
          </a:solidFill>
        </p:spPr>
        <p:txBody>
          <a:bodyPr>
            <a:noAutofit/>
          </a:bodyPr>
          <a:lstStyle/>
          <a:p>
            <a:pPr fontAlgn="auto">
              <a:spcBef>
                <a:spcPts val="0"/>
              </a:spcBef>
              <a:spcAft>
                <a:spcPts val="0"/>
              </a:spcAft>
              <a:defRPr/>
            </a:pPr>
            <a:r>
              <a:rPr lang="en-US" sz="2400" b="1">
                <a:solidFill>
                  <a:schemeClr val="bg1"/>
                </a:solidFill>
                <a:latin typeface="Times New Roman" panose="02020603050405020304" pitchFamily="18" charset="0"/>
                <a:cs typeface="Times New Roman" panose="02020603050405020304" pitchFamily="18" charset="0"/>
              </a:rPr>
              <a:t>I</a:t>
            </a:r>
            <a:r>
              <a:rPr lang="vi-VN" sz="2400" b="1">
                <a:solidFill>
                  <a:schemeClr val="bg1"/>
                </a:solidFill>
                <a:cs typeface="Times New Roman" panose="02020603050405020304" pitchFamily="18" charset="0"/>
              </a:rPr>
              <a:t>I. </a:t>
            </a:r>
            <a:r>
              <a:rPr lang="en-US" sz="2400" b="1">
                <a:solidFill>
                  <a:schemeClr val="bg1"/>
                </a:solidFill>
                <a:latin typeface="Times New Roman" panose="02020603050405020304" pitchFamily="18" charset="0"/>
                <a:cs typeface="Times New Roman" panose="02020603050405020304" pitchFamily="18" charset="0"/>
              </a:rPr>
              <a:t>GIAI CẤP CÔNG NHÂN VÀ VIỆC THỰC HIỆN SỨ MỆNH LỊCH SỬ CỦA GIAI CẤP CÔNG NHÂN HIỆN NAY</a:t>
            </a:r>
            <a:endParaRPr lang="vi-VN" sz="2400" b="1">
              <a:solidFill>
                <a:schemeClr val="bg1"/>
              </a:solidFill>
              <a:cs typeface="Times New Roman" panose="02020603050405020304" pitchFamily="18" charset="0"/>
            </a:endParaRPr>
          </a:p>
        </p:txBody>
      </p:sp>
      <p:sp>
        <p:nvSpPr>
          <p:cNvPr id="11" name="Rounded Rectangle 10"/>
          <p:cNvSpPr/>
          <p:nvPr/>
        </p:nvSpPr>
        <p:spPr>
          <a:xfrm>
            <a:off x="0" y="1251325"/>
            <a:ext cx="8159750" cy="82331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800" b="1" i="1">
                <a:latin typeface="Times New Roman" panose="02020603050405020304" pitchFamily="18" charset="0"/>
                <a:cs typeface="Times New Roman" panose="02020603050405020304" pitchFamily="18" charset="0"/>
              </a:rPr>
              <a:t>2. Thực hiện sứ mệnh lịch sử của giai cấp công nhân trên thế giới hiện nay</a:t>
            </a:r>
            <a:endParaRPr lang="en-US" sz="2800" i="1">
              <a:latin typeface="Times New Roman" panose="02020603050405020304" pitchFamily="18" charset="0"/>
              <a:cs typeface="Times New Roman" panose="02020603050405020304" pitchFamily="18" charset="0"/>
            </a:endParaRPr>
          </a:p>
        </p:txBody>
      </p:sp>
      <p:grpSp>
        <p:nvGrpSpPr>
          <p:cNvPr id="21" name="Group 20"/>
          <p:cNvGrpSpPr/>
          <p:nvPr/>
        </p:nvGrpSpPr>
        <p:grpSpPr>
          <a:xfrm>
            <a:off x="7467" y="2103789"/>
            <a:ext cx="8152283" cy="597207"/>
            <a:chOff x="212477" y="406442"/>
            <a:chExt cx="5840730" cy="797040"/>
          </a:xfrm>
        </p:grpSpPr>
        <p:sp>
          <p:nvSpPr>
            <p:cNvPr id="22" name="Rounded Rectangle 21"/>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US" sz="2800" b="1" i="1">
                  <a:solidFill>
                    <a:schemeClr val="tx2">
                      <a:lumMod val="75000"/>
                    </a:schemeClr>
                  </a:solidFill>
                  <a:latin typeface="Times New Roman" panose="02020603050405020304" pitchFamily="18" charset="0"/>
                  <a:cs typeface="Times New Roman" panose="02020603050405020304" pitchFamily="18" charset="0"/>
                </a:rPr>
                <a:t>2.1. Về nội dung kinh tế - xã hội</a:t>
              </a:r>
            </a:p>
          </p:txBody>
        </p:sp>
      </p:grpSp>
      <p:sp>
        <p:nvSpPr>
          <p:cNvPr id="20" name="Rectangle 3"/>
          <p:cNvSpPr>
            <a:spLocks noGrp="1" noChangeArrowheads="1"/>
          </p:cNvSpPr>
          <p:nvPr>
            <p:ph idx="1"/>
          </p:nvPr>
        </p:nvSpPr>
        <p:spPr>
          <a:xfrm>
            <a:off x="619566" y="2971090"/>
            <a:ext cx="7920012" cy="1446166"/>
          </a:xfrm>
          <a:solidFill>
            <a:schemeClr val="accent1">
              <a:lumMod val="20000"/>
              <a:lumOff val="80000"/>
            </a:schemeClr>
          </a:solidFill>
          <a:ln w="25400">
            <a:solidFill>
              <a:schemeClr val="accent1">
                <a:shade val="50000"/>
              </a:schemeClr>
            </a:solidFill>
          </a:ln>
        </p:spPr>
        <p:txBody>
          <a:bodyPr>
            <a:normAutofit/>
          </a:bodyPr>
          <a:lstStyle/>
          <a:p>
            <a:pPr marL="0" indent="0" algn="just" eaLnBrk="1" hangingPunct="1">
              <a:lnSpc>
                <a:spcPts val="3500"/>
              </a:lnSpc>
              <a:spcBef>
                <a:spcPts val="600"/>
              </a:spcBef>
              <a:buNone/>
            </a:pPr>
            <a:r>
              <a:rPr lang="en-US" altLang="en-US" sz="2800" b="1" i="1">
                <a:solidFill>
                  <a:schemeClr val="tx2">
                    <a:lumMod val="75000"/>
                  </a:schemeClr>
                </a:solidFill>
                <a:latin typeface="Times New Roman" panose="02020603050405020304" pitchFamily="18" charset="0"/>
                <a:cs typeface="Times New Roman" panose="02020603050405020304" pitchFamily="18" charset="0"/>
              </a:rPr>
              <a:t> - </a:t>
            </a:r>
            <a:r>
              <a:rPr lang="en-US" altLang="en-US" sz="2800" b="1">
                <a:solidFill>
                  <a:schemeClr val="tx2">
                    <a:lumMod val="75000"/>
                  </a:schemeClr>
                </a:solidFill>
                <a:latin typeface="Times New Roman" panose="02020603050405020304" pitchFamily="18" charset="0"/>
                <a:cs typeface="Times New Roman" panose="02020603050405020304" pitchFamily="18" charset="0"/>
              </a:rPr>
              <a:t>Vẫn là lực lượng giữ vai trò sản xuất vật chất chủ yếu cho xã hội, quyết định sự tồn tại và phát triển của XH;</a:t>
            </a:r>
          </a:p>
        </p:txBody>
      </p:sp>
      <p:sp>
        <p:nvSpPr>
          <p:cNvPr id="8" name="Rectangle 3"/>
          <p:cNvSpPr txBox="1">
            <a:spLocks noChangeArrowheads="1"/>
          </p:cNvSpPr>
          <p:nvPr/>
        </p:nvSpPr>
        <p:spPr>
          <a:xfrm>
            <a:off x="619566" y="4928047"/>
            <a:ext cx="7920012" cy="1613431"/>
          </a:xfrm>
          <a:prstGeom prst="rect">
            <a:avLst/>
          </a:prstGeom>
          <a:solidFill>
            <a:schemeClr val="accent1">
              <a:lumMod val="20000"/>
              <a:lumOff val="80000"/>
            </a:schemeClr>
          </a:solidFill>
          <a:ln w="25400">
            <a:solidFill>
              <a:schemeClr val="accent1">
                <a:shade val="50000"/>
              </a:schemeClr>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3500"/>
              </a:lnSpc>
              <a:spcBef>
                <a:spcPts val="600"/>
              </a:spcBef>
              <a:buFont typeface="Arial" pitchFamily="34" charset="0"/>
              <a:buNone/>
            </a:pPr>
            <a:r>
              <a:rPr lang="en-US" sz="2800" b="1">
                <a:solidFill>
                  <a:schemeClr val="tx2">
                    <a:lumMod val="75000"/>
                  </a:schemeClr>
                </a:solidFill>
                <a:latin typeface="Times New Roman" panose="02020603050405020304" pitchFamily="18" charset="0"/>
                <a:cs typeface="Times New Roman" panose="02020603050405020304" pitchFamily="18" charset="0"/>
              </a:rPr>
              <a:t>- T</a:t>
            </a:r>
            <a:r>
              <a:rPr lang="vi-VN" sz="2800" b="1">
                <a:solidFill>
                  <a:schemeClr val="tx2">
                    <a:lumMod val="75000"/>
                  </a:schemeClr>
                </a:solidFill>
                <a:latin typeface="Times New Roman" panose="02020603050405020304" pitchFamily="18" charset="0"/>
                <a:cs typeface="Times New Roman" panose="02020603050405020304" pitchFamily="18" charset="0"/>
              </a:rPr>
              <a:t>ừ quá trình sản xuất công nghiệp này, những nhân tố vật chất kỹ thuật cho sự hình thành một xã hội mới được tích lũy ngày một nhiều hơn</a:t>
            </a:r>
            <a:r>
              <a:rPr lang="en-US" sz="2800" b="1">
                <a:solidFill>
                  <a:schemeClr val="tx2">
                    <a:lumMod val="75000"/>
                  </a:schemeClr>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98956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20">
                                            <p:bg/>
                                          </p:spTgt>
                                        </p:tgtEl>
                                        <p:attrNameLst>
                                          <p:attrName>style.visibility</p:attrName>
                                        </p:attrNameLst>
                                      </p:cBhvr>
                                      <p:to>
                                        <p:strVal val="visible"/>
                                      </p:to>
                                    </p:set>
                                    <p:animEffect transition="in" filter="circle(in)">
                                      <p:cBhvr>
                                        <p:cTn id="26" dur="2000"/>
                                        <p:tgtEl>
                                          <p:spTgt spid="20">
                                            <p:bg/>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20">
                                            <p:txEl>
                                              <p:pRg st="0" end="0"/>
                                            </p:txEl>
                                          </p:spTgt>
                                        </p:tgtEl>
                                        <p:attrNameLst>
                                          <p:attrName>style.visibility</p:attrName>
                                        </p:attrNameLst>
                                      </p:cBhvr>
                                      <p:to>
                                        <p:strVal val="visible"/>
                                      </p:to>
                                    </p:set>
                                    <p:animEffect transition="in" filter="circle(in)">
                                      <p:cBhvr>
                                        <p:cTn id="31" dur="2000"/>
                                        <p:tgtEl>
                                          <p:spTgt spid="20">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8">
                                            <p:bg/>
                                          </p:spTgt>
                                        </p:tgtEl>
                                        <p:attrNameLst>
                                          <p:attrName>style.visibility</p:attrName>
                                        </p:attrNameLst>
                                      </p:cBhvr>
                                      <p:to>
                                        <p:strVal val="visible"/>
                                      </p:to>
                                    </p:set>
                                    <p:animEffect transition="in" filter="circle(in)">
                                      <p:cBhvr>
                                        <p:cTn id="36" dur="2000"/>
                                        <p:tgtEl>
                                          <p:spTgt spid="8">
                                            <p:bg/>
                                          </p:spTgt>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16" fill="hold" grpId="0" nodeType="clickEffect">
                                  <p:stCondLst>
                                    <p:cond delay="0"/>
                                  </p:stCondLst>
                                  <p:childTnLst>
                                    <p:set>
                                      <p:cBhvr>
                                        <p:cTn id="40" dur="1" fill="hold">
                                          <p:stCondLst>
                                            <p:cond delay="0"/>
                                          </p:stCondLst>
                                        </p:cTn>
                                        <p:tgtEl>
                                          <p:spTgt spid="8">
                                            <p:txEl>
                                              <p:pRg st="0" end="0"/>
                                            </p:txEl>
                                          </p:spTgt>
                                        </p:tgtEl>
                                        <p:attrNameLst>
                                          <p:attrName>style.visibility</p:attrName>
                                        </p:attrNameLst>
                                      </p:cBhvr>
                                      <p:to>
                                        <p:strVal val="visible"/>
                                      </p:to>
                                    </p:set>
                                    <p:animEffect transition="in" filter="circle(in)">
                                      <p:cBhvr>
                                        <p:cTn id="41"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P spid="20" grpId="0" build="p" animBg="1"/>
      <p:bldP spid="8" grpId="0"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1898064" y="0"/>
            <a:ext cx="7245936" cy="1012874"/>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800" b="1" i="1">
                <a:latin typeface="Times New Roman" panose="02020603050405020304" pitchFamily="18" charset="0"/>
                <a:cs typeface="Times New Roman" panose="02020603050405020304" pitchFamily="18" charset="0"/>
              </a:rPr>
              <a:t>2. Thực hiện sứ mệnh lịch sử của giai cấp công nhân trên thế giới hiện nay</a:t>
            </a:r>
            <a:endParaRPr lang="en-US" sz="2800" i="1">
              <a:latin typeface="Times New Roman" panose="02020603050405020304" pitchFamily="18" charset="0"/>
              <a:cs typeface="Times New Roman" panose="02020603050405020304" pitchFamily="18" charset="0"/>
            </a:endParaRPr>
          </a:p>
        </p:txBody>
      </p:sp>
      <p:grpSp>
        <p:nvGrpSpPr>
          <p:cNvPr id="21" name="Group 20"/>
          <p:cNvGrpSpPr/>
          <p:nvPr/>
        </p:nvGrpSpPr>
        <p:grpSpPr>
          <a:xfrm>
            <a:off x="0" y="1161254"/>
            <a:ext cx="8152283" cy="737884"/>
            <a:chOff x="212477" y="406442"/>
            <a:chExt cx="5840730" cy="797040"/>
          </a:xfrm>
        </p:grpSpPr>
        <p:sp>
          <p:nvSpPr>
            <p:cNvPr id="22" name="Rounded Rectangle 21"/>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3"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US" sz="2800" b="1" i="1">
                  <a:solidFill>
                    <a:schemeClr val="tx2">
                      <a:lumMod val="75000"/>
                    </a:schemeClr>
                  </a:solidFill>
                  <a:latin typeface="Times New Roman" panose="02020603050405020304" pitchFamily="18" charset="0"/>
                  <a:cs typeface="Times New Roman" panose="02020603050405020304" pitchFamily="18" charset="0"/>
                </a:rPr>
                <a:t>2.1. Về nội dung kinh tế - xã hội</a:t>
              </a:r>
            </a:p>
          </p:txBody>
        </p:sp>
      </p:grpSp>
      <p:sp>
        <p:nvSpPr>
          <p:cNvPr id="20" name="Rectangle 3"/>
          <p:cNvSpPr>
            <a:spLocks noGrp="1" noChangeArrowheads="1"/>
          </p:cNvSpPr>
          <p:nvPr>
            <p:ph idx="1"/>
          </p:nvPr>
        </p:nvSpPr>
        <p:spPr>
          <a:xfrm>
            <a:off x="971258" y="2782437"/>
            <a:ext cx="7581899" cy="1536344"/>
          </a:xfrm>
          <a:solidFill>
            <a:schemeClr val="accent1">
              <a:lumMod val="20000"/>
              <a:lumOff val="80000"/>
            </a:schemeClr>
          </a:solidFill>
          <a:ln w="25400">
            <a:solidFill>
              <a:schemeClr val="accent1">
                <a:shade val="50000"/>
              </a:schemeClr>
            </a:solidFill>
          </a:ln>
        </p:spPr>
        <p:txBody>
          <a:bodyPr>
            <a:normAutofit/>
          </a:bodyPr>
          <a:lstStyle/>
          <a:p>
            <a:pPr marL="0" indent="0" algn="just">
              <a:lnSpc>
                <a:spcPts val="3500"/>
              </a:lnSpc>
              <a:spcBef>
                <a:spcPts val="600"/>
              </a:spcBef>
              <a:buNone/>
            </a:pPr>
            <a:r>
              <a:rPr lang="en-US" sz="2800" b="1">
                <a:solidFill>
                  <a:schemeClr val="tx2">
                    <a:lumMod val="75000"/>
                  </a:schemeClr>
                </a:solidFill>
                <a:latin typeface="Times New Roman" panose="02020603050405020304" pitchFamily="18" charset="0"/>
                <a:cs typeface="Times New Roman" panose="02020603050405020304" pitchFamily="18" charset="0"/>
              </a:rPr>
              <a:t>- Mâu thuẫn lợi ích cơ bản giữa giai cấp công nhân với giai cấp tư sản cũng ngày càng sâu sắc ở từng quốc gia và trên phạm vi toàn cầu.</a:t>
            </a:r>
            <a:endParaRPr lang="en-US" altLang="en-US" sz="2800" b="1">
              <a:solidFill>
                <a:schemeClr val="tx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971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1000"/>
                                        <p:tgtEl>
                                          <p:spTgt spid="21"/>
                                        </p:tgtEl>
                                      </p:cBhvr>
                                    </p:animEffect>
                                    <p:anim calcmode="lin" valueType="num">
                                      <p:cBhvr>
                                        <p:cTn id="15" dur="1000" fill="hold"/>
                                        <p:tgtEl>
                                          <p:spTgt spid="21"/>
                                        </p:tgtEl>
                                        <p:attrNameLst>
                                          <p:attrName>ppt_x</p:attrName>
                                        </p:attrNameLst>
                                      </p:cBhvr>
                                      <p:tavLst>
                                        <p:tav tm="0">
                                          <p:val>
                                            <p:strVal val="#ppt_x"/>
                                          </p:val>
                                        </p:tav>
                                        <p:tav tm="100000">
                                          <p:val>
                                            <p:strVal val="#ppt_x"/>
                                          </p:val>
                                        </p:tav>
                                      </p:tavLst>
                                    </p:anim>
                                    <p:anim calcmode="lin" valueType="num">
                                      <p:cBhvr>
                                        <p:cTn id="1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20">
                                            <p:bg/>
                                          </p:spTgt>
                                        </p:tgtEl>
                                        <p:attrNameLst>
                                          <p:attrName>style.visibility</p:attrName>
                                        </p:attrNameLst>
                                      </p:cBhvr>
                                      <p:to>
                                        <p:strVal val="visible"/>
                                      </p:to>
                                    </p:set>
                                    <p:animEffect transition="in" filter="circle(in)">
                                      <p:cBhvr>
                                        <p:cTn id="21" dur="2000"/>
                                        <p:tgtEl>
                                          <p:spTgt spid="20">
                                            <p:bg/>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20">
                                            <p:txEl>
                                              <p:pRg st="0" end="0"/>
                                            </p:txEl>
                                          </p:spTgt>
                                        </p:tgtEl>
                                        <p:attrNameLst>
                                          <p:attrName>style.visibility</p:attrName>
                                        </p:attrNameLst>
                                      </p:cBhvr>
                                      <p:to>
                                        <p:strVal val="visible"/>
                                      </p:to>
                                    </p:set>
                                    <p:animEffect transition="in" filter="circle(in)">
                                      <p:cBhvr>
                                        <p:cTn id="26" dur="20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0" grpId="0" build="p"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1885071" y="29026"/>
            <a:ext cx="7258928" cy="997916"/>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800" b="1">
                <a:latin typeface="Times New Roman" panose="02020603050405020304" pitchFamily="18" charset="0"/>
                <a:cs typeface="Times New Roman" panose="02020603050405020304" pitchFamily="18" charset="0"/>
              </a:rPr>
              <a:t>2. Thực hiện sứ mệnh lịch sử của giai cấp công nhân trên thế giới hiện nay</a:t>
            </a:r>
            <a:endParaRPr lang="en-US" sz="2800">
              <a:latin typeface="Times New Roman" panose="02020603050405020304" pitchFamily="18" charset="0"/>
              <a:cs typeface="Times New Roman" panose="02020603050405020304" pitchFamily="18" charset="0"/>
            </a:endParaRPr>
          </a:p>
        </p:txBody>
      </p:sp>
      <p:grpSp>
        <p:nvGrpSpPr>
          <p:cNvPr id="24" name="Group 23"/>
          <p:cNvGrpSpPr/>
          <p:nvPr/>
        </p:nvGrpSpPr>
        <p:grpSpPr>
          <a:xfrm>
            <a:off x="255084" y="1509490"/>
            <a:ext cx="8226817" cy="746754"/>
            <a:chOff x="111148" y="1617509"/>
            <a:chExt cx="6649850" cy="797040"/>
          </a:xfrm>
        </p:grpSpPr>
        <p:sp>
          <p:nvSpPr>
            <p:cNvPr id="25" name="Rounded Rectangle 24"/>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6"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US" sz="2800" b="1" i="1">
                  <a:solidFill>
                    <a:schemeClr val="tx2">
                      <a:lumMod val="75000"/>
                    </a:schemeClr>
                  </a:solidFill>
                  <a:latin typeface="Times New Roman" panose="02020603050405020304" pitchFamily="18" charset="0"/>
                  <a:cs typeface="Times New Roman" panose="02020603050405020304" pitchFamily="18" charset="0"/>
                </a:rPr>
                <a:t>2.2. Về nội dung chính trị - xã hội</a:t>
              </a:r>
            </a:p>
          </p:txBody>
        </p:sp>
      </p:grpSp>
      <p:sp>
        <p:nvSpPr>
          <p:cNvPr id="13" name="Rectangle 3"/>
          <p:cNvSpPr>
            <a:spLocks noGrp="1" noChangeArrowheads="1"/>
          </p:cNvSpPr>
          <p:nvPr>
            <p:ph idx="1"/>
          </p:nvPr>
        </p:nvSpPr>
        <p:spPr>
          <a:xfrm>
            <a:off x="411694" y="2738791"/>
            <a:ext cx="8382000" cy="1280160"/>
          </a:xfrm>
          <a:solidFill>
            <a:schemeClr val="accent1">
              <a:lumMod val="20000"/>
              <a:lumOff val="80000"/>
            </a:schemeClr>
          </a:solidFill>
          <a:ln w="25400">
            <a:solidFill>
              <a:schemeClr val="accent1">
                <a:shade val="50000"/>
              </a:schemeClr>
            </a:solidFill>
          </a:ln>
        </p:spPr>
        <p:txBody>
          <a:bodyPr/>
          <a:lstStyle/>
          <a:p>
            <a:pPr marL="0" indent="0" algn="just" eaLnBrk="1" hangingPunct="1">
              <a:lnSpc>
                <a:spcPts val="3500"/>
              </a:lnSpc>
              <a:spcBef>
                <a:spcPts val="600"/>
              </a:spcBef>
              <a:buNone/>
            </a:pPr>
            <a:r>
              <a:rPr lang="en-US" altLang="en-US" sz="2600" b="1">
                <a:solidFill>
                  <a:srgbClr val="002060"/>
                </a:solidFill>
                <a:latin typeface="Times New Roman" panose="02020603050405020304" pitchFamily="18" charset="0"/>
                <a:cs typeface="Times New Roman" panose="02020603050405020304" pitchFamily="18" charset="0"/>
              </a:rPr>
              <a:t>- Ở các nước định hướng XHCN: là giai cấp lãnh đạo nhân dân xây dựng CNXH;</a:t>
            </a:r>
          </a:p>
        </p:txBody>
      </p:sp>
      <p:sp>
        <p:nvSpPr>
          <p:cNvPr id="7" name="Rectangle 3"/>
          <p:cNvSpPr txBox="1">
            <a:spLocks noChangeArrowheads="1"/>
          </p:cNvSpPr>
          <p:nvPr/>
        </p:nvSpPr>
        <p:spPr>
          <a:xfrm>
            <a:off x="411694" y="4328439"/>
            <a:ext cx="8382000" cy="1551856"/>
          </a:xfrm>
          <a:prstGeom prst="rect">
            <a:avLst/>
          </a:prstGeom>
          <a:solidFill>
            <a:schemeClr val="accent1">
              <a:lumMod val="20000"/>
              <a:lumOff val="80000"/>
            </a:schemeClr>
          </a:solidFill>
          <a:ln w="25400">
            <a:solidFill>
              <a:schemeClr val="accent1">
                <a:shade val="5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3500"/>
              </a:lnSpc>
              <a:spcBef>
                <a:spcPts val="600"/>
              </a:spcBef>
              <a:buFont typeface="Arial" pitchFamily="34" charset="0"/>
              <a:buNone/>
            </a:pPr>
            <a:r>
              <a:rPr lang="en-US" altLang="en-US" sz="2600" b="1">
                <a:solidFill>
                  <a:srgbClr val="002060"/>
                </a:solidFill>
                <a:latin typeface="Times New Roman" panose="02020603050405020304" pitchFamily="18" charset="0"/>
                <a:cs typeface="Times New Roman" panose="02020603050405020304" pitchFamily="18" charset="0"/>
              </a:rPr>
              <a:t>- Ở các nước TBCN: đi đầu trong các cuộc đấu tranh chống áp bức, bất công, áp đặt của chủ nghĩa đế quốc; chống nghèo đói, ô nhiễm môi trường…</a:t>
            </a:r>
          </a:p>
        </p:txBody>
      </p:sp>
    </p:spTree>
    <p:extLst>
      <p:ext uri="{BB962C8B-B14F-4D97-AF65-F5344CB8AC3E}">
        <p14:creationId xmlns:p14="http://schemas.microsoft.com/office/powerpoint/2010/main" val="2599899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13">
                                            <p:bg/>
                                          </p:spTgt>
                                        </p:tgtEl>
                                        <p:attrNameLst>
                                          <p:attrName>style.visibility</p:attrName>
                                        </p:attrNameLst>
                                      </p:cBhvr>
                                      <p:to>
                                        <p:strVal val="visible"/>
                                      </p:to>
                                    </p:set>
                                    <p:animEffect transition="in" filter="circle(in)">
                                      <p:cBhvr>
                                        <p:cTn id="21" dur="2000"/>
                                        <p:tgtEl>
                                          <p:spTgt spid="13">
                                            <p:bg/>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13">
                                            <p:txEl>
                                              <p:pRg st="0" end="0"/>
                                            </p:txEl>
                                          </p:spTgt>
                                        </p:tgtEl>
                                        <p:attrNameLst>
                                          <p:attrName>style.visibility</p:attrName>
                                        </p:attrNameLst>
                                      </p:cBhvr>
                                      <p:to>
                                        <p:strVal val="visible"/>
                                      </p:to>
                                    </p:set>
                                    <p:animEffect transition="in" filter="circle(in)">
                                      <p:cBhvr>
                                        <p:cTn id="26" dur="2000"/>
                                        <p:tgtEl>
                                          <p:spTgt spid="1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7">
                                            <p:bg/>
                                          </p:spTgt>
                                        </p:tgtEl>
                                        <p:attrNameLst>
                                          <p:attrName>style.visibility</p:attrName>
                                        </p:attrNameLst>
                                      </p:cBhvr>
                                      <p:to>
                                        <p:strVal val="visible"/>
                                      </p:to>
                                    </p:set>
                                    <p:animEffect transition="in" filter="circle(in)">
                                      <p:cBhvr>
                                        <p:cTn id="31" dur="2000"/>
                                        <p:tgtEl>
                                          <p:spTgt spid="7">
                                            <p:bg/>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7">
                                            <p:txEl>
                                              <p:pRg st="0" end="0"/>
                                            </p:txEl>
                                          </p:spTgt>
                                        </p:tgtEl>
                                        <p:attrNameLst>
                                          <p:attrName>style.visibility</p:attrName>
                                        </p:attrNameLst>
                                      </p:cBhvr>
                                      <p:to>
                                        <p:strVal val="visible"/>
                                      </p:to>
                                    </p:set>
                                    <p:animEffect transition="in" filter="circle(in)">
                                      <p:cBhvr>
                                        <p:cTn id="36"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build="p" animBg="1"/>
      <p:bldP spid="7"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ed Rectangle 10"/>
          <p:cNvSpPr/>
          <p:nvPr/>
        </p:nvSpPr>
        <p:spPr>
          <a:xfrm>
            <a:off x="1927274" y="29026"/>
            <a:ext cx="7216725" cy="1026051"/>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800" b="1">
                <a:latin typeface="Times New Roman" panose="02020603050405020304" pitchFamily="18" charset="0"/>
                <a:cs typeface="Times New Roman" panose="02020603050405020304" pitchFamily="18" charset="0"/>
              </a:rPr>
              <a:t>2. Thực hiện sứ mệnh lịch sử của giai cấp công nhân trên thế giới hiện nay</a:t>
            </a:r>
            <a:endParaRPr lang="en-US" sz="2800">
              <a:latin typeface="Times New Roman" panose="02020603050405020304" pitchFamily="18" charset="0"/>
              <a:cs typeface="Times New Roman" panose="02020603050405020304" pitchFamily="18" charset="0"/>
            </a:endParaRPr>
          </a:p>
        </p:txBody>
      </p:sp>
      <p:grpSp>
        <p:nvGrpSpPr>
          <p:cNvPr id="27" name="Group 26"/>
          <p:cNvGrpSpPr/>
          <p:nvPr/>
        </p:nvGrpSpPr>
        <p:grpSpPr>
          <a:xfrm>
            <a:off x="112541" y="1371583"/>
            <a:ext cx="8199368" cy="782033"/>
            <a:chOff x="48703" y="2828583"/>
            <a:chExt cx="7433964" cy="797040"/>
          </a:xfrm>
        </p:grpSpPr>
        <p:sp>
          <p:nvSpPr>
            <p:cNvPr id="28" name="Rounded Rectangle 27"/>
            <p:cNvSpPr/>
            <p:nvPr/>
          </p:nvSpPr>
          <p:spPr>
            <a:xfrm>
              <a:off x="48703" y="2828583"/>
              <a:ext cx="7433964"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9" name="Rounded Rectangle 8"/>
            <p:cNvSpPr/>
            <p:nvPr/>
          </p:nvSpPr>
          <p:spPr>
            <a:xfrm>
              <a:off x="87611" y="2867491"/>
              <a:ext cx="7356148"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r>
                <a:rPr lang="en-US" sz="2800" b="1" i="1">
                  <a:solidFill>
                    <a:schemeClr val="tx2">
                      <a:lumMod val="75000"/>
                    </a:schemeClr>
                  </a:solidFill>
                  <a:latin typeface="Times New Roman" panose="02020603050405020304" pitchFamily="18" charset="0"/>
                  <a:cs typeface="Times New Roman" panose="02020603050405020304" pitchFamily="18" charset="0"/>
                </a:rPr>
                <a:t>2.3. Về nội dung văn hóa, tư tưởng</a:t>
              </a:r>
            </a:p>
          </p:txBody>
        </p:sp>
      </p:grpSp>
      <p:sp>
        <p:nvSpPr>
          <p:cNvPr id="13" name="Rectangle 3"/>
          <p:cNvSpPr>
            <a:spLocks noGrp="1" noChangeArrowheads="1"/>
          </p:cNvSpPr>
          <p:nvPr>
            <p:ph idx="1"/>
          </p:nvPr>
        </p:nvSpPr>
        <p:spPr>
          <a:xfrm>
            <a:off x="759656" y="2349304"/>
            <a:ext cx="7833607" cy="1955410"/>
          </a:xfrm>
          <a:solidFill>
            <a:schemeClr val="accent5">
              <a:lumMod val="20000"/>
              <a:lumOff val="80000"/>
            </a:schemeClr>
          </a:solidFill>
          <a:ln w="25400">
            <a:solidFill>
              <a:schemeClr val="accent1">
                <a:shade val="50000"/>
              </a:schemeClr>
            </a:solidFill>
          </a:ln>
        </p:spPr>
        <p:txBody>
          <a:bodyPr>
            <a:noAutofit/>
          </a:bodyPr>
          <a:lstStyle/>
          <a:p>
            <a:pPr marL="0" indent="0" algn="just">
              <a:lnSpc>
                <a:spcPts val="3500"/>
              </a:lnSpc>
              <a:spcBef>
                <a:spcPts val="600"/>
              </a:spcBef>
              <a:buNone/>
            </a:pPr>
            <a:r>
              <a:rPr lang="en-US" sz="2800" b="1">
                <a:solidFill>
                  <a:schemeClr val="tx2">
                    <a:lumMod val="75000"/>
                  </a:schemeClr>
                </a:solidFill>
                <a:latin typeface="Times New Roman" panose="02020603050405020304" pitchFamily="18" charset="0"/>
                <a:cs typeface="Times New Roman" panose="02020603050405020304" pitchFamily="18" charset="0"/>
              </a:rPr>
              <a:t>- Thực hiện sứ mệnh lịch sử của giai cấp công nhân trong điều kiện thế giới ngày nay trên lĩnh vực văn hóa, tư tưởng trước hết là cuộc đấu tranh ý thức hệ: CNXH &gt;&lt;CNTB.</a:t>
            </a:r>
          </a:p>
        </p:txBody>
      </p:sp>
      <p:sp>
        <p:nvSpPr>
          <p:cNvPr id="7" name="Rectangle 3"/>
          <p:cNvSpPr txBox="1">
            <a:spLocks noChangeArrowheads="1"/>
          </p:cNvSpPr>
          <p:nvPr/>
        </p:nvSpPr>
        <p:spPr>
          <a:xfrm>
            <a:off x="759655" y="4543863"/>
            <a:ext cx="7833607" cy="1674057"/>
          </a:xfrm>
          <a:prstGeom prst="rect">
            <a:avLst/>
          </a:prstGeom>
          <a:solidFill>
            <a:schemeClr val="accent5">
              <a:lumMod val="20000"/>
              <a:lumOff val="80000"/>
            </a:schemeClr>
          </a:solidFill>
          <a:ln w="25400">
            <a:solidFill>
              <a:schemeClr val="accent1">
                <a:shade val="5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3500"/>
              </a:lnSpc>
              <a:spcBef>
                <a:spcPts val="600"/>
              </a:spcBef>
              <a:buFont typeface="Arial" pitchFamily="34" charset="0"/>
              <a:buNone/>
            </a:pPr>
            <a:r>
              <a:rPr lang="en-US" altLang="en-US" sz="2800" b="1">
                <a:solidFill>
                  <a:schemeClr val="tx2">
                    <a:lumMod val="75000"/>
                  </a:schemeClr>
                </a:solidFill>
                <a:latin typeface="Times New Roman" panose="02020603050405020304" pitchFamily="18" charset="0"/>
                <a:cs typeface="Times New Roman" panose="02020603050405020304" pitchFamily="18" charset="0"/>
              </a:rPr>
              <a:t>- Lãnh đạo hoặc đi đầu trong xây dựng một nền văn hóa tiến bộ vì công bằng, bình đẳng và quyền con người…</a:t>
            </a:r>
          </a:p>
        </p:txBody>
      </p:sp>
    </p:spTree>
    <p:extLst>
      <p:ext uri="{BB962C8B-B14F-4D97-AF65-F5344CB8AC3E}">
        <p14:creationId xmlns:p14="http://schemas.microsoft.com/office/powerpoint/2010/main" val="2242364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000"/>
                                        <p:tgtEl>
                                          <p:spTgt spid="27"/>
                                        </p:tgtEl>
                                      </p:cBhvr>
                                    </p:animEffect>
                                    <p:anim calcmode="lin" valueType="num">
                                      <p:cBhvr>
                                        <p:cTn id="15" dur="1000" fill="hold"/>
                                        <p:tgtEl>
                                          <p:spTgt spid="27"/>
                                        </p:tgtEl>
                                        <p:attrNameLst>
                                          <p:attrName>ppt_x</p:attrName>
                                        </p:attrNameLst>
                                      </p:cBhvr>
                                      <p:tavLst>
                                        <p:tav tm="0">
                                          <p:val>
                                            <p:strVal val="#ppt_x"/>
                                          </p:val>
                                        </p:tav>
                                        <p:tav tm="100000">
                                          <p:val>
                                            <p:strVal val="#ppt_x"/>
                                          </p:val>
                                        </p:tav>
                                      </p:tavLst>
                                    </p:anim>
                                    <p:anim calcmode="lin" valueType="num">
                                      <p:cBhvr>
                                        <p:cTn id="1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13">
                                            <p:bg/>
                                          </p:spTgt>
                                        </p:tgtEl>
                                        <p:attrNameLst>
                                          <p:attrName>style.visibility</p:attrName>
                                        </p:attrNameLst>
                                      </p:cBhvr>
                                      <p:to>
                                        <p:strVal val="visible"/>
                                      </p:to>
                                    </p:set>
                                    <p:animEffect transition="in" filter="circle(in)">
                                      <p:cBhvr>
                                        <p:cTn id="21" dur="2000"/>
                                        <p:tgtEl>
                                          <p:spTgt spid="13">
                                            <p:bg/>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13">
                                            <p:txEl>
                                              <p:pRg st="0" end="0"/>
                                            </p:txEl>
                                          </p:spTgt>
                                        </p:tgtEl>
                                        <p:attrNameLst>
                                          <p:attrName>style.visibility</p:attrName>
                                        </p:attrNameLst>
                                      </p:cBhvr>
                                      <p:to>
                                        <p:strVal val="visible"/>
                                      </p:to>
                                    </p:set>
                                    <p:animEffect transition="in" filter="circle(in)">
                                      <p:cBhvr>
                                        <p:cTn id="26" dur="2000"/>
                                        <p:tgtEl>
                                          <p:spTgt spid="1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grpId="0" nodeType="clickEffect">
                                  <p:stCondLst>
                                    <p:cond delay="0"/>
                                  </p:stCondLst>
                                  <p:childTnLst>
                                    <p:set>
                                      <p:cBhvr>
                                        <p:cTn id="30" dur="1" fill="hold">
                                          <p:stCondLst>
                                            <p:cond delay="0"/>
                                          </p:stCondLst>
                                        </p:cTn>
                                        <p:tgtEl>
                                          <p:spTgt spid="7">
                                            <p:bg/>
                                          </p:spTgt>
                                        </p:tgtEl>
                                        <p:attrNameLst>
                                          <p:attrName>style.visibility</p:attrName>
                                        </p:attrNameLst>
                                      </p:cBhvr>
                                      <p:to>
                                        <p:strVal val="visible"/>
                                      </p:to>
                                    </p:set>
                                    <p:animEffect transition="in" filter="circle(in)">
                                      <p:cBhvr>
                                        <p:cTn id="31" dur="2000"/>
                                        <p:tgtEl>
                                          <p:spTgt spid="7">
                                            <p:bg/>
                                          </p:spTgt>
                                        </p:tgtEl>
                                      </p:cBhvr>
                                    </p:animEffect>
                                  </p:childTnLst>
                                </p:cTn>
                              </p:par>
                            </p:childTnLst>
                          </p:cTn>
                        </p:par>
                      </p:childTnLst>
                    </p:cTn>
                  </p:par>
                  <p:par>
                    <p:cTn id="32" fill="hold">
                      <p:stCondLst>
                        <p:cond delay="indefinite"/>
                      </p:stCondLst>
                      <p:childTnLst>
                        <p:par>
                          <p:cTn id="33" fill="hold">
                            <p:stCondLst>
                              <p:cond delay="0"/>
                            </p:stCondLst>
                            <p:childTnLst>
                              <p:par>
                                <p:cTn id="34" presetID="6" presetClass="entr" presetSubtype="16" fill="hold" grpId="0" nodeType="clickEffect">
                                  <p:stCondLst>
                                    <p:cond delay="0"/>
                                  </p:stCondLst>
                                  <p:childTnLst>
                                    <p:set>
                                      <p:cBhvr>
                                        <p:cTn id="35" dur="1" fill="hold">
                                          <p:stCondLst>
                                            <p:cond delay="0"/>
                                          </p:stCondLst>
                                        </p:cTn>
                                        <p:tgtEl>
                                          <p:spTgt spid="7">
                                            <p:txEl>
                                              <p:pRg st="0" end="0"/>
                                            </p:txEl>
                                          </p:spTgt>
                                        </p:tgtEl>
                                        <p:attrNameLst>
                                          <p:attrName>style.visibility</p:attrName>
                                        </p:attrNameLst>
                                      </p:cBhvr>
                                      <p:to>
                                        <p:strVal val="visible"/>
                                      </p:to>
                                    </p:set>
                                    <p:animEffect transition="in" filter="circle(in)">
                                      <p:cBhvr>
                                        <p:cTn id="36"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build="p" animBg="1"/>
      <p:bldP spid="7" grpId="0" build="p"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11164</TotalTime>
  <Words>1013</Words>
  <Application>Microsoft Office PowerPoint</Application>
  <PresentationFormat>On-screen Show (4:3)</PresentationFormat>
  <Paragraphs>54</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 Unicode MS</vt:lpstr>
      <vt:lpstr>UTM Alexander</vt:lpstr>
      <vt:lpstr>Arial</vt:lpstr>
      <vt:lpstr>Calibri</vt:lpstr>
      <vt:lpstr>Times New Roman</vt:lpstr>
      <vt:lpstr>Office Theme</vt:lpstr>
      <vt:lpstr>PowerPoint Presentation</vt:lpstr>
      <vt:lpstr>Chương 2 SỨ MỆNH LỊCH SỬ CỦA GIAI CẤP CÔNG NHÂN</vt:lpstr>
      <vt:lpstr>II. GIAI CẤP CÔNG NHÂN VÀ VIỆC THỰC HIỆN SỨ MỆNH LỊCH SỬ CỦA GIAI CẤP CÔNG NHÂN HIỆN NAY</vt:lpstr>
      <vt:lpstr>II. GIAI CẤP CÔNG NHÂN VÀ VIỆC THỰC HIỆN SỨ MỆNH LỊCH SỬ CỦA GIAI CẤP CÔNG NHÂN HIỆN NAY</vt:lpstr>
      <vt:lpstr>PowerPoint Presentation</vt:lpstr>
      <vt:lpstr>II. GIAI CẤP CÔNG NHÂN VÀ VIỆC THỰC HIỆN SỨ MỆNH LỊCH SỬ CỦA GIAI CẤP CÔNG NHÂN HIỆN NAY</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Thành</cp:lastModifiedBy>
  <cp:revision>365</cp:revision>
  <dcterms:created xsi:type="dcterms:W3CDTF">2020-12-02T00:38:25Z</dcterms:created>
  <dcterms:modified xsi:type="dcterms:W3CDTF">2024-07-15T08:51:47Z</dcterms:modified>
</cp:coreProperties>
</file>