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57" r:id="rId4"/>
    <p:sldId id="275" r:id="rId5"/>
    <p:sldId id="276" r:id="rId6"/>
    <p:sldId id="277" r:id="rId7"/>
    <p:sldId id="278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3" r:id="rId20"/>
    <p:sldId id="274" r:id="rId21"/>
    <p:sldId id="271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700"/>
  </p:normalViewPr>
  <p:slideViewPr>
    <p:cSldViewPr>
      <p:cViewPr>
        <p:scale>
          <a:sx n="113" d="100"/>
          <a:sy n="113" d="100"/>
        </p:scale>
        <p:origin x="-6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44B2-49CF-4224-B7B2-A72BC842CC1F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75C77-41CC-42C8-80F7-C7463DF27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5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5C77-41CC-42C8-80F7-C7463DF27D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6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4392687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7DEF1ACA-D4F5-43D3-92B8-2BE1D43C2F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2CE44A70-5F3A-4161-839C-68B6EE01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392CB9B9-E8BC-49C5-B6D3-8759A06FA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44E84C5A-0E6C-4ED2-B8A1-20717B7FE5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3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325546F3-44EC-445E-843E-6F9150067E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6D5C79F5-BCA5-425A-B181-D21041037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3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3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C90E6C98-96E8-496C-912C-6C5B7E9DB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725EC22D-AC6B-4DAA-B6B1-A50A782A3B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KennisEnBedrijf_NL_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D59C6793-80D7-43FD-8113-991A60A5F8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7AB8F96F-8D73-460F-8ACB-DB1CDA7674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60521"/>
            <a:ext cx="1115616" cy="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NHL KennisEnBedrijf_NL_0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KennisEnBedrijf_NL_01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23528" y="5661248"/>
            <a:ext cx="172819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Rechthoek 5"/>
          <p:cNvSpPr/>
          <p:nvPr userDrawn="1"/>
        </p:nvSpPr>
        <p:spPr>
          <a:xfrm>
            <a:off x="5508104" y="6237312"/>
            <a:ext cx="31683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Minor Computer Vision &amp; Data Science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24951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September 2017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Ioannis Katramados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Lector Data Science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NHL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Hogeschool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Leeuwarden</a:t>
            </a:r>
          </a:p>
        </p:txBody>
      </p:sp>
      <p:pic>
        <p:nvPicPr>
          <p:cNvPr id="7" name="Picture 2" descr="https://lh6.googleusercontent.com/L9dpHlR_N4P0cdaxqw9t75Lz6SqrOVRWin89hcusGh0nt1LIDVpWOuKizo83GjHBFrQbrMuaUFpNRT4op-LAsAgBJ8neas__TmErQLgxffSFeQMaxcPw4uK_rezGOenqz8GEWAXx">
            <a:extLst>
              <a:ext uri="{FF2B5EF4-FFF2-40B4-BE49-F238E27FC236}">
                <a16:creationId xmlns:a16="http://schemas.microsoft.com/office/drawing/2014/main" id="{E3203C00-5B3C-4325-A742-DC35F655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1654279" cy="133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http://medischcontact.artsennet.nl/upload/0a609a5e-df03-45a0-b433-6830ed38b26f_Gorillabrain1.jpg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886290" cy="5187671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6018510" y="2192164"/>
            <a:ext cx="792088" cy="7920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Abnormality Detection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Thousands of x-Rays are produced on a daily basis.</a:t>
            </a:r>
          </a:p>
          <a:p>
            <a:r>
              <a:rPr lang="en-US" dirty="0"/>
              <a:t>Most of them are normal.</a:t>
            </a:r>
          </a:p>
          <a:p>
            <a:r>
              <a:rPr lang="en-US" dirty="0"/>
              <a:t>How can we use this data?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1680" y="2564904"/>
            <a:ext cx="5835854" cy="2841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5195" y="5206027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5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impossible!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3" y="1484784"/>
            <a:ext cx="4487969" cy="36815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162" y="1484784"/>
            <a:ext cx="3679008" cy="36790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500576" y="2414538"/>
            <a:ext cx="360040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14755" y="4965002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Plastics - Material Classification</a:t>
            </a:r>
            <a:endParaRPr lang="en-GB" dirty="0"/>
          </a:p>
        </p:txBody>
      </p:sp>
      <p:pic>
        <p:nvPicPr>
          <p:cNvPr id="5" name="Picture 3" descr="D:\DATASETS\PlastcisSWIR2\1150_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178" y="2622675"/>
            <a:ext cx="1932322" cy="154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ATASETS\PlastcisSWIR2\1200_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2364" y="2622677"/>
            <a:ext cx="1932320" cy="15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DATASETS\PlastcisSWIR2\1400_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2549" y="2622677"/>
            <a:ext cx="1932320" cy="15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4235677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1150 nm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3186412" y="4259740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 nm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5431971" y="4283804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 nm</a:t>
            </a:r>
            <a:endParaRPr lang="nl-NL" dirty="0"/>
          </a:p>
        </p:txBody>
      </p:sp>
      <p:pic>
        <p:nvPicPr>
          <p:cNvPr id="13" name="Picture 7" descr="D:\DATASETS\PlastcisSWIR2\ResultImageRGB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2735" y="2622676"/>
            <a:ext cx="1932321" cy="154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15816" y="5013176"/>
            <a:ext cx="301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Source: </a:t>
            </a:r>
            <a:r>
              <a:rPr lang="en-US" sz="1400" dirty="0" err="1">
                <a:solidFill>
                  <a:srgbClr val="C00000"/>
                </a:solidFill>
              </a:rPr>
              <a:t>Klaas</a:t>
            </a:r>
            <a:r>
              <a:rPr lang="en-US" sz="1400" dirty="0">
                <a:solidFill>
                  <a:srgbClr val="C00000"/>
                </a:solidFill>
              </a:rPr>
              <a:t> Dijkstra, NHL </a:t>
            </a:r>
            <a:r>
              <a:rPr lang="en-US" sz="1400" dirty="0" err="1">
                <a:solidFill>
                  <a:srgbClr val="C00000"/>
                </a:solidFill>
              </a:rPr>
              <a:t>Hogeschool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1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 object detection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6289" y="1844824"/>
            <a:ext cx="3571422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8150" y="5101153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28800"/>
            <a:ext cx="9131796" cy="522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24/7 surveillance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450" y="1841060"/>
            <a:ext cx="3657600" cy="205359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471" y="4333531"/>
            <a:ext cx="3657600" cy="204779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5756" y="2610211"/>
            <a:ext cx="3657600" cy="2775298"/>
          </a:xfrm>
          <a:prstGeom prst="rect">
            <a:avLst/>
          </a:prstGeom>
        </p:spPr>
      </p:pic>
      <p:pic>
        <p:nvPicPr>
          <p:cNvPr id="8" name="Afbeelding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1841060"/>
            <a:ext cx="3657600" cy="2053590"/>
          </a:xfrm>
          <a:prstGeom prst="rect">
            <a:avLst/>
          </a:prstGeom>
        </p:spPr>
      </p:pic>
      <p:pic>
        <p:nvPicPr>
          <p:cNvPr id="9" name="Afbeelding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573" y="4333531"/>
            <a:ext cx="3657600" cy="2047797"/>
          </a:xfrm>
          <a:prstGeom prst="rect">
            <a:avLst/>
          </a:prstGeom>
        </p:spPr>
      </p:pic>
      <p:pic>
        <p:nvPicPr>
          <p:cNvPr id="10" name="Afbeelding 7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2858" y="2610211"/>
            <a:ext cx="3657600" cy="277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8344" y="5185454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© 2017 </a:t>
            </a:r>
            <a:r>
              <a:rPr lang="en-US" sz="700" dirty="0" err="1">
                <a:solidFill>
                  <a:schemeClr val="bg1"/>
                </a:solidFill>
              </a:rPr>
              <a:t>COSMONiO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0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00" dirty="0"/>
              <a:t>Abnormality detection in complex factory processes</a:t>
            </a:r>
          </a:p>
          <a:p>
            <a:r>
              <a:rPr lang="en-US" sz="2100" dirty="0"/>
              <a:t>I</a:t>
            </a:r>
            <a:r>
              <a:rPr lang="en-GB" sz="2100" dirty="0" err="1"/>
              <a:t>ntelligent</a:t>
            </a:r>
            <a:r>
              <a:rPr lang="en-GB" sz="2100" dirty="0"/>
              <a:t> power management control</a:t>
            </a:r>
          </a:p>
          <a:p>
            <a:r>
              <a:rPr lang="en-GB" sz="2100" dirty="0"/>
              <a:t>Development of autonomous cars/robots</a:t>
            </a:r>
          </a:p>
          <a:p>
            <a:r>
              <a:rPr lang="en-GB" sz="2100" dirty="0"/>
              <a:t>Detection of unusual sensor data patterns in water monitoring</a:t>
            </a:r>
          </a:p>
          <a:p>
            <a:r>
              <a:rPr lang="en-US" sz="2100" dirty="0"/>
              <a:t>P</a:t>
            </a:r>
            <a:r>
              <a:rPr lang="en-GB" sz="2100" dirty="0" err="1"/>
              <a:t>lant</a:t>
            </a:r>
            <a:r>
              <a:rPr lang="en-GB" sz="2100" dirty="0"/>
              <a:t> disease detection &amp; classification from drones</a:t>
            </a:r>
          </a:p>
          <a:p>
            <a:r>
              <a:rPr lang="en-GB" sz="2100" dirty="0"/>
              <a:t>Intelligent quality control in the production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53136"/>
            <a:ext cx="8316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400" b="1" dirty="0"/>
              <a:t>Data Science can solve problems</a:t>
            </a:r>
          </a:p>
          <a:p>
            <a:pPr lvl="2" algn="ctr"/>
            <a:r>
              <a:rPr lang="en-US" sz="2400" b="1" dirty="0"/>
              <a:t>that we do not know about yet.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dirty="0"/>
              <a:t>Computing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58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3431" y="0"/>
            <a:ext cx="6086477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7525" y="2348880"/>
            <a:ext cx="2657218" cy="1584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Up to 85 Teraflops of computing power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125 Servers in a box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powered by</a:t>
            </a:r>
          </a:p>
        </p:txBody>
      </p:sp>
      <p:pic>
        <p:nvPicPr>
          <p:cNvPr id="1034" name="Picture 10" descr="http://vignette1.wikia.nocookie.net/logopedia/images/3/38/Nvidia_logo.png/revision/latest?cb=2012082907295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130" y="3933056"/>
            <a:ext cx="1156008" cy="8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oogle cloud platform">
            <a:extLst>
              <a:ext uri="{FF2B5EF4-FFF2-40B4-BE49-F238E27FC236}">
                <a16:creationId xmlns:a16="http://schemas.microsoft.com/office/drawing/2014/main" id="{B5C7AD0F-C06B-4119-8782-0E758A70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2" y="4820353"/>
            <a:ext cx="2692169" cy="6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ompebled_neurons.png">
            <a:extLst>
              <a:ext uri="{FF2B5EF4-FFF2-40B4-BE49-F238E27FC236}">
                <a16:creationId xmlns:a16="http://schemas.microsoft.com/office/drawing/2014/main" id="{9CC9BC46-5273-4240-8704-3E0C898FC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9" y="476672"/>
            <a:ext cx="1659830" cy="17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0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C98BEC-848A-4096-8235-0707981B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2656"/>
            <a:ext cx="5781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Originally from Greece</a:t>
            </a:r>
          </a:p>
          <a:p>
            <a:r>
              <a:rPr lang="en-GB" sz="2000" dirty="0"/>
              <a:t>Programming since 9 years old</a:t>
            </a:r>
          </a:p>
          <a:p>
            <a:r>
              <a:rPr lang="en-GB" sz="2000" dirty="0"/>
              <a:t>Moved to UK in 1999</a:t>
            </a:r>
          </a:p>
          <a:p>
            <a:r>
              <a:rPr lang="en-GB" sz="2000" dirty="0"/>
              <a:t>BEng on computer systems engineering (2003)</a:t>
            </a:r>
          </a:p>
          <a:p>
            <a:r>
              <a:rPr lang="en-GB" sz="2000" dirty="0"/>
              <a:t>MSc on image processing (2004)</a:t>
            </a:r>
          </a:p>
          <a:p>
            <a:r>
              <a:rPr lang="en-GB" sz="2000" dirty="0"/>
              <a:t>PhD in real-time computer vision &amp; machine learning (2013)</a:t>
            </a:r>
          </a:p>
          <a:p>
            <a:r>
              <a:rPr lang="en-GB" sz="2000" dirty="0"/>
              <a:t>8 years of engineering experience in the automotive industry.</a:t>
            </a:r>
          </a:p>
          <a:p>
            <a:r>
              <a:rPr lang="en-GB" sz="2000" dirty="0"/>
              <a:t>Moved to The Netherlands in 2012.</a:t>
            </a:r>
          </a:p>
          <a:p>
            <a:r>
              <a:rPr lang="en-GB" sz="2000" dirty="0"/>
              <a:t>Founded a machine-learning software company, called COSMONiO.</a:t>
            </a:r>
          </a:p>
          <a:p>
            <a:r>
              <a:rPr lang="en-GB" sz="2000" dirty="0"/>
              <a:t>Joined NHL in December 2016 (part-time Lector).</a:t>
            </a:r>
          </a:p>
          <a:p>
            <a:r>
              <a:rPr lang="en-GB" sz="2000" dirty="0"/>
              <a:t>Started </a:t>
            </a:r>
            <a:r>
              <a:rPr lang="en-GB" sz="2000" dirty="0" err="1"/>
              <a:t>IncubAI</a:t>
            </a:r>
            <a:r>
              <a:rPr lang="en-GB" sz="2000" dirty="0"/>
              <a:t> in September 2017.</a:t>
            </a:r>
          </a:p>
          <a:p>
            <a:pPr lvl="1"/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855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316-011A-44A9-8076-91B009B1D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52AEB-4D46-4063-8C74-F00DAA48B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5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048" y="1772816"/>
            <a:ext cx="36827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600" b="1" dirty="0"/>
              <a:t>Ioannis Katramados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Lector Data Science</a:t>
            </a:r>
          </a:p>
          <a:p>
            <a:pPr marL="0" indent="0">
              <a:buNone/>
            </a:pPr>
            <a:r>
              <a:rPr lang="en-GB" sz="1600" dirty="0"/>
              <a:t>NHL </a:t>
            </a:r>
            <a:r>
              <a:rPr lang="en-GB" sz="1600" dirty="0" err="1"/>
              <a:t>Hogeschool</a:t>
            </a:r>
            <a:r>
              <a:rPr lang="en-GB" sz="1600" dirty="0"/>
              <a:t> Leeuwarden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nl-NL" sz="1600" dirty="0"/>
              <a:t>Rengerslaan 10</a:t>
            </a:r>
          </a:p>
          <a:p>
            <a:pPr marL="0" indent="0">
              <a:buNone/>
            </a:pPr>
            <a:r>
              <a:rPr lang="nl-NL" sz="1600" dirty="0"/>
              <a:t>Postbus 1080</a:t>
            </a:r>
          </a:p>
          <a:p>
            <a:pPr marL="0" indent="0">
              <a:buNone/>
            </a:pPr>
            <a:r>
              <a:rPr lang="nl-NL" sz="1600" dirty="0"/>
              <a:t>8900 CB Leeuwarden</a:t>
            </a:r>
          </a:p>
          <a:p>
            <a:pPr marL="0" indent="0">
              <a:buNone/>
            </a:pPr>
            <a:r>
              <a:rPr lang="nl-NL" sz="1600" dirty="0"/>
              <a:t>ioannis.katramados@nhl.nl</a:t>
            </a:r>
          </a:p>
          <a:p>
            <a:pPr marL="0" indent="0">
              <a:buNone/>
            </a:pPr>
            <a:r>
              <a:rPr lang="nl-NL" sz="1600" dirty="0"/>
              <a:t>www.nhl.nl</a:t>
            </a:r>
          </a:p>
          <a:p>
            <a:pPr marL="0" indent="0">
              <a:buNone/>
            </a:pPr>
            <a:r>
              <a:rPr lang="nl-NL" sz="1600" dirty="0"/>
              <a:t>+31 (0) 628285298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2492896"/>
            <a:ext cx="3237488" cy="20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  <a:endParaRPr lang="en-GB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3134" y="1417638"/>
            <a:ext cx="4457732" cy="3474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0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reevideolectures.com/blog/wp-content/uploads/2015/03/Big-data-free-courses.jpg">
            <a:extLst>
              <a:ext uri="{FF2B5EF4-FFF2-40B4-BE49-F238E27FC236}">
                <a16:creationId xmlns:a16="http://schemas.microsoft.com/office/drawing/2014/main" id="{75E14C8E-0D46-4F73-9FCD-9E0FB42EF1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56"/>
            <a:ext cx="7690031" cy="52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billpetro.com/wp-content/uploads/zettabyte.jpg">
            <a:extLst>
              <a:ext uri="{FF2B5EF4-FFF2-40B4-BE49-F238E27FC236}">
                <a16:creationId xmlns:a16="http://schemas.microsoft.com/office/drawing/2014/main" id="{492BA760-DC22-43A3-B924-39CA66030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632"/>
            <a:ext cx="450532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5C446-EEED-44E0-B745-89EA8648E790}"/>
              </a:ext>
            </a:extLst>
          </p:cNvPr>
          <p:cNvSpPr txBox="1"/>
          <p:nvPr/>
        </p:nvSpPr>
        <p:spPr>
          <a:xfrm>
            <a:off x="2430475" y="3573016"/>
            <a:ext cx="41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much is imaging data?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7375-3CC7-4328-991A-751E852F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3B0E-1EC5-4CD2-87B4-EAB95FFE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en-US" dirty="0"/>
              <a:t>A significant part of all data.</a:t>
            </a:r>
          </a:p>
          <a:p>
            <a:r>
              <a:rPr lang="en-US" dirty="0"/>
              <a:t>Complex to process</a:t>
            </a:r>
          </a:p>
          <a:p>
            <a:pPr lvl="1"/>
            <a:r>
              <a:rPr lang="en-US" dirty="0"/>
              <a:t>A large part of the human brain is dedicated to visual tasks.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7DB2-C85E-4106-BEF0-5C48D131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65" y="1417638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5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ju4m6PBOrgo/V-E5qz99SaI/AAAAAAAAMF0/gle0zsZz_nIBEMVg0EdZHoGJhjlnBzv1gCLcB/s1600/moz-screenshot-3-729576.png">
            <a:extLst>
              <a:ext uri="{FF2B5EF4-FFF2-40B4-BE49-F238E27FC236}">
                <a16:creationId xmlns:a16="http://schemas.microsoft.com/office/drawing/2014/main" id="{688FA8BF-6F15-40B1-96A9-8A5045BD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34FA8-010F-483A-A3CD-0D1241E88AE1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2016224" cy="129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revolution is underway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88031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Up to now:</a:t>
            </a:r>
          </a:p>
          <a:p>
            <a:pPr lvl="1"/>
            <a:r>
              <a:rPr lang="en-US" sz="1800" dirty="0"/>
              <a:t>Software Engineers would write 100% of the software</a:t>
            </a:r>
          </a:p>
          <a:p>
            <a:pPr lvl="1"/>
            <a:r>
              <a:rPr lang="en-US" sz="1800" dirty="0"/>
              <a:t>But systems were becoming too complex to manage.</a:t>
            </a:r>
          </a:p>
          <a:p>
            <a:pPr lvl="1"/>
            <a:r>
              <a:rPr lang="en-US" sz="1800" dirty="0"/>
              <a:t>Error rates were often too high. Data was too big to process.</a:t>
            </a:r>
          </a:p>
          <a:p>
            <a:r>
              <a:rPr lang="en-US" sz="1800" dirty="0"/>
              <a:t>Today:</a:t>
            </a:r>
          </a:p>
          <a:p>
            <a:pPr lvl="1"/>
            <a:r>
              <a:rPr lang="en-US" sz="1800" dirty="0"/>
              <a:t>Software Engineers program self-learning algorithms.</a:t>
            </a:r>
          </a:p>
          <a:p>
            <a:pPr lvl="1"/>
            <a:r>
              <a:rPr lang="en-US" sz="1800" dirty="0"/>
              <a:t>Data Scientists train these algorithms to perform complex tasks.</a:t>
            </a:r>
          </a:p>
          <a:p>
            <a:r>
              <a:rPr lang="en-US" sz="1800" dirty="0"/>
              <a:t>Tomorrow:</a:t>
            </a:r>
          </a:p>
          <a:p>
            <a:pPr lvl="1"/>
            <a:r>
              <a:rPr lang="en-US" sz="1800" dirty="0"/>
              <a:t>Artificial brains will program themselves by directly human intervention.</a:t>
            </a:r>
          </a:p>
          <a:p>
            <a:pPr lvl="1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4437112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400" b="1" dirty="0"/>
              <a:t>Increasingly harder problems can be solved</a:t>
            </a:r>
          </a:p>
          <a:p>
            <a:pPr lvl="2" algn="ctr"/>
            <a:r>
              <a:rPr lang="en-US" sz="2400" b="1" dirty="0"/>
              <a:t>by systems that often exceed human performance.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</a:rPr>
              <a:t>Computer Vision &amp; Data Science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08406"/>
      </p:ext>
    </p:extLst>
  </p:cSld>
  <p:clrMapOvr>
    <a:masterClrMapping/>
  </p:clrMapOvr>
</p:sld>
</file>

<file path=ppt/theme/theme1.xml><?xml version="1.0" encoding="utf-8"?>
<a:theme xmlns:a="http://schemas.openxmlformats.org/drawingml/2006/main" name="NHL_KennisEnBedrijf_N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NHL_KennisEnBedrijf_NL</Template>
  <TotalTime>0</TotalTime>
  <Words>393</Words>
  <Application>Microsoft Office PowerPoint</Application>
  <PresentationFormat>On-screen Show (4:3)</PresentationFormat>
  <Paragraphs>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NHL_KennisEnBedrijf_NL</vt:lpstr>
      <vt:lpstr> Minor Computer Vision &amp; Data Science</vt:lpstr>
      <vt:lpstr>Personal Background</vt:lpstr>
      <vt:lpstr>What is Data Science?</vt:lpstr>
      <vt:lpstr>PowerPoint Presentation</vt:lpstr>
      <vt:lpstr>PowerPoint Presentation</vt:lpstr>
      <vt:lpstr>Big Imaging Data</vt:lpstr>
      <vt:lpstr>PowerPoint Presentation</vt:lpstr>
      <vt:lpstr>A revolution is underway</vt:lpstr>
      <vt:lpstr>Examples Computer Vision &amp; Data Science</vt:lpstr>
      <vt:lpstr>PowerPoint Presentation</vt:lpstr>
      <vt:lpstr>Abnormality Detection</vt:lpstr>
      <vt:lpstr>Spot the impossible!</vt:lpstr>
      <vt:lpstr>Circular Plastics - Material Classification</vt:lpstr>
      <vt:lpstr>Unusual object detection</vt:lpstr>
      <vt:lpstr>24/7 surveillance</vt:lpstr>
      <vt:lpstr>Other examples</vt:lpstr>
      <vt:lpstr>Computing Power</vt:lpstr>
      <vt:lpstr>PowerPoint Presentation</vt:lpstr>
      <vt:lpstr>PowerPoint Presentation</vt:lpstr>
      <vt:lpstr>Course introduction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2017-02-01T10:33:30Z</dcterms:created>
  <dcterms:modified xsi:type="dcterms:W3CDTF">2017-09-10T09:03:04Z</dcterms:modified>
</cp:coreProperties>
</file>