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1392" y="1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CA"/>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5712E41-C572-4EE5-BEC3-AFDE027E7638}" type="datetimeFigureOut">
              <a:rPr lang="en-CA" smtClean="0"/>
              <a:t>08/04/2014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167639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712E41-C572-4EE5-BEC3-AFDE027E7638}" type="datetimeFigureOut">
              <a:rPr lang="en-CA" smtClean="0"/>
              <a:t>08/04/2014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416053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712E41-C572-4EE5-BEC3-AFDE027E7638}" type="datetimeFigureOut">
              <a:rPr lang="en-CA" smtClean="0"/>
              <a:t>08/04/2014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229524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712E41-C572-4EE5-BEC3-AFDE027E7638}" type="datetimeFigureOut">
              <a:rPr lang="en-CA" smtClean="0"/>
              <a:t>08/04/2014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157649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12E41-C572-4EE5-BEC3-AFDE027E7638}" type="datetimeFigureOut">
              <a:rPr lang="en-CA" smtClean="0"/>
              <a:t>08/04/2014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172280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5712E41-C572-4EE5-BEC3-AFDE027E7638}" type="datetimeFigureOut">
              <a:rPr lang="en-CA" smtClean="0"/>
              <a:t>08/04/2014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414062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5712E41-C572-4EE5-BEC3-AFDE027E7638}" type="datetimeFigureOut">
              <a:rPr lang="en-CA" smtClean="0"/>
              <a:t>08/04/2014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29276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5712E41-C572-4EE5-BEC3-AFDE027E7638}" type="datetimeFigureOut">
              <a:rPr lang="en-CA" smtClean="0"/>
              <a:t>08/04/2014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25966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12E41-C572-4EE5-BEC3-AFDE027E7638}" type="datetimeFigureOut">
              <a:rPr lang="en-CA" smtClean="0"/>
              <a:t>08/04/2014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44001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12E41-C572-4EE5-BEC3-AFDE027E7638}" type="datetimeFigureOut">
              <a:rPr lang="en-CA" smtClean="0"/>
              <a:t>08/04/2014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66849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12E41-C572-4EE5-BEC3-AFDE027E7638}" type="datetimeFigureOut">
              <a:rPr lang="en-CA" smtClean="0"/>
              <a:t>08/04/2014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34CEEE-C4CC-4F68-82AF-4DB58132348D}" type="slidenum">
              <a:rPr lang="en-CA" smtClean="0"/>
              <a:t>‹#›</a:t>
            </a:fld>
            <a:endParaRPr lang="en-CA"/>
          </a:p>
        </p:txBody>
      </p:sp>
    </p:spTree>
    <p:extLst>
      <p:ext uri="{BB962C8B-B14F-4D97-AF65-F5344CB8AC3E}">
        <p14:creationId xmlns:p14="http://schemas.microsoft.com/office/powerpoint/2010/main" val="383194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5712E41-C572-4EE5-BEC3-AFDE027E7638}" type="datetimeFigureOut">
              <a:rPr lang="en-CA" smtClean="0"/>
              <a:t>08/04/2014</a:t>
            </a:fld>
            <a:endParaRPr lang="en-CA"/>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34CEEE-C4CC-4F68-82AF-4DB58132348D}" type="slidenum">
              <a:rPr lang="en-CA" smtClean="0"/>
              <a:t>‹#›</a:t>
            </a:fld>
            <a:endParaRPr lang="en-CA"/>
          </a:p>
        </p:txBody>
      </p:sp>
    </p:spTree>
    <p:extLst>
      <p:ext uri="{BB962C8B-B14F-4D97-AF65-F5344CB8AC3E}">
        <p14:creationId xmlns:p14="http://schemas.microsoft.com/office/powerpoint/2010/main" val="2771107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88640" y="920280"/>
            <a:ext cx="1735088" cy="1735088"/>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060848" y="920280"/>
            <a:ext cx="1735088" cy="1735088"/>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188640" y="2504456"/>
            <a:ext cx="1737961" cy="1779512"/>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2060848" y="2504456"/>
            <a:ext cx="1728192" cy="1728192"/>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697204142"/>
              </p:ext>
            </p:extLst>
          </p:nvPr>
        </p:nvGraphicFramePr>
        <p:xfrm>
          <a:off x="260644" y="4951787"/>
          <a:ext cx="6408724" cy="2932578"/>
        </p:xfrm>
        <a:graphic>
          <a:graphicData uri="http://schemas.openxmlformats.org/drawingml/2006/table">
            <a:tbl>
              <a:tblPr firstRow="1" bandCol="1">
                <a:tableStyleId>{073A0DAA-6AF3-43AB-8588-CEC1D06C72B9}</a:tableStyleId>
              </a:tblPr>
              <a:tblGrid>
                <a:gridCol w="936108"/>
                <a:gridCol w="684077"/>
                <a:gridCol w="684077"/>
                <a:gridCol w="684077"/>
                <a:gridCol w="684077"/>
                <a:gridCol w="684077"/>
                <a:gridCol w="684077"/>
                <a:gridCol w="684077"/>
                <a:gridCol w="684077"/>
              </a:tblGrid>
              <a:tr h="325842">
                <a:tc>
                  <a:txBody>
                    <a:bodyPr/>
                    <a:lstStyle/>
                    <a:p>
                      <a:endParaRPr lang="en-CA" sz="1100" dirty="0">
                        <a:solidFill>
                          <a:schemeClr val="bg1"/>
                        </a:solidFill>
                      </a:endParaRPr>
                    </a:p>
                  </a:txBody>
                  <a:tcPr>
                    <a:solidFill>
                      <a:schemeClr val="tx1">
                        <a:lumMod val="75000"/>
                        <a:lumOff val="25000"/>
                      </a:schemeClr>
                    </a:solidFill>
                  </a:tcPr>
                </a:tc>
                <a:tc gridSpan="4">
                  <a:txBody>
                    <a:bodyPr/>
                    <a:lstStyle/>
                    <a:p>
                      <a:pPr algn="ctr"/>
                      <a:r>
                        <a:rPr lang="en-CA" sz="1200" dirty="0" smtClean="0">
                          <a:solidFill>
                            <a:schemeClr val="bg1"/>
                          </a:solidFill>
                        </a:rPr>
                        <a:t>Random forest</a:t>
                      </a:r>
                      <a:endParaRPr lang="en-CA" sz="1200" dirty="0">
                        <a:solidFill>
                          <a:schemeClr val="bg1"/>
                        </a:solidFill>
                      </a:endParaRPr>
                    </a:p>
                  </a:txBody>
                  <a:tcPr>
                    <a:solidFill>
                      <a:schemeClr val="tx1">
                        <a:lumMod val="75000"/>
                        <a:lumOff val="25000"/>
                      </a:schemeClr>
                    </a:solidFill>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gridSpan="4">
                  <a:txBody>
                    <a:bodyPr/>
                    <a:lstStyle/>
                    <a:p>
                      <a:pPr algn="ctr"/>
                      <a:r>
                        <a:rPr lang="en-CA" sz="1200" dirty="0" smtClean="0">
                          <a:solidFill>
                            <a:schemeClr val="bg1"/>
                          </a:solidFill>
                        </a:rPr>
                        <a:t>Support vector machine</a:t>
                      </a:r>
                      <a:endParaRPr lang="en-CA" sz="1200" dirty="0">
                        <a:solidFill>
                          <a:schemeClr val="bg1"/>
                        </a:solidFill>
                      </a:endParaRPr>
                    </a:p>
                  </a:txBody>
                  <a:tcPr>
                    <a:solidFill>
                      <a:schemeClr val="tx1">
                        <a:lumMod val="75000"/>
                        <a:lumOff val="25000"/>
                      </a:schemeClr>
                    </a:solidFill>
                  </a:tcPr>
                </a:tc>
                <a:tc hMerge="1">
                  <a:txBody>
                    <a:bodyPr/>
                    <a:lstStyle/>
                    <a:p>
                      <a:endParaRPr lang="en-CA" dirty="0"/>
                    </a:p>
                  </a:txBody>
                  <a:tcPr/>
                </a:tc>
                <a:tc hMerge="1">
                  <a:txBody>
                    <a:bodyPr/>
                    <a:lstStyle/>
                    <a:p>
                      <a:endParaRPr lang="en-CA"/>
                    </a:p>
                  </a:txBody>
                  <a:tcPr/>
                </a:tc>
                <a:tc hMerge="1">
                  <a:txBody>
                    <a:bodyPr/>
                    <a:lstStyle/>
                    <a:p>
                      <a:endParaRPr lang="en-CA" dirty="0"/>
                    </a:p>
                  </a:txBody>
                  <a:tcPr/>
                </a:tc>
              </a:tr>
              <a:tr h="325842">
                <a:tc>
                  <a:txBody>
                    <a:bodyPr/>
                    <a:lstStyle/>
                    <a:p>
                      <a:endParaRPr lang="en-CA" sz="1100">
                        <a:solidFill>
                          <a:schemeClr val="bg1"/>
                        </a:solidFill>
                      </a:endParaRPr>
                    </a:p>
                  </a:txBody>
                  <a:tcPr>
                    <a:solidFill>
                      <a:schemeClr val="tx1">
                        <a:lumMod val="50000"/>
                        <a:lumOff val="50000"/>
                      </a:schemeClr>
                    </a:solidFill>
                  </a:tcPr>
                </a:tc>
                <a:tc gridSpan="2">
                  <a:txBody>
                    <a:bodyPr/>
                    <a:lstStyle/>
                    <a:p>
                      <a:pPr algn="ctr"/>
                      <a:r>
                        <a:rPr lang="en-CA" sz="1100" dirty="0" smtClean="0">
                          <a:solidFill>
                            <a:schemeClr val="bg1"/>
                          </a:solidFill>
                        </a:rPr>
                        <a:t>Linear model</a:t>
                      </a:r>
                      <a:endParaRPr lang="en-CA" sz="1100" dirty="0">
                        <a:solidFill>
                          <a:schemeClr val="bg1"/>
                        </a:solidFill>
                      </a:endParaRPr>
                    </a:p>
                  </a:txBody>
                  <a:tcPr>
                    <a:solidFill>
                      <a:schemeClr val="tx1">
                        <a:lumMod val="50000"/>
                        <a:lumOff val="50000"/>
                      </a:schemeClr>
                    </a:solidFill>
                  </a:tcPr>
                </a:tc>
                <a:tc hMerge="1">
                  <a:txBody>
                    <a:bodyPr/>
                    <a:lstStyle/>
                    <a:p>
                      <a:endParaRPr lang="en-CA" dirty="0"/>
                    </a:p>
                  </a:txBody>
                  <a:tcPr/>
                </a:tc>
                <a:tc gridSpan="2">
                  <a:txBody>
                    <a:bodyPr/>
                    <a:lstStyle/>
                    <a:p>
                      <a:pPr algn="ctr"/>
                      <a:r>
                        <a:rPr lang="en-CA" sz="1100" dirty="0" smtClean="0">
                          <a:solidFill>
                            <a:schemeClr val="bg1"/>
                          </a:solidFill>
                        </a:rPr>
                        <a:t>Correlation</a:t>
                      </a:r>
                      <a:endParaRPr lang="en-CA" sz="1100" dirty="0">
                        <a:solidFill>
                          <a:schemeClr val="bg1"/>
                        </a:solidFill>
                      </a:endParaRPr>
                    </a:p>
                  </a:txBody>
                  <a:tcPr>
                    <a:solidFill>
                      <a:schemeClr val="tx1">
                        <a:lumMod val="50000"/>
                        <a:lumOff val="50000"/>
                      </a:schemeClr>
                    </a:solidFill>
                  </a:tcPr>
                </a:tc>
                <a:tc hMerge="1">
                  <a:txBody>
                    <a:bodyPr/>
                    <a:lstStyle/>
                    <a:p>
                      <a:endParaRPr lang="en-CA" dirty="0"/>
                    </a:p>
                  </a:txBody>
                  <a:tcPr/>
                </a:tc>
                <a:tc gridSpan="2">
                  <a:txBody>
                    <a:bodyPr/>
                    <a:lstStyle/>
                    <a:p>
                      <a:pPr algn="ctr"/>
                      <a:r>
                        <a:rPr lang="en-CA" sz="1100" dirty="0" smtClean="0">
                          <a:solidFill>
                            <a:schemeClr val="bg1"/>
                          </a:solidFill>
                        </a:rPr>
                        <a:t>Linear model</a:t>
                      </a:r>
                      <a:endParaRPr lang="en-CA" sz="1100" dirty="0">
                        <a:solidFill>
                          <a:schemeClr val="bg1"/>
                        </a:solidFill>
                      </a:endParaRPr>
                    </a:p>
                  </a:txBody>
                  <a:tcPr>
                    <a:solidFill>
                      <a:schemeClr val="tx1">
                        <a:lumMod val="50000"/>
                        <a:lumOff val="50000"/>
                      </a:schemeClr>
                    </a:solidFill>
                  </a:tcPr>
                </a:tc>
                <a:tc hMerge="1">
                  <a:txBody>
                    <a:bodyPr/>
                    <a:lstStyle/>
                    <a:p>
                      <a:endParaRPr lang="en-CA" dirty="0"/>
                    </a:p>
                  </a:txBody>
                  <a:tcPr/>
                </a:tc>
                <a:tc gridSpan="2">
                  <a:txBody>
                    <a:bodyPr/>
                    <a:lstStyle/>
                    <a:p>
                      <a:pPr algn="ctr"/>
                      <a:r>
                        <a:rPr lang="en-CA" sz="1100" dirty="0" smtClean="0">
                          <a:solidFill>
                            <a:schemeClr val="bg1"/>
                          </a:solidFill>
                        </a:rPr>
                        <a:t>Correlation</a:t>
                      </a:r>
                      <a:endParaRPr lang="en-CA" sz="1100" dirty="0">
                        <a:solidFill>
                          <a:schemeClr val="bg1"/>
                        </a:solidFill>
                      </a:endParaRPr>
                    </a:p>
                  </a:txBody>
                  <a:tcPr>
                    <a:solidFill>
                      <a:schemeClr val="tx1">
                        <a:lumMod val="50000"/>
                        <a:lumOff val="50000"/>
                      </a:schemeClr>
                    </a:solidFill>
                  </a:tcPr>
                </a:tc>
                <a:tc hMerge="1">
                  <a:txBody>
                    <a:bodyPr/>
                    <a:lstStyle/>
                    <a:p>
                      <a:endParaRPr lang="en-CA" dirty="0"/>
                    </a:p>
                  </a:txBody>
                  <a:tcPr/>
                </a:tc>
              </a:tr>
              <a:tr h="325842">
                <a:tc>
                  <a:txBody>
                    <a:bodyPr/>
                    <a:lstStyle/>
                    <a:p>
                      <a:endParaRPr lang="en-CA" sz="1100">
                        <a:solidFill>
                          <a:schemeClr val="bg1"/>
                        </a:solidFill>
                      </a:endParaRPr>
                    </a:p>
                  </a:txBody>
                  <a:tcPr>
                    <a:solidFill>
                      <a:schemeClr val="bg1">
                        <a:lumMod val="65000"/>
                      </a:schemeClr>
                    </a:solidFill>
                  </a:tcPr>
                </a:tc>
                <a:tc>
                  <a:txBody>
                    <a:bodyPr/>
                    <a:lstStyle/>
                    <a:p>
                      <a:pPr algn="ctr"/>
                      <a:r>
                        <a:rPr lang="en-CA" sz="1100" dirty="0" smtClean="0">
                          <a:solidFill>
                            <a:schemeClr val="bg1"/>
                          </a:solidFill>
                        </a:rPr>
                        <a:t>Sens.</a:t>
                      </a:r>
                      <a:endParaRPr lang="en-CA" sz="1100" dirty="0">
                        <a:solidFill>
                          <a:schemeClr val="bg1"/>
                        </a:solidFill>
                      </a:endParaRPr>
                    </a:p>
                  </a:txBody>
                  <a:tcPr>
                    <a:solidFill>
                      <a:schemeClr val="bg1">
                        <a:lumMod val="65000"/>
                      </a:schemeClr>
                    </a:solidFill>
                  </a:tcPr>
                </a:tc>
                <a:tc>
                  <a:txBody>
                    <a:bodyPr/>
                    <a:lstStyle/>
                    <a:p>
                      <a:pPr algn="ctr"/>
                      <a:r>
                        <a:rPr lang="en-CA" sz="1100" dirty="0" smtClean="0">
                          <a:solidFill>
                            <a:schemeClr val="bg1"/>
                          </a:solidFill>
                        </a:rPr>
                        <a:t>Spec.</a:t>
                      </a:r>
                      <a:endParaRPr lang="en-CA" sz="1100" dirty="0">
                        <a:solidFill>
                          <a:schemeClr val="bg1"/>
                        </a:solidFill>
                      </a:endParaRPr>
                    </a:p>
                  </a:txBody>
                  <a:tcPr>
                    <a:solidFill>
                      <a:schemeClr val="bg1">
                        <a:lumMod val="65000"/>
                      </a:schemeClr>
                    </a:solidFill>
                  </a:tcPr>
                </a:tc>
                <a:tc>
                  <a:txBody>
                    <a:bodyPr/>
                    <a:lstStyle/>
                    <a:p>
                      <a:pPr algn="ctr"/>
                      <a:r>
                        <a:rPr lang="en-CA" sz="1100" dirty="0" smtClean="0">
                          <a:solidFill>
                            <a:schemeClr val="bg1"/>
                          </a:solidFill>
                        </a:rPr>
                        <a:t>Sens.</a:t>
                      </a:r>
                      <a:endParaRPr lang="en-CA" sz="1100" dirty="0">
                        <a:solidFill>
                          <a:schemeClr val="bg1"/>
                        </a:solidFill>
                      </a:endParaRPr>
                    </a:p>
                  </a:txBody>
                  <a:tcPr>
                    <a:solidFill>
                      <a:schemeClr val="bg1">
                        <a:lumMod val="65000"/>
                      </a:schemeClr>
                    </a:solidFill>
                  </a:tcPr>
                </a:tc>
                <a:tc>
                  <a:txBody>
                    <a:bodyPr/>
                    <a:lstStyle/>
                    <a:p>
                      <a:pPr algn="ctr"/>
                      <a:r>
                        <a:rPr lang="en-CA" sz="1100" dirty="0" smtClean="0">
                          <a:solidFill>
                            <a:schemeClr val="bg1"/>
                          </a:solidFill>
                        </a:rPr>
                        <a:t>Spec.</a:t>
                      </a:r>
                      <a:endParaRPr lang="en-CA" sz="1100" dirty="0">
                        <a:solidFill>
                          <a:schemeClr val="bg1"/>
                        </a:solidFill>
                      </a:endParaRPr>
                    </a:p>
                  </a:txBody>
                  <a:tcPr>
                    <a:solidFill>
                      <a:schemeClr val="bg1">
                        <a:lumMod val="65000"/>
                      </a:schemeClr>
                    </a:solidFill>
                  </a:tcPr>
                </a:tc>
                <a:tc>
                  <a:txBody>
                    <a:bodyPr/>
                    <a:lstStyle/>
                    <a:p>
                      <a:pPr algn="ctr"/>
                      <a:r>
                        <a:rPr lang="en-CA" sz="1100" dirty="0" smtClean="0">
                          <a:solidFill>
                            <a:schemeClr val="bg1"/>
                          </a:solidFill>
                        </a:rPr>
                        <a:t>Sens.</a:t>
                      </a:r>
                      <a:endParaRPr lang="en-CA" sz="1100" dirty="0">
                        <a:solidFill>
                          <a:schemeClr val="bg1"/>
                        </a:solidFill>
                      </a:endParaRPr>
                    </a:p>
                  </a:txBody>
                  <a:tcPr>
                    <a:solidFill>
                      <a:schemeClr val="bg1">
                        <a:lumMod val="65000"/>
                      </a:schemeClr>
                    </a:solidFill>
                  </a:tcPr>
                </a:tc>
                <a:tc>
                  <a:txBody>
                    <a:bodyPr/>
                    <a:lstStyle/>
                    <a:p>
                      <a:pPr algn="ctr"/>
                      <a:r>
                        <a:rPr lang="en-CA" sz="1100" dirty="0" smtClean="0">
                          <a:solidFill>
                            <a:schemeClr val="bg1"/>
                          </a:solidFill>
                        </a:rPr>
                        <a:t>Spec.</a:t>
                      </a:r>
                      <a:endParaRPr lang="en-CA" sz="1100" dirty="0">
                        <a:solidFill>
                          <a:schemeClr val="bg1"/>
                        </a:solidFill>
                      </a:endParaRPr>
                    </a:p>
                  </a:txBody>
                  <a:tcPr>
                    <a:solidFill>
                      <a:schemeClr val="bg1">
                        <a:lumMod val="65000"/>
                      </a:schemeClr>
                    </a:solidFill>
                  </a:tcPr>
                </a:tc>
                <a:tc>
                  <a:txBody>
                    <a:bodyPr/>
                    <a:lstStyle/>
                    <a:p>
                      <a:pPr algn="ctr"/>
                      <a:r>
                        <a:rPr lang="en-CA" sz="1100" dirty="0" smtClean="0">
                          <a:solidFill>
                            <a:schemeClr val="bg1"/>
                          </a:solidFill>
                        </a:rPr>
                        <a:t>Sens.</a:t>
                      </a:r>
                      <a:endParaRPr lang="en-CA" sz="1100" dirty="0">
                        <a:solidFill>
                          <a:schemeClr val="bg1"/>
                        </a:solidFill>
                      </a:endParaRPr>
                    </a:p>
                  </a:txBody>
                  <a:tcPr>
                    <a:solidFill>
                      <a:schemeClr val="bg1">
                        <a:lumMod val="65000"/>
                      </a:schemeClr>
                    </a:solidFill>
                  </a:tcPr>
                </a:tc>
                <a:tc>
                  <a:txBody>
                    <a:bodyPr/>
                    <a:lstStyle/>
                    <a:p>
                      <a:pPr algn="ctr"/>
                      <a:r>
                        <a:rPr lang="en-CA" sz="1100" dirty="0" smtClean="0">
                          <a:solidFill>
                            <a:schemeClr val="bg1"/>
                          </a:solidFill>
                        </a:rPr>
                        <a:t>Spec.</a:t>
                      </a:r>
                      <a:endParaRPr lang="en-CA" sz="1100" dirty="0">
                        <a:solidFill>
                          <a:schemeClr val="bg1"/>
                        </a:solidFill>
                      </a:endParaRPr>
                    </a:p>
                  </a:txBody>
                  <a:tcPr>
                    <a:solidFill>
                      <a:schemeClr val="bg1">
                        <a:lumMod val="65000"/>
                      </a:schemeClr>
                    </a:solidFill>
                  </a:tcPr>
                </a:tc>
              </a:tr>
              <a:tr h="325842">
                <a:tc>
                  <a:txBody>
                    <a:bodyPr/>
                    <a:lstStyle/>
                    <a:p>
                      <a:r>
                        <a:rPr lang="en-CA" sz="1100" dirty="0" smtClean="0"/>
                        <a:t>Poor</a:t>
                      </a:r>
                      <a:endParaRPr lang="en-CA" sz="1100" dirty="0"/>
                    </a:p>
                  </a:txBody>
                  <a:tcPr/>
                </a:tc>
                <a:tc>
                  <a:txBody>
                    <a:bodyPr/>
                    <a:lstStyle/>
                    <a:p>
                      <a:pPr algn="ctr"/>
                      <a:r>
                        <a:rPr lang="en-CA" sz="1100" dirty="0" smtClean="0"/>
                        <a:t>0.57</a:t>
                      </a:r>
                      <a:endParaRPr lang="en-CA" sz="1100" dirty="0"/>
                    </a:p>
                  </a:txBody>
                  <a:tcPr/>
                </a:tc>
                <a:tc>
                  <a:txBody>
                    <a:bodyPr/>
                    <a:lstStyle/>
                    <a:p>
                      <a:pPr algn="ctr"/>
                      <a:r>
                        <a:rPr lang="en-CA" sz="1100" dirty="0" smtClean="0"/>
                        <a:t>0.94</a:t>
                      </a:r>
                      <a:endParaRPr lang="en-CA" sz="1100" dirty="0"/>
                    </a:p>
                  </a:txBody>
                  <a:tcPr/>
                </a:tc>
                <a:tc>
                  <a:txBody>
                    <a:bodyPr/>
                    <a:lstStyle/>
                    <a:p>
                      <a:pPr algn="ctr"/>
                      <a:r>
                        <a:rPr lang="en-CA" sz="1100" dirty="0" smtClean="0"/>
                        <a:t>0.38</a:t>
                      </a:r>
                      <a:endParaRPr lang="en-CA" sz="1100" dirty="0"/>
                    </a:p>
                  </a:txBody>
                  <a:tcPr/>
                </a:tc>
                <a:tc>
                  <a:txBody>
                    <a:bodyPr/>
                    <a:lstStyle/>
                    <a:p>
                      <a:pPr algn="ctr"/>
                      <a:r>
                        <a:rPr lang="en-CA" sz="1100" dirty="0" smtClean="0"/>
                        <a:t>0.96</a:t>
                      </a:r>
                      <a:endParaRPr lang="en-CA" sz="1100" dirty="0"/>
                    </a:p>
                  </a:txBody>
                  <a:tcPr/>
                </a:tc>
                <a:tc>
                  <a:txBody>
                    <a:bodyPr/>
                    <a:lstStyle/>
                    <a:p>
                      <a:pPr algn="ctr"/>
                      <a:r>
                        <a:rPr lang="en-CA" sz="1100" dirty="0" smtClean="0"/>
                        <a:t>0.55</a:t>
                      </a:r>
                      <a:endParaRPr lang="en-CA" sz="1100" dirty="0"/>
                    </a:p>
                  </a:txBody>
                  <a:tcPr/>
                </a:tc>
                <a:tc>
                  <a:txBody>
                    <a:bodyPr/>
                    <a:lstStyle/>
                    <a:p>
                      <a:pPr algn="ctr"/>
                      <a:r>
                        <a:rPr lang="en-CA" sz="1100" dirty="0" smtClean="0"/>
                        <a:t>0.96</a:t>
                      </a:r>
                      <a:endParaRPr lang="en-CA" sz="1100" dirty="0"/>
                    </a:p>
                  </a:txBody>
                  <a:tcPr/>
                </a:tc>
                <a:tc>
                  <a:txBody>
                    <a:bodyPr/>
                    <a:lstStyle/>
                    <a:p>
                      <a:pPr algn="ctr"/>
                      <a:r>
                        <a:rPr lang="en-CA" sz="1100" dirty="0" smtClean="0"/>
                        <a:t>0.45</a:t>
                      </a:r>
                      <a:endParaRPr lang="en-CA" sz="1100" dirty="0"/>
                    </a:p>
                  </a:txBody>
                  <a:tcPr/>
                </a:tc>
                <a:tc>
                  <a:txBody>
                    <a:bodyPr/>
                    <a:lstStyle/>
                    <a:p>
                      <a:pPr algn="ctr"/>
                      <a:r>
                        <a:rPr lang="en-CA" sz="1100" dirty="0" smtClean="0"/>
                        <a:t>0.94</a:t>
                      </a:r>
                      <a:endParaRPr lang="en-CA" sz="1100" dirty="0"/>
                    </a:p>
                  </a:txBody>
                  <a:tcPr/>
                </a:tc>
              </a:tr>
              <a:tr h="325842">
                <a:tc>
                  <a:txBody>
                    <a:bodyPr/>
                    <a:lstStyle/>
                    <a:p>
                      <a:r>
                        <a:rPr lang="en-CA" sz="1100" dirty="0" smtClean="0"/>
                        <a:t>Intermediate</a:t>
                      </a:r>
                      <a:endParaRPr lang="en-CA" sz="1100" dirty="0"/>
                    </a:p>
                  </a:txBody>
                  <a:tcPr/>
                </a:tc>
                <a:tc>
                  <a:txBody>
                    <a:bodyPr/>
                    <a:lstStyle/>
                    <a:p>
                      <a:pPr algn="ctr"/>
                      <a:r>
                        <a:rPr lang="en-CA" sz="1100" dirty="0" smtClean="0"/>
                        <a:t>0.90</a:t>
                      </a:r>
                      <a:endParaRPr lang="en-CA" sz="1100" dirty="0"/>
                    </a:p>
                  </a:txBody>
                  <a:tcPr/>
                </a:tc>
                <a:tc>
                  <a:txBody>
                    <a:bodyPr/>
                    <a:lstStyle/>
                    <a:p>
                      <a:pPr algn="ctr"/>
                      <a:r>
                        <a:rPr lang="en-CA" sz="1100" dirty="0" smtClean="0"/>
                        <a:t>0.81</a:t>
                      </a:r>
                      <a:endParaRPr lang="en-CA" sz="1100" dirty="0"/>
                    </a:p>
                  </a:txBody>
                  <a:tcPr/>
                </a:tc>
                <a:tc>
                  <a:txBody>
                    <a:bodyPr/>
                    <a:lstStyle/>
                    <a:p>
                      <a:pPr algn="ctr"/>
                      <a:r>
                        <a:rPr lang="en-CA" sz="1100" dirty="0" smtClean="0"/>
                        <a:t>0.90</a:t>
                      </a:r>
                      <a:endParaRPr lang="en-CA" sz="1100" dirty="0"/>
                    </a:p>
                  </a:txBody>
                  <a:tcPr/>
                </a:tc>
                <a:tc>
                  <a:txBody>
                    <a:bodyPr/>
                    <a:lstStyle/>
                    <a:p>
                      <a:pPr algn="ctr"/>
                      <a:r>
                        <a:rPr lang="en-CA" sz="1100" dirty="0" smtClean="0"/>
                        <a:t>0.61</a:t>
                      </a:r>
                      <a:endParaRPr lang="en-CA" sz="1100" dirty="0"/>
                    </a:p>
                  </a:txBody>
                  <a:tcPr/>
                </a:tc>
                <a:tc>
                  <a:txBody>
                    <a:bodyPr/>
                    <a:lstStyle/>
                    <a:p>
                      <a:pPr algn="ctr"/>
                      <a:r>
                        <a:rPr lang="en-CA" sz="1100" dirty="0" smtClean="0"/>
                        <a:t>0.87</a:t>
                      </a:r>
                      <a:endParaRPr lang="en-CA" sz="1100" dirty="0"/>
                    </a:p>
                  </a:txBody>
                  <a:tcPr/>
                </a:tc>
                <a:tc>
                  <a:txBody>
                    <a:bodyPr/>
                    <a:lstStyle/>
                    <a:p>
                      <a:pPr algn="ctr"/>
                      <a:r>
                        <a:rPr lang="en-CA" sz="1100" dirty="0" smtClean="0"/>
                        <a:t>0.87</a:t>
                      </a:r>
                      <a:endParaRPr lang="en-CA" sz="1100" dirty="0"/>
                    </a:p>
                  </a:txBody>
                  <a:tcPr/>
                </a:tc>
                <a:tc>
                  <a:txBody>
                    <a:bodyPr/>
                    <a:lstStyle/>
                    <a:p>
                      <a:pPr algn="ctr"/>
                      <a:r>
                        <a:rPr lang="en-CA" sz="1100" dirty="0" smtClean="0"/>
                        <a:t>0.85</a:t>
                      </a:r>
                      <a:endParaRPr lang="en-CA" sz="1100" dirty="0"/>
                    </a:p>
                  </a:txBody>
                  <a:tcPr/>
                </a:tc>
                <a:tc>
                  <a:txBody>
                    <a:bodyPr/>
                    <a:lstStyle/>
                    <a:p>
                      <a:pPr algn="ctr"/>
                      <a:r>
                        <a:rPr lang="en-CA" sz="1100" dirty="0" smtClean="0"/>
                        <a:t>0.69</a:t>
                      </a:r>
                      <a:endParaRPr lang="en-CA" sz="1100" dirty="0"/>
                    </a:p>
                  </a:txBody>
                  <a:tcPr/>
                </a:tc>
              </a:tr>
              <a:tr h="325842">
                <a:tc>
                  <a:txBody>
                    <a:bodyPr/>
                    <a:lstStyle/>
                    <a:p>
                      <a:r>
                        <a:rPr lang="en-CA" sz="1100" dirty="0" smtClean="0"/>
                        <a:t>Good</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0.85</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0.85</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0.94</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0.82</a:t>
                      </a:r>
                      <a:endParaRPr lang="en-CA" sz="1100" dirty="0"/>
                    </a:p>
                  </a:txBody>
                  <a:tcPr/>
                </a:tc>
              </a:tr>
              <a:tr h="325842">
                <a:tc>
                  <a:txBody>
                    <a:bodyPr/>
                    <a:lstStyle/>
                    <a:p>
                      <a:r>
                        <a:rPr lang="en-CA" sz="1100" dirty="0" smtClean="0"/>
                        <a:t>Trisomy_8</a:t>
                      </a:r>
                      <a:endParaRPr lang="en-CA" sz="1100" dirty="0"/>
                    </a:p>
                  </a:txBody>
                  <a:tcPr/>
                </a:tc>
                <a:tc>
                  <a:txBody>
                    <a:bodyPr/>
                    <a:lstStyle/>
                    <a:p>
                      <a:pPr algn="ctr"/>
                      <a:r>
                        <a:rPr lang="en-CA" sz="1100" dirty="0" smtClean="0"/>
                        <a:t>0.68</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0.68</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0.68</a:t>
                      </a:r>
                      <a:endParaRPr lang="en-CA" sz="1100" dirty="0"/>
                    </a:p>
                  </a:txBody>
                  <a:tcPr/>
                </a:tc>
                <a:tc>
                  <a:txBody>
                    <a:bodyPr/>
                    <a:lstStyle/>
                    <a:p>
                      <a:pPr algn="ctr"/>
                      <a:r>
                        <a:rPr lang="en-CA" sz="1100" dirty="0" smtClean="0"/>
                        <a:t>0.97</a:t>
                      </a:r>
                      <a:endParaRPr lang="en-CA" sz="1100" dirty="0"/>
                    </a:p>
                  </a:txBody>
                  <a:tcPr/>
                </a:tc>
                <a:tc>
                  <a:txBody>
                    <a:bodyPr/>
                    <a:lstStyle/>
                    <a:p>
                      <a:pPr algn="ctr"/>
                      <a:r>
                        <a:rPr lang="en-CA" sz="1100" dirty="0" smtClean="0"/>
                        <a:t>0.58</a:t>
                      </a:r>
                      <a:endParaRPr lang="en-CA" sz="1100" dirty="0"/>
                    </a:p>
                  </a:txBody>
                  <a:tcPr/>
                </a:tc>
                <a:tc>
                  <a:txBody>
                    <a:bodyPr/>
                    <a:lstStyle/>
                    <a:p>
                      <a:pPr algn="ctr"/>
                      <a:r>
                        <a:rPr lang="en-CA" sz="1100" dirty="0" smtClean="0"/>
                        <a:t>0.99</a:t>
                      </a:r>
                      <a:endParaRPr lang="en-CA" sz="1100" dirty="0"/>
                    </a:p>
                  </a:txBody>
                  <a:tcPr/>
                </a:tc>
              </a:tr>
              <a:tr h="325842">
                <a:tc>
                  <a:txBody>
                    <a:bodyPr/>
                    <a:lstStyle/>
                    <a:p>
                      <a:r>
                        <a:rPr lang="en-CA" sz="1100" dirty="0" smtClean="0"/>
                        <a:t>Del_5</a:t>
                      </a:r>
                      <a:endParaRPr lang="en-CA" sz="1100" dirty="0"/>
                    </a:p>
                  </a:txBody>
                  <a:tcPr/>
                </a:tc>
                <a:tc>
                  <a:txBody>
                    <a:bodyPr/>
                    <a:lstStyle/>
                    <a:p>
                      <a:pPr algn="ctr"/>
                      <a:r>
                        <a:rPr lang="en-CA" sz="1100" dirty="0" smtClean="0"/>
                        <a:t>0.81</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0.44</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0.63</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0.19</a:t>
                      </a:r>
                      <a:endParaRPr lang="en-CA" sz="1100" dirty="0"/>
                    </a:p>
                  </a:txBody>
                  <a:tcPr/>
                </a:tc>
                <a:tc>
                  <a:txBody>
                    <a:bodyPr/>
                    <a:lstStyle/>
                    <a:p>
                      <a:pPr algn="ctr"/>
                      <a:r>
                        <a:rPr lang="en-CA" sz="1100" dirty="0" smtClean="0"/>
                        <a:t>0.99</a:t>
                      </a:r>
                      <a:endParaRPr lang="en-CA" sz="1100" dirty="0"/>
                    </a:p>
                  </a:txBody>
                  <a:tcPr/>
                </a:tc>
              </a:tr>
              <a:tr h="325842">
                <a:tc>
                  <a:txBody>
                    <a:bodyPr/>
                    <a:lstStyle/>
                    <a:p>
                      <a:r>
                        <a:rPr lang="en-CA" sz="1100" dirty="0" smtClean="0"/>
                        <a:t>Del_7</a:t>
                      </a:r>
                      <a:endParaRPr lang="en-CA" sz="1100" dirty="0"/>
                    </a:p>
                  </a:txBody>
                  <a:tcPr/>
                </a:tc>
                <a:tc>
                  <a:txBody>
                    <a:bodyPr/>
                    <a:lstStyle/>
                    <a:p>
                      <a:pPr algn="ctr"/>
                      <a:r>
                        <a:rPr lang="en-CA" sz="1100" dirty="0" smtClean="0"/>
                        <a:t>0.71</a:t>
                      </a:r>
                      <a:endParaRPr lang="en-CA" sz="1100" dirty="0"/>
                    </a:p>
                  </a:txBody>
                  <a:tcPr/>
                </a:tc>
                <a:tc>
                  <a:txBody>
                    <a:bodyPr/>
                    <a:lstStyle/>
                    <a:p>
                      <a:pPr algn="ctr"/>
                      <a:r>
                        <a:rPr lang="en-CA" sz="1100" dirty="0" smtClean="0"/>
                        <a:t>0.98</a:t>
                      </a:r>
                      <a:endParaRPr lang="en-CA" sz="1100" dirty="0"/>
                    </a:p>
                  </a:txBody>
                  <a:tcPr/>
                </a:tc>
                <a:tc>
                  <a:txBody>
                    <a:bodyPr/>
                    <a:lstStyle/>
                    <a:p>
                      <a:pPr algn="ctr"/>
                      <a:r>
                        <a:rPr lang="en-CA" sz="1100" dirty="0" smtClean="0"/>
                        <a:t>0.71</a:t>
                      </a:r>
                      <a:endParaRPr lang="en-CA" sz="1100" dirty="0"/>
                    </a:p>
                  </a:txBody>
                  <a:tcPr/>
                </a:tc>
                <a:tc>
                  <a:txBody>
                    <a:bodyPr/>
                    <a:lstStyle/>
                    <a:p>
                      <a:pPr algn="ctr"/>
                      <a:r>
                        <a:rPr lang="en-CA" sz="1100" dirty="0" smtClean="0"/>
                        <a:t>0.98</a:t>
                      </a:r>
                      <a:endParaRPr lang="en-CA" sz="1100" dirty="0"/>
                    </a:p>
                  </a:txBody>
                  <a:tcPr/>
                </a:tc>
                <a:tc>
                  <a:txBody>
                    <a:bodyPr/>
                    <a:lstStyle/>
                    <a:p>
                      <a:pPr algn="ctr"/>
                      <a:r>
                        <a:rPr lang="en-CA" sz="1100" dirty="0" smtClean="0"/>
                        <a:t>0.71</a:t>
                      </a:r>
                      <a:endParaRPr lang="en-CA" sz="1100" dirty="0"/>
                    </a:p>
                  </a:txBody>
                  <a:tcPr/>
                </a:tc>
                <a:tc>
                  <a:txBody>
                    <a:bodyPr/>
                    <a:lstStyle/>
                    <a:p>
                      <a:pPr algn="ctr"/>
                      <a:r>
                        <a:rPr lang="en-CA" sz="1100" dirty="0" smtClean="0"/>
                        <a:t>0.99</a:t>
                      </a:r>
                      <a:endParaRPr lang="en-CA" sz="1100" dirty="0"/>
                    </a:p>
                  </a:txBody>
                  <a:tcPr/>
                </a:tc>
                <a:tc>
                  <a:txBody>
                    <a:bodyPr/>
                    <a:lstStyle/>
                    <a:p>
                      <a:pPr algn="ctr"/>
                      <a:r>
                        <a:rPr lang="en-CA" sz="1100" dirty="0" smtClean="0"/>
                        <a:t>0.67</a:t>
                      </a:r>
                      <a:endParaRPr lang="en-CA" sz="1100" dirty="0"/>
                    </a:p>
                  </a:txBody>
                  <a:tcPr/>
                </a:tc>
                <a:tc>
                  <a:txBody>
                    <a:bodyPr/>
                    <a:lstStyle/>
                    <a:p>
                      <a:pPr algn="ctr"/>
                      <a:r>
                        <a:rPr lang="en-CA" sz="1100" dirty="0" smtClean="0"/>
                        <a:t>0.98</a:t>
                      </a:r>
                      <a:endParaRPr lang="en-CA" sz="110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20987779"/>
              </p:ext>
            </p:extLst>
          </p:nvPr>
        </p:nvGraphicFramePr>
        <p:xfrm>
          <a:off x="3861047" y="1280320"/>
          <a:ext cx="2889093" cy="2355579"/>
        </p:xfrm>
        <a:graphic>
          <a:graphicData uri="http://schemas.openxmlformats.org/drawingml/2006/table">
            <a:tbl>
              <a:tblPr firstRow="1" bandCol="1">
                <a:tableStyleId>{073A0DAA-6AF3-43AB-8588-CEC1D06C72B9}</a:tableStyleId>
              </a:tblPr>
              <a:tblGrid>
                <a:gridCol w="736437"/>
                <a:gridCol w="538164"/>
                <a:gridCol w="538164"/>
                <a:gridCol w="538164"/>
                <a:gridCol w="538164"/>
              </a:tblGrid>
              <a:tr h="261731">
                <a:tc>
                  <a:txBody>
                    <a:bodyPr/>
                    <a:lstStyle/>
                    <a:p>
                      <a:endParaRPr lang="en-CA" sz="800" dirty="0"/>
                    </a:p>
                  </a:txBody>
                  <a:tcPr>
                    <a:solidFill>
                      <a:schemeClr val="tx1">
                        <a:lumMod val="75000"/>
                        <a:lumOff val="25000"/>
                      </a:schemeClr>
                    </a:solidFill>
                  </a:tcPr>
                </a:tc>
                <a:tc gridSpan="4">
                  <a:txBody>
                    <a:bodyPr/>
                    <a:lstStyle/>
                    <a:p>
                      <a:pPr algn="ctr"/>
                      <a:r>
                        <a:rPr lang="en-CA" sz="1000" dirty="0" smtClean="0"/>
                        <a:t>Support vector machine</a:t>
                      </a:r>
                      <a:endParaRPr lang="en-CA" sz="1000" dirty="0"/>
                    </a:p>
                  </a:txBody>
                  <a:tcPr>
                    <a:solidFill>
                      <a:schemeClr val="tx1">
                        <a:lumMod val="75000"/>
                        <a:lumOff val="25000"/>
                      </a:schemeClr>
                    </a:solidFill>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r>
              <a:tr h="261731">
                <a:tc>
                  <a:txBody>
                    <a:bodyPr/>
                    <a:lstStyle/>
                    <a:p>
                      <a:endParaRPr lang="en-CA" sz="800">
                        <a:solidFill>
                          <a:schemeClr val="bg1"/>
                        </a:solidFill>
                      </a:endParaRPr>
                    </a:p>
                  </a:txBody>
                  <a:tcPr>
                    <a:solidFill>
                      <a:schemeClr val="tx1">
                        <a:lumMod val="50000"/>
                        <a:lumOff val="50000"/>
                      </a:schemeClr>
                    </a:solidFill>
                  </a:tcPr>
                </a:tc>
                <a:tc gridSpan="2">
                  <a:txBody>
                    <a:bodyPr/>
                    <a:lstStyle/>
                    <a:p>
                      <a:pPr algn="ctr"/>
                      <a:r>
                        <a:rPr lang="en-CA" sz="800" dirty="0" smtClean="0">
                          <a:solidFill>
                            <a:schemeClr val="bg1"/>
                          </a:solidFill>
                        </a:rPr>
                        <a:t>Basic PCA</a:t>
                      </a:r>
                      <a:endParaRPr lang="en-CA" sz="800" dirty="0">
                        <a:solidFill>
                          <a:schemeClr val="bg1"/>
                        </a:solidFill>
                      </a:endParaRPr>
                    </a:p>
                  </a:txBody>
                  <a:tcPr>
                    <a:solidFill>
                      <a:schemeClr val="tx1">
                        <a:lumMod val="50000"/>
                        <a:lumOff val="50000"/>
                      </a:schemeClr>
                    </a:solidFill>
                  </a:tcPr>
                </a:tc>
                <a:tc hMerge="1">
                  <a:txBody>
                    <a:bodyPr/>
                    <a:lstStyle/>
                    <a:p>
                      <a:endParaRPr lang="en-CA" dirty="0"/>
                    </a:p>
                  </a:txBody>
                  <a:tcPr/>
                </a:tc>
                <a:tc gridSpan="2">
                  <a:txBody>
                    <a:bodyPr/>
                    <a:lstStyle/>
                    <a:p>
                      <a:pPr algn="ctr"/>
                      <a:r>
                        <a:rPr lang="en-CA" sz="800" dirty="0" err="1" smtClean="0">
                          <a:solidFill>
                            <a:schemeClr val="bg1"/>
                          </a:solidFill>
                        </a:rPr>
                        <a:t>Kernelized</a:t>
                      </a:r>
                      <a:r>
                        <a:rPr lang="en-CA" sz="800" dirty="0" smtClean="0">
                          <a:solidFill>
                            <a:schemeClr val="bg1"/>
                          </a:solidFill>
                        </a:rPr>
                        <a:t> PCA</a:t>
                      </a:r>
                      <a:endParaRPr lang="en-CA" sz="800" dirty="0">
                        <a:solidFill>
                          <a:schemeClr val="bg1"/>
                        </a:solidFill>
                      </a:endParaRPr>
                    </a:p>
                  </a:txBody>
                  <a:tcPr>
                    <a:solidFill>
                      <a:schemeClr val="tx1">
                        <a:lumMod val="50000"/>
                        <a:lumOff val="50000"/>
                      </a:schemeClr>
                    </a:solidFill>
                  </a:tcPr>
                </a:tc>
                <a:tc hMerge="1">
                  <a:txBody>
                    <a:bodyPr/>
                    <a:lstStyle/>
                    <a:p>
                      <a:endParaRPr lang="en-CA" dirty="0"/>
                    </a:p>
                  </a:txBody>
                  <a:tcPr/>
                </a:tc>
              </a:tr>
              <a:tr h="261731">
                <a:tc>
                  <a:txBody>
                    <a:bodyPr/>
                    <a:lstStyle/>
                    <a:p>
                      <a:endParaRPr lang="en-CA" sz="800">
                        <a:solidFill>
                          <a:schemeClr val="bg1"/>
                        </a:solidFill>
                      </a:endParaRPr>
                    </a:p>
                  </a:txBody>
                  <a:tcPr>
                    <a:solidFill>
                      <a:schemeClr val="bg1">
                        <a:lumMod val="65000"/>
                      </a:schemeClr>
                    </a:solidFill>
                  </a:tcPr>
                </a:tc>
                <a:tc>
                  <a:txBody>
                    <a:bodyPr/>
                    <a:lstStyle/>
                    <a:p>
                      <a:pPr algn="ctr"/>
                      <a:r>
                        <a:rPr lang="en-CA" sz="800" dirty="0" smtClean="0">
                          <a:solidFill>
                            <a:schemeClr val="bg1"/>
                          </a:solidFill>
                        </a:rPr>
                        <a:t>Sens.</a:t>
                      </a:r>
                      <a:endParaRPr lang="en-CA" sz="800" dirty="0">
                        <a:solidFill>
                          <a:schemeClr val="bg1"/>
                        </a:solidFill>
                      </a:endParaRPr>
                    </a:p>
                  </a:txBody>
                  <a:tcPr>
                    <a:solidFill>
                      <a:schemeClr val="bg1">
                        <a:lumMod val="65000"/>
                      </a:schemeClr>
                    </a:solidFill>
                  </a:tcPr>
                </a:tc>
                <a:tc>
                  <a:txBody>
                    <a:bodyPr/>
                    <a:lstStyle/>
                    <a:p>
                      <a:pPr algn="ctr"/>
                      <a:r>
                        <a:rPr lang="en-CA" sz="800" dirty="0" smtClean="0">
                          <a:solidFill>
                            <a:schemeClr val="bg1"/>
                          </a:solidFill>
                        </a:rPr>
                        <a:t>Spec.</a:t>
                      </a:r>
                      <a:endParaRPr lang="en-CA" sz="800" dirty="0">
                        <a:solidFill>
                          <a:schemeClr val="bg1"/>
                        </a:solidFill>
                      </a:endParaRPr>
                    </a:p>
                  </a:txBody>
                  <a:tcPr>
                    <a:solidFill>
                      <a:schemeClr val="bg1">
                        <a:lumMod val="65000"/>
                      </a:schemeClr>
                    </a:solidFill>
                  </a:tcPr>
                </a:tc>
                <a:tc>
                  <a:txBody>
                    <a:bodyPr/>
                    <a:lstStyle/>
                    <a:p>
                      <a:pPr algn="ctr"/>
                      <a:r>
                        <a:rPr lang="en-CA" sz="800" dirty="0" smtClean="0">
                          <a:solidFill>
                            <a:schemeClr val="bg1"/>
                          </a:solidFill>
                        </a:rPr>
                        <a:t>Sens.</a:t>
                      </a:r>
                      <a:endParaRPr lang="en-CA" sz="800" dirty="0">
                        <a:solidFill>
                          <a:schemeClr val="bg1"/>
                        </a:solidFill>
                      </a:endParaRPr>
                    </a:p>
                  </a:txBody>
                  <a:tcPr>
                    <a:solidFill>
                      <a:schemeClr val="bg1">
                        <a:lumMod val="65000"/>
                      </a:schemeClr>
                    </a:solidFill>
                  </a:tcPr>
                </a:tc>
                <a:tc>
                  <a:txBody>
                    <a:bodyPr/>
                    <a:lstStyle/>
                    <a:p>
                      <a:pPr algn="ctr"/>
                      <a:r>
                        <a:rPr lang="en-CA" sz="800" dirty="0" smtClean="0">
                          <a:solidFill>
                            <a:schemeClr val="bg1"/>
                          </a:solidFill>
                        </a:rPr>
                        <a:t>Spec.</a:t>
                      </a:r>
                      <a:endParaRPr lang="en-CA" sz="800" dirty="0">
                        <a:solidFill>
                          <a:schemeClr val="bg1"/>
                        </a:solidFill>
                      </a:endParaRPr>
                    </a:p>
                  </a:txBody>
                  <a:tcPr>
                    <a:solidFill>
                      <a:schemeClr val="bg1">
                        <a:lumMod val="65000"/>
                      </a:schemeClr>
                    </a:solidFill>
                  </a:tcPr>
                </a:tc>
              </a:tr>
              <a:tr h="261731">
                <a:tc>
                  <a:txBody>
                    <a:bodyPr/>
                    <a:lstStyle/>
                    <a:p>
                      <a:r>
                        <a:rPr lang="en-CA" sz="800" dirty="0" smtClean="0"/>
                        <a:t>Poor</a:t>
                      </a:r>
                      <a:endParaRPr lang="en-CA" sz="800" dirty="0"/>
                    </a:p>
                  </a:txBody>
                  <a:tcPr/>
                </a:tc>
                <a:tc>
                  <a:txBody>
                    <a:bodyPr/>
                    <a:lstStyle/>
                    <a:p>
                      <a:pPr algn="ctr"/>
                      <a:r>
                        <a:rPr lang="en-CA" sz="800" dirty="0" smtClean="0"/>
                        <a:t>0.45</a:t>
                      </a:r>
                      <a:endParaRPr lang="en-CA" sz="800" dirty="0"/>
                    </a:p>
                  </a:txBody>
                  <a:tcPr/>
                </a:tc>
                <a:tc>
                  <a:txBody>
                    <a:bodyPr/>
                    <a:lstStyle/>
                    <a:p>
                      <a:pPr algn="ctr"/>
                      <a:r>
                        <a:rPr lang="en-CA" sz="800" dirty="0" smtClean="0"/>
                        <a:t>0.84</a:t>
                      </a:r>
                      <a:endParaRPr lang="en-CA" sz="800" dirty="0"/>
                    </a:p>
                  </a:txBody>
                  <a:tcPr/>
                </a:tc>
                <a:tc>
                  <a:txBody>
                    <a:bodyPr/>
                    <a:lstStyle/>
                    <a:p>
                      <a:pPr algn="ctr"/>
                      <a:r>
                        <a:rPr lang="en-CA" sz="800" dirty="0" smtClean="0"/>
                        <a:t>0.31</a:t>
                      </a:r>
                      <a:endParaRPr lang="en-CA" sz="800" dirty="0"/>
                    </a:p>
                  </a:txBody>
                  <a:tcPr/>
                </a:tc>
                <a:tc>
                  <a:txBody>
                    <a:bodyPr/>
                    <a:lstStyle/>
                    <a:p>
                      <a:pPr algn="ctr"/>
                      <a:r>
                        <a:rPr lang="en-CA" sz="800" dirty="0" smtClean="0"/>
                        <a:t>0.80</a:t>
                      </a:r>
                      <a:endParaRPr lang="en-CA" sz="800" dirty="0"/>
                    </a:p>
                  </a:txBody>
                  <a:tcPr/>
                </a:tc>
              </a:tr>
              <a:tr h="261731">
                <a:tc>
                  <a:txBody>
                    <a:bodyPr/>
                    <a:lstStyle/>
                    <a:p>
                      <a:r>
                        <a:rPr lang="en-CA" sz="800" dirty="0" smtClean="0"/>
                        <a:t>Intermediate</a:t>
                      </a:r>
                      <a:endParaRPr lang="en-CA" sz="800" dirty="0"/>
                    </a:p>
                  </a:txBody>
                  <a:tcPr/>
                </a:tc>
                <a:tc>
                  <a:txBody>
                    <a:bodyPr/>
                    <a:lstStyle/>
                    <a:p>
                      <a:pPr algn="ctr"/>
                      <a:r>
                        <a:rPr lang="en-CA" sz="800" dirty="0" smtClean="0"/>
                        <a:t>0.70</a:t>
                      </a:r>
                      <a:endParaRPr lang="en-CA" sz="800" dirty="0"/>
                    </a:p>
                  </a:txBody>
                  <a:tcPr/>
                </a:tc>
                <a:tc>
                  <a:txBody>
                    <a:bodyPr/>
                    <a:lstStyle/>
                    <a:p>
                      <a:pPr algn="ctr"/>
                      <a:r>
                        <a:rPr lang="en-CA" sz="800" dirty="0" smtClean="0"/>
                        <a:t>0.66</a:t>
                      </a:r>
                      <a:endParaRPr lang="en-CA" sz="800" dirty="0"/>
                    </a:p>
                  </a:txBody>
                  <a:tcPr/>
                </a:tc>
                <a:tc>
                  <a:txBody>
                    <a:bodyPr/>
                    <a:lstStyle/>
                    <a:p>
                      <a:pPr algn="ctr"/>
                      <a:r>
                        <a:rPr lang="en-CA" sz="800" dirty="0" smtClean="0"/>
                        <a:t>0.60</a:t>
                      </a:r>
                      <a:endParaRPr lang="en-CA" sz="800" dirty="0"/>
                    </a:p>
                  </a:txBody>
                  <a:tcPr/>
                </a:tc>
                <a:tc>
                  <a:txBody>
                    <a:bodyPr/>
                    <a:lstStyle/>
                    <a:p>
                      <a:pPr algn="ctr"/>
                      <a:r>
                        <a:rPr lang="en-CA" sz="800" dirty="0" smtClean="0"/>
                        <a:t>0.67</a:t>
                      </a:r>
                      <a:endParaRPr lang="en-CA" sz="800" dirty="0"/>
                    </a:p>
                  </a:txBody>
                  <a:tcPr/>
                </a:tc>
              </a:tr>
              <a:tr h="261731">
                <a:tc>
                  <a:txBody>
                    <a:bodyPr/>
                    <a:lstStyle/>
                    <a:p>
                      <a:r>
                        <a:rPr lang="en-CA" sz="800" dirty="0" smtClean="0"/>
                        <a:t>Good</a:t>
                      </a:r>
                      <a:endParaRPr lang="en-CA" sz="800" dirty="0"/>
                    </a:p>
                  </a:txBody>
                  <a:tcPr/>
                </a:tc>
                <a:tc>
                  <a:txBody>
                    <a:bodyPr/>
                    <a:lstStyle/>
                    <a:p>
                      <a:pPr algn="ctr"/>
                      <a:r>
                        <a:rPr lang="en-CA" sz="800" dirty="0" smtClean="0"/>
                        <a:t>0.64</a:t>
                      </a:r>
                      <a:endParaRPr lang="en-CA" sz="800" dirty="0"/>
                    </a:p>
                  </a:txBody>
                  <a:tcPr/>
                </a:tc>
                <a:tc>
                  <a:txBody>
                    <a:bodyPr/>
                    <a:lstStyle/>
                    <a:p>
                      <a:pPr algn="ctr"/>
                      <a:r>
                        <a:rPr lang="en-CA" sz="800" dirty="0" smtClean="0"/>
                        <a:t>0.96</a:t>
                      </a:r>
                      <a:endParaRPr lang="en-CA" sz="800" dirty="0"/>
                    </a:p>
                  </a:txBody>
                  <a:tcPr/>
                </a:tc>
                <a:tc>
                  <a:txBody>
                    <a:bodyPr/>
                    <a:lstStyle/>
                    <a:p>
                      <a:pPr algn="ctr"/>
                      <a:r>
                        <a:rPr lang="en-CA" sz="800" dirty="0" smtClean="0"/>
                        <a:t>0.58</a:t>
                      </a:r>
                      <a:endParaRPr lang="en-CA" sz="800" dirty="0"/>
                    </a:p>
                  </a:txBody>
                  <a:tcPr/>
                </a:tc>
                <a:tc>
                  <a:txBody>
                    <a:bodyPr/>
                    <a:lstStyle/>
                    <a:p>
                      <a:pPr algn="ctr"/>
                      <a:r>
                        <a:rPr lang="en-CA" sz="800" dirty="0" smtClean="0"/>
                        <a:t>0.91</a:t>
                      </a:r>
                      <a:endParaRPr lang="en-CA" sz="800" dirty="0"/>
                    </a:p>
                  </a:txBody>
                  <a:tcPr/>
                </a:tc>
              </a:tr>
              <a:tr h="261731">
                <a:tc>
                  <a:txBody>
                    <a:bodyPr/>
                    <a:lstStyle/>
                    <a:p>
                      <a:r>
                        <a:rPr lang="en-CA" sz="800" dirty="0" smtClean="0"/>
                        <a:t>Trisomy_8</a:t>
                      </a:r>
                      <a:endParaRPr lang="en-CA" sz="800" dirty="0"/>
                    </a:p>
                  </a:txBody>
                  <a:tcPr/>
                </a:tc>
                <a:tc>
                  <a:txBody>
                    <a:bodyPr/>
                    <a:lstStyle/>
                    <a:p>
                      <a:pPr algn="ctr"/>
                      <a:r>
                        <a:rPr lang="en-CA" sz="800" dirty="0" smtClean="0"/>
                        <a:t>0.26</a:t>
                      </a:r>
                      <a:endParaRPr lang="en-CA" sz="800" dirty="0"/>
                    </a:p>
                  </a:txBody>
                  <a:tcPr/>
                </a:tc>
                <a:tc>
                  <a:txBody>
                    <a:bodyPr/>
                    <a:lstStyle/>
                    <a:p>
                      <a:pPr algn="ctr"/>
                      <a:r>
                        <a:rPr lang="en-CA" sz="800" dirty="0" smtClean="0"/>
                        <a:t>0.91</a:t>
                      </a:r>
                      <a:endParaRPr lang="en-CA" sz="800" dirty="0"/>
                    </a:p>
                  </a:txBody>
                  <a:tcPr/>
                </a:tc>
                <a:tc>
                  <a:txBody>
                    <a:bodyPr/>
                    <a:lstStyle/>
                    <a:p>
                      <a:pPr algn="ctr"/>
                      <a:r>
                        <a:rPr lang="en-CA" sz="800" dirty="0" smtClean="0"/>
                        <a:t>0.11</a:t>
                      </a:r>
                      <a:endParaRPr lang="en-CA" sz="800" dirty="0"/>
                    </a:p>
                  </a:txBody>
                  <a:tcPr/>
                </a:tc>
                <a:tc>
                  <a:txBody>
                    <a:bodyPr/>
                    <a:lstStyle/>
                    <a:p>
                      <a:pPr algn="ctr"/>
                      <a:r>
                        <a:rPr lang="en-CA" sz="800" dirty="0" smtClean="0"/>
                        <a:t>0.92</a:t>
                      </a:r>
                      <a:endParaRPr lang="en-CA" sz="800" dirty="0"/>
                    </a:p>
                  </a:txBody>
                  <a:tcPr/>
                </a:tc>
              </a:tr>
              <a:tr h="261731">
                <a:tc>
                  <a:txBody>
                    <a:bodyPr/>
                    <a:lstStyle/>
                    <a:p>
                      <a:r>
                        <a:rPr lang="en-CA" sz="800" dirty="0" smtClean="0"/>
                        <a:t>Del_5</a:t>
                      </a:r>
                      <a:endParaRPr lang="en-CA" sz="800" dirty="0"/>
                    </a:p>
                  </a:txBody>
                  <a:tcPr/>
                </a:tc>
                <a:tc>
                  <a:txBody>
                    <a:bodyPr/>
                    <a:lstStyle/>
                    <a:p>
                      <a:pPr algn="ctr"/>
                      <a:r>
                        <a:rPr lang="en-CA" sz="800" dirty="0" smtClean="0"/>
                        <a:t>0.44</a:t>
                      </a:r>
                      <a:endParaRPr lang="en-CA" sz="800" dirty="0"/>
                    </a:p>
                  </a:txBody>
                  <a:tcPr/>
                </a:tc>
                <a:tc>
                  <a:txBody>
                    <a:bodyPr/>
                    <a:lstStyle/>
                    <a:p>
                      <a:pPr algn="ctr"/>
                      <a:r>
                        <a:rPr lang="en-CA" sz="800" dirty="0" smtClean="0"/>
                        <a:t>0.94</a:t>
                      </a:r>
                      <a:endParaRPr lang="en-CA" sz="800" dirty="0"/>
                    </a:p>
                  </a:txBody>
                  <a:tcPr/>
                </a:tc>
                <a:tc>
                  <a:txBody>
                    <a:bodyPr/>
                    <a:lstStyle/>
                    <a:p>
                      <a:pPr algn="ctr"/>
                      <a:r>
                        <a:rPr lang="en-CA" sz="800" dirty="0" smtClean="0"/>
                        <a:t>0.13</a:t>
                      </a:r>
                      <a:endParaRPr lang="en-CA" sz="800" dirty="0"/>
                    </a:p>
                  </a:txBody>
                  <a:tcPr/>
                </a:tc>
                <a:tc>
                  <a:txBody>
                    <a:bodyPr/>
                    <a:lstStyle/>
                    <a:p>
                      <a:pPr algn="ctr"/>
                      <a:r>
                        <a:rPr lang="en-CA" sz="800" dirty="0" smtClean="0"/>
                        <a:t>0.94</a:t>
                      </a:r>
                      <a:endParaRPr lang="en-CA" sz="800" dirty="0"/>
                    </a:p>
                  </a:txBody>
                  <a:tcPr/>
                </a:tc>
              </a:tr>
              <a:tr h="261731">
                <a:tc>
                  <a:txBody>
                    <a:bodyPr/>
                    <a:lstStyle/>
                    <a:p>
                      <a:r>
                        <a:rPr lang="en-CA" sz="800" dirty="0" smtClean="0"/>
                        <a:t>Del_7</a:t>
                      </a:r>
                      <a:endParaRPr lang="en-CA" sz="800" dirty="0"/>
                    </a:p>
                  </a:txBody>
                  <a:tcPr/>
                </a:tc>
                <a:tc>
                  <a:txBody>
                    <a:bodyPr/>
                    <a:lstStyle/>
                    <a:p>
                      <a:pPr algn="ctr"/>
                      <a:r>
                        <a:rPr lang="en-CA" sz="800" dirty="0" smtClean="0"/>
                        <a:t>0.38</a:t>
                      </a:r>
                      <a:endParaRPr lang="en-CA" sz="800" dirty="0"/>
                    </a:p>
                  </a:txBody>
                  <a:tcPr/>
                </a:tc>
                <a:tc>
                  <a:txBody>
                    <a:bodyPr/>
                    <a:lstStyle/>
                    <a:p>
                      <a:pPr algn="ctr"/>
                      <a:r>
                        <a:rPr lang="en-CA" sz="800" dirty="0" smtClean="0"/>
                        <a:t>0.98</a:t>
                      </a:r>
                      <a:endParaRPr lang="en-CA" sz="800" dirty="0"/>
                    </a:p>
                  </a:txBody>
                  <a:tcPr/>
                </a:tc>
                <a:tc>
                  <a:txBody>
                    <a:bodyPr/>
                    <a:lstStyle/>
                    <a:p>
                      <a:pPr algn="ctr"/>
                      <a:r>
                        <a:rPr lang="en-CA" sz="800" dirty="0" smtClean="0"/>
                        <a:t>0.29</a:t>
                      </a:r>
                      <a:endParaRPr lang="en-CA" sz="800" dirty="0"/>
                    </a:p>
                  </a:txBody>
                  <a:tcPr/>
                </a:tc>
                <a:tc>
                  <a:txBody>
                    <a:bodyPr/>
                    <a:lstStyle/>
                    <a:p>
                      <a:pPr algn="ctr"/>
                      <a:r>
                        <a:rPr lang="en-CA" sz="800" dirty="0" smtClean="0"/>
                        <a:t>0.95</a:t>
                      </a:r>
                      <a:endParaRPr lang="en-CA" sz="800" dirty="0"/>
                    </a:p>
                  </a:txBody>
                  <a:tcPr/>
                </a:tc>
              </a:tr>
            </a:tbl>
          </a:graphicData>
        </a:graphic>
      </p:graphicFrame>
      <p:sp>
        <p:nvSpPr>
          <p:cNvPr id="13" name="TextBox 12"/>
          <p:cNvSpPr txBox="1"/>
          <p:nvPr/>
        </p:nvSpPr>
        <p:spPr>
          <a:xfrm>
            <a:off x="188640" y="179512"/>
            <a:ext cx="4104456" cy="307777"/>
          </a:xfrm>
          <a:prstGeom prst="rect">
            <a:avLst/>
          </a:prstGeom>
          <a:noFill/>
        </p:spPr>
        <p:txBody>
          <a:bodyPr wrap="square" rtlCol="0">
            <a:spAutoFit/>
          </a:bodyPr>
          <a:lstStyle/>
          <a:p>
            <a:r>
              <a:rPr lang="en-CA" sz="1400" dirty="0" smtClean="0"/>
              <a:t>Unsupervised feature selection</a:t>
            </a:r>
            <a:endParaRPr lang="en-CA" sz="1400" dirty="0"/>
          </a:p>
        </p:txBody>
      </p:sp>
      <p:sp>
        <p:nvSpPr>
          <p:cNvPr id="14" name="TextBox 13"/>
          <p:cNvSpPr txBox="1"/>
          <p:nvPr/>
        </p:nvSpPr>
        <p:spPr>
          <a:xfrm>
            <a:off x="188640" y="663823"/>
            <a:ext cx="2052228" cy="307777"/>
          </a:xfrm>
          <a:prstGeom prst="rect">
            <a:avLst/>
          </a:prstGeom>
          <a:noFill/>
        </p:spPr>
        <p:txBody>
          <a:bodyPr wrap="square" rtlCol="0">
            <a:spAutoFit/>
          </a:bodyPr>
          <a:lstStyle/>
          <a:p>
            <a:r>
              <a:rPr lang="en-CA" sz="1400" dirty="0" smtClean="0"/>
              <a:t>PCA</a:t>
            </a:r>
            <a:endParaRPr lang="en-CA" sz="1400" dirty="0"/>
          </a:p>
        </p:txBody>
      </p:sp>
      <p:sp>
        <p:nvSpPr>
          <p:cNvPr id="15" name="TextBox 14"/>
          <p:cNvSpPr txBox="1"/>
          <p:nvPr/>
        </p:nvSpPr>
        <p:spPr>
          <a:xfrm>
            <a:off x="3933056" y="663823"/>
            <a:ext cx="2052228" cy="307777"/>
          </a:xfrm>
          <a:prstGeom prst="rect">
            <a:avLst/>
          </a:prstGeom>
          <a:noFill/>
        </p:spPr>
        <p:txBody>
          <a:bodyPr wrap="square" rtlCol="0">
            <a:spAutoFit/>
          </a:bodyPr>
          <a:lstStyle/>
          <a:p>
            <a:r>
              <a:rPr lang="en-CA" sz="1400" dirty="0" smtClean="0"/>
              <a:t>PCA + SVM</a:t>
            </a:r>
            <a:endParaRPr lang="en-CA" sz="1400" dirty="0"/>
          </a:p>
        </p:txBody>
      </p:sp>
      <p:sp>
        <p:nvSpPr>
          <p:cNvPr id="16" name="TextBox 15"/>
          <p:cNvSpPr txBox="1"/>
          <p:nvPr/>
        </p:nvSpPr>
        <p:spPr>
          <a:xfrm>
            <a:off x="188640" y="4427984"/>
            <a:ext cx="4104456" cy="307777"/>
          </a:xfrm>
          <a:prstGeom prst="rect">
            <a:avLst/>
          </a:prstGeom>
          <a:noFill/>
        </p:spPr>
        <p:txBody>
          <a:bodyPr wrap="square" rtlCol="0">
            <a:spAutoFit/>
          </a:bodyPr>
          <a:lstStyle/>
          <a:p>
            <a:r>
              <a:rPr lang="en-CA" sz="1400" dirty="0"/>
              <a:t>S</a:t>
            </a:r>
            <a:r>
              <a:rPr lang="en-CA" sz="1400" dirty="0" smtClean="0"/>
              <a:t>upervised feature selection</a:t>
            </a:r>
            <a:endParaRPr lang="en-CA" sz="1400" dirty="0"/>
          </a:p>
        </p:txBody>
      </p:sp>
      <p:sp>
        <p:nvSpPr>
          <p:cNvPr id="2" name="TextBox 1"/>
          <p:cNvSpPr txBox="1"/>
          <p:nvPr/>
        </p:nvSpPr>
        <p:spPr>
          <a:xfrm>
            <a:off x="-1899592" y="3722594"/>
            <a:ext cx="3213358" cy="861774"/>
          </a:xfrm>
          <a:prstGeom prst="rect">
            <a:avLst/>
          </a:prstGeom>
          <a:noFill/>
        </p:spPr>
        <p:txBody>
          <a:bodyPr wrap="square" rtlCol="0">
            <a:spAutoFit/>
          </a:bodyPr>
          <a:lstStyle/>
          <a:p>
            <a:r>
              <a:rPr lang="en-CA" sz="1000" dirty="0" smtClean="0"/>
              <a:t>Figure 2. Unsupervised principal components analysis of all data demonstrates that the first two components do not separate samples by cytogenetic risk category. A similar result is shown for the three large-scale copy number alterations (del_5, del_7, trisomy_8).</a:t>
            </a:r>
            <a:endParaRPr lang="en-CA" sz="1000" dirty="0"/>
          </a:p>
        </p:txBody>
      </p:sp>
      <p:sp>
        <p:nvSpPr>
          <p:cNvPr id="3" name="TextBox 2"/>
          <p:cNvSpPr txBox="1"/>
          <p:nvPr/>
        </p:nvSpPr>
        <p:spPr>
          <a:xfrm>
            <a:off x="4077072" y="3995936"/>
            <a:ext cx="2592288" cy="861774"/>
          </a:xfrm>
          <a:prstGeom prst="rect">
            <a:avLst/>
          </a:prstGeom>
          <a:noFill/>
        </p:spPr>
        <p:txBody>
          <a:bodyPr wrap="square" rtlCol="0">
            <a:spAutoFit/>
          </a:bodyPr>
          <a:lstStyle/>
          <a:p>
            <a:r>
              <a:rPr lang="en-CA" sz="1000" dirty="0" smtClean="0"/>
              <a:t>Table 1. </a:t>
            </a:r>
            <a:r>
              <a:rPr lang="en-CA" sz="1000" dirty="0" err="1" smtClean="0"/>
              <a:t>Kernelized</a:t>
            </a:r>
            <a:r>
              <a:rPr lang="en-CA" sz="1000" dirty="0" smtClean="0"/>
              <a:t> SVMs trained using the first 20 principal components as features showed generally poor performance at predicting cytogenetic risk and copy number alterations.</a:t>
            </a:r>
            <a:endParaRPr lang="en-CA" sz="1000" dirty="0"/>
          </a:p>
        </p:txBody>
      </p:sp>
      <p:sp>
        <p:nvSpPr>
          <p:cNvPr id="17" name="TextBox 16"/>
          <p:cNvSpPr txBox="1"/>
          <p:nvPr/>
        </p:nvSpPr>
        <p:spPr>
          <a:xfrm>
            <a:off x="3573016" y="7956376"/>
            <a:ext cx="3726414" cy="1323439"/>
          </a:xfrm>
          <a:prstGeom prst="rect">
            <a:avLst/>
          </a:prstGeom>
          <a:noFill/>
        </p:spPr>
        <p:txBody>
          <a:bodyPr wrap="square" rtlCol="0">
            <a:spAutoFit/>
          </a:bodyPr>
          <a:lstStyle/>
          <a:p>
            <a:r>
              <a:rPr lang="en-CA" sz="1000" dirty="0" smtClean="0"/>
              <a:t>Table 2. Random forests and SVMs were trained using two different supervised feature selection methods: 1) Taking the top 25 differentially expressed genes using </a:t>
            </a:r>
            <a:r>
              <a:rPr lang="en-CA" sz="1000" dirty="0" err="1" smtClean="0"/>
              <a:t>voom+limma</a:t>
            </a:r>
            <a:r>
              <a:rPr lang="en-CA" sz="1000" dirty="0" smtClean="0"/>
              <a:t>; 2) Taking the 25 genes whose expression are most correlated with the outcomes.  The random forests slightly outperformed the SVMs, and the most sensitive classifiers were those trained to predict the “Good” cytogenetic risk class. The random forest classifiers for CNA events also showed good performance.</a:t>
            </a:r>
            <a:endParaRPr lang="en-CA" sz="1000" dirty="0"/>
          </a:p>
        </p:txBody>
      </p:sp>
      <p:sp>
        <p:nvSpPr>
          <p:cNvPr id="18" name="TextBox 17"/>
          <p:cNvSpPr txBox="1"/>
          <p:nvPr/>
        </p:nvSpPr>
        <p:spPr>
          <a:xfrm>
            <a:off x="-747464" y="8486324"/>
            <a:ext cx="3213358" cy="707886"/>
          </a:xfrm>
          <a:prstGeom prst="rect">
            <a:avLst/>
          </a:prstGeom>
          <a:noFill/>
        </p:spPr>
        <p:txBody>
          <a:bodyPr wrap="square" rtlCol="0">
            <a:spAutoFit/>
          </a:bodyPr>
          <a:lstStyle/>
          <a:p>
            <a:r>
              <a:rPr lang="en-CA" sz="1000" dirty="0" smtClean="0"/>
              <a:t>Figure 3. A 5-fold cross validation was performed for the classifier to predict the del_5 CNA using the 25 most differentially expressed genes (</a:t>
            </a:r>
            <a:r>
              <a:rPr lang="en-CA" sz="1000" dirty="0" err="1" smtClean="0"/>
              <a:t>voom+limma</a:t>
            </a:r>
            <a:r>
              <a:rPr lang="en-CA" sz="1000" dirty="0" smtClean="0"/>
              <a:t>). Of the 25 genes selected in each fold, 12 were common to all 5.</a:t>
            </a:r>
            <a:endParaRPr lang="en-CA" sz="1000" dirty="0"/>
          </a:p>
        </p:txBody>
      </p:sp>
    </p:spTree>
    <p:extLst>
      <p:ext uri="{BB962C8B-B14F-4D97-AF65-F5344CB8AC3E}">
        <p14:creationId xmlns:p14="http://schemas.microsoft.com/office/powerpoint/2010/main" val="31850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332</Words>
  <Application>Microsoft Office PowerPoint</Application>
  <PresentationFormat>On-screen Show (4:3)</PresentationFormat>
  <Paragraphs>113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dc:creator>
  <cp:lastModifiedBy>Lauren</cp:lastModifiedBy>
  <cp:revision>45</cp:revision>
  <dcterms:created xsi:type="dcterms:W3CDTF">2014-04-08T07:37:12Z</dcterms:created>
  <dcterms:modified xsi:type="dcterms:W3CDTF">2014-04-08T20:13:10Z</dcterms:modified>
</cp:coreProperties>
</file>