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73" r:id="rId2"/>
    <p:sldId id="960" r:id="rId3"/>
    <p:sldId id="1035" r:id="rId4"/>
    <p:sldId id="1039" r:id="rId5"/>
    <p:sldId id="1036" r:id="rId6"/>
    <p:sldId id="1037" r:id="rId7"/>
    <p:sldId id="1038" r:id="rId8"/>
    <p:sldId id="1040" r:id="rId9"/>
    <p:sldId id="1041" r:id="rId10"/>
    <p:sldId id="1043" r:id="rId11"/>
    <p:sldId id="1044" r:id="rId12"/>
    <p:sldId id="1051" r:id="rId13"/>
    <p:sldId id="962" r:id="rId14"/>
    <p:sldId id="1045" r:id="rId15"/>
    <p:sldId id="1049" r:id="rId16"/>
    <p:sldId id="1052" r:id="rId17"/>
    <p:sldId id="1050" r:id="rId18"/>
    <p:sldId id="1053" r:id="rId19"/>
    <p:sldId id="1054" r:id="rId20"/>
    <p:sldId id="1102" r:id="rId21"/>
    <p:sldId id="1104" r:id="rId22"/>
    <p:sldId id="1105" r:id="rId23"/>
    <p:sldId id="1100" r:id="rId24"/>
    <p:sldId id="1101" r:id="rId25"/>
    <p:sldId id="1106" r:id="rId26"/>
    <p:sldId id="1103" r:id="rId27"/>
    <p:sldId id="1111" r:id="rId28"/>
    <p:sldId id="1108" r:id="rId29"/>
    <p:sldId id="1109" r:id="rId30"/>
    <p:sldId id="1110" r:id="rId31"/>
    <p:sldId id="259" r:id="rId32"/>
  </p:sldIdLst>
  <p:sldSz cx="36576000" cy="20574000"/>
  <p:notesSz cx="6858000" cy="9144000"/>
  <p:custDataLst>
    <p:tags r:id="rId35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00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4" autoAdjust="0"/>
    <p:restoredTop sz="88535" autoAdjust="0"/>
  </p:normalViewPr>
  <p:slideViewPr>
    <p:cSldViewPr snapToGrid="0" snapToObjects="1" showGuides="1">
      <p:cViewPr varScale="1">
        <p:scale>
          <a:sx n="27" d="100"/>
          <a:sy n="27" d="100"/>
        </p:scale>
        <p:origin x="176" y="1272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53" y="17649168"/>
            <a:ext cx="6677210" cy="1467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29" y="17287972"/>
            <a:ext cx="2302328" cy="2190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pic>
        <p:nvPicPr>
          <p:cNvPr id="15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1916" y="11818623"/>
            <a:ext cx="2616038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89" y="12239456"/>
            <a:ext cx="7478474" cy="16820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9" y="18935700"/>
            <a:ext cx="2636327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42" y="18277332"/>
            <a:ext cx="6650213" cy="1316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eplearningcrashcourse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98026" y="1497911"/>
            <a:ext cx="35979947" cy="510641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800" b="1" i="1" dirty="0">
                <a:solidFill>
                  <a:srgbClr val="FFFF00"/>
                </a:solidFill>
              </a:rPr>
              <a:t>Deep Learning Crash Course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Hui Xue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BD535-B308-48DD-8196-5CFF8823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8964665"/>
            <a:ext cx="882015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180603-C350-44D5-BDCB-53AB09F6EF35}"/>
              </a:ext>
            </a:extLst>
          </p:cNvPr>
          <p:cNvSpPr/>
          <p:nvPr/>
        </p:nvSpPr>
        <p:spPr>
          <a:xfrm>
            <a:off x="2318452" y="17095459"/>
            <a:ext cx="1170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hlinkClick r:id="rId4"/>
              </a:rPr>
              <a:t>www.deeplearningcrashcourse.org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83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Where we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/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/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/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/>
              <p:nvPr/>
            </p:nvSpPr>
            <p:spPr>
              <a:xfrm>
                <a:off x="14390607" y="10121904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0121904"/>
                <a:ext cx="681224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/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005911" y="8458510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/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/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5350983" y="16369990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F80E4E-EEC0-4D44-B5A5-11B451686E1C}"/>
              </a:ext>
            </a:extLst>
          </p:cNvPr>
          <p:cNvSpPr txBox="1"/>
          <p:nvPr/>
        </p:nvSpPr>
        <p:spPr>
          <a:xfrm>
            <a:off x="25763480" y="16358550"/>
            <a:ext cx="94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: how good the output is</a:t>
            </a:r>
          </a:p>
        </p:txBody>
      </p:sp>
    </p:spTree>
    <p:extLst>
      <p:ext uri="{BB962C8B-B14F-4D97-AF65-F5344CB8AC3E}">
        <p14:creationId xmlns:p14="http://schemas.microsoft.com/office/powerpoint/2010/main" val="191137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768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768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>
            <a:off x="27995993" y="8860517"/>
            <a:ext cx="5239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0519B97-B4D0-487E-ABDE-6BDD7804FEB3}"/>
              </a:ext>
            </a:extLst>
          </p:cNvPr>
          <p:cNvSpPr/>
          <p:nvPr/>
        </p:nvSpPr>
        <p:spPr bwMode="auto">
          <a:xfrm>
            <a:off x="29025322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EE86D31-5825-462C-98DF-DFD0346C9EEE}"/>
              </a:ext>
            </a:extLst>
          </p:cNvPr>
          <p:cNvCxnSpPr>
            <a:cxnSpLocks/>
            <a:stCxn id="81" idx="6"/>
            <a:endCxn id="86" idx="4"/>
          </p:cNvCxnSpPr>
          <p:nvPr/>
        </p:nvCxnSpPr>
        <p:spPr>
          <a:xfrm flipV="1">
            <a:off x="29924911" y="8043523"/>
            <a:ext cx="1024091" cy="3756382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4A1A7F1-C5F3-4DE7-814D-1B0948415F71}"/>
              </a:ext>
            </a:extLst>
          </p:cNvPr>
          <p:cNvCxnSpPr>
            <a:stCxn id="86" idx="2"/>
            <a:endCxn id="78" idx="7"/>
          </p:cNvCxnSpPr>
          <p:nvPr/>
        </p:nvCxnSpPr>
        <p:spPr>
          <a:xfrm rot="10800000" flipV="1">
            <a:off x="25444520" y="6774318"/>
            <a:ext cx="3580803" cy="816218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C69045-AAE9-422F-9191-85E5138B38E1}"/>
              </a:ext>
            </a:extLst>
          </p:cNvPr>
          <p:cNvSpPr txBox="1"/>
          <p:nvPr/>
        </p:nvSpPr>
        <p:spPr>
          <a:xfrm>
            <a:off x="30985244" y="8934880"/>
            <a:ext cx="5887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Backprop: Compute gradient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A83D01-7788-492E-BEEE-423B97F9B2B6}"/>
              </a:ext>
            </a:extLst>
          </p:cNvPr>
          <p:cNvSpPr txBox="1"/>
          <p:nvPr/>
        </p:nvSpPr>
        <p:spPr>
          <a:xfrm>
            <a:off x="24733405" y="4828531"/>
            <a:ext cx="429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 paras</a:t>
            </a:r>
          </a:p>
        </p:txBody>
      </p:sp>
    </p:spTree>
    <p:extLst>
      <p:ext uri="{BB962C8B-B14F-4D97-AF65-F5344CB8AC3E}">
        <p14:creationId xmlns:p14="http://schemas.microsoft.com/office/powerpoint/2010/main" val="2852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5C5A18B0-9248-4273-80C6-522E8AC7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1" y="5770580"/>
            <a:ext cx="19792180" cy="1072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A459C-CAB1-431D-87C7-0D8F177B27DA}"/>
              </a:ext>
            </a:extLst>
          </p:cNvPr>
          <p:cNvSpPr/>
          <p:nvPr/>
        </p:nvSpPr>
        <p:spPr>
          <a:xfrm>
            <a:off x="2198025" y="18219300"/>
            <a:ext cx="18288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https://www.quora.com/Whats-the-difference-between-gradient-descent-and-stochastic-gradient-descent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51E75-D26E-4277-932F-1B007F5E7602}"/>
              </a:ext>
            </a:extLst>
          </p:cNvPr>
          <p:cNvSpPr txBox="1"/>
          <p:nvPr/>
        </p:nvSpPr>
        <p:spPr>
          <a:xfrm>
            <a:off x="24871680" y="635508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minimal point of a function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Start from an initial point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Follow the negative gradient direction</a:t>
            </a:r>
          </a:p>
        </p:txBody>
      </p:sp>
    </p:spTree>
    <p:extLst>
      <p:ext uri="{BB962C8B-B14F-4D97-AF65-F5344CB8AC3E}">
        <p14:creationId xmlns:p14="http://schemas.microsoft.com/office/powerpoint/2010/main" val="17572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6628" y="4054007"/>
            <a:ext cx="33178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of a function indicates the steepest direction to </a:t>
            </a:r>
            <a:r>
              <a:rPr lang="en-US" b="1" dirty="0"/>
              <a:t>increase</a:t>
            </a:r>
            <a:r>
              <a:rPr lang="en-US" dirty="0"/>
              <a:t> this function in a neighborhood.</a:t>
            </a:r>
          </a:p>
          <a:p>
            <a:r>
              <a:rPr lang="en-US" b="1" dirty="0"/>
              <a:t>Negative</a:t>
            </a:r>
            <a:r>
              <a:rPr lang="en-US" dirty="0"/>
              <a:t> gradient of a function indicates the steepest direction to </a:t>
            </a:r>
            <a:r>
              <a:rPr lang="en-US" b="1" dirty="0"/>
              <a:t>decrease</a:t>
            </a:r>
            <a:r>
              <a:rPr lang="en-US" dirty="0"/>
              <a:t> this function in a neighborhood.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898BF-815B-4DBA-AA56-E7944DA13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10"/>
          <a:stretch/>
        </p:blipFill>
        <p:spPr>
          <a:xfrm>
            <a:off x="1907821" y="8056292"/>
            <a:ext cx="20250150" cy="40005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D2CF4A96-82CA-4059-97C7-AFE6A4E1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164" y="6844060"/>
            <a:ext cx="14307015" cy="107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CDCEE5-0CF6-41B7-B320-A6DE859374E7}"/>
              </a:ext>
            </a:extLst>
          </p:cNvPr>
          <p:cNvSpPr/>
          <p:nvPr/>
        </p:nvSpPr>
        <p:spPr>
          <a:xfrm>
            <a:off x="21655668" y="17574321"/>
            <a:ext cx="1828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https://en.wikipedia.org/wiki/Gradient#/media/File:Gradient_of_a_Function.tif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/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/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scalar function.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blipFill>
                <a:blip r:embed="rId5"/>
                <a:stretch>
                  <a:fillRect l="-94" t="-26471" r="-5706" b="-49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/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is a point in N-dimensional space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is the gradient at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Its direction points to the steepest slope to increase.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The steepness of the slope at that point is given by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blipFill>
                <a:blip r:embed="rId6"/>
                <a:stretch>
                  <a:fillRect l="-3345" b="-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8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0284" y="6734610"/>
            <a:ext cx="14815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direction </a:t>
            </a:r>
          </a:p>
          <a:p>
            <a:pPr algn="ctr"/>
            <a:r>
              <a:rPr lang="en-US" dirty="0"/>
              <a:t>is </a:t>
            </a:r>
          </a:p>
          <a:p>
            <a:pPr algn="ctr"/>
            <a:r>
              <a:rPr lang="en-US" dirty="0"/>
              <a:t>the steepest direction to </a:t>
            </a:r>
            <a:r>
              <a:rPr lang="en-US" b="1" dirty="0"/>
              <a:t>increase</a:t>
            </a:r>
            <a:r>
              <a:rPr lang="en-US" dirty="0"/>
              <a:t> this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/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to minimize the loss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by adjusting the model parameters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  <a:blipFill>
                <a:blip r:embed="rId2"/>
                <a:stretch>
                  <a:fillRect l="-2303" t="-9722" r="-221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3E7DEAF0-76BB-470A-85BC-D65068F0917B}"/>
              </a:ext>
            </a:extLst>
          </p:cNvPr>
          <p:cNvSpPr/>
          <p:nvPr/>
        </p:nvSpPr>
        <p:spPr>
          <a:xfrm>
            <a:off x="17708137" y="7255192"/>
            <a:ext cx="758283" cy="8119616"/>
          </a:xfrm>
          <a:prstGeom prst="rightBrace">
            <a:avLst>
              <a:gd name="adj1" fmla="val 61274"/>
              <a:gd name="adj2" fmla="val 50000"/>
            </a:avLst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blipFill>
                <a:blip r:embed="rId3"/>
                <a:stretch>
                  <a:fillRect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/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/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blipFill>
                <a:blip r:embed="rId5"/>
                <a:stretch>
                  <a:fillRect l="-4796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19209259" y="15664740"/>
            <a:ext cx="156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 to find a local minima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5A97D8-46B2-4E02-9958-64C3EC46CFA9}"/>
              </a:ext>
            </a:extLst>
          </p:cNvPr>
          <p:cNvSpPr/>
          <p:nvPr/>
        </p:nvSpPr>
        <p:spPr bwMode="auto">
          <a:xfrm>
            <a:off x="26395516" y="3697709"/>
            <a:ext cx="9590049" cy="4079065"/>
          </a:xfrm>
          <a:custGeom>
            <a:avLst/>
            <a:gdLst>
              <a:gd name="connsiteX0" fmla="*/ 0 w 9701561"/>
              <a:gd name="connsiteY0" fmla="*/ 1857853 h 3771633"/>
              <a:gd name="connsiteX1" fmla="*/ 780585 w 9701561"/>
              <a:gd name="connsiteY1" fmla="*/ 430497 h 3771633"/>
              <a:gd name="connsiteX2" fmla="*/ 2475571 w 9701561"/>
              <a:gd name="connsiteY2" fmla="*/ 162867 h 3771633"/>
              <a:gd name="connsiteX3" fmla="*/ 3813717 w 9701561"/>
              <a:gd name="connsiteY3" fmla="*/ 2705345 h 3771633"/>
              <a:gd name="connsiteX4" fmla="*/ 5531005 w 9701561"/>
              <a:gd name="connsiteY4" fmla="*/ 3731258 h 3771633"/>
              <a:gd name="connsiteX5" fmla="*/ 7025268 w 9701561"/>
              <a:gd name="connsiteY5" fmla="*/ 3396721 h 3771633"/>
              <a:gd name="connsiteX6" fmla="*/ 7694341 w 9701561"/>
              <a:gd name="connsiteY6" fmla="*/ 1857853 h 3771633"/>
              <a:gd name="connsiteX7" fmla="*/ 9701561 w 9701561"/>
              <a:gd name="connsiteY7" fmla="*/ 452799 h 3771633"/>
              <a:gd name="connsiteX8" fmla="*/ 9701561 w 9701561"/>
              <a:gd name="connsiteY8" fmla="*/ 452799 h 3771633"/>
              <a:gd name="connsiteX0" fmla="*/ 0 w 9701561"/>
              <a:gd name="connsiteY0" fmla="*/ 1857853 h 3732725"/>
              <a:gd name="connsiteX1" fmla="*/ 780585 w 9701561"/>
              <a:gd name="connsiteY1" fmla="*/ 430497 h 3732725"/>
              <a:gd name="connsiteX2" fmla="*/ 2475571 w 9701561"/>
              <a:gd name="connsiteY2" fmla="*/ 162867 h 3732725"/>
              <a:gd name="connsiteX3" fmla="*/ 3813717 w 9701561"/>
              <a:gd name="connsiteY3" fmla="*/ 2705345 h 3732725"/>
              <a:gd name="connsiteX4" fmla="*/ 5531005 w 9701561"/>
              <a:gd name="connsiteY4" fmla="*/ 3731258 h 3732725"/>
              <a:gd name="connsiteX5" fmla="*/ 6646126 w 9701561"/>
              <a:gd name="connsiteY5" fmla="*/ 2906067 h 3732725"/>
              <a:gd name="connsiteX6" fmla="*/ 7694341 w 9701561"/>
              <a:gd name="connsiteY6" fmla="*/ 1857853 h 3732725"/>
              <a:gd name="connsiteX7" fmla="*/ 9701561 w 9701561"/>
              <a:gd name="connsiteY7" fmla="*/ 452799 h 3732725"/>
              <a:gd name="connsiteX8" fmla="*/ 9701561 w 9701561"/>
              <a:gd name="connsiteY8" fmla="*/ 452799 h 3732725"/>
              <a:gd name="connsiteX0" fmla="*/ 0 w 10615961"/>
              <a:gd name="connsiteY0" fmla="*/ 2829479 h 3767648"/>
              <a:gd name="connsiteX1" fmla="*/ 1694985 w 10615961"/>
              <a:gd name="connsiteY1" fmla="*/ 465420 h 3767648"/>
              <a:gd name="connsiteX2" fmla="*/ 3389971 w 10615961"/>
              <a:gd name="connsiteY2" fmla="*/ 197790 h 3767648"/>
              <a:gd name="connsiteX3" fmla="*/ 4728117 w 10615961"/>
              <a:gd name="connsiteY3" fmla="*/ 2740268 h 3767648"/>
              <a:gd name="connsiteX4" fmla="*/ 6445405 w 10615961"/>
              <a:gd name="connsiteY4" fmla="*/ 3766181 h 3767648"/>
              <a:gd name="connsiteX5" fmla="*/ 7560526 w 10615961"/>
              <a:gd name="connsiteY5" fmla="*/ 2940990 h 3767648"/>
              <a:gd name="connsiteX6" fmla="*/ 8608741 w 10615961"/>
              <a:gd name="connsiteY6" fmla="*/ 1892776 h 3767648"/>
              <a:gd name="connsiteX7" fmla="*/ 10615961 w 10615961"/>
              <a:gd name="connsiteY7" fmla="*/ 487722 h 3767648"/>
              <a:gd name="connsiteX8" fmla="*/ 10615961 w 10615961"/>
              <a:gd name="connsiteY8" fmla="*/ 487722 h 3767648"/>
              <a:gd name="connsiteX0" fmla="*/ 0 w 10615961"/>
              <a:gd name="connsiteY0" fmla="*/ 2713160 h 3651329"/>
              <a:gd name="connsiteX1" fmla="*/ 2051824 w 10615961"/>
              <a:gd name="connsiteY1" fmla="*/ 817452 h 3651329"/>
              <a:gd name="connsiteX2" fmla="*/ 3389971 w 10615961"/>
              <a:gd name="connsiteY2" fmla="*/ 81471 h 3651329"/>
              <a:gd name="connsiteX3" fmla="*/ 4728117 w 10615961"/>
              <a:gd name="connsiteY3" fmla="*/ 2623949 h 3651329"/>
              <a:gd name="connsiteX4" fmla="*/ 6445405 w 10615961"/>
              <a:gd name="connsiteY4" fmla="*/ 3649862 h 3651329"/>
              <a:gd name="connsiteX5" fmla="*/ 7560526 w 10615961"/>
              <a:gd name="connsiteY5" fmla="*/ 2824671 h 3651329"/>
              <a:gd name="connsiteX6" fmla="*/ 8608741 w 10615961"/>
              <a:gd name="connsiteY6" fmla="*/ 1776457 h 3651329"/>
              <a:gd name="connsiteX7" fmla="*/ 10615961 w 10615961"/>
              <a:gd name="connsiteY7" fmla="*/ 371403 h 3651329"/>
              <a:gd name="connsiteX8" fmla="*/ 10615961 w 10615961"/>
              <a:gd name="connsiteY8" fmla="*/ 371403 h 3651329"/>
              <a:gd name="connsiteX0" fmla="*/ 0 w 10615961"/>
              <a:gd name="connsiteY0" fmla="*/ 2738586 h 3682484"/>
              <a:gd name="connsiteX1" fmla="*/ 2051824 w 10615961"/>
              <a:gd name="connsiteY1" fmla="*/ 842878 h 3682484"/>
              <a:gd name="connsiteX2" fmla="*/ 3389971 w 10615961"/>
              <a:gd name="connsiteY2" fmla="*/ 106897 h 3682484"/>
              <a:gd name="connsiteX3" fmla="*/ 4282068 w 10615961"/>
              <a:gd name="connsiteY3" fmla="*/ 3050819 h 3682484"/>
              <a:gd name="connsiteX4" fmla="*/ 6445405 w 10615961"/>
              <a:gd name="connsiteY4" fmla="*/ 3675288 h 3682484"/>
              <a:gd name="connsiteX5" fmla="*/ 7560526 w 10615961"/>
              <a:gd name="connsiteY5" fmla="*/ 2850097 h 3682484"/>
              <a:gd name="connsiteX6" fmla="*/ 8608741 w 10615961"/>
              <a:gd name="connsiteY6" fmla="*/ 1801883 h 3682484"/>
              <a:gd name="connsiteX7" fmla="*/ 10615961 w 10615961"/>
              <a:gd name="connsiteY7" fmla="*/ 396829 h 3682484"/>
              <a:gd name="connsiteX8" fmla="*/ 10615961 w 10615961"/>
              <a:gd name="connsiteY8" fmla="*/ 396829 h 3682484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4282068 w 10615961"/>
              <a:gd name="connsiteY4" fmla="*/ 2975840 h 3602572"/>
              <a:gd name="connsiteX5" fmla="*/ 6445405 w 10615961"/>
              <a:gd name="connsiteY5" fmla="*/ 3600309 h 3602572"/>
              <a:gd name="connsiteX6" fmla="*/ 7560526 w 10615961"/>
              <a:gd name="connsiteY6" fmla="*/ 2775118 h 3602572"/>
              <a:gd name="connsiteX7" fmla="*/ 8608741 w 10615961"/>
              <a:gd name="connsiteY7" fmla="*/ 1726904 h 3602572"/>
              <a:gd name="connsiteX8" fmla="*/ 10615961 w 10615961"/>
              <a:gd name="connsiteY8" fmla="*/ 321850 h 3602572"/>
              <a:gd name="connsiteX9" fmla="*/ 10615961 w 10615961"/>
              <a:gd name="connsiteY9" fmla="*/ 321850 h 3602572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3323063 w 10615961"/>
              <a:gd name="connsiteY4" fmla="*/ 1713793 h 3602572"/>
              <a:gd name="connsiteX5" fmla="*/ 4282068 w 10615961"/>
              <a:gd name="connsiteY5" fmla="*/ 2975840 h 3602572"/>
              <a:gd name="connsiteX6" fmla="*/ 6445405 w 10615961"/>
              <a:gd name="connsiteY6" fmla="*/ 3600309 h 3602572"/>
              <a:gd name="connsiteX7" fmla="*/ 7560526 w 10615961"/>
              <a:gd name="connsiteY7" fmla="*/ 2775118 h 3602572"/>
              <a:gd name="connsiteX8" fmla="*/ 8608741 w 10615961"/>
              <a:gd name="connsiteY8" fmla="*/ 1726904 h 3602572"/>
              <a:gd name="connsiteX9" fmla="*/ 10615961 w 10615961"/>
              <a:gd name="connsiteY9" fmla="*/ 321850 h 3602572"/>
              <a:gd name="connsiteX10" fmla="*/ 10615961 w 10615961"/>
              <a:gd name="connsiteY10" fmla="*/ 321850 h 3602572"/>
              <a:gd name="connsiteX0" fmla="*/ 0 w 10615961"/>
              <a:gd name="connsiteY0" fmla="*/ 2663607 h 3857358"/>
              <a:gd name="connsiteX1" fmla="*/ 2051824 w 10615961"/>
              <a:gd name="connsiteY1" fmla="*/ 767899 h 3857358"/>
              <a:gd name="connsiteX2" fmla="*/ 3389971 w 10615961"/>
              <a:gd name="connsiteY2" fmla="*/ 31918 h 3857358"/>
              <a:gd name="connsiteX3" fmla="*/ 3323063 w 10615961"/>
              <a:gd name="connsiteY3" fmla="*/ 1713793 h 3857358"/>
              <a:gd name="connsiteX4" fmla="*/ 3323063 w 10615961"/>
              <a:gd name="connsiteY4" fmla="*/ 1713793 h 3857358"/>
              <a:gd name="connsiteX5" fmla="*/ 4460487 w 10615961"/>
              <a:gd name="connsiteY5" fmla="*/ 3711821 h 3857358"/>
              <a:gd name="connsiteX6" fmla="*/ 6445405 w 10615961"/>
              <a:gd name="connsiteY6" fmla="*/ 3600309 h 3857358"/>
              <a:gd name="connsiteX7" fmla="*/ 7560526 w 10615961"/>
              <a:gd name="connsiteY7" fmla="*/ 2775118 h 3857358"/>
              <a:gd name="connsiteX8" fmla="*/ 8608741 w 10615961"/>
              <a:gd name="connsiteY8" fmla="*/ 1726904 h 3857358"/>
              <a:gd name="connsiteX9" fmla="*/ 10615961 w 10615961"/>
              <a:gd name="connsiteY9" fmla="*/ 321850 h 3857358"/>
              <a:gd name="connsiteX10" fmla="*/ 10615961 w 10615961"/>
              <a:gd name="connsiteY10" fmla="*/ 321850 h 3857358"/>
              <a:gd name="connsiteX0" fmla="*/ 0 w 10615961"/>
              <a:gd name="connsiteY0" fmla="*/ 2663607 h 3713477"/>
              <a:gd name="connsiteX1" fmla="*/ 2051824 w 10615961"/>
              <a:gd name="connsiteY1" fmla="*/ 767899 h 3713477"/>
              <a:gd name="connsiteX2" fmla="*/ 3389971 w 10615961"/>
              <a:gd name="connsiteY2" fmla="*/ 31918 h 3713477"/>
              <a:gd name="connsiteX3" fmla="*/ 3323063 w 10615961"/>
              <a:gd name="connsiteY3" fmla="*/ 1713793 h 3713477"/>
              <a:gd name="connsiteX4" fmla="*/ 3323063 w 10615961"/>
              <a:gd name="connsiteY4" fmla="*/ 1713793 h 3713477"/>
              <a:gd name="connsiteX5" fmla="*/ 4460487 w 10615961"/>
              <a:gd name="connsiteY5" fmla="*/ 3711821 h 3713477"/>
              <a:gd name="connsiteX6" fmla="*/ 6177775 w 10615961"/>
              <a:gd name="connsiteY6" fmla="*/ 1325460 h 3713477"/>
              <a:gd name="connsiteX7" fmla="*/ 7560526 w 10615961"/>
              <a:gd name="connsiteY7" fmla="*/ 2775118 h 3713477"/>
              <a:gd name="connsiteX8" fmla="*/ 8608741 w 10615961"/>
              <a:gd name="connsiteY8" fmla="*/ 1726904 h 3713477"/>
              <a:gd name="connsiteX9" fmla="*/ 10615961 w 10615961"/>
              <a:gd name="connsiteY9" fmla="*/ 321850 h 3713477"/>
              <a:gd name="connsiteX10" fmla="*/ 10615961 w 10615961"/>
              <a:gd name="connsiteY10" fmla="*/ 321850 h 3713477"/>
              <a:gd name="connsiteX0" fmla="*/ 0 w 10615961"/>
              <a:gd name="connsiteY0" fmla="*/ 2663607 h 3712097"/>
              <a:gd name="connsiteX1" fmla="*/ 2051824 w 10615961"/>
              <a:gd name="connsiteY1" fmla="*/ 767899 h 3712097"/>
              <a:gd name="connsiteX2" fmla="*/ 3389971 w 10615961"/>
              <a:gd name="connsiteY2" fmla="*/ 31918 h 3712097"/>
              <a:gd name="connsiteX3" fmla="*/ 3323063 w 10615961"/>
              <a:gd name="connsiteY3" fmla="*/ 1713793 h 3712097"/>
              <a:gd name="connsiteX4" fmla="*/ 4103648 w 10615961"/>
              <a:gd name="connsiteY4" fmla="*/ 1490769 h 3712097"/>
              <a:gd name="connsiteX5" fmla="*/ 4460487 w 10615961"/>
              <a:gd name="connsiteY5" fmla="*/ 3711821 h 3712097"/>
              <a:gd name="connsiteX6" fmla="*/ 6177775 w 10615961"/>
              <a:gd name="connsiteY6" fmla="*/ 1325460 h 3712097"/>
              <a:gd name="connsiteX7" fmla="*/ 7560526 w 10615961"/>
              <a:gd name="connsiteY7" fmla="*/ 2775118 h 3712097"/>
              <a:gd name="connsiteX8" fmla="*/ 8608741 w 10615961"/>
              <a:gd name="connsiteY8" fmla="*/ 1726904 h 3712097"/>
              <a:gd name="connsiteX9" fmla="*/ 10615961 w 10615961"/>
              <a:gd name="connsiteY9" fmla="*/ 321850 h 3712097"/>
              <a:gd name="connsiteX10" fmla="*/ 10615961 w 10615961"/>
              <a:gd name="connsiteY10" fmla="*/ 321850 h 3712097"/>
              <a:gd name="connsiteX0" fmla="*/ 0 w 10615961"/>
              <a:gd name="connsiteY0" fmla="*/ 2634218 h 3682708"/>
              <a:gd name="connsiteX1" fmla="*/ 2051824 w 10615961"/>
              <a:gd name="connsiteY1" fmla="*/ 738510 h 3682708"/>
              <a:gd name="connsiteX2" fmla="*/ 3389971 w 10615961"/>
              <a:gd name="connsiteY2" fmla="*/ 2529 h 3682708"/>
              <a:gd name="connsiteX3" fmla="*/ 3969834 w 10615961"/>
              <a:gd name="connsiteY3" fmla="*/ 948424 h 3682708"/>
              <a:gd name="connsiteX4" fmla="*/ 4103648 w 10615961"/>
              <a:gd name="connsiteY4" fmla="*/ 1461380 h 3682708"/>
              <a:gd name="connsiteX5" fmla="*/ 4460487 w 10615961"/>
              <a:gd name="connsiteY5" fmla="*/ 3682432 h 3682708"/>
              <a:gd name="connsiteX6" fmla="*/ 6177775 w 10615961"/>
              <a:gd name="connsiteY6" fmla="*/ 1296071 h 3682708"/>
              <a:gd name="connsiteX7" fmla="*/ 7560526 w 10615961"/>
              <a:gd name="connsiteY7" fmla="*/ 2745729 h 3682708"/>
              <a:gd name="connsiteX8" fmla="*/ 8608741 w 10615961"/>
              <a:gd name="connsiteY8" fmla="*/ 1697515 h 3682708"/>
              <a:gd name="connsiteX9" fmla="*/ 10615961 w 10615961"/>
              <a:gd name="connsiteY9" fmla="*/ 292461 h 3682708"/>
              <a:gd name="connsiteX10" fmla="*/ 10615961 w 10615961"/>
              <a:gd name="connsiteY10" fmla="*/ 292461 h 3682708"/>
              <a:gd name="connsiteX0" fmla="*/ 0 w 12690088"/>
              <a:gd name="connsiteY0" fmla="*/ 4244863 h 4244863"/>
              <a:gd name="connsiteX1" fmla="*/ 4125951 w 12690088"/>
              <a:gd name="connsiteY1" fmla="*/ 743379 h 4244863"/>
              <a:gd name="connsiteX2" fmla="*/ 5464098 w 12690088"/>
              <a:gd name="connsiteY2" fmla="*/ 7398 h 4244863"/>
              <a:gd name="connsiteX3" fmla="*/ 6043961 w 12690088"/>
              <a:gd name="connsiteY3" fmla="*/ 953293 h 4244863"/>
              <a:gd name="connsiteX4" fmla="*/ 6177775 w 12690088"/>
              <a:gd name="connsiteY4" fmla="*/ 1466249 h 4244863"/>
              <a:gd name="connsiteX5" fmla="*/ 6534614 w 12690088"/>
              <a:gd name="connsiteY5" fmla="*/ 3687301 h 4244863"/>
              <a:gd name="connsiteX6" fmla="*/ 8251902 w 12690088"/>
              <a:gd name="connsiteY6" fmla="*/ 1300940 h 4244863"/>
              <a:gd name="connsiteX7" fmla="*/ 9634653 w 12690088"/>
              <a:gd name="connsiteY7" fmla="*/ 2750598 h 4244863"/>
              <a:gd name="connsiteX8" fmla="*/ 10682868 w 12690088"/>
              <a:gd name="connsiteY8" fmla="*/ 1702384 h 4244863"/>
              <a:gd name="connsiteX9" fmla="*/ 12690088 w 12690088"/>
              <a:gd name="connsiteY9" fmla="*/ 297330 h 4244863"/>
              <a:gd name="connsiteX10" fmla="*/ 12690088 w 12690088"/>
              <a:gd name="connsiteY10" fmla="*/ 297330 h 4244863"/>
              <a:gd name="connsiteX0" fmla="*/ 0 w 9590049"/>
              <a:gd name="connsiteY0" fmla="*/ 4065294 h 4065294"/>
              <a:gd name="connsiteX1" fmla="*/ 1025912 w 9590049"/>
              <a:gd name="connsiteY1" fmla="*/ 742230 h 4065294"/>
              <a:gd name="connsiteX2" fmla="*/ 2364059 w 9590049"/>
              <a:gd name="connsiteY2" fmla="*/ 6249 h 4065294"/>
              <a:gd name="connsiteX3" fmla="*/ 2943922 w 9590049"/>
              <a:gd name="connsiteY3" fmla="*/ 952144 h 4065294"/>
              <a:gd name="connsiteX4" fmla="*/ 3077736 w 9590049"/>
              <a:gd name="connsiteY4" fmla="*/ 1465100 h 4065294"/>
              <a:gd name="connsiteX5" fmla="*/ 3434575 w 9590049"/>
              <a:gd name="connsiteY5" fmla="*/ 3686152 h 4065294"/>
              <a:gd name="connsiteX6" fmla="*/ 5151863 w 9590049"/>
              <a:gd name="connsiteY6" fmla="*/ 1299791 h 4065294"/>
              <a:gd name="connsiteX7" fmla="*/ 6534614 w 9590049"/>
              <a:gd name="connsiteY7" fmla="*/ 2749449 h 4065294"/>
              <a:gd name="connsiteX8" fmla="*/ 7582829 w 9590049"/>
              <a:gd name="connsiteY8" fmla="*/ 1701235 h 4065294"/>
              <a:gd name="connsiteX9" fmla="*/ 9590049 w 9590049"/>
              <a:gd name="connsiteY9" fmla="*/ 296181 h 4065294"/>
              <a:gd name="connsiteX10" fmla="*/ 9590049 w 9590049"/>
              <a:gd name="connsiteY10" fmla="*/ 296181 h 4065294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1478871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679902 w 9590049"/>
              <a:gd name="connsiteY5" fmla="*/ 3655318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0049" h="4079065">
                <a:moveTo>
                  <a:pt x="0" y="4079065"/>
                </a:moveTo>
                <a:cubicBezTo>
                  <a:pt x="183995" y="3506636"/>
                  <a:pt x="743414" y="2592236"/>
                  <a:pt x="1137424" y="1915728"/>
                </a:cubicBezTo>
                <a:cubicBezTo>
                  <a:pt x="1531434" y="1239221"/>
                  <a:pt x="2062976" y="178322"/>
                  <a:pt x="2364059" y="20020"/>
                </a:cubicBezTo>
                <a:cubicBezTo>
                  <a:pt x="2665142" y="-138282"/>
                  <a:pt x="2955073" y="685602"/>
                  <a:pt x="2943922" y="965915"/>
                </a:cubicBezTo>
                <a:lnTo>
                  <a:pt x="3077736" y="2214852"/>
                </a:lnTo>
                <a:cubicBezTo>
                  <a:pt x="3237570" y="2425193"/>
                  <a:pt x="3334214" y="3805533"/>
                  <a:pt x="3679902" y="3655318"/>
                </a:cubicBezTo>
                <a:cubicBezTo>
                  <a:pt x="4025590" y="3505103"/>
                  <a:pt x="4676078" y="1462245"/>
                  <a:pt x="5151863" y="1313562"/>
                </a:cubicBezTo>
                <a:cubicBezTo>
                  <a:pt x="5627648" y="1164879"/>
                  <a:pt x="6129453" y="2696313"/>
                  <a:pt x="6534614" y="2763220"/>
                </a:cubicBezTo>
                <a:cubicBezTo>
                  <a:pt x="6939775" y="2830127"/>
                  <a:pt x="7073590" y="2123884"/>
                  <a:pt x="7582829" y="1715006"/>
                </a:cubicBezTo>
                <a:cubicBezTo>
                  <a:pt x="8092068" y="1306128"/>
                  <a:pt x="9590049" y="309952"/>
                  <a:pt x="9590049" y="309952"/>
                </a:cubicBezTo>
                <a:lnTo>
                  <a:pt x="9590049" y="309952"/>
                </a:lnTo>
              </a:path>
            </a:pathLst>
          </a:custGeom>
          <a:noFill/>
          <a:ln w="101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59BB2-19C4-4E5D-98E5-ED67A3A59068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30075418" y="7353027"/>
            <a:ext cx="406204" cy="5548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675EDF-341B-4DDF-A561-8650D7A4221E}"/>
              </a:ext>
            </a:extLst>
          </p:cNvPr>
          <p:cNvCxnSpPr>
            <a:cxnSpLocks/>
          </p:cNvCxnSpPr>
          <p:nvPr/>
        </p:nvCxnSpPr>
        <p:spPr>
          <a:xfrm flipV="1">
            <a:off x="32077698" y="6751138"/>
            <a:ext cx="859163" cy="96936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D4F7-F78E-4342-9A51-BEF6D047AF74}"/>
              </a:ext>
            </a:extLst>
          </p:cNvPr>
          <p:cNvSpPr/>
          <p:nvPr/>
        </p:nvSpPr>
        <p:spPr>
          <a:xfrm>
            <a:off x="29800930" y="7930713"/>
            <a:ext cx="4031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/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</a:t>
                </a:r>
                <a:r>
                  <a:rPr lang="en-US" b="1" dirty="0"/>
                  <a:t>learning rate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  <a:blipFill>
                <a:blip r:embed="rId6"/>
                <a:stretch>
                  <a:fillRect t="-18421" r="-5239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3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over a set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/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blipFill>
                <a:blip r:embed="rId3"/>
                <a:stretch>
                  <a:fillRect l="-2103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/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dirty="0"/>
                  <a:t>Empirical loss on measured data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7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  <a:blipFill>
                <a:blip r:embed="rId4"/>
                <a:stretch>
                  <a:fillRect l="-1565" t="-1838" b="-1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/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7B779D-5D4C-445D-A73F-D11418DA44FC}"/>
              </a:ext>
            </a:extLst>
          </p:cNvPr>
          <p:cNvSpPr txBox="1"/>
          <p:nvPr/>
        </p:nvSpPr>
        <p:spPr>
          <a:xfrm>
            <a:off x="21588761" y="10287000"/>
            <a:ext cx="13582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best parameters to minimize the mean loss across all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8887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/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 weights and bias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iter</a:t>
                </a:r>
                <a:r>
                  <a:rPr lang="en-US" dirty="0"/>
                  <a:t> in range(t):</a:t>
                </a:r>
              </a:p>
              <a:p>
                <a:endParaRPr lang="en-US" dirty="0"/>
              </a:p>
              <a:p>
                <a:r>
                  <a:rPr lang="en-US" dirty="0"/>
                  <a:t>	Evaluate loss function (forward pass) over all samples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Compute gradient 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Update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blipFill>
                <a:blip r:embed="rId2"/>
                <a:stretch>
                  <a:fillRect l="-1783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9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 performs one parameter update step after going through entire training set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/>
              <a:t>Slow if M is large</a:t>
            </a:r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Gradient update may lack “exploration”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9F16BA-A507-44C7-BDAA-8F8DF4CC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821" y="5624515"/>
            <a:ext cx="14649450" cy="10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AB35C6-D586-421A-9B1F-3B62BAC9507D}"/>
              </a:ext>
            </a:extLst>
          </p:cNvPr>
          <p:cNvSpPr/>
          <p:nvPr/>
        </p:nvSpPr>
        <p:spPr>
          <a:xfrm>
            <a:off x="22443758" y="17666433"/>
            <a:ext cx="1038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https://data-notes.co/the-10-deep-learning-methods-ai-practitioners-need-to-apply-885259f402c1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/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one sample with index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4400" b="1" dirty="0">
                  <a:solidFill>
                    <a:srgbClr val="FF0000"/>
                  </a:solidFill>
                </a:endParaRP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sample</a:t>
                </a:r>
              </a:p>
              <a:p>
                <a:r>
                  <a:rPr lang="en-US" sz="4400" dirty="0"/>
                  <a:t>		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blipFill>
                <a:blip r:embed="rId3"/>
                <a:stretch>
                  <a:fillRect l="-132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 can have too much “noise” during convergence</a:t>
            </a:r>
          </a:p>
          <a:p>
            <a:r>
              <a:rPr lang="en-US" dirty="0"/>
              <a:t>Not fully utilize the computing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/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strike="sngStrike" dirty="0"/>
                  <a:t>sample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2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0603D4-5ED0-425B-A1EB-027755CB67C7}"/>
              </a:ext>
            </a:extLst>
          </p:cNvPr>
          <p:cNvSpPr txBox="1"/>
          <p:nvPr/>
        </p:nvSpPr>
        <p:spPr>
          <a:xfrm>
            <a:off x="27442164" y="7332345"/>
            <a:ext cx="85851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Batch size often is limited by the GPU 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Different way to select a batch, e.g. sequential, random, fixed step size etc.</a:t>
            </a:r>
          </a:p>
        </p:txBody>
      </p:sp>
    </p:spTree>
    <p:extLst>
      <p:ext uri="{BB962C8B-B14F-4D97-AF65-F5344CB8AC3E}">
        <p14:creationId xmlns:p14="http://schemas.microsoft.com/office/powerpoint/2010/main" val="133603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Bigger batch size bigger learning rate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CB0-BB10-42DB-812F-9AE287EB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1" y="4870614"/>
            <a:ext cx="22427047" cy="12969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48B090-7C6F-443F-ACD4-4A555D9543DA}"/>
              </a:ext>
            </a:extLst>
          </p:cNvPr>
          <p:cNvSpPr/>
          <p:nvPr/>
        </p:nvSpPr>
        <p:spPr>
          <a:xfrm>
            <a:off x="2181856" y="18312649"/>
            <a:ext cx="18288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https://miguel-data-sc.github.io/2017-11-05-first/#:~:text=For%20the%20ones%20unaware%2C%20general,descent%20(batch%20size%201).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4C683-8F42-4409-A7BB-3B2A30ADC6E8}"/>
              </a:ext>
            </a:extLst>
          </p:cNvPr>
          <p:cNvSpPr/>
          <p:nvPr/>
        </p:nvSpPr>
        <p:spPr>
          <a:xfrm>
            <a:off x="17424774" y="18374204"/>
            <a:ext cx="271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https://arxiv.org/abs/1506.01186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9D038-4168-4093-9AA0-C4E2299D75E5}"/>
              </a:ext>
            </a:extLst>
          </p:cNvPr>
          <p:cNvSpPr txBox="1"/>
          <p:nvPr/>
        </p:nvSpPr>
        <p:spPr>
          <a:xfrm>
            <a:off x="8229600" y="889254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B2E0D-5748-454A-8D96-BFA6286AF611}"/>
              </a:ext>
            </a:extLst>
          </p:cNvPr>
          <p:cNvSpPr txBox="1"/>
          <p:nvPr/>
        </p:nvSpPr>
        <p:spPr>
          <a:xfrm>
            <a:off x="7166610" y="1021842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B=32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353CC-EE50-40D8-B12F-FF789CD79D49}"/>
              </a:ext>
            </a:extLst>
          </p:cNvPr>
          <p:cNvSpPr txBox="1"/>
          <p:nvPr/>
        </p:nvSpPr>
        <p:spPr>
          <a:xfrm>
            <a:off x="7166610" y="1174313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B=16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E9A5-B341-4DBC-AE1D-E39E75A02E74}"/>
              </a:ext>
            </a:extLst>
          </p:cNvPr>
          <p:cNvSpPr txBox="1"/>
          <p:nvPr/>
        </p:nvSpPr>
        <p:spPr>
          <a:xfrm>
            <a:off x="15944850" y="1302329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B=8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D8FD8-DAFB-4A0E-84D9-6FD712841254}"/>
              </a:ext>
            </a:extLst>
          </p:cNvPr>
          <p:cNvSpPr txBox="1"/>
          <p:nvPr/>
        </p:nvSpPr>
        <p:spPr>
          <a:xfrm>
            <a:off x="14881860" y="8686799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FF"/>
                </a:solidFill>
              </a:rPr>
              <a:t>B=4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6F91-64E8-44C0-B3DA-427A8E5BBA4D}"/>
              </a:ext>
            </a:extLst>
          </p:cNvPr>
          <p:cNvSpPr txBox="1"/>
          <p:nvPr/>
        </p:nvSpPr>
        <p:spPr>
          <a:xfrm>
            <a:off x="24162820" y="6912828"/>
            <a:ext cx="113387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BatchSize</a:t>
            </a:r>
            <a:r>
              <a:rPr lang="en-US" dirty="0"/>
              <a:t>, better estimation of gradient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 learning rate for small </a:t>
            </a:r>
            <a:r>
              <a:rPr lang="en-US" dirty="0" err="1"/>
              <a:t>BatchSize</a:t>
            </a:r>
            <a:r>
              <a:rPr lang="en-US" dirty="0"/>
              <a:t> can lead to failed convergence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More on how to find good learning rate …</a:t>
            </a:r>
          </a:p>
        </p:txBody>
      </p:sp>
    </p:spTree>
    <p:extLst>
      <p:ext uri="{BB962C8B-B14F-4D97-AF65-F5344CB8AC3E}">
        <p14:creationId xmlns:p14="http://schemas.microsoft.com/office/powerpoint/2010/main" val="28255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Loss function for classification</a:t>
            </a:r>
          </a:p>
          <a:p>
            <a:r>
              <a:rPr lang="en-US" sz="8800" dirty="0"/>
              <a:t>Gradient descent</a:t>
            </a:r>
          </a:p>
          <a:p>
            <a:r>
              <a:rPr lang="en-US" sz="8800" dirty="0"/>
              <a:t>Bias and variance</a:t>
            </a:r>
          </a:p>
          <a:p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F498D8-5A22-4F6E-B2B0-DC0540E8FAF7}"/>
              </a:ext>
            </a:extLst>
          </p:cNvPr>
          <p:cNvSpPr/>
          <p:nvPr/>
        </p:nvSpPr>
        <p:spPr bwMode="auto">
          <a:xfrm>
            <a:off x="13035076" y="10893781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Test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48BCED-CA18-45D6-BA62-1D466155FD54}"/>
              </a:ext>
            </a:extLst>
          </p:cNvPr>
          <p:cNvCxnSpPr>
            <a:cxnSpLocks/>
          </p:cNvCxnSpPr>
          <p:nvPr/>
        </p:nvCxnSpPr>
        <p:spPr>
          <a:xfrm flipV="1">
            <a:off x="16242148" y="12942110"/>
            <a:ext cx="2579252" cy="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6CF16-5702-4D4A-B094-F3C44F92905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1345832" y="8004513"/>
            <a:ext cx="0" cy="400686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4 Visualizing Data, Probability, the Normal Distribution, and Z Scores |  Lab Guide to Quantitative Research Methods in Political Science, Public  Policy &amp; Public Administration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E1C130-EE0B-40C2-847E-8CFC505DE8C7}"/>
              </a:ext>
            </a:extLst>
          </p:cNvPr>
          <p:cNvCxnSpPr>
            <a:cxnSpLocks/>
          </p:cNvCxnSpPr>
          <p:nvPr/>
        </p:nvCxnSpPr>
        <p:spPr>
          <a:xfrm>
            <a:off x="10033000" y="11795481"/>
            <a:ext cx="2819399" cy="8763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532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4B91D-CEE5-47D9-B986-CB914AF90F92}"/>
              </a:ext>
            </a:extLst>
          </p:cNvPr>
          <p:cNvSpPr/>
          <p:nvPr/>
        </p:nvSpPr>
        <p:spPr bwMode="auto">
          <a:xfrm>
            <a:off x="19290148" y="12011381"/>
            <a:ext cx="4111368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Inference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960A2-21E9-4478-9EFE-FC2E602E4CBD}"/>
              </a:ext>
            </a:extLst>
          </p:cNvPr>
          <p:cNvCxnSpPr>
            <a:cxnSpLocks/>
          </p:cNvCxnSpPr>
          <p:nvPr/>
        </p:nvCxnSpPr>
        <p:spPr>
          <a:xfrm flipV="1">
            <a:off x="23401516" y="1295923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14B5E3-2294-4E66-B2FC-715941244DE7}"/>
              </a:ext>
            </a:extLst>
          </p:cNvPr>
          <p:cNvSpPr txBox="1"/>
          <p:nvPr/>
        </p:nvSpPr>
        <p:spPr>
          <a:xfrm>
            <a:off x="25814222" y="12064949"/>
            <a:ext cx="7129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loss</a:t>
            </a:r>
          </a:p>
          <a:p>
            <a:r>
              <a:rPr lang="en-US" dirty="0"/>
              <a:t>Test accuracy</a:t>
            </a:r>
          </a:p>
          <a:p>
            <a:r>
              <a:rPr lang="en-US" dirty="0"/>
              <a:t>Generalization loss …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6B5C3B2E-06DC-4A64-8D3F-F62A1416661D}"/>
              </a:ext>
            </a:extLst>
          </p:cNvPr>
          <p:cNvSpPr txBox="1"/>
          <p:nvPr/>
        </p:nvSpPr>
        <p:spPr>
          <a:xfrm>
            <a:off x="21564600" y="9256432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new dataset</a:t>
            </a:r>
          </a:p>
        </p:txBody>
      </p:sp>
    </p:spTree>
    <p:extLst>
      <p:ext uri="{BB962C8B-B14F-4D97-AF65-F5344CB8AC3E}">
        <p14:creationId xmlns:p14="http://schemas.microsoft.com/office/powerpoint/2010/main" val="84248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/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the underlying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a data set sampled from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Every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contaminated by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is the random noise</a:t>
                </a:r>
              </a:p>
              <a:p>
                <a:endParaRPr lang="en-US" dirty="0"/>
              </a:p>
              <a:p>
                <a:r>
                  <a:rPr lang="en-US" dirty="0"/>
                  <a:t>We want to know the expected error of model, given the dataset D: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blipFill>
                <a:blip r:embed="rId2"/>
                <a:stretch>
                  <a:fillRect l="-112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blipFill>
                <a:blip r:embed="rId3"/>
                <a:stretch>
                  <a:fillRect l="-1165" t="-5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</p:spTree>
    <p:extLst>
      <p:ext uri="{BB962C8B-B14F-4D97-AF65-F5344CB8AC3E}">
        <p14:creationId xmlns:p14="http://schemas.microsoft.com/office/powerpoint/2010/main" val="363323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4267196" y="37333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3733303"/>
                <a:ext cx="28270204" cy="3006208"/>
              </a:xfrm>
              <a:prstGeom prst="rect">
                <a:avLst/>
              </a:prstGeom>
              <a:blipFill>
                <a:blip r:embed="rId2"/>
                <a:stretch>
                  <a:fillRect l="-1143" t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/>
              <p:nvPr/>
            </p:nvSpPr>
            <p:spPr>
              <a:xfrm>
                <a:off x="6004304" y="8238050"/>
                <a:ext cx="1050338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8238050"/>
                <a:ext cx="1050338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01E48-410D-4707-ABFF-F2E69FEB9015}"/>
              </a:ext>
            </a:extLst>
          </p:cNvPr>
          <p:cNvSpPr txBox="1"/>
          <p:nvPr/>
        </p:nvSpPr>
        <p:spPr>
          <a:xfrm>
            <a:off x="16865600" y="7920414"/>
            <a:ext cx="152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Bias</a:t>
            </a:r>
            <a:r>
              <a:rPr lang="en-US" dirty="0"/>
              <a:t>, for the difference between the mean model performance and ground-truth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/>
              <p:nvPr/>
            </p:nvSpPr>
            <p:spPr>
              <a:xfrm>
                <a:off x="6004304" y="13173652"/>
                <a:ext cx="13666434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13173652"/>
                <a:ext cx="13666434" cy="1030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13DA7D-A479-4811-A49B-E7D7A51F88FD}"/>
              </a:ext>
            </a:extLst>
          </p:cNvPr>
          <p:cNvSpPr txBox="1"/>
          <p:nvPr/>
        </p:nvSpPr>
        <p:spPr>
          <a:xfrm>
            <a:off x="19939000" y="12914121"/>
            <a:ext cx="159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Variance, </a:t>
            </a:r>
            <a:r>
              <a:rPr lang="en-US" dirty="0"/>
              <a:t>measuring model performance fluctuation due to different datasets.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/>
              <p:nvPr/>
            </p:nvSpPr>
            <p:spPr>
              <a:xfrm>
                <a:off x="16865601" y="9983163"/>
                <a:ext cx="146812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model performance over many datasets.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01" y="9983163"/>
                <a:ext cx="14681200" cy="1754326"/>
              </a:xfrm>
              <a:prstGeom prst="rect">
                <a:avLst/>
              </a:prstGeom>
              <a:blipFill>
                <a:blip r:embed="rId5"/>
                <a:stretch>
                  <a:fillRect l="-2243" t="-9756" b="-20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9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948E0-41B4-4252-8B13-CF1CDAF1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62" y="4584699"/>
            <a:ext cx="30495875" cy="1236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A1BC6F-47E5-4364-9589-846B986C3660}"/>
              </a:ext>
            </a:extLst>
          </p:cNvPr>
          <p:cNvSpPr/>
          <p:nvPr/>
        </p:nvSpPr>
        <p:spPr>
          <a:xfrm>
            <a:off x="2108196" y="18205678"/>
            <a:ext cx="13115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https://ascpt.onlinelibrary.wiley.com/doi/10.1002/cpt.1796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4DA13-EAFD-485C-ADCE-B1F5A45C34F3}"/>
              </a:ext>
            </a:extLst>
          </p:cNvPr>
          <p:cNvSpPr txBox="1"/>
          <p:nvPr/>
        </p:nvSpPr>
        <p:spPr>
          <a:xfrm>
            <a:off x="4724400" y="16701169"/>
            <a:ext cx="817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cannot represent the data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8DC5-2E67-4B05-8CA6-431ACA35A67C}"/>
              </a:ext>
            </a:extLst>
          </p:cNvPr>
          <p:cNvSpPr txBox="1"/>
          <p:nvPr/>
        </p:nvSpPr>
        <p:spPr>
          <a:xfrm>
            <a:off x="13973968" y="16625013"/>
            <a:ext cx="1157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well represents the data distribution, and does not capture data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E4BE8-3FF9-47F1-9BD9-68B3F52BF65C}"/>
              </a:ext>
            </a:extLst>
          </p:cNvPr>
          <p:cNvSpPr txBox="1"/>
          <p:nvPr/>
        </p:nvSpPr>
        <p:spPr>
          <a:xfrm>
            <a:off x="24845168" y="16625013"/>
            <a:ext cx="9622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is so flexible that it captures unwanted fluctuation due to noise</a:t>
            </a:r>
          </a:p>
        </p:txBody>
      </p:sp>
    </p:spTree>
    <p:extLst>
      <p:ext uri="{BB962C8B-B14F-4D97-AF65-F5344CB8AC3E}">
        <p14:creationId xmlns:p14="http://schemas.microsoft.com/office/powerpoint/2010/main" val="162209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AF397-EA58-44A7-8D51-46BB00A3BE28}"/>
              </a:ext>
            </a:extLst>
          </p:cNvPr>
          <p:cNvSpPr/>
          <p:nvPr/>
        </p:nvSpPr>
        <p:spPr>
          <a:xfrm>
            <a:off x="2260600" y="18198237"/>
            <a:ext cx="18288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https://ja.d2l.ai/chapter_deep-learning-basics/underfit-overfit.html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FC331-7EE1-40B1-843C-E8E7C0AE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6357937"/>
            <a:ext cx="14970294" cy="10202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B977E-35D7-4713-B2A9-B0238220190D}"/>
              </a:ext>
            </a:extLst>
          </p:cNvPr>
          <p:cNvSpPr txBox="1"/>
          <p:nvPr/>
        </p:nvSpPr>
        <p:spPr>
          <a:xfrm>
            <a:off x="18235613" y="6799370"/>
            <a:ext cx="15773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Increasing model capacity/complexity can lead to overfitting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When applying trained model to a new dataset, e.g. test set, model performance can decrease, as a result of overfitting, indicated by the high </a:t>
            </a:r>
            <a:r>
              <a:rPr lang="en-US" b="1" dirty="0"/>
              <a:t>generalization</a:t>
            </a:r>
            <a:r>
              <a:rPr lang="en-US" dirty="0"/>
              <a:t> </a:t>
            </a:r>
            <a:r>
              <a:rPr lang="en-US" b="1" dirty="0"/>
              <a:t>loss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Model can also underfitting the data, indicated by the high </a:t>
            </a:r>
            <a:r>
              <a:rPr lang="en-US" b="1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7102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Deep Learning set up</a:t>
            </a:r>
          </a:p>
        </p:txBody>
      </p:sp>
      <p:pic>
        <p:nvPicPr>
          <p:cNvPr id="4098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07F48034-7B67-49C5-97AC-17F13886E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5"/>
          <a:stretch/>
        </p:blipFill>
        <p:spPr bwMode="auto">
          <a:xfrm>
            <a:off x="4858123" y="3810000"/>
            <a:ext cx="26072353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9F47E-9E74-4859-9037-58F4262D2841}"/>
              </a:ext>
            </a:extLst>
          </p:cNvPr>
          <p:cNvSpPr txBox="1"/>
          <p:nvPr/>
        </p:nvSpPr>
        <p:spPr>
          <a:xfrm>
            <a:off x="5130800" y="12268194"/>
            <a:ext cx="2552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train on Training set and use training accuracy to estimate model performance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b="1" dirty="0">
                <a:sym typeface="Wingdings" panose="05000000000000000000" pitchFamily="2" charset="2"/>
              </a:rPr>
              <a:t>Bias.</a:t>
            </a:r>
            <a:endParaRPr lang="en-US" b="1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apply the  trained model on Testing set. Performance difference between training accuracy and test accuracy gives an estimation of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2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B6234-8DAC-483B-A488-A3C589C01F07}"/>
              </a:ext>
            </a:extLst>
          </p:cNvPr>
          <p:cNvCxnSpPr/>
          <p:nvPr/>
        </p:nvCxnSpPr>
        <p:spPr>
          <a:xfrm>
            <a:off x="2505972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23E07-DA38-4933-BB33-CE3DEBB1A3E9}"/>
              </a:ext>
            </a:extLst>
          </p:cNvPr>
          <p:cNvCxnSpPr>
            <a:cxnSpLocks/>
          </p:cNvCxnSpPr>
          <p:nvPr/>
        </p:nvCxnSpPr>
        <p:spPr>
          <a:xfrm>
            <a:off x="2505972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26F68-C0B0-4D59-913D-398F7C78AB16}"/>
              </a:ext>
            </a:extLst>
          </p:cNvPr>
          <p:cNvCxnSpPr>
            <a:cxnSpLocks/>
          </p:cNvCxnSpPr>
          <p:nvPr/>
        </p:nvCxnSpPr>
        <p:spPr>
          <a:xfrm>
            <a:off x="2505972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A6028D-A135-45DA-A29F-00CDDD4A2466}"/>
              </a:ext>
            </a:extLst>
          </p:cNvPr>
          <p:cNvSpPr/>
          <p:nvPr/>
        </p:nvSpPr>
        <p:spPr bwMode="auto">
          <a:xfrm>
            <a:off x="2582172" y="12195146"/>
            <a:ext cx="14122400" cy="4472343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91A838-D093-4E50-8B57-D71C000AA87A}"/>
              </a:ext>
            </a:extLst>
          </p:cNvPr>
          <p:cNvSpPr/>
          <p:nvPr/>
        </p:nvSpPr>
        <p:spPr bwMode="auto">
          <a:xfrm>
            <a:off x="2505972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516B5-F2A6-42D7-935E-7AEB4E751EEF}"/>
              </a:ext>
            </a:extLst>
          </p:cNvPr>
          <p:cNvSpPr txBox="1"/>
          <p:nvPr/>
        </p:nvSpPr>
        <p:spPr>
          <a:xfrm>
            <a:off x="7382772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77246-F000-4CB4-AB4E-704A5AF9184D}"/>
              </a:ext>
            </a:extLst>
          </p:cNvPr>
          <p:cNvSpPr txBox="1"/>
          <p:nvPr/>
        </p:nvSpPr>
        <p:spPr>
          <a:xfrm>
            <a:off x="649495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8BEE8-086A-4C73-93EB-820FDD37806A}"/>
              </a:ext>
            </a:extLst>
          </p:cNvPr>
          <p:cNvSpPr txBox="1"/>
          <p:nvPr/>
        </p:nvSpPr>
        <p:spPr>
          <a:xfrm>
            <a:off x="4055375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2A70B-112A-4D08-883E-F8506981F0E1}"/>
              </a:ext>
            </a:extLst>
          </p:cNvPr>
          <p:cNvSpPr txBox="1"/>
          <p:nvPr/>
        </p:nvSpPr>
        <p:spPr>
          <a:xfrm>
            <a:off x="4588773" y="12195146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73C-C6F7-4A73-95A6-67AE8F81898E}"/>
              </a:ext>
            </a:extLst>
          </p:cNvPr>
          <p:cNvSpPr txBox="1"/>
          <p:nvPr/>
        </p:nvSpPr>
        <p:spPr>
          <a:xfrm>
            <a:off x="5264148" y="14132499"/>
            <a:ext cx="1265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error possible (Bayes error)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78358-A724-4AE5-8593-F99DADA7B9CC}"/>
              </a:ext>
            </a:extLst>
          </p:cNvPr>
          <p:cNvCxnSpPr/>
          <p:nvPr/>
        </p:nvCxnSpPr>
        <p:spPr>
          <a:xfrm>
            <a:off x="14850372" y="12195146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E5E522-C012-467C-A778-E27F5399616C}"/>
              </a:ext>
            </a:extLst>
          </p:cNvPr>
          <p:cNvSpPr txBox="1"/>
          <p:nvPr/>
        </p:nvSpPr>
        <p:spPr>
          <a:xfrm>
            <a:off x="15129772" y="12645359"/>
            <a:ext cx="191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5F98C-755B-42B3-BBDE-86361CC574EB}"/>
              </a:ext>
            </a:extLst>
          </p:cNvPr>
          <p:cNvCxnSpPr/>
          <p:nvPr/>
        </p:nvCxnSpPr>
        <p:spPr>
          <a:xfrm>
            <a:off x="19362943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FDBD-149A-4A3E-835A-4C50B6906413}"/>
              </a:ext>
            </a:extLst>
          </p:cNvPr>
          <p:cNvCxnSpPr>
            <a:cxnSpLocks/>
          </p:cNvCxnSpPr>
          <p:nvPr/>
        </p:nvCxnSpPr>
        <p:spPr>
          <a:xfrm>
            <a:off x="19362943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9DEB78-9B5C-41F5-941E-E786A57FEEAA}"/>
              </a:ext>
            </a:extLst>
          </p:cNvPr>
          <p:cNvCxnSpPr>
            <a:cxnSpLocks/>
          </p:cNvCxnSpPr>
          <p:nvPr/>
        </p:nvCxnSpPr>
        <p:spPr>
          <a:xfrm>
            <a:off x="19362943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8FBD6-969C-4ED6-A094-1ADB042E0A15}"/>
              </a:ext>
            </a:extLst>
          </p:cNvPr>
          <p:cNvSpPr/>
          <p:nvPr/>
        </p:nvSpPr>
        <p:spPr bwMode="auto">
          <a:xfrm>
            <a:off x="19439143" y="13648043"/>
            <a:ext cx="14122400" cy="3019446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6407B4-2435-418F-BDE2-00316C662B9A}"/>
              </a:ext>
            </a:extLst>
          </p:cNvPr>
          <p:cNvSpPr/>
          <p:nvPr/>
        </p:nvSpPr>
        <p:spPr bwMode="auto">
          <a:xfrm>
            <a:off x="19362943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61550-C158-489A-B8FE-28F8919BC64A}"/>
              </a:ext>
            </a:extLst>
          </p:cNvPr>
          <p:cNvSpPr txBox="1"/>
          <p:nvPr/>
        </p:nvSpPr>
        <p:spPr>
          <a:xfrm>
            <a:off x="24239743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E578C-8E97-4D09-94F8-58D3BA046AD4}"/>
              </a:ext>
            </a:extLst>
          </p:cNvPr>
          <p:cNvSpPr txBox="1"/>
          <p:nvPr/>
        </p:nvSpPr>
        <p:spPr>
          <a:xfrm>
            <a:off x="17506466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C5BF3-030B-40B1-9190-0D354B97838D}"/>
              </a:ext>
            </a:extLst>
          </p:cNvPr>
          <p:cNvSpPr txBox="1"/>
          <p:nvPr/>
        </p:nvSpPr>
        <p:spPr>
          <a:xfrm>
            <a:off x="20912346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0375E-4493-47C4-B19B-D4829B520CE1}"/>
              </a:ext>
            </a:extLst>
          </p:cNvPr>
          <p:cNvSpPr txBox="1"/>
          <p:nvPr/>
        </p:nvSpPr>
        <p:spPr>
          <a:xfrm>
            <a:off x="19532115" y="15135183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24167-FE59-4709-BA93-5C407AED72BC}"/>
              </a:ext>
            </a:extLst>
          </p:cNvPr>
          <p:cNvCxnSpPr/>
          <p:nvPr/>
        </p:nvCxnSpPr>
        <p:spPr>
          <a:xfrm>
            <a:off x="32850343" y="11779539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DA341D-5D57-47A8-ABE5-35B33F45FFF7}"/>
              </a:ext>
            </a:extLst>
          </p:cNvPr>
          <p:cNvSpPr txBox="1"/>
          <p:nvPr/>
        </p:nvSpPr>
        <p:spPr>
          <a:xfrm>
            <a:off x="29353773" y="12259933"/>
            <a:ext cx="331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4540250" y="3768730"/>
            <a:ext cx="2873094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Bayes error is the best possible error rate if we knew true data distribution. It will not be zero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Overlap between class distribution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52387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9842178" cy="2538411"/>
          </a:xfrm>
        </p:spPr>
        <p:txBody>
          <a:bodyPr/>
          <a:lstStyle/>
          <a:p>
            <a:r>
              <a:rPr lang="en-US" dirty="0"/>
              <a:t>Regularization to control model complexity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3429605" y="3997330"/>
            <a:ext cx="2971678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Deep learning model is very powerful, that it may overfit training data </a:t>
            </a:r>
            <a:r>
              <a:rPr lang="en-US" dirty="0">
                <a:sym typeface="Wingdings" panose="05000000000000000000" pitchFamily="2" charset="2"/>
              </a:rPr>
              <a:t> degraded generalization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IDEA: change loss function to control model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1835772" y="6877137"/>
                <a:ext cx="11748729" cy="390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772" y="6877137"/>
                <a:ext cx="11748729" cy="390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6F980-F328-4BDC-81F2-B924EDC53596}"/>
              </a:ext>
            </a:extLst>
          </p:cNvPr>
          <p:cNvCxnSpPr/>
          <p:nvPr/>
        </p:nvCxnSpPr>
        <p:spPr>
          <a:xfrm flipV="1">
            <a:off x="13639800" y="10733090"/>
            <a:ext cx="2362200" cy="3109910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BD5B5C-0593-4061-8E85-0B351B28B941}"/>
              </a:ext>
            </a:extLst>
          </p:cNvPr>
          <p:cNvCxnSpPr>
            <a:cxnSpLocks/>
          </p:cNvCxnSpPr>
          <p:nvPr/>
        </p:nvCxnSpPr>
        <p:spPr>
          <a:xfrm flipH="1" flipV="1">
            <a:off x="21607911" y="9795603"/>
            <a:ext cx="1277489" cy="404739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8458200" y="14097000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loss: how well model fits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9258B-0D21-4EEE-B86D-D6BE315BD22B}"/>
              </a:ext>
            </a:extLst>
          </p:cNvPr>
          <p:cNvSpPr txBox="1"/>
          <p:nvPr/>
        </p:nvSpPr>
        <p:spPr>
          <a:xfrm>
            <a:off x="20726400" y="13991348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loss: prevent model from fitting training data too well</a:t>
            </a:r>
          </a:p>
        </p:txBody>
      </p:sp>
    </p:spTree>
    <p:extLst>
      <p:ext uri="{BB962C8B-B14F-4D97-AF65-F5344CB8AC3E}">
        <p14:creationId xmlns:p14="http://schemas.microsoft.com/office/powerpoint/2010/main" val="212359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L2 Regularization,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/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9A4F262-85E5-4868-82E0-63BA90EE02E0}"/>
              </a:ext>
            </a:extLst>
          </p:cNvPr>
          <p:cNvSpPr/>
          <p:nvPr/>
        </p:nvSpPr>
        <p:spPr>
          <a:xfrm>
            <a:off x="28576846" y="16926247"/>
            <a:ext cx="42242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decay</a:t>
            </a:r>
          </a:p>
        </p:txBody>
      </p:sp>
    </p:spTree>
    <p:extLst>
      <p:ext uri="{BB962C8B-B14F-4D97-AF65-F5344CB8AC3E}">
        <p14:creationId xmlns:p14="http://schemas.microsoft.com/office/powerpoint/2010/main" val="342482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/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768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7681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AC8212-281E-4EB3-82A9-E39923ADA95D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AC8212-281E-4EB3-82A9-E39923ADA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41D218-7B09-47A9-8CCE-9FD354984315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079F90-9105-4325-831E-DEB60DDCA68C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DB48219-81B4-4F60-AB9A-5E966A2A1A74}"/>
              </a:ext>
            </a:extLst>
          </p:cNvPr>
          <p:cNvSpPr/>
          <p:nvPr/>
        </p:nvSpPr>
        <p:spPr bwMode="auto">
          <a:xfrm rot="16200000">
            <a:off x="12146925" y="16259585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CD33B-AFBC-459D-AA56-6EE2ED187954}"/>
              </a:ext>
            </a:extLst>
          </p:cNvPr>
          <p:cNvSpPr txBox="1"/>
          <p:nvPr/>
        </p:nvSpPr>
        <p:spPr>
          <a:xfrm>
            <a:off x="11441151" y="17377107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B3F5DF-A8B7-4BA6-B2DD-A04EDA5AC2DB}"/>
              </a:ext>
            </a:extLst>
          </p:cNvPr>
          <p:cNvSpPr/>
          <p:nvPr/>
        </p:nvSpPr>
        <p:spPr bwMode="auto">
          <a:xfrm>
            <a:off x="18856707" y="12847565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A765DB-CCDA-4B52-B164-6003BA63CE78}"/>
              </a:ext>
            </a:extLst>
          </p:cNvPr>
          <p:cNvCxnSpPr>
            <a:cxnSpLocks/>
            <a:stCxn id="23" idx="2"/>
            <a:endCxn id="76" idx="0"/>
          </p:cNvCxnSpPr>
          <p:nvPr/>
        </p:nvCxnSpPr>
        <p:spPr>
          <a:xfrm>
            <a:off x="20775148" y="11177383"/>
            <a:ext cx="5239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02F3A4-6CA8-436D-B8D7-620994EE595C}"/>
              </a:ext>
            </a:extLst>
          </p:cNvPr>
          <p:cNvCxnSpPr>
            <a:cxnSpLocks/>
          </p:cNvCxnSpPr>
          <p:nvPr/>
        </p:nvCxnSpPr>
        <p:spPr>
          <a:xfrm flipV="1">
            <a:off x="13270002" y="14268362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09649B-4054-4729-A681-05D0068307EC}"/>
              </a:ext>
            </a:extLst>
          </p:cNvPr>
          <p:cNvCxnSpPr>
            <a:cxnSpLocks/>
          </p:cNvCxnSpPr>
          <p:nvPr/>
        </p:nvCxnSpPr>
        <p:spPr>
          <a:xfrm>
            <a:off x="22704066" y="14180299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24238836" y="13639547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836" y="13639547"/>
                <a:ext cx="231258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448EF82-2807-4A67-84C5-EA9D520E37C3}"/>
                  </a:ext>
                </a:extLst>
              </p:cNvPr>
              <p:cNvSpPr/>
              <p:nvPr/>
            </p:nvSpPr>
            <p:spPr>
              <a:xfrm>
                <a:off x="30503556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448EF82-2807-4A67-84C5-EA9D520E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6" y="11622616"/>
                <a:ext cx="3080018" cy="1026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34F3FBD1-BEDB-4D03-9880-A97562B6CA39}"/>
              </a:ext>
            </a:extLst>
          </p:cNvPr>
          <p:cNvSpPr txBox="1"/>
          <p:nvPr/>
        </p:nvSpPr>
        <p:spPr>
          <a:xfrm>
            <a:off x="29345928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3784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" grpId="0"/>
      <p:bldP spid="9" grpId="0" animBg="1"/>
      <p:bldP spid="74" grpId="0" animBg="1"/>
      <p:bldP spid="75" grpId="0"/>
      <p:bldP spid="76" grpId="0" animBg="1"/>
      <p:bldP spid="89" grpId="0"/>
      <p:bldP spid="90" grpId="0"/>
      <p:bldP spid="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3466778" cy="2538411"/>
          </a:xfrm>
        </p:spPr>
        <p:txBody>
          <a:bodyPr/>
          <a:lstStyle/>
          <a:p>
            <a:r>
              <a:rPr lang="en-US" dirty="0"/>
              <a:t>Other operations with regularization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9988A-7881-40FD-9F29-DBB01B8FB38B}"/>
              </a:ext>
            </a:extLst>
          </p:cNvPr>
          <p:cNvSpPr txBox="1"/>
          <p:nvPr/>
        </p:nvSpPr>
        <p:spPr>
          <a:xfrm>
            <a:off x="2438400" y="9699665"/>
            <a:ext cx="3066288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Other operations to improve test error: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Data augmentation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Drop out, drop connection, random connection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Batch/Layer/Channel normalization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Early stopping </a:t>
            </a:r>
          </a:p>
          <a:p>
            <a:pPr lvl="1"/>
            <a:r>
              <a:rPr lang="en-US" sz="8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682E1-5A7C-41C6-92C5-C803576E7EBD}"/>
              </a:ext>
            </a:extLst>
          </p:cNvPr>
          <p:cNvSpPr txBox="1"/>
          <p:nvPr/>
        </p:nvSpPr>
        <p:spPr>
          <a:xfrm>
            <a:off x="2667000" y="4114800"/>
            <a:ext cx="1592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Regularization will: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Increase training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Decrease testing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Introduce new hyper-parameters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Often requires 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1D4AE-B6C5-4168-8209-120CAFD053D8}"/>
              </a:ext>
            </a:extLst>
          </p:cNvPr>
          <p:cNvSpPr txBox="1"/>
          <p:nvPr/>
        </p:nvSpPr>
        <p:spPr>
          <a:xfrm>
            <a:off x="23317200" y="8754966"/>
            <a:ext cx="1193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More on this topic in later lecturers</a:t>
            </a:r>
          </a:p>
        </p:txBody>
      </p:sp>
    </p:spTree>
    <p:extLst>
      <p:ext uri="{BB962C8B-B14F-4D97-AF65-F5344CB8AC3E}">
        <p14:creationId xmlns:p14="http://schemas.microsoft.com/office/powerpoint/2010/main" val="4100540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3876639"/>
              </a:xfrm>
              <a:prstGeom prst="rect">
                <a:avLst/>
              </a:prstGeom>
              <a:blipFill>
                <a:blip r:embed="rId2"/>
                <a:stretch>
                  <a:fillRect l="-1637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2CC239-D347-4C3F-8B18-A185061E16D6}"/>
              </a:ext>
            </a:extLst>
          </p:cNvPr>
          <p:cNvSpPr txBox="1"/>
          <p:nvPr/>
        </p:nvSpPr>
        <p:spPr>
          <a:xfrm>
            <a:off x="8229600" y="9029994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Measure how close two distributions are (not 100% rigorous)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Minimized if p=q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/>
              <p:nvPr/>
            </p:nvSpPr>
            <p:spPr>
              <a:xfrm>
                <a:off x="11033364" y="11148979"/>
                <a:ext cx="92288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364" y="11148979"/>
                <a:ext cx="922887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/>
              <p:nvPr/>
            </p:nvSpPr>
            <p:spPr>
              <a:xfrm>
                <a:off x="9689877" y="12635442"/>
                <a:ext cx="13433293" cy="590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KL divergence of p and q.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if and only if p=q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is the entropy of distribution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877" y="12635442"/>
                <a:ext cx="13433293" cy="5909310"/>
              </a:xfrm>
              <a:prstGeom prst="rect">
                <a:avLst/>
              </a:prstGeom>
              <a:blipFill>
                <a:blip r:embed="rId4"/>
                <a:stretch>
                  <a:fillRect t="-2890" r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90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Binary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binary classification,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= 0 for the “Yes” class and 1 for the “No” class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probability belonging to the “Yes” class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for the “No” class</a:t>
                </a:r>
              </a:p>
              <a:p>
                <a:endParaRPr lang="en-US" dirty="0"/>
              </a:p>
              <a:p>
                <a:r>
                  <a:rPr lang="en-US" dirty="0"/>
                  <a:t>Then, the cross entropy (in this case, the BCE loss) is: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blipFill>
                <a:blip r:embed="rId2"/>
                <a:stretch>
                  <a:fillRect l="-1637" t="-2532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/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BCE loss,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blipFill>
                <a:blip r:embed="rId4"/>
                <a:stretch>
                  <a:fillRect l="-1637" t="-2887" b="-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 for multi-class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3515278" y="4739520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/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𝑺𝑨𝑿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𝑶𝒕𝒉𝒆𝒓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76AECF-F67F-405A-8235-88B4FAD28D1C}"/>
              </a:ext>
            </a:extLst>
          </p:cNvPr>
          <p:cNvSpPr txBox="1"/>
          <p:nvPr/>
        </p:nvSpPr>
        <p:spPr>
          <a:xfrm>
            <a:off x="1930396" y="11100485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556583" y="8918172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8918172"/>
                <a:ext cx="17487480" cy="923330"/>
              </a:xfrm>
              <a:prstGeom prst="rect">
                <a:avLst/>
              </a:prstGeom>
              <a:blipFill>
                <a:blip r:embed="rId3"/>
                <a:stretch>
                  <a:fillRect t="-18543" r="-976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/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4, 2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𝑂𝑡h𝑒𝑟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/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/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  <a:blipFill>
                <a:blip r:embed="rId6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/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CH4</a:t>
                </a:r>
              </a:p>
              <a:p>
                <a:r>
                  <a:rPr lang="en-US" dirty="0"/>
                  <a:t>… 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  <a:blipFill>
                <a:blip r:embed="rId7"/>
                <a:stretch>
                  <a:fillRect l="-2701" t="-4017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2489366" y="4093001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  <a:blipFill>
                <a:blip r:embed="rId2"/>
                <a:stretch>
                  <a:fillRect t="-18421" r="-976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/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/>
              <p:nvPr/>
            </p:nvSpPr>
            <p:spPr>
              <a:xfrm>
                <a:off x="19932809" y="8648016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809" y="8648016"/>
                <a:ext cx="13364813" cy="923330"/>
              </a:xfrm>
              <a:prstGeom prst="rect">
                <a:avLst/>
              </a:prstGeom>
              <a:blipFill>
                <a:blip r:embed="rId4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/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/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cross-entropy loss,</a:t>
                </a:r>
              </a:p>
              <a:p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blipFill>
                <a:blip r:embed="rId6"/>
                <a:stretch>
                  <a:fillRect l="-1668" t="-6527" b="-1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/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0B2A406-F934-46ED-B16A-B3AD101976CE}"/>
              </a:ext>
            </a:extLst>
          </p:cNvPr>
          <p:cNvSpPr txBox="1"/>
          <p:nvPr/>
        </p:nvSpPr>
        <p:spPr>
          <a:xfrm>
            <a:off x="2153420" y="9235561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AB652-8629-474F-8CED-183C224D469F}"/>
              </a:ext>
            </a:extLst>
          </p:cNvPr>
          <p:cNvSpPr txBox="1"/>
          <p:nvPr/>
        </p:nvSpPr>
        <p:spPr>
          <a:xfrm>
            <a:off x="2153420" y="13805210"/>
            <a:ext cx="607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term left!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FC953-BAFA-4114-9FCA-FD30BA3224AE}"/>
              </a:ext>
            </a:extLst>
          </p:cNvPr>
          <p:cNvCxnSpPr/>
          <p:nvPr/>
        </p:nvCxnSpPr>
        <p:spPr>
          <a:xfrm flipV="1">
            <a:off x="5667609" y="12232766"/>
            <a:ext cx="1940312" cy="152913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5892"/>
              </p:ext>
            </p:extLst>
          </p:nvPr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26254"/>
              </p:ext>
            </p:extLst>
          </p:nvPr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12079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⁡(0.25)]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9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/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/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96515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⁡(0.03)]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841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7709</TotalTime>
  <Words>2064</Words>
  <Application>Microsoft Office PowerPoint</Application>
  <PresentationFormat>Custom</PresentationFormat>
  <Paragraphs>425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Lucida Grande</vt:lpstr>
      <vt:lpstr>Arial</vt:lpstr>
      <vt:lpstr>Calibri</vt:lpstr>
      <vt:lpstr>Cambria Math</vt:lpstr>
      <vt:lpstr>Wingdings</vt:lpstr>
      <vt:lpstr>Office Theme</vt:lpstr>
      <vt:lpstr>PowerPoint Presentation</vt:lpstr>
      <vt:lpstr>Outline</vt:lpstr>
      <vt:lpstr>How do we know a model is good?</vt:lpstr>
      <vt:lpstr>Cross-entropy</vt:lpstr>
      <vt:lpstr>Binary Cross-entropy loss</vt:lpstr>
      <vt:lpstr>Cross-entropy loss for multi-class</vt:lpstr>
      <vt:lpstr>Cross-entropy loss</vt:lpstr>
      <vt:lpstr>Cross-entropy loss</vt:lpstr>
      <vt:lpstr>Cross-entropy loss</vt:lpstr>
      <vt:lpstr>Where we are</vt:lpstr>
      <vt:lpstr>How do we determine the model parameters?</vt:lpstr>
      <vt:lpstr>Gradient descent</vt:lpstr>
      <vt:lpstr>Gradient of a function</vt:lpstr>
      <vt:lpstr>Gradient descent</vt:lpstr>
      <vt:lpstr>Gradient Descent (GD) over a set of samples</vt:lpstr>
      <vt:lpstr>Gradient descent</vt:lpstr>
      <vt:lpstr>Stochastic Gradient Descent (SGD)</vt:lpstr>
      <vt:lpstr>Mini-Batch SGD</vt:lpstr>
      <vt:lpstr>Bigger batch size bigger learning rate</vt:lpstr>
      <vt:lpstr>Model Generalization</vt:lpstr>
      <vt:lpstr>Model error</vt:lpstr>
      <vt:lpstr>Model error</vt:lpstr>
      <vt:lpstr>Underfitting and overfitting</vt:lpstr>
      <vt:lpstr>Underfitting and overfitting</vt:lpstr>
      <vt:lpstr>In Deep Learning set up</vt:lpstr>
      <vt:lpstr>Bias and variance</vt:lpstr>
      <vt:lpstr>Regularization to control model complexity</vt:lpstr>
      <vt:lpstr>L2 Regularization, weight decay</vt:lpstr>
      <vt:lpstr>L1 Regularization</vt:lpstr>
      <vt:lpstr>Other operations with regularization effects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Hui</cp:lastModifiedBy>
  <cp:revision>2227</cp:revision>
  <dcterms:created xsi:type="dcterms:W3CDTF">2010-08-11T18:35:55Z</dcterms:created>
  <dcterms:modified xsi:type="dcterms:W3CDTF">2021-07-09T22:41:24Z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