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22" r:id="rId2"/>
    <p:sldId id="966" r:id="rId3"/>
    <p:sldId id="1020" r:id="rId4"/>
    <p:sldId id="1028" r:id="rId5"/>
    <p:sldId id="1047" r:id="rId6"/>
    <p:sldId id="1048" r:id="rId7"/>
    <p:sldId id="961" r:id="rId8"/>
    <p:sldId id="1046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49" r:id="rId21"/>
    <p:sldId id="1061" r:id="rId22"/>
    <p:sldId id="1062" r:id="rId23"/>
    <p:sldId id="1063" r:id="rId24"/>
    <p:sldId id="1064" r:id="rId25"/>
    <p:sldId id="1065" r:id="rId26"/>
    <p:sldId id="969" r:id="rId27"/>
    <p:sldId id="1066" r:id="rId28"/>
    <p:sldId id="970" r:id="rId29"/>
    <p:sldId id="1067" r:id="rId30"/>
    <p:sldId id="1068" r:id="rId31"/>
    <p:sldId id="1069" r:id="rId32"/>
    <p:sldId id="1070" r:id="rId33"/>
    <p:sldId id="1071" r:id="rId34"/>
    <p:sldId id="1072" r:id="rId35"/>
    <p:sldId id="1073" r:id="rId36"/>
    <p:sldId id="1074" r:id="rId37"/>
    <p:sldId id="1075" r:id="rId38"/>
    <p:sldId id="1076" r:id="rId39"/>
    <p:sldId id="259" r:id="rId40"/>
  </p:sldIdLst>
  <p:sldSz cx="36576000" cy="20574000"/>
  <p:notesSz cx="6858000" cy="9144000"/>
  <p:custDataLst>
    <p:tags r:id="rId43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00FF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1" autoAdjust="0"/>
    <p:restoredTop sz="88535" autoAdjust="0"/>
  </p:normalViewPr>
  <p:slideViewPr>
    <p:cSldViewPr snapToGrid="0" snapToObjects="1" showGuides="1">
      <p:cViewPr varScale="1">
        <p:scale>
          <a:sx n="28" d="100"/>
          <a:sy n="28" d="100"/>
        </p:scale>
        <p:origin x="2424" y="88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81EB-4FB3-3648-A6F1-521C35AF4CD7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D6BE-35D6-7746-85CA-91EA11600B8F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53" y="17649168"/>
            <a:ext cx="6677210" cy="1467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029" y="17287972"/>
            <a:ext cx="2302328" cy="2190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pic>
        <p:nvPicPr>
          <p:cNvPr id="15" name="Picture 15" descr="DHHS 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3711916" y="11818623"/>
            <a:ext cx="2616038" cy="252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389" y="12239456"/>
            <a:ext cx="7478474" cy="16820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9" y="18935700"/>
            <a:ext cx="2636327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1042" y="18277332"/>
            <a:ext cx="6650213" cy="1316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86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09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25.png"/><Relationship Id="rId5" Type="http://schemas.openxmlformats.org/officeDocument/2006/relationships/image" Target="../media/image111.png"/><Relationship Id="rId10" Type="http://schemas.openxmlformats.org/officeDocument/2006/relationships/image" Target="../media/image124.png"/><Relationship Id="rId4" Type="http://schemas.openxmlformats.org/officeDocument/2006/relationships/image" Target="../media/image110.png"/><Relationship Id="rId9" Type="http://schemas.openxmlformats.org/officeDocument/2006/relationships/image" Target="../media/image123.png"/><Relationship Id="rId1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6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12" Type="http://schemas.openxmlformats.org/officeDocument/2006/relationships/image" Target="../media/image135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4.png"/><Relationship Id="rId5" Type="http://schemas.openxmlformats.org/officeDocument/2006/relationships/image" Target="../media/image130.png"/><Relationship Id="rId10" Type="http://schemas.openxmlformats.org/officeDocument/2006/relationships/image" Target="../media/image133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Relationship Id="rId1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46.png"/><Relationship Id="rId18" Type="http://schemas.openxmlformats.org/officeDocument/2006/relationships/image" Target="../media/image150.png"/><Relationship Id="rId3" Type="http://schemas.openxmlformats.org/officeDocument/2006/relationships/image" Target="../media/image137.png"/><Relationship Id="rId21" Type="http://schemas.openxmlformats.org/officeDocument/2006/relationships/image" Target="../media/image153.png"/><Relationship Id="rId7" Type="http://schemas.openxmlformats.org/officeDocument/2006/relationships/image" Target="../media/image141.png"/><Relationship Id="rId12" Type="http://schemas.openxmlformats.org/officeDocument/2006/relationships/image" Target="../media/image145.png"/><Relationship Id="rId17" Type="http://schemas.openxmlformats.org/officeDocument/2006/relationships/image" Target="../media/image149.png"/><Relationship Id="rId2" Type="http://schemas.openxmlformats.org/officeDocument/2006/relationships/image" Target="../media/image108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147.png"/><Relationship Id="rId10" Type="http://schemas.openxmlformats.org/officeDocument/2006/relationships/image" Target="../media/image143.png"/><Relationship Id="rId19" Type="http://schemas.openxmlformats.org/officeDocument/2006/relationships/image" Target="../media/image151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Relationship Id="rId1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154.png"/><Relationship Id="rId7" Type="http://schemas.openxmlformats.org/officeDocument/2006/relationships/image" Target="../media/image120.png"/><Relationship Id="rId12" Type="http://schemas.openxmlformats.org/officeDocument/2006/relationships/image" Target="../media/image16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Relationship Id="rId14" Type="http://schemas.openxmlformats.org/officeDocument/2006/relationships/image" Target="../media/image16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5.png"/><Relationship Id="rId7" Type="http://schemas.openxmlformats.org/officeDocument/2006/relationships/image" Target="../media/image16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64.svg"/><Relationship Id="rId5" Type="http://schemas.openxmlformats.org/officeDocument/2006/relationships/image" Target="../media/image167.png"/><Relationship Id="rId10" Type="http://schemas.openxmlformats.org/officeDocument/2006/relationships/image" Target="../media/image163.png"/><Relationship Id="rId4" Type="http://schemas.openxmlformats.org/officeDocument/2006/relationships/image" Target="../media/image166.png"/><Relationship Id="rId9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3" Type="http://schemas.openxmlformats.org/officeDocument/2006/relationships/image" Target="../media/image192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7.png"/><Relationship Id="rId5" Type="http://schemas.openxmlformats.org/officeDocument/2006/relationships/image" Target="../media/image194.png"/><Relationship Id="rId10" Type="http://schemas.openxmlformats.org/officeDocument/2006/relationships/image" Target="../media/image206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19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0.png"/><Relationship Id="rId7" Type="http://schemas.openxmlformats.org/officeDocument/2006/relationships/image" Target="../media/image237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0.png"/><Relationship Id="rId7" Type="http://schemas.openxmlformats.org/officeDocument/2006/relationships/image" Target="../media/image242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35.png"/><Relationship Id="rId10" Type="http://schemas.openxmlformats.org/officeDocument/2006/relationships/image" Target="../media/image245.png"/><Relationship Id="rId4" Type="http://schemas.openxmlformats.org/officeDocument/2006/relationships/image" Target="../media/image234.png"/><Relationship Id="rId9" Type="http://schemas.openxmlformats.org/officeDocument/2006/relationships/image" Target="../media/image2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79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78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1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26" Type="http://schemas.openxmlformats.org/officeDocument/2006/relationships/image" Target="../media/image271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34" Type="http://schemas.openxmlformats.org/officeDocument/2006/relationships/image" Target="../media/image283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5" Type="http://schemas.openxmlformats.org/officeDocument/2006/relationships/image" Target="../media/image270.png"/><Relationship Id="rId33" Type="http://schemas.openxmlformats.org/officeDocument/2006/relationships/image" Target="../media/image282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29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24" Type="http://schemas.openxmlformats.org/officeDocument/2006/relationships/image" Target="../media/image269.png"/><Relationship Id="rId32" Type="http://schemas.openxmlformats.org/officeDocument/2006/relationships/image" Target="../media/image277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23" Type="http://schemas.openxmlformats.org/officeDocument/2006/relationships/image" Target="../media/image268.png"/><Relationship Id="rId28" Type="http://schemas.openxmlformats.org/officeDocument/2006/relationships/image" Target="../media/image273.png"/><Relationship Id="rId36" Type="http://schemas.openxmlformats.org/officeDocument/2006/relationships/image" Target="../media/image285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31" Type="http://schemas.openxmlformats.org/officeDocument/2006/relationships/image" Target="../media/image276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Relationship Id="rId22" Type="http://schemas.openxmlformats.org/officeDocument/2006/relationships/image" Target="../media/image267.png"/><Relationship Id="rId27" Type="http://schemas.openxmlformats.org/officeDocument/2006/relationships/image" Target="../media/image272.png"/><Relationship Id="rId30" Type="http://schemas.openxmlformats.org/officeDocument/2006/relationships/image" Target="../media/image275.png"/><Relationship Id="rId35" Type="http://schemas.openxmlformats.org/officeDocument/2006/relationships/image" Target="../media/image28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13" Type="http://schemas.openxmlformats.org/officeDocument/2006/relationships/image" Target="../media/image297.png"/><Relationship Id="rId18" Type="http://schemas.openxmlformats.org/officeDocument/2006/relationships/image" Target="../media/image30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12" Type="http://schemas.openxmlformats.org/officeDocument/2006/relationships/image" Target="../media/image296.png"/><Relationship Id="rId17" Type="http://schemas.openxmlformats.org/officeDocument/2006/relationships/image" Target="../media/image301.png"/><Relationship Id="rId2" Type="http://schemas.openxmlformats.org/officeDocument/2006/relationships/image" Target="../media/image286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5.png"/><Relationship Id="rId5" Type="http://schemas.openxmlformats.org/officeDocument/2006/relationships/image" Target="../media/image289.png"/><Relationship Id="rId15" Type="http://schemas.openxmlformats.org/officeDocument/2006/relationships/image" Target="../media/image299.png"/><Relationship Id="rId10" Type="http://schemas.openxmlformats.org/officeDocument/2006/relationships/image" Target="../media/image294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Relationship Id="rId14" Type="http://schemas.openxmlformats.org/officeDocument/2006/relationships/image" Target="../media/image29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8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596053" y="1201626"/>
            <a:ext cx="35979947" cy="51064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4800" b="1" i="1" dirty="0">
                <a:solidFill>
                  <a:srgbClr val="FFFF00"/>
                </a:solidFill>
              </a:rPr>
              <a:t>NHLBI</a:t>
            </a:r>
          </a:p>
          <a:p>
            <a:pPr algn="ctr"/>
            <a:r>
              <a:rPr lang="en-US" altLang="zh-CN" sz="14800" b="1" i="1" dirty="0"/>
              <a:t>Deep Learning Crash Course</a:t>
            </a:r>
            <a:endParaRPr lang="en-US" sz="12800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National Heart, Lung, and Blood Institute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3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: Is it easy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idea, compute analytical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/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F6207-3F4A-40C0-9F55-3E123B106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091" y="9287377"/>
                <a:ext cx="20398405" cy="6654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55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analytical gradient : hard 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026" y="4261720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3153531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4346792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8094116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9287377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0635277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18" y="11828538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7EEF9-F25C-47FC-91A1-BDB77E380D98}"/>
              </a:ext>
            </a:extLst>
          </p:cNvPr>
          <p:cNvCxnSpPr/>
          <p:nvPr/>
        </p:nvCxnSpPr>
        <p:spPr>
          <a:xfrm>
            <a:off x="10855026" y="5806440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BD9145-193A-45D2-9C36-7F32AFD98BEF}"/>
              </a:ext>
            </a:extLst>
          </p:cNvPr>
          <p:cNvSpPr txBox="1"/>
          <p:nvPr/>
        </p:nvSpPr>
        <p:spPr>
          <a:xfrm>
            <a:off x="11750040" y="6629400"/>
            <a:ext cx="2194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let’s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/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𝒚𝒍𝒐𝒈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𝒚𝒍𝒐𝒈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[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]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)+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𝟑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𝒇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𝟐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𝟏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𝟏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[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𝟐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]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)+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begChr m:val="["/>
                                                          <m:endChr m:val="]"/>
                                                          <m:ctrlP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𝟑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eqAr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108818C-0144-4226-AEF0-FA1640323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791" y="9316289"/>
                <a:ext cx="22726991" cy="5210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4013180" y="16312280"/>
            <a:ext cx="1885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is hard … for this small MLP</a:t>
            </a:r>
          </a:p>
        </p:txBody>
      </p:sp>
    </p:spTree>
    <p:extLst>
      <p:ext uri="{BB962C8B-B14F-4D97-AF65-F5344CB8AC3E}">
        <p14:creationId xmlns:p14="http://schemas.microsoft.com/office/powerpoint/2010/main" val="409754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derivative gradient : cannot be 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23545800" y="9611230"/>
            <a:ext cx="10611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analytical gradient becomes impossible for deep neural networks </a:t>
            </a:r>
          </a:p>
        </p:txBody>
      </p:sp>
      <p:pic>
        <p:nvPicPr>
          <p:cNvPr id="1026" name="Picture 2" descr="resnet50">
            <a:extLst>
              <a:ext uri="{FF2B5EF4-FFF2-40B4-BE49-F238E27FC236}">
                <a16:creationId xmlns:a16="http://schemas.microsoft.com/office/drawing/2014/main" id="{802392DA-9EB6-4153-968B-564E1D4D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6" y="4353567"/>
            <a:ext cx="8062912" cy="131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CB975-9CE4-4CF2-8F1D-0152CF28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798" y="3739292"/>
            <a:ext cx="4613241" cy="149930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8C0B5A-E300-456E-B4C8-E880BD109E24}"/>
              </a:ext>
            </a:extLst>
          </p:cNvPr>
          <p:cNvSpPr/>
          <p:nvPr/>
        </p:nvSpPr>
        <p:spPr>
          <a:xfrm>
            <a:off x="15669663" y="18732325"/>
            <a:ext cx="435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C4043"/>
                </a:solidFill>
                <a:latin typeface="Google Sans"/>
              </a:rPr>
              <a:t>Going Deeper with Convolutions. CVPR 2015</a:t>
            </a:r>
            <a:endParaRPr lang="en-US" sz="1800" b="0" i="0" dirty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3EF5B-A0C7-426E-B8A6-AC28FB72A338}"/>
              </a:ext>
            </a:extLst>
          </p:cNvPr>
          <p:cNvSpPr/>
          <p:nvPr/>
        </p:nvSpPr>
        <p:spPr>
          <a:xfrm>
            <a:off x="4568753" y="17307488"/>
            <a:ext cx="7761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Lucida Grande"/>
              </a:rPr>
              <a:t>Deep Residual Learning for Image Recognition. https://arxiv.org/pdf/1512.03385.pdf</a:t>
            </a:r>
            <a:endParaRPr lang="en-US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45464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Use chain-rule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Let computer do the 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3B642-3D37-48E1-BD22-BED78F48FCF7}"/>
              </a:ext>
            </a:extLst>
          </p:cNvPr>
          <p:cNvSpPr txBox="1"/>
          <p:nvPr/>
        </p:nvSpPr>
        <p:spPr>
          <a:xfrm>
            <a:off x="19522440" y="1340746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layers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4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C7AC-6472-4C97-ACCC-92E1F7379A3B}"/>
              </a:ext>
            </a:extLst>
          </p:cNvPr>
          <p:cNvSpPr txBox="1"/>
          <p:nvPr/>
        </p:nvSpPr>
        <p:spPr>
          <a:xfrm>
            <a:off x="1930396" y="3439030"/>
            <a:ext cx="320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derivative gradient becomes impossible for deep neural networks. We need back prop. 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Given the gradient from the loss to output parameter z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gradient from the loss to 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900" y="1028700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2700" y="947628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719358" y="1450164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619220" y="1272666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20276820" y="1208211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2197060" y="1272666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75" y="1226499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5195132" y="1226499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2070080" y="1558876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95" y="901461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79" y="1500875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0" y="1155876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904" y="1306699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82" y="1005998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017" y="1557381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6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540" y="8325455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49340" y="7514737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695998" y="12540097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2595860" y="10765117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6253460" y="1012057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8173700" y="10765117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215" y="10303452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1171772" y="10303452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8046720" y="13627223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35" y="7053072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19" y="13047205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3040" y="9597219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44" y="11105445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922" y="8098439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57" y="13612268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/>
              <p:nvPr/>
            </p:nvSpPr>
            <p:spPr>
              <a:xfrm>
                <a:off x="28906470" y="1614266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D50C5-7001-4AAB-81D2-8868256B4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470" y="16142664"/>
                <a:ext cx="364958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7174648" y="5687867"/>
                <a:ext cx="4395011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648" y="5687867"/>
                <a:ext cx="4395011" cy="2083455"/>
              </a:xfrm>
              <a:prstGeom prst="rect">
                <a:avLst/>
              </a:prstGeom>
              <a:blipFill>
                <a:blip r:embed="rId11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7174648" y="8871791"/>
                <a:ext cx="4395011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648" y="8871791"/>
                <a:ext cx="4395011" cy="2234714"/>
              </a:xfrm>
              <a:prstGeom prst="rect">
                <a:avLst/>
              </a:prstGeom>
              <a:blipFill>
                <a:blip r:embed="rId12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25328880" y="4125733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5332291" y="11905183"/>
            <a:ext cx="1058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layer to 	produce z from x and y</a:t>
            </a:r>
          </a:p>
        </p:txBody>
      </p:sp>
    </p:spTree>
    <p:extLst>
      <p:ext uri="{BB962C8B-B14F-4D97-AF65-F5344CB8AC3E}">
        <p14:creationId xmlns:p14="http://schemas.microsoft.com/office/powerpoint/2010/main" val="96599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3137" y="543473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32937" y="462401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979595" y="964937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8879457" y="787439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2537057" y="722984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4457297" y="787439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8812" y="741272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7455369" y="74127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4330317" y="1073649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32" y="416234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16" y="1015648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637" y="670649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141" y="821472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9" y="520771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54" y="1072154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788" y="12934171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94" y="1576514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64897A-8C1E-47CD-9F26-7F5D79ACFEDF}"/>
              </a:ext>
            </a:extLst>
          </p:cNvPr>
          <p:cNvSpPr txBox="1"/>
          <p:nvPr/>
        </p:nvSpPr>
        <p:spPr>
          <a:xfrm>
            <a:off x="11214590" y="11361057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Chain rule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A4BF5D-2D90-4A0F-8CD6-76C661715B0E}"/>
              </a:ext>
            </a:extLst>
          </p:cNvPr>
          <p:cNvSpPr txBox="1"/>
          <p:nvPr/>
        </p:nvSpPr>
        <p:spPr>
          <a:xfrm>
            <a:off x="20743797" y="4624012"/>
            <a:ext cx="1150188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	We know the current </a:t>
            </a:r>
            <a:r>
              <a:rPr lang="en-US" b="1" dirty="0"/>
              <a:t>function</a:t>
            </a:r>
            <a:r>
              <a:rPr lang="en-US" dirty="0"/>
              <a:t> to 	compute z from x and y</a:t>
            </a:r>
          </a:p>
          <a:p>
            <a:endParaRPr lang="en-US" dirty="0"/>
          </a:p>
          <a:p>
            <a:r>
              <a:rPr lang="en-US" dirty="0"/>
              <a:t>	We know the gradient of loss 	to output z</a:t>
            </a:r>
          </a:p>
          <a:p>
            <a:endParaRPr lang="en-US" dirty="0"/>
          </a:p>
          <a:p>
            <a:r>
              <a:rPr lang="en-US" dirty="0"/>
              <a:t>	Enough information to 	compute derivative of loss 	to 	input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/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9B1461-060D-4DB9-9632-735BCE172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817" y="15372495"/>
                <a:ext cx="6922100" cy="2083455"/>
              </a:xfrm>
              <a:prstGeom prst="rect">
                <a:avLst/>
              </a:prstGeom>
              <a:blipFill>
                <a:blip r:embed="rId12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/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3BE0EC-C2DD-4E68-9DC5-B8AFE9D5A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57" y="15296866"/>
                <a:ext cx="6922100" cy="2234714"/>
              </a:xfrm>
              <a:prstGeom prst="rect">
                <a:avLst/>
              </a:prstGeom>
              <a:blipFill>
                <a:blip r:embed="rId13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0497" y="8501558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70297" y="7690840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716955" y="12716200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616817" y="10941220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4274417" y="1029667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16194657" y="10941220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172" y="10479555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19192729" y="10479555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6067677" y="1380332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92" y="722917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76" y="13223308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997" y="9773322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01" y="11281548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5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79" y="8274542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14" y="13788371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/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D96E2-A566-4E69-9626-CC8254037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155" y="11139853"/>
                <a:ext cx="9993849" cy="2083455"/>
              </a:xfrm>
              <a:prstGeom prst="rect">
                <a:avLst/>
              </a:prstGeom>
              <a:blipFill>
                <a:blip r:embed="rId10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/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8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8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8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8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8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8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8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8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A94DF1-0E76-46C4-B7F7-8149CF57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194" y="7754434"/>
                <a:ext cx="10605772" cy="2234714"/>
              </a:xfrm>
              <a:prstGeom prst="rect">
                <a:avLst/>
              </a:prstGeom>
              <a:blipFill>
                <a:blip r:embed="rId11"/>
                <a:stretch>
                  <a:fillRect b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11007501" y="3729743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4D3A0-CA68-46C5-95A7-008D66229E71}"/>
              </a:ext>
            </a:extLst>
          </p:cNvPr>
          <p:cNvSpPr/>
          <p:nvPr/>
        </p:nvSpPr>
        <p:spPr bwMode="auto">
          <a:xfrm>
            <a:off x="30038040" y="7690840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BB096A-D7CF-4EFA-940F-81F8A4E380EE}"/>
              </a:ext>
            </a:extLst>
          </p:cNvPr>
          <p:cNvCxnSpPr/>
          <p:nvPr/>
        </p:nvCxnSpPr>
        <p:spPr>
          <a:xfrm>
            <a:off x="27271980" y="4653073"/>
            <a:ext cx="3223260" cy="2799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E2DFAD8-EAE2-4728-B4FD-F4250F340F19}"/>
              </a:ext>
            </a:extLst>
          </p:cNvPr>
          <p:cNvSpPr/>
          <p:nvPr/>
        </p:nvSpPr>
        <p:spPr bwMode="auto">
          <a:xfrm>
            <a:off x="31729680" y="7655961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88DE71-C5AF-4158-A8BB-500B0F71D00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3008374" y="4653073"/>
            <a:ext cx="166468" cy="3002888"/>
          </a:xfrm>
          <a:prstGeom prst="straightConnector1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472D191-2657-4BE2-899E-AF2F6335832C}"/>
              </a:ext>
            </a:extLst>
          </p:cNvPr>
          <p:cNvSpPr/>
          <p:nvPr/>
        </p:nvSpPr>
        <p:spPr bwMode="auto">
          <a:xfrm>
            <a:off x="30038040" y="11032426"/>
            <a:ext cx="1577340" cy="2298308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4DF22-D9D3-4C19-ADDC-9532D4A4E207}"/>
              </a:ext>
            </a:extLst>
          </p:cNvPr>
          <p:cNvSpPr/>
          <p:nvPr/>
        </p:nvSpPr>
        <p:spPr bwMode="auto">
          <a:xfrm>
            <a:off x="31756905" y="11032426"/>
            <a:ext cx="2890324" cy="2298308"/>
          </a:xfrm>
          <a:prstGeom prst="rect">
            <a:avLst/>
          </a:prstGeom>
          <a:noFill/>
          <a:ln w="1016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0616817" y="13025242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5464535" y="9180843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5045218" y="11921800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3533120" y="12716200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flow</a:t>
            </a:r>
          </a:p>
        </p:txBody>
      </p:sp>
    </p:spTree>
    <p:extLst>
      <p:ext uri="{BB962C8B-B14F-4D97-AF65-F5344CB8AC3E}">
        <p14:creationId xmlns:p14="http://schemas.microsoft.com/office/powerpoint/2010/main" val="351311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822" y="433395"/>
            <a:ext cx="34226237" cy="2538411"/>
          </a:xfrm>
        </p:spPr>
        <p:txBody>
          <a:bodyPr/>
          <a:lstStyle/>
          <a:p>
            <a:r>
              <a:rPr lang="en-US" dirty="0"/>
              <a:t>Compute gradient : 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/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BB20BC1-588D-49F4-8A8E-3B99B263F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2458" y="6593210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3442F-DE32-42AE-AB46-470F06E75C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672258" y="5782492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BBA01-D18B-4F75-8645-4B236DE550D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218916" y="10807852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6AC5E3-65AD-48AA-AD0E-6871C348B3D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118778" y="9032872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E84606-7012-433D-8124-C6FC790178E2}"/>
              </a:ext>
            </a:extLst>
          </p:cNvPr>
          <p:cNvSpPr txBox="1"/>
          <p:nvPr/>
        </p:nvSpPr>
        <p:spPr>
          <a:xfrm>
            <a:off x="19776378" y="838832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A59A7B-AF8D-42F0-B929-A90572209269}"/>
              </a:ext>
            </a:extLst>
          </p:cNvPr>
          <p:cNvCxnSpPr>
            <a:cxnSpLocks/>
          </p:cNvCxnSpPr>
          <p:nvPr/>
        </p:nvCxnSpPr>
        <p:spPr>
          <a:xfrm flipV="1">
            <a:off x="21696618" y="9032872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/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520FCF-1639-46D9-971F-D82FA625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133" y="8571207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18CDFC0-3D2E-4732-B8BD-2328A7BA83A1}"/>
              </a:ext>
            </a:extLst>
          </p:cNvPr>
          <p:cNvSpPr txBox="1"/>
          <p:nvPr/>
        </p:nvSpPr>
        <p:spPr>
          <a:xfrm>
            <a:off x="24694690" y="8571207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0CE53-7D6B-4AE1-8CA1-A4216475DA14}"/>
              </a:ext>
            </a:extLst>
          </p:cNvPr>
          <p:cNvSpPr txBox="1"/>
          <p:nvPr/>
        </p:nvSpPr>
        <p:spPr>
          <a:xfrm>
            <a:off x="11569638" y="1189497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/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64BF32-ADCF-4F28-81DA-62945CCC0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753" y="5320827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/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63FDA-F5A2-4DF1-823E-95E705A9E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37" y="11314960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/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8768F9-93CA-47BA-BEEF-AA16F5B43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958" y="7864974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/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given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FB1836-09BE-4792-9438-E6E3C5A83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9462" y="9373200"/>
                <a:ext cx="3325719" cy="1314142"/>
              </a:xfrm>
              <a:prstGeom prst="rect">
                <a:avLst/>
              </a:prstGeom>
              <a:blipFill>
                <a:blip r:embed="rId7"/>
                <a:stretch>
                  <a:fillRect r="-9341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/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F3F31F-3374-42B3-BC04-46EBAB05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840" y="6366194"/>
                <a:ext cx="1144609" cy="16724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/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85AEA0-7EFF-44A0-9FF4-F771430D0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575" y="11880023"/>
                <a:ext cx="1161535" cy="1814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FB569B1-411F-4F0B-98E8-77328280864B}"/>
              </a:ext>
            </a:extLst>
          </p:cNvPr>
          <p:cNvSpPr txBox="1"/>
          <p:nvPr/>
        </p:nvSpPr>
        <p:spPr>
          <a:xfrm>
            <a:off x="6048754" y="3915794"/>
            <a:ext cx="24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current gradient, only need </a:t>
            </a:r>
            <a:r>
              <a:rPr lang="en-US" b="1" dirty="0"/>
              <a:t>upstream gradient </a:t>
            </a:r>
            <a:r>
              <a:rPr lang="en-US" dirty="0"/>
              <a:t>and </a:t>
            </a:r>
            <a:r>
              <a:rPr lang="en-US" b="1" dirty="0"/>
              <a:t>local gradient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B5C1B7-341E-4BBB-BE76-444459D15D36}"/>
              </a:ext>
            </a:extLst>
          </p:cNvPr>
          <p:cNvCxnSpPr>
            <a:cxnSpLocks/>
          </p:cNvCxnSpPr>
          <p:nvPr/>
        </p:nvCxnSpPr>
        <p:spPr>
          <a:xfrm flipH="1">
            <a:off x="16118778" y="11116894"/>
            <a:ext cx="2558837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E53392-DB34-4BDF-844A-ECFDFB6C5C4B}"/>
              </a:ext>
            </a:extLst>
          </p:cNvPr>
          <p:cNvCxnSpPr>
            <a:cxnSpLocks/>
          </p:cNvCxnSpPr>
          <p:nvPr/>
        </p:nvCxnSpPr>
        <p:spPr>
          <a:xfrm flipH="1" flipV="1">
            <a:off x="10966496" y="7272495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CE787F-129F-4A3F-A502-28D1989B10C1}"/>
              </a:ext>
            </a:extLst>
          </p:cNvPr>
          <p:cNvCxnSpPr>
            <a:cxnSpLocks/>
          </p:cNvCxnSpPr>
          <p:nvPr/>
        </p:nvCxnSpPr>
        <p:spPr>
          <a:xfrm flipH="1">
            <a:off x="10547179" y="10013452"/>
            <a:ext cx="2040062" cy="8107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B0E0B-636C-4025-9DE9-2DEC208F9845}"/>
              </a:ext>
            </a:extLst>
          </p:cNvPr>
          <p:cNvSpPr txBox="1"/>
          <p:nvPr/>
        </p:nvSpPr>
        <p:spPr>
          <a:xfrm>
            <a:off x="19035081" y="10807852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Upstream gradient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7C3D2-2096-413F-9699-6E7EB89FD5F9}"/>
              </a:ext>
            </a:extLst>
          </p:cNvPr>
          <p:cNvSpPr txBox="1"/>
          <p:nvPr/>
        </p:nvSpPr>
        <p:spPr>
          <a:xfrm>
            <a:off x="2377086" y="14639849"/>
            <a:ext cx="26229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flow through the model to compute loss</a:t>
            </a:r>
          </a:p>
          <a:p>
            <a:endParaRPr lang="en-US" dirty="0"/>
          </a:p>
          <a:p>
            <a:r>
              <a:rPr lang="en-US" dirty="0"/>
              <a:t>Gradient of loss flows back to compute gradient to inputs (and all others …)</a:t>
            </a:r>
          </a:p>
          <a:p>
            <a:endParaRPr lang="en-US" dirty="0"/>
          </a:p>
          <a:p>
            <a:r>
              <a:rPr lang="en-US" dirty="0"/>
              <a:t>Upstream gradient is combined with local gradient to compute downstream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/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3C5AE3-0575-42A1-BC17-41E090A7E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206" y="9600300"/>
                <a:ext cx="1896102" cy="1287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/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459EC32-17AA-4E44-B3EF-94F7B7BF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507" y="7289787"/>
                <a:ext cx="1896102" cy="1147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47F581-C899-4031-A1FE-4C512A1CCD45}"/>
              </a:ext>
            </a:extLst>
          </p:cNvPr>
          <p:cNvSpPr txBox="1"/>
          <p:nvPr/>
        </p:nvSpPr>
        <p:spPr>
          <a:xfrm>
            <a:off x="5827351" y="8325291"/>
            <a:ext cx="5075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downstream gradient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9FF43E-5EB9-438D-9A3A-D2916B712DBF}"/>
              </a:ext>
            </a:extLst>
          </p:cNvPr>
          <p:cNvSpPr txBox="1"/>
          <p:nvPr/>
        </p:nvSpPr>
        <p:spPr>
          <a:xfrm>
            <a:off x="11835851" y="5522377"/>
            <a:ext cx="5075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41035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7084457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/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C3767F-26FF-4642-B047-EB18ABBC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4" y="9079724"/>
                <a:ext cx="13714973" cy="2574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/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A17AC7-0D5A-4321-A5FC-1CAB6CFB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063" y="12797924"/>
                <a:ext cx="6419386" cy="2806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/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BD84CC-1EA8-41FB-AB7A-5AECDEC8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7424" y="7259351"/>
                <a:ext cx="6105197" cy="1354217"/>
              </a:xfrm>
              <a:prstGeom prst="rect">
                <a:avLst/>
              </a:prstGeom>
              <a:blipFill>
                <a:blip r:embed="rId5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05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299062" y="3958046"/>
            <a:ext cx="2087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running example : heart finding from MRI images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C35E-89C2-47DF-BD96-71089DA0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37" y="6192392"/>
            <a:ext cx="8738526" cy="11651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172B-9645-42F1-B866-0C047FEA620E}"/>
                  </a:ext>
                </a:extLst>
              </p:cNvPr>
              <p:cNvSpPr txBox="1"/>
              <p:nvPr/>
            </p:nvSpPr>
            <p:spPr>
              <a:xfrm>
                <a:off x="5497552" y="10487336"/>
                <a:ext cx="3804247" cy="3061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172B-9645-42F1-B866-0C047FEA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52" y="10487336"/>
                <a:ext cx="3804247" cy="3061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0FCC9B-8F59-4299-9E60-E78DAA5AB3F7}"/>
              </a:ext>
            </a:extLst>
          </p:cNvPr>
          <p:cNvCxnSpPr>
            <a:cxnSpLocks/>
          </p:cNvCxnSpPr>
          <p:nvPr/>
        </p:nvCxnSpPr>
        <p:spPr>
          <a:xfrm flipV="1">
            <a:off x="18979601" y="12018075"/>
            <a:ext cx="3257217" cy="1"/>
          </a:xfrm>
          <a:prstGeom prst="straightConnector1">
            <a:avLst/>
          </a:prstGeom>
          <a:ln w="152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3F81C1-F6BF-4EB3-9842-44C69706A883}"/>
                  </a:ext>
                </a:extLst>
              </p:cNvPr>
              <p:cNvSpPr txBox="1"/>
              <p:nvPr/>
            </p:nvSpPr>
            <p:spPr>
              <a:xfrm>
                <a:off x="22706456" y="11091251"/>
                <a:ext cx="8087407" cy="1853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imaging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heart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3F81C1-F6BF-4EB3-9842-44C69706A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456" y="11091251"/>
                <a:ext cx="8087407" cy="1853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8108715"/>
                <a:ext cx="776174" cy="1323439"/>
              </a:xfrm>
              <a:prstGeom prst="rect">
                <a:avLst/>
              </a:prstGeom>
              <a:blipFill>
                <a:blip r:embed="rId7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51" y="14082032"/>
                <a:ext cx="607643" cy="1323439"/>
              </a:xfrm>
              <a:prstGeom prst="rect">
                <a:avLst/>
              </a:prstGeom>
              <a:blipFill>
                <a:blip r:embed="rId8"/>
                <a:stretch>
                  <a:fillRect l="-2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87638" y="9432154"/>
            <a:ext cx="4429491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455" y="8236581"/>
                <a:ext cx="41819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122700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1280542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69" y="11542432"/>
                <a:ext cx="179190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3862083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5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53760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8888" y="13027132"/>
                <a:ext cx="3470484" cy="34332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6" y="12841907"/>
                <a:ext cx="3470484" cy="34332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5868356" y="8570380"/>
            <a:ext cx="5868120" cy="16340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5378866" cy="409776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3701694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6079372" y="14558527"/>
            <a:ext cx="4925584" cy="18522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9075725" y="8570380"/>
            <a:ext cx="3322147" cy="20005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2740198" y="10450400"/>
            <a:ext cx="731520" cy="23915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5206960" y="8733780"/>
            <a:ext cx="47853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5823" y="8354936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479" y="7462384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79" y="13543143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13" y="11613022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519" y="7537190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38006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97872" y="6887619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6798" y="12279985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955" y="13904653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6476" y="7017160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10871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7102608" y="8985181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7738263" y="9432154"/>
            <a:ext cx="3985574" cy="358118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907194" y="14743752"/>
            <a:ext cx="1829604" cy="4005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476723" y="14783810"/>
            <a:ext cx="3528232" cy="101006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9075725" y="8770435"/>
            <a:ext cx="3322147" cy="21474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23939015" y="12351434"/>
            <a:ext cx="731521" cy="155321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7604596" y="9684297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9" y="9199731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031" y="7758900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762" y="13726161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804" y="12357079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30" y="8286848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gradient</a:t>
            </a:r>
          </a:p>
        </p:txBody>
      </p:sp>
    </p:spTree>
    <p:extLst>
      <p:ext uri="{BB962C8B-B14F-4D97-AF65-F5344CB8AC3E}">
        <p14:creationId xmlns:p14="http://schemas.microsoft.com/office/powerpoint/2010/main" val="9623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45434" y="6709127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4360" y="12101493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/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5FF6BC-40B0-4E11-8EE9-1AB756167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5046" y="14303266"/>
                <a:ext cx="5868119" cy="37784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/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020BDA6-01DA-4B6F-8999-117924FC2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84038" y="6838668"/>
                <a:ext cx="5868120" cy="53342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64" y="8114575"/>
                <a:ext cx="2674925" cy="1323439"/>
              </a:xfrm>
              <a:prstGeom prst="rect">
                <a:avLst/>
              </a:prstGeom>
              <a:blipFill>
                <a:blip r:embed="rId7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5" y="14082032"/>
                <a:ext cx="3209779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3F8F6D-01BD-463A-9387-A441183996A5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9650170" y="8806689"/>
            <a:ext cx="4633868" cy="6991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6449327" y="9438014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8907194" y="14605318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40CD-38DF-43F8-BFB9-7808B26522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0024285" y="14605318"/>
            <a:ext cx="5300761" cy="158716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7786789" y="8776295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F83D09-E52D-4961-84D5-0E411B0188CA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27218098" y="12172942"/>
            <a:ext cx="1041008" cy="213032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3CDE56-188F-408B-A309-A3092C48CBD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0152158" y="9505805"/>
            <a:ext cx="4144519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/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8171A2-6BE3-4429-BA52-55C05EA5C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911" y="9021239"/>
                <a:ext cx="186083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/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CBDC97-2B78-4823-B9CA-846D07C2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593" y="7580408"/>
                <a:ext cx="2940613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/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21F63A-B4A8-4B1E-95AA-DFAA6AFC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506" y="13547669"/>
                <a:ext cx="2994153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/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575C17-A14C-41A9-A1A6-E8B7A3C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66" y="12178587"/>
                <a:ext cx="3505511" cy="11079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/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6034C4-F75E-41A7-9E44-C645E50FC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392" y="8108356"/>
                <a:ext cx="5575694" cy="11079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14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/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8EB0C5-B3C5-4A4A-8356-7F0C9CC86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023" y="9634639"/>
                <a:ext cx="2505814" cy="16724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/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BDD5BD-EAB1-4672-9AF1-BC05C8045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042" y="9510334"/>
                <a:ext cx="4854342" cy="13142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/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CFD58F2-6E5C-4548-80D6-94A036576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9105" y="12455995"/>
                <a:ext cx="5189241" cy="14104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/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  <m:r>
                      <a:rPr lang="en-US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𝒙𝒚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58CD6C-A2E0-4E50-9A9F-D7B32DF17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14096">
                <a:off x="19685623" y="15825651"/>
                <a:ext cx="5310236" cy="14104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446" y="15793166"/>
                <a:ext cx="7465633" cy="181479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63" y="8855702"/>
                <a:ext cx="5456237" cy="167244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5662053" y="10944190"/>
                <a:ext cx="7461338" cy="18147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8" grpId="0"/>
      <p:bldP spid="30" grpId="0"/>
      <p:bldP spid="31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70099" y="5611428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09025" y="11003794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529" y="7016876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/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75DD9B-B1DF-4E1D-8623-11F364A81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080" y="12984333"/>
                <a:ext cx="3209779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473992" y="8340315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C9A58-C06D-40CE-B02A-B9E7292B3A3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18931859" y="13507619"/>
            <a:ext cx="4377166" cy="13843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7811454" y="7678596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7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/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7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7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7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7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476FD6-03D0-4D98-907A-D6433FB0F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478" y="14611219"/>
                <a:ext cx="9889952" cy="23888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8628" y="7758003"/>
                <a:ext cx="5456237" cy="16724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5686718" y="9846491"/>
                <a:ext cx="7461338" cy="1814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254006" y="10210317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/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C6392-4019-4CE7-A5D2-FF25AC10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37" y="11242992"/>
                <a:ext cx="6419386" cy="2806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022901" y="13853627"/>
            <a:ext cx="3125796" cy="31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/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65919D-0DA0-42AF-9457-A2F93D9B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9" y="4249976"/>
                <a:ext cx="6814686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/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DC25A07-A70E-4CAD-A5AC-3F24DC01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4772" y="5695654"/>
                <a:ext cx="4704736" cy="41951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/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E4F53D-1E7E-4669-88B5-71CEBD81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33698" y="11088020"/>
                <a:ext cx="6739925" cy="50076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/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7FC510-D0E9-4BAA-AB83-B4BF29A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202" y="7101102"/>
                <a:ext cx="2674925" cy="1323439"/>
              </a:xfrm>
              <a:prstGeom prst="rect">
                <a:avLst/>
              </a:prstGeom>
              <a:blipFill>
                <a:blip r:embed="rId5"/>
                <a:stretch>
                  <a:fillRect l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D86DFE-F8B5-4CE7-A773-9B273B12472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16898665" y="8424541"/>
            <a:ext cx="7822072" cy="33968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E78F5A-7D31-45C1-A7F9-D0544200A293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>
            <a:off x="18236127" y="7762822"/>
            <a:ext cx="7158645" cy="303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/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8800" dirty="0"/>
                  <a:t>, </a:t>
                </a:r>
                <a14:m>
                  <m:oMath xmlns:m="http://schemas.openxmlformats.org/officeDocument/2006/math"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8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8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5D8F5F-95F8-4A29-964E-C0F3F4F2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64" y="6156307"/>
                <a:ext cx="6105197" cy="1354217"/>
              </a:xfrm>
              <a:prstGeom prst="rect">
                <a:avLst/>
              </a:prstGeom>
              <a:blipFill>
                <a:blip r:embed="rId6"/>
                <a:stretch>
                  <a:fillRect t="-25225" b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4C3E06-8B61-49A3-B6B9-A6232A7813EE}"/>
              </a:ext>
            </a:extLst>
          </p:cNvPr>
          <p:cNvSpPr txBox="1"/>
          <p:nvPr/>
        </p:nvSpPr>
        <p:spPr>
          <a:xfrm>
            <a:off x="15646559" y="4508876"/>
            <a:ext cx="12473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/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18EC07-0B6B-41F1-ADAA-D6916B2F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3301" y="7842229"/>
                <a:ext cx="5456237" cy="16724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/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F9F6FD-4369-463E-85A0-212ED6DC7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87310">
                <a:off x="16111391" y="9930717"/>
                <a:ext cx="7461338" cy="1814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B98E82-FFC7-44C8-A55F-4ABA9B648D59}"/>
              </a:ext>
            </a:extLst>
          </p:cNvPr>
          <p:cNvSpPr txBox="1"/>
          <p:nvPr/>
        </p:nvSpPr>
        <p:spPr>
          <a:xfrm>
            <a:off x="30678679" y="10294543"/>
            <a:ext cx="430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/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8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=2+8=10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8454E-E5F0-452F-9B01-A258E206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2" y="8338679"/>
                <a:ext cx="13714973" cy="2574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D18C9EA-4F91-485A-9963-2F98004A8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51419" y="8454936"/>
            <a:ext cx="3125796" cy="3125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289DC1-5C17-48CC-AB86-E8C2E710374F}"/>
              </a:ext>
            </a:extLst>
          </p:cNvPr>
          <p:cNvSpPr txBox="1"/>
          <p:nvPr/>
        </p:nvSpPr>
        <p:spPr>
          <a:xfrm>
            <a:off x="6888076" y="12833199"/>
            <a:ext cx="16042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Two paths contribute to one variable :</a:t>
            </a:r>
          </a:p>
          <a:p>
            <a:endParaRPr lang="en-US" sz="7200" dirty="0"/>
          </a:p>
          <a:p>
            <a:pPr algn="ctr"/>
            <a:r>
              <a:rPr lang="en-US" sz="7200" b="1" i="1" dirty="0"/>
              <a:t>Sum contributions from all paths</a:t>
            </a:r>
          </a:p>
        </p:txBody>
      </p:sp>
    </p:spTree>
    <p:extLst>
      <p:ext uri="{BB962C8B-B14F-4D97-AF65-F5344CB8AC3E}">
        <p14:creationId xmlns:p14="http://schemas.microsoft.com/office/powerpoint/2010/main" val="33607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Scalar to Vector and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19" y="4162029"/>
                <a:ext cx="3107517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C8DD0-ABCB-416D-9FE8-2130300D6A83}"/>
              </a:ext>
            </a:extLst>
          </p:cNvPr>
          <p:cNvSpPr txBox="1"/>
          <p:nvPr/>
        </p:nvSpPr>
        <p:spPr>
          <a:xfrm>
            <a:off x="2377440" y="4394597"/>
            <a:ext cx="1232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is a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/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6600" dirty="0"/>
                  <a:t> is a scalar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211C28-88FE-42D3-AB22-94C0C5C99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139537"/>
                <a:ext cx="4995855" cy="1585690"/>
              </a:xfrm>
              <a:prstGeom prst="rect">
                <a:avLst/>
              </a:prstGeom>
              <a:blipFill>
                <a:blip r:embed="rId3"/>
                <a:stretch>
                  <a:fillRect r="-756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/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6600" dirty="0"/>
                  <a:t> is a scalar, then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F209F7-5E43-4491-BFC5-AB3B64AF2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147297"/>
                <a:ext cx="7489358" cy="1107996"/>
              </a:xfrm>
              <a:prstGeom prst="rect">
                <a:avLst/>
              </a:prstGeom>
              <a:blipFill>
                <a:blip r:embed="rId4"/>
                <a:stretch>
                  <a:fillRect l="-5533" t="-19231" r="-4557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9CA9CA-C4EB-4BA3-BD8F-D8D0AEB5713A}"/>
              </a:ext>
            </a:extLst>
          </p:cNvPr>
          <p:cNvSpPr txBox="1"/>
          <p:nvPr/>
        </p:nvSpPr>
        <p:spPr>
          <a:xfrm>
            <a:off x="2377440" y="12618720"/>
            <a:ext cx="748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a scalar function to a scalar variable is a scalar.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55F9B-6394-42B8-A0E0-5FB6C2CB8A59}"/>
              </a:ext>
            </a:extLst>
          </p:cNvPr>
          <p:cNvCxnSpPr/>
          <p:nvPr/>
        </p:nvCxnSpPr>
        <p:spPr>
          <a:xfrm>
            <a:off x="1061013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vector,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0" y="7147297"/>
                <a:ext cx="9330055" cy="1131015"/>
              </a:xfrm>
              <a:prstGeom prst="rect">
                <a:avLst/>
              </a:prstGeom>
              <a:blipFill>
                <a:blip r:embed="rId5"/>
                <a:stretch>
                  <a:fillRect l="-4442" t="-16667" b="-39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/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is a vector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79865-5D42-411B-BE50-9BF632ECE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21" y="9139537"/>
                <a:ext cx="9852660" cy="2601290"/>
              </a:xfrm>
              <a:prstGeom prst="rect">
                <a:avLst/>
              </a:prstGeom>
              <a:blipFill>
                <a:blip r:embed="rId6"/>
                <a:stretch>
                  <a:fillRect l="-4205" r="-3401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/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BE6EC5-70BC-4E16-B06B-65FFF47B3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475" y="14363521"/>
                <a:ext cx="11741419" cy="181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133" y="12499841"/>
                <a:ext cx="991354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5C9815-2E4A-47D6-AED9-CE959E33D580}"/>
              </a:ext>
            </a:extLst>
          </p:cNvPr>
          <p:cNvCxnSpPr/>
          <p:nvPr/>
        </p:nvCxnSpPr>
        <p:spPr>
          <a:xfrm>
            <a:off x="24120396" y="6016067"/>
            <a:ext cx="0" cy="1204722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/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6600" b="0" dirty="0"/>
                  <a:t>If </a:t>
                </a:r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6600" dirty="0"/>
                  <a:t> is a matrix,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7435EE-B6DD-4CBF-9D4E-BB75C9B23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169" y="7147297"/>
                <a:ext cx="9569094" cy="1126142"/>
              </a:xfrm>
              <a:prstGeom prst="rect">
                <a:avLst/>
              </a:prstGeom>
              <a:blipFill>
                <a:blip r:embed="rId9"/>
                <a:stretch>
                  <a:fillRect l="-4331" t="-1729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/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6600" dirty="0"/>
                  <a:t> still has in the same shape as </a:t>
                </a:r>
                <a14:m>
                  <m:oMath xmlns:m="http://schemas.openxmlformats.org/officeDocument/2006/math">
                    <m:r>
                      <a:rPr lang="en-US" sz="6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16F79E-F92A-4CE4-AEEF-3DEF31EC1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386" y="8986355"/>
                <a:ext cx="9852660" cy="2601290"/>
              </a:xfrm>
              <a:prstGeom prst="rect">
                <a:avLst/>
              </a:prstGeom>
              <a:blipFill>
                <a:blip r:embed="rId10"/>
                <a:stretch>
                  <a:fillRect l="-4208" b="-16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/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C2B9C4-66E2-4B04-A2A8-CFD3AEAD9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606" y="11838896"/>
                <a:ext cx="11884535" cy="2962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4254" y="15314427"/>
                <a:ext cx="8083238" cy="1906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11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to Vector : Jacobian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/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09634-1D8D-4BF5-AD71-61C12E635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4247655"/>
                <a:ext cx="7030514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/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FD6094-B078-4EA2-9295-26D55010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7508651"/>
                <a:ext cx="9150262" cy="1107996"/>
              </a:xfrm>
              <a:prstGeom prst="rect">
                <a:avLst/>
              </a:prstGeom>
              <a:blipFill>
                <a:blip r:embed="rId4"/>
                <a:stretch>
                  <a:fillRect t="-19890" r="-2532" b="-4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/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7CE23B-6335-4210-BA75-F94C709F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7600984"/>
                <a:ext cx="991354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/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8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8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8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8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8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ACD699-5AC4-4909-989F-3EDB893C2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97" y="12200057"/>
                <a:ext cx="11607280" cy="278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/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8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ED8555-B2D7-4B83-8A85-C0797115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0120" y="4247655"/>
                <a:ext cx="476534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/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C8D00-49A5-492F-A30E-5EB23D2C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80" y="4311721"/>
                <a:ext cx="3928255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/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8171-D96A-4D48-847F-7C7A4C42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280" y="4311721"/>
                <a:ext cx="3983526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/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6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600" dirty="0"/>
                  <a:t>is a vector of length N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351F83-849C-4D1E-AB67-D31D98339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40" y="9365372"/>
                <a:ext cx="9150262" cy="1107996"/>
              </a:xfrm>
              <a:prstGeom prst="rect">
                <a:avLst/>
              </a:prstGeom>
              <a:blipFill>
                <a:blip r:embed="rId10"/>
                <a:stretch>
                  <a:fillRect t="-19231" r="-2798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/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….</m:t>
                                </m:r>
                              </m:e>
                            </m:mr>
                          </m: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3061F51-E763-45E2-8F22-F14262DC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44" y="9457705"/>
                <a:ext cx="1006891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/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016CF-972F-441A-B6C9-45FB5DEB0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6197" y="11620206"/>
                <a:ext cx="6481646" cy="4322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48572EA-A568-4001-B48E-8F1F2A5A3362}"/>
              </a:ext>
            </a:extLst>
          </p:cNvPr>
          <p:cNvSpPr/>
          <p:nvPr/>
        </p:nvSpPr>
        <p:spPr>
          <a:xfrm>
            <a:off x="25270926" y="11620206"/>
            <a:ext cx="11067453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Jacobian matrix</a:t>
            </a:r>
          </a:p>
          <a:p>
            <a:endParaRPr lang="en-US" sz="6600" dirty="0"/>
          </a:p>
          <a:p>
            <a:r>
              <a:rPr lang="en-US" sz="6600" dirty="0" err="1"/>
              <a:t>MxN</a:t>
            </a:r>
            <a:endParaRPr lang="en-US" sz="6600" dirty="0"/>
          </a:p>
          <a:p>
            <a:r>
              <a:rPr lang="en-US" sz="6600" dirty="0"/>
              <a:t>output length by input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BC968-C8B0-4B63-A635-2D111F10CD1F}"/>
              </a:ext>
            </a:extLst>
          </p:cNvPr>
          <p:cNvSpPr txBox="1"/>
          <p:nvPr/>
        </p:nvSpPr>
        <p:spPr>
          <a:xfrm>
            <a:off x="2377440" y="17099968"/>
            <a:ext cx="2114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 of every element of y to every element of x</a:t>
            </a:r>
          </a:p>
        </p:txBody>
      </p:sp>
    </p:spTree>
    <p:extLst>
      <p:ext uri="{BB962C8B-B14F-4D97-AF65-F5344CB8AC3E}">
        <p14:creationId xmlns:p14="http://schemas.microsoft.com/office/powerpoint/2010/main" val="242638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DFE6C-39F1-441C-843C-493CD4FE7246}"/>
              </a:ext>
            </a:extLst>
          </p:cNvPr>
          <p:cNvSpPr txBox="1"/>
          <p:nvPr/>
        </p:nvSpPr>
        <p:spPr>
          <a:xfrm>
            <a:off x="2299062" y="3958046"/>
            <a:ext cx="13954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Jacobian matrix as local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1" y="11553349"/>
                <a:ext cx="4980018" cy="1314142"/>
              </a:xfrm>
              <a:prstGeom prst="rect">
                <a:avLst/>
              </a:prstGeom>
              <a:blipFill>
                <a:blip r:embed="rId7"/>
                <a:stretch>
                  <a:fillRect r="-61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Kx1 vector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8234409"/>
                <a:ext cx="4963988" cy="1314206"/>
              </a:xfrm>
              <a:prstGeom prst="rect">
                <a:avLst/>
              </a:prstGeom>
              <a:blipFill>
                <a:blip r:embed="rId8"/>
                <a:stretch>
                  <a:fillRect r="-6012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875" y="5654505"/>
                <a:ext cx="3928255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955" y="5654504"/>
                <a:ext cx="37372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matrix 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NxK</a:t>
                </a:r>
                <a:endParaRPr lang="en-US" sz="7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539" y="5317174"/>
                <a:ext cx="13388516" cy="1721369"/>
              </a:xfrm>
              <a:prstGeom prst="rect">
                <a:avLst/>
              </a:prstGeom>
              <a:blipFill>
                <a:blip r:embed="rId12"/>
                <a:stretch>
                  <a:fillRect b="-1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548615"/>
            <a:ext cx="97000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Unlike the scalar case, backprop for vectors requires matrix multiplication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83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and 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48" y="13358281"/>
                <a:ext cx="79060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769" y="9908295"/>
                <a:ext cx="364958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NxM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232" y="11553349"/>
                <a:ext cx="5172378" cy="1314142"/>
              </a:xfrm>
              <a:prstGeom prst="rect">
                <a:avLst/>
              </a:prstGeom>
              <a:blipFill>
                <a:blip r:embed="rId7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939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/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538835-AEE0-4186-9091-825A87660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318" y="9333108"/>
                <a:ext cx="1896102" cy="1145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47" y="4694428"/>
                <a:ext cx="4940327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27" y="4694427"/>
                <a:ext cx="5089342" cy="13542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/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7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7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7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7200" dirty="0">
                    <a:solidFill>
                      <a:srgbClr val="FF0000"/>
                    </a:solidFill>
                  </a:rPr>
                  <a:t> is the Jacobian Tensor </a:t>
                </a:r>
              </a:p>
              <a:p>
                <a:r>
                  <a:rPr lang="en-US" sz="7200" dirty="0">
                    <a:solidFill>
                      <a:srgbClr val="FF0000"/>
                    </a:solidFill>
                  </a:rPr>
                  <a:t>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NxM</a:t>
                </a:r>
                <a:r>
                  <a:rPr lang="en-US" sz="7200" dirty="0">
                    <a:solidFill>
                      <a:srgbClr val="FF0000"/>
                    </a:solidFill>
                  </a:rPr>
                  <a:t>) x (</a:t>
                </a:r>
                <a:r>
                  <a:rPr lang="en-US" sz="7200" dirty="0" err="1">
                    <a:solidFill>
                      <a:srgbClr val="FF0000"/>
                    </a:solidFill>
                  </a:rPr>
                  <a:t>KxP</a:t>
                </a:r>
                <a:r>
                  <a:rPr lang="en-US" sz="72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FA0844-A4A3-439B-ADCF-403B45BD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6511" y="4427806"/>
                <a:ext cx="13388516" cy="2829364"/>
              </a:xfrm>
              <a:prstGeom prst="rect">
                <a:avLst/>
              </a:prstGeom>
              <a:blipFill>
                <a:blip r:embed="rId12"/>
                <a:stretch>
                  <a:fillRect l="-3461" b="-17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06" y="14715227"/>
                <a:ext cx="8804590" cy="36724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609442" y="9014192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Often use backprop to computer Jacobian Tensor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Still only one way to put together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sz="9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9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557" y="14715227"/>
                <a:ext cx="8804590" cy="36724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4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BFA92-8565-4FEE-BE8A-043F8C896F8F}"/>
              </a:ext>
            </a:extLst>
          </p:cNvPr>
          <p:cNvSpPr txBox="1"/>
          <p:nvPr/>
        </p:nvSpPr>
        <p:spPr>
          <a:xfrm>
            <a:off x="2259976" y="3660424"/>
            <a:ext cx="1551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Cardiac view detection</a:t>
            </a:r>
          </a:p>
        </p:txBody>
      </p:sp>
      <p:pic>
        <p:nvPicPr>
          <p:cNvPr id="5" name="Picture 4" descr="A picture containing reptile, turtle&#10;&#10;Description automatically generated">
            <a:extLst>
              <a:ext uri="{FF2B5EF4-FFF2-40B4-BE49-F238E27FC236}">
                <a16:creationId xmlns:a16="http://schemas.microsoft.com/office/drawing/2014/main" id="{98FCFAF6-71A1-4E09-A89F-E7F908E2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68" y="4597657"/>
            <a:ext cx="6475469" cy="8633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2A715-8A4D-4B7E-834A-DEDA837FB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9976" y="5707105"/>
            <a:ext cx="5889583" cy="7852778"/>
          </a:xfrm>
          <a:prstGeom prst="rect">
            <a:avLst/>
          </a:prstGeom>
        </p:spPr>
      </p:pic>
      <p:pic>
        <p:nvPicPr>
          <p:cNvPr id="17" name="Picture 16" descr="A picture containing white&#10;&#10;Description automatically generated">
            <a:extLst>
              <a:ext uri="{FF2B5EF4-FFF2-40B4-BE49-F238E27FC236}">
                <a16:creationId xmlns:a16="http://schemas.microsoft.com/office/drawing/2014/main" id="{F9949B1C-AB15-4968-8AB5-96AC7FB52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126" y="13702025"/>
            <a:ext cx="8584774" cy="6438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7CB5EE-42B4-4140-A955-278647845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2309" y="11994889"/>
            <a:ext cx="6223497" cy="82838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B794A4-A678-4C1B-890F-692FBF41CEFB}"/>
              </a:ext>
            </a:extLst>
          </p:cNvPr>
          <p:cNvSpPr txBox="1"/>
          <p:nvPr/>
        </p:nvSpPr>
        <p:spPr>
          <a:xfrm>
            <a:off x="2943922" y="6133171"/>
            <a:ext cx="4415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D</a:t>
            </a:r>
          </a:p>
          <a:p>
            <a:r>
              <a:rPr lang="en-US" dirty="0">
                <a:solidFill>
                  <a:srgbClr val="FFFF00"/>
                </a:solidFill>
              </a:rPr>
              <a:t>3 chamber view – CH3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EF37ED-E0F6-4137-BBC4-617E631D2142}"/>
              </a:ext>
            </a:extLst>
          </p:cNvPr>
          <p:cNvSpPr txBox="1"/>
          <p:nvPr/>
        </p:nvSpPr>
        <p:spPr>
          <a:xfrm>
            <a:off x="10230065" y="5054164"/>
            <a:ext cx="44158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E</a:t>
            </a:r>
          </a:p>
          <a:p>
            <a:r>
              <a:rPr lang="en-US" dirty="0">
                <a:solidFill>
                  <a:srgbClr val="FFFF00"/>
                </a:solidFill>
              </a:rPr>
              <a:t>2 chamber view – CH2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1898B8-7710-4940-A7A1-5E07BFD5398B}"/>
              </a:ext>
            </a:extLst>
          </p:cNvPr>
          <p:cNvSpPr txBox="1"/>
          <p:nvPr/>
        </p:nvSpPr>
        <p:spPr>
          <a:xfrm>
            <a:off x="2593280" y="18256331"/>
            <a:ext cx="8039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B</a:t>
            </a:r>
          </a:p>
          <a:p>
            <a:r>
              <a:rPr lang="en-US" dirty="0">
                <a:solidFill>
                  <a:srgbClr val="FFFF00"/>
                </a:solidFill>
              </a:rPr>
              <a:t>4 chamber view – CH4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48045-FA98-4FE7-AFD7-995E4DB6602D}"/>
              </a:ext>
            </a:extLst>
          </p:cNvPr>
          <p:cNvSpPr txBox="1"/>
          <p:nvPr/>
        </p:nvSpPr>
        <p:spPr>
          <a:xfrm>
            <a:off x="11553666" y="12451396"/>
            <a:ext cx="60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</a:rPr>
              <a:t>A</a:t>
            </a:r>
          </a:p>
          <a:p>
            <a:r>
              <a:rPr lang="en-US" dirty="0">
                <a:solidFill>
                  <a:srgbClr val="FFFF00"/>
                </a:solidFill>
              </a:rPr>
              <a:t>Short-axis view SAX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8AEDB-B2EB-4D0D-96D5-27675CEBAD7A}"/>
              </a:ext>
            </a:extLst>
          </p:cNvPr>
          <p:cNvCxnSpPr>
            <a:cxnSpLocks/>
          </p:cNvCxnSpPr>
          <p:nvPr/>
        </p:nvCxnSpPr>
        <p:spPr>
          <a:xfrm flipV="1">
            <a:off x="18979601" y="12018075"/>
            <a:ext cx="3257217" cy="1"/>
          </a:xfrm>
          <a:prstGeom prst="straightConnector1">
            <a:avLst/>
          </a:prstGeom>
          <a:ln w="152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A44E73-7358-48B5-B384-E8C3CBB61A0F}"/>
                  </a:ext>
                </a:extLst>
              </p:cNvPr>
              <p:cNvSpPr txBox="1"/>
              <p:nvPr/>
            </p:nvSpPr>
            <p:spPr>
              <a:xfrm>
                <a:off x="22908565" y="9963275"/>
                <a:ext cx="9918934" cy="406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𝑺𝑨𝑿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𝑶𝒕𝒉𝒆𝒓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𝟎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A44E73-7358-48B5-B384-E8C3CBB6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565" y="9963275"/>
                <a:ext cx="9918934" cy="40632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53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>
                  <a:latin typeface="Arial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636531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326069" y="7825813"/>
            <a:ext cx="2309927" cy="153383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8CFCF-3486-4E24-8109-A2834C50BB90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872727" y="12851173"/>
            <a:ext cx="2763269" cy="101421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1076193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10431648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1076193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614528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564" y="7364148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/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7647B14-241C-416D-8304-E66EA636D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26" y="13358281"/>
                <a:ext cx="9220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985" y="9908295"/>
                <a:ext cx="258115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8192" y="11553349"/>
                <a:ext cx="5044458" cy="1314142"/>
              </a:xfrm>
              <a:prstGeom prst="rect">
                <a:avLst/>
              </a:prstGeom>
              <a:blipFill>
                <a:blip r:embed="rId7"/>
                <a:stretch>
                  <a:fillRect r="-591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/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KxP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E37C6-6A74-4AF4-8206-CECC23F72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88" y="8234409"/>
                <a:ext cx="5028428" cy="1314206"/>
              </a:xfrm>
              <a:prstGeom prst="rect">
                <a:avLst/>
              </a:prstGeom>
              <a:blipFill>
                <a:blip r:embed="rId8"/>
                <a:stretch>
                  <a:fillRect r="-581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13E87-AE56-495E-A463-F58CC920C476}"/>
              </a:ext>
            </a:extLst>
          </p:cNvPr>
          <p:cNvCxnSpPr>
            <a:cxnSpLocks/>
          </p:cNvCxnSpPr>
          <p:nvPr/>
        </p:nvCxnSpPr>
        <p:spPr>
          <a:xfrm flipH="1" flipV="1">
            <a:off x="11620307" y="9315816"/>
            <a:ext cx="1738710" cy="118495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3368353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940327" cy="13542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952" y="4694427"/>
                <a:ext cx="4896212" cy="13542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/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E930EC-CCCC-44DC-8ED2-8CE565786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470" y="15242061"/>
                <a:ext cx="7380097" cy="29014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6231489"/>
            <a:ext cx="9700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Matrix multiplication formula is useful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Only one way to put together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/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9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9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9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E78A9E-FF91-4C0F-8B1D-554A4B8DC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55" y="15242061"/>
                <a:ext cx="7395934" cy="29014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/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525AB4-D4F8-49FB-85E2-C00771FF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97" y="4721701"/>
                <a:ext cx="5268943" cy="13542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/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NxK</a:t>
                </a:r>
                <a:r>
                  <a:rPr lang="en-US" dirty="0"/>
                  <a:t> matrix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237B66-819F-4E5A-BBFE-77DEAE432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78" y="13332789"/>
                <a:ext cx="5166799" cy="1314142"/>
              </a:xfrm>
              <a:prstGeom prst="rect">
                <a:avLst/>
              </a:prstGeom>
              <a:blipFill>
                <a:blip r:embed="rId14"/>
                <a:stretch>
                  <a:fillRect r="-57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3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Element-wise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/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b="1" dirty="0">
                    <a:latin typeface="Arial"/>
                  </a:rPr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B91C9FC-1F43-4276-9D88-AB034FF4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26269" y="8022919"/>
                <a:ext cx="4846320" cy="4937760"/>
              </a:xfrm>
              <a:prstGeom prst="ellipse">
                <a:avLst/>
              </a:prstGeom>
              <a:blipFill>
                <a:blip r:embed="rId2"/>
                <a:stretch>
                  <a:fillRect r="-10468"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2FFE73-C32C-408E-9B92-9C6776FC825C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9418145" y="10477190"/>
            <a:ext cx="2508124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5EF02-DA2F-41FC-85AA-2BF30742BD6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6772589" y="10462581"/>
            <a:ext cx="3585608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551653-966E-4322-8CEE-5192D4C50B98}"/>
              </a:ext>
            </a:extLst>
          </p:cNvPr>
          <p:cNvSpPr txBox="1"/>
          <p:nvPr/>
        </p:nvSpPr>
        <p:spPr>
          <a:xfrm>
            <a:off x="20430189" y="9818036"/>
            <a:ext cx="484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EA04AA-046C-4C22-8C83-D3FB078EBBB4}"/>
              </a:ext>
            </a:extLst>
          </p:cNvPr>
          <p:cNvCxnSpPr>
            <a:cxnSpLocks/>
          </p:cNvCxnSpPr>
          <p:nvPr/>
        </p:nvCxnSpPr>
        <p:spPr>
          <a:xfrm flipV="1">
            <a:off x="22350429" y="10462581"/>
            <a:ext cx="2053542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/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89B5AA-FC82-4279-80F6-C8BA888A1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944" y="10000916"/>
                <a:ext cx="766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/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542B59-91C4-495C-935A-41774A73A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1" y="10015525"/>
                <a:ext cx="7761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/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BD3003-51FC-41FB-89C2-AB6A2311F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326" y="9381540"/>
                <a:ext cx="73449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/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CFCDA84-F473-434C-8662-E8498C4A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413" y="10939737"/>
                <a:ext cx="4980018" cy="1314142"/>
              </a:xfrm>
              <a:prstGeom prst="rect">
                <a:avLst/>
              </a:prstGeom>
              <a:blipFill>
                <a:blip r:embed="rId6"/>
                <a:stretch>
                  <a:fillRect r="-6120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0F5DE5-3B15-48D1-9EC9-3ABFF0925EA1}"/>
              </a:ext>
            </a:extLst>
          </p:cNvPr>
          <p:cNvCxnSpPr>
            <a:cxnSpLocks/>
          </p:cNvCxnSpPr>
          <p:nvPr/>
        </p:nvCxnSpPr>
        <p:spPr>
          <a:xfrm flipH="1">
            <a:off x="17491598" y="12754741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/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is Nx1 vector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C59714-2C18-4D21-AADE-5509942B7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3" y="10921193"/>
                <a:ext cx="4982454" cy="1314142"/>
              </a:xfrm>
              <a:prstGeom prst="rect">
                <a:avLst/>
              </a:prstGeom>
              <a:blipFill>
                <a:blip r:embed="rId9"/>
                <a:stretch>
                  <a:fillRect r="-5998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B67A-3CE4-4A16-A8D6-9F8C7FC6CF86}"/>
              </a:ext>
            </a:extLst>
          </p:cNvPr>
          <p:cNvCxnSpPr>
            <a:cxnSpLocks/>
          </p:cNvCxnSpPr>
          <p:nvPr/>
        </p:nvCxnSpPr>
        <p:spPr>
          <a:xfrm flipH="1">
            <a:off x="9321356" y="12612834"/>
            <a:ext cx="260491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17" y="15149084"/>
                <a:ext cx="7994304" cy="24565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124" y="15915704"/>
                <a:ext cx="416934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612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5958589" y="9780479"/>
            <a:ext cx="970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Simply 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9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80" y="15045102"/>
                <a:ext cx="12718675" cy="2906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9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[1−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  <m:f>
                        <m:f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9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16" y="14922730"/>
                <a:ext cx="14408175" cy="3150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8245200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5163409" y="10699471"/>
            <a:ext cx="1609180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10684862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35" y="10237806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501" y="10139960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</a:t>
            </a:r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/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B9A60-DA48-4A82-A09A-F5317A6D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42" y="4721701"/>
                <a:ext cx="488813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/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8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41094C-0CFD-4C52-B6D4-4319CF61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145" y="4626951"/>
                <a:ext cx="4820807" cy="1354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D4CA8EB-0A1B-4E42-A629-FA7FE2EEC474}"/>
              </a:ext>
            </a:extLst>
          </p:cNvPr>
          <p:cNvSpPr txBox="1"/>
          <p:nvPr/>
        </p:nvSpPr>
        <p:spPr>
          <a:xfrm>
            <a:off x="27546299" y="9780479"/>
            <a:ext cx="8112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compute backprop element by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/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9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6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9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9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885E9A-784E-4263-8D11-F83800146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275" y="4075774"/>
                <a:ext cx="7994304" cy="2456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/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=0: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AF9DC6-3BAC-4D17-8894-9D8D553FD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804" y="4842394"/>
                <a:ext cx="41693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/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𝑑𝑚𝑎𝑥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9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0743D2-0382-4193-974D-0DD86EB9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02" y="13847286"/>
                <a:ext cx="15330287" cy="4808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/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7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7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AE816D-8930-47AE-B176-385578E0E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277" y="12212148"/>
                <a:ext cx="8350491" cy="6141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/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B65973-581F-48F4-909D-4FCDF2864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2589" y="7489832"/>
                <a:ext cx="4846320" cy="4937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CBE435-4EF0-4453-9455-6F645882FDAC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14775322" y="9944103"/>
            <a:ext cx="1997267" cy="146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24E706-D42D-4D84-A331-C17E5B62B242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21618909" y="9929494"/>
            <a:ext cx="1675431" cy="2921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/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5A66AD-2D89-4F13-80AF-BE5BEE34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148" y="9482438"/>
                <a:ext cx="77617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/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38C849-1C46-46CF-91EC-5C8BB07D9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733" y="8975765"/>
                <a:ext cx="734495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1EDACFB-BA7F-4195-8689-35C63D26F5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1128" y="8652923"/>
            <a:ext cx="10236331" cy="35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/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 err="1"/>
                  <a:t>NxB</a:t>
                </a:r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AF2D7AE-67ED-4CFB-911A-7B9B1F26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44" y="9926894"/>
                <a:ext cx="2549096" cy="923330"/>
              </a:xfrm>
              <a:prstGeom prst="rect">
                <a:avLst/>
              </a:prstGeom>
              <a:blipFill>
                <a:blip r:embed="rId33"/>
                <a:stretch>
                  <a:fillRect t="-18421" r="-1196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/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3x1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3xB 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6F7D9B-2567-415E-A8B4-A0B61D56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789" y="11052721"/>
                <a:ext cx="6347315" cy="1869358"/>
              </a:xfrm>
              <a:prstGeom prst="rect">
                <a:avLst/>
              </a:prstGeom>
              <a:blipFill>
                <a:blip r:embed="rId34"/>
                <a:stretch>
                  <a:fillRect t="-5863" r="-4131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/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2x1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2xB 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4E0D296-B78B-4F7E-9DBE-D5A3435B7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63" y="13313135"/>
                <a:ext cx="6310767" cy="1869358"/>
              </a:xfrm>
              <a:prstGeom prst="rect">
                <a:avLst/>
              </a:prstGeom>
              <a:blipFill>
                <a:blip r:embed="rId35"/>
                <a:stretch>
                  <a:fillRect t="-5863" r="-2995" b="-18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/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: 1x1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1xB </a:t>
                </a: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7EC185E-F9D4-4CB8-8F64-DD7DBD781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60" y="15529643"/>
                <a:ext cx="6310767" cy="1869358"/>
              </a:xfrm>
              <a:prstGeom prst="rect">
                <a:avLst/>
              </a:prstGeom>
              <a:blipFill>
                <a:blip r:embed="rId36"/>
                <a:stretch>
                  <a:fillRect t="-5882" r="-2995" b="-19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43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9626" y="3685576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767" b="-1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/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19E3B5-239D-43B6-8C82-7FAC7169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5621713"/>
                <a:ext cx="6810967" cy="958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/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AFC880-548C-43A3-91C7-26E7E0D2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6814974"/>
                <a:ext cx="5796202" cy="98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/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1E6075-D315-4B8D-BB0F-C551047C7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0562298"/>
                <a:ext cx="6177589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/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F7384-8D75-4B1B-8CDF-A335D1979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1755559"/>
                <a:ext cx="4480137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/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6D06552-56DC-4545-8D22-6231E78B6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3103459"/>
                <a:ext cx="681224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/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B8C435F-835A-491A-BAA0-A572E6204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63" y="14296720"/>
                <a:ext cx="4480136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E0928F-52C1-46CD-AE3A-FE70E209A3F4}"/>
              </a:ext>
            </a:extLst>
          </p:cNvPr>
          <p:cNvCxnSpPr/>
          <p:nvPr/>
        </p:nvCxnSpPr>
        <p:spPr>
          <a:xfrm>
            <a:off x="9986346" y="5713488"/>
            <a:ext cx="0" cy="12230100"/>
          </a:xfrm>
          <a:prstGeom prst="line">
            <a:avLst/>
          </a:prstGeom>
          <a:ln w="177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337" y="6012537"/>
                <a:ext cx="3470484" cy="34332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08" y="7067437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11722782" y="7729157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403" y="6750843"/>
                <a:ext cx="1916001" cy="195662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16297821" y="7729157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1358" y="10111918"/>
                <a:ext cx="3470484" cy="343324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7644" y="10850224"/>
                <a:ext cx="1916001" cy="195662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21941842" y="11828538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36168" y="14098554"/>
                <a:ext cx="3470484" cy="343324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2414" y="14836860"/>
                <a:ext cx="1916001" cy="195662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8206652" y="15815174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20206600" y="8707471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26471410" y="12806852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33378415" y="15815174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898" y="15153454"/>
                <a:ext cx="776174" cy="13234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0497" y="6741167"/>
                <a:ext cx="1418850" cy="9588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137" y="8707471"/>
                <a:ext cx="1490986" cy="9588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798" y="10745180"/>
                <a:ext cx="1418850" cy="9588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326" y="12973277"/>
                <a:ext cx="1490986" cy="9588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168" y="14794383"/>
                <a:ext cx="141885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82" y="14691789"/>
                <a:ext cx="790601" cy="9233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415" y="15981028"/>
                <a:ext cx="1192891" cy="18147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/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[3]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DA118BC-B7D5-46A9-8322-A300B771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133" y="16739623"/>
                <a:ext cx="3752117" cy="13242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/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231132C-DB04-428A-922F-6A872BE3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848" y="12579004"/>
                <a:ext cx="5426934" cy="151022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/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A4E7CF-413A-4E65-8BEC-D6052AE81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597" y="5711215"/>
                <a:ext cx="3792577" cy="14968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/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2291D44-AF11-4AD6-89D5-664B4CFFE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5138" y="5755961"/>
                <a:ext cx="3785459" cy="149688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/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16BCD99-5ABA-4C23-BB8A-D79DB4176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160" y="6026039"/>
                <a:ext cx="2315634" cy="8309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/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F61975-2FD4-42FB-8A8D-2F4B6485E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80" y="15253353"/>
                <a:ext cx="5279907" cy="131414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/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AE78BD-CF78-4B0E-9364-A5339AC03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97" y="17124354"/>
                <a:ext cx="5621411" cy="13429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C35B2A-2EC5-4771-9F7B-D9DE1D2E5DE4}"/>
              </a:ext>
            </a:extLst>
          </p:cNvPr>
          <p:cNvGrpSpPr>
            <a:grpSpLocks noChangeAspect="1"/>
          </p:cNvGrpSpPr>
          <p:nvPr/>
        </p:nvGrpSpPr>
        <p:grpSpPr>
          <a:xfrm>
            <a:off x="-7366" y="4248591"/>
            <a:ext cx="9830924" cy="5486400"/>
            <a:chOff x="786878" y="6404491"/>
            <a:chExt cx="18447259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/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11FCC8D-AF95-49D9-93EE-91C17297E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1"/>
                  <a:ext cx="905996" cy="86629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F8CB16A-69B3-4F7B-AA53-8460D7A54CAE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B24F18F-5020-441F-9205-69CA0549B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4A4BCA9-5110-449C-B98D-206A727D457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336CDFE-E6F9-4D5D-8DF6-B8036E722D0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9558D83-8344-45D8-9300-9D4DEECC1ABE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92FE154-4A19-4623-AE89-908D704E49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86E0B7-6005-4C7E-9C09-B378D632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0F8B1FD-47C1-4619-84B5-7ACB8236F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532100" cy="8958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341E4B-F434-46E1-B3AE-928640C56969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11F66C6-C9FB-4513-A946-CEDA941A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6DFB4DB-D33A-4C11-A0F0-A1B8F4E253F9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F29F7B0-A393-405E-891A-625210419CC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C5F6AF5-5E64-43DF-A3A4-8B722FA3DDA4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E19592-92FC-4412-887A-C5E96B5FCECE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4BEB7C2-181A-4DB2-B796-10EB70E0ABC3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FA55B24-8185-4CD5-916B-C713C20EE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A1FAE3C-52DB-40CC-BE85-88CE3FF02DD7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AB3A7279-E0B4-4294-B36F-5FBF7964EB73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207EBD9-D9EF-4396-AFF6-F412F341CCD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8286F15-789B-4943-A6E9-3D9F2D209C37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3</a:t>
                  </a:r>
                  <a:r>
                    <a:rPr lang="en-US" sz="2400" i="1" baseline="30000" dirty="0"/>
                    <a:t>[1]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B6A2DF8-8508-493A-AD45-1F2542CCC870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FF3A7D5-AD2E-4F33-BC72-99D291996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9291EE0-60BE-4A5F-939D-6F92E2447518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3D7344F-E436-4F27-8B39-2CFCB1D2069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6F241274-6F4D-4694-91C5-A6A8C7DE2F75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083827-0BC3-41A9-A9C1-A059C8FB032B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4A56F7C-B6D1-443F-957C-0E7997896F11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0FB707F-9B54-4E89-94BD-05B2ED1AF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E73D372-1DC0-49DD-ABFD-E0AC60ACF720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80BDFBE3-1E9C-403F-8BE8-4EDC50046B4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284FA20-83E1-46DF-A9FA-84F2DDF85902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E3637AF-572B-4B0D-9AF3-B1A26ADC9C80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2</a:t>
                  </a:r>
                  <a:r>
                    <a:rPr lang="en-US" sz="2400" i="1" baseline="30000" dirty="0"/>
                    <a:t>[2]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781E162-E787-4C07-A514-F38AF6406F8A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84D6803-FEC0-42DD-B569-27249BB13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EB0E6CB-F8DC-4041-86DF-75565A3731C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3F50FA7-2EC1-401E-9A87-879E31CFE6BB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2400" dirty="0">
                    <a:latin typeface="Arial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64D8E70-90F2-4095-A73D-3316E0053D7B}"/>
                    </a:ext>
                  </a:extLst>
                </p:cNvPr>
                <p:cNvSpPr txBox="1"/>
                <p:nvPr/>
              </p:nvSpPr>
              <p:spPr>
                <a:xfrm>
                  <a:off x="11441465" y="10056059"/>
                  <a:ext cx="959000" cy="2100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i="1" dirty="0"/>
                    <a:t>f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DF90FA0-A31C-49F2-A4B0-BFB219201FB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5" cy="126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1</a:t>
                  </a:r>
                  <a:r>
                    <a:rPr lang="en-US" sz="2400" i="1" baseline="30000" dirty="0"/>
                    <a:t>[3]</a:t>
                  </a:r>
                  <a:r>
                    <a:rPr lang="en-US" sz="2400" i="1" dirty="0"/>
                    <a:t> </a:t>
                  </a:r>
                </a:p>
              </p:txBody>
            </p:sp>
          </p:grp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4AADB6A-114B-434D-AB4E-C5A00B27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A11C18D-4998-4141-8EAA-EFD5A02D7FB1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1255994-06A9-40A0-9103-763640C8475C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CD55523-08F8-4B48-B9AB-E4589F70FB0D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18BA43C-8A92-4B4C-A0A6-4C725F3FBE00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9CBE42F-11A8-4277-81EB-A28779775945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247D6C4-23F9-466A-BE15-E84B26C96A4C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64C102-1180-41B6-9852-8F30E8F21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041DA37-6E36-4497-BD4B-EFC41D01B8B7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5FEC9EC-876E-4969-82EE-6544BC2EBCC5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7F52C92-F049-42DE-86F1-171D0BE1F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/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[2]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D48ECFE-FFBD-4696-8DB1-6B270507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455" y="12355050"/>
                <a:ext cx="3763723" cy="111203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/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FE960DF-BBE1-4BC2-A17F-DEC8B1B34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519" y="10708003"/>
                <a:ext cx="5279907" cy="131414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/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𝑠𝑎𝑚𝑝𝑙𝑒𝑠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4720280-D0BB-40E0-B956-7448DA5FD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936" y="12579004"/>
                <a:ext cx="5621411" cy="13429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/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4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B9E1E95-BDB6-49C0-8F92-08060A486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006" y="8168965"/>
                <a:ext cx="5426935" cy="151022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48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for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/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2D75CE-60CD-4C80-B659-3B6F1FB2A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513" y="3707952"/>
                <a:ext cx="18288000" cy="1314142"/>
              </a:xfrm>
              <a:prstGeom prst="rect">
                <a:avLst/>
              </a:prstGeom>
              <a:blipFill>
                <a:blip r:embed="rId2"/>
                <a:stretch>
                  <a:fillRect l="-18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/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E450039-2F9A-48E7-A070-E8AAF7E85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6257" y="5643082"/>
                <a:ext cx="3470484" cy="34332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/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5A6D78E-A907-4930-9C2C-B1212AEC6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28" y="6697982"/>
                <a:ext cx="776174" cy="1323439"/>
              </a:xfrm>
              <a:prstGeom prst="rect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ADF4EF-ECC2-4D9C-AFB9-00FB589A9BBE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>
            <a:off x="3081702" y="7359702"/>
            <a:ext cx="1104555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/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8D5BC9-B7D3-403E-8B0D-402D80777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15323" y="6381388"/>
                <a:ext cx="1916001" cy="1956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EE5BBA-5880-435E-BB74-D59D027E75DE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7656741" y="7359702"/>
            <a:ext cx="295858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/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CC06A4C-7162-47D0-A187-BFAF511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0278" y="9742463"/>
                <a:ext cx="3470484" cy="34332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/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B44FB1C-D6DA-44CF-85C2-85EF3661F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76564" y="10480769"/>
                <a:ext cx="1916001" cy="195662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E0070A-3D23-4D05-84C5-0AF3F1744515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13300762" y="11459083"/>
            <a:ext cx="357580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/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52F4911-B48E-44DD-BCEE-F2F599ECA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5088" y="13729099"/>
                <a:ext cx="3470484" cy="343324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/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Arial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F090E4-1C25-4C9B-8F10-8221D079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21334" y="14467405"/>
                <a:ext cx="1916001" cy="195662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016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F05A-BF95-4D3E-8E27-338FF87FA9CE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9565572" y="15445719"/>
            <a:ext cx="325576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F58A4A-2A85-4619-BB15-67B131BFA37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11565520" y="8338016"/>
            <a:ext cx="7804" cy="140444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8D68D6-F73C-47AD-9E09-042C00846975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>
          <a:xfrm flipH="1">
            <a:off x="17830330" y="12437397"/>
            <a:ext cx="4235" cy="129170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14192F-20D6-4C4A-883D-D31B02D1E100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4737335" y="15445719"/>
            <a:ext cx="1152642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/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99F578D-E659-404C-AC15-8D971BA96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818" y="14783999"/>
                <a:ext cx="776174" cy="1323439"/>
              </a:xfrm>
              <a:prstGeom prst="rect">
                <a:avLst/>
              </a:prstGeom>
              <a:blipFill>
                <a:blip r:embed="rId10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/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5CE4B7-738D-4EFE-86D8-4F86D7070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417" y="6371712"/>
                <a:ext cx="141885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/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0E4D67-5EC8-42F0-82DC-F4E51E2A4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1057" y="8338016"/>
                <a:ext cx="1490986" cy="958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/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095CC04-8A87-4EDD-A1B0-8088FC93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18" y="10375725"/>
                <a:ext cx="1418850" cy="958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/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A9825EF-5A20-4241-84D2-692CC559E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246" y="12603822"/>
                <a:ext cx="1490986" cy="9588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/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128A35-1F5E-4A01-8867-661380D88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088" y="14424928"/>
                <a:ext cx="1418850" cy="9588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/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B84AB30-A906-45B7-B6D7-4610A12D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002" y="14322334"/>
                <a:ext cx="790601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/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0F312B-7061-4AEE-8182-97B10375C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335" y="15611573"/>
                <a:ext cx="1192891" cy="18147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B3CDDD-56BF-42EB-8D27-B5EEAB125F67}"/>
              </a:ext>
            </a:extLst>
          </p:cNvPr>
          <p:cNvCxnSpPr>
            <a:cxnSpLocks/>
          </p:cNvCxnSpPr>
          <p:nvPr/>
        </p:nvCxnSpPr>
        <p:spPr>
          <a:xfrm flipH="1">
            <a:off x="20374020" y="16137343"/>
            <a:ext cx="1638865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E56AAA4-FBD8-4724-B5DC-77C470F83E11}"/>
              </a:ext>
            </a:extLst>
          </p:cNvPr>
          <p:cNvCxnSpPr>
            <a:cxnSpLocks/>
          </p:cNvCxnSpPr>
          <p:nvPr/>
        </p:nvCxnSpPr>
        <p:spPr>
          <a:xfrm flipH="1" flipV="1">
            <a:off x="16653736" y="12358585"/>
            <a:ext cx="1" cy="139997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730C45-5D7A-4EC7-938C-F77D0A6C2164}"/>
              </a:ext>
            </a:extLst>
          </p:cNvPr>
          <p:cNvCxnSpPr>
            <a:cxnSpLocks/>
          </p:cNvCxnSpPr>
          <p:nvPr/>
        </p:nvCxnSpPr>
        <p:spPr>
          <a:xfrm flipH="1">
            <a:off x="14308044" y="11948239"/>
            <a:ext cx="1338409" cy="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3EE3CD6-140A-4E81-8A98-3E3D1D2B126C}"/>
              </a:ext>
            </a:extLst>
          </p:cNvPr>
          <p:cNvCxnSpPr>
            <a:cxnSpLocks/>
          </p:cNvCxnSpPr>
          <p:nvPr/>
        </p:nvCxnSpPr>
        <p:spPr>
          <a:xfrm flipH="1" flipV="1">
            <a:off x="11090420" y="8413486"/>
            <a:ext cx="1" cy="12838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EB3625-659D-4CAD-90DF-96685048474F}"/>
              </a:ext>
            </a:extLst>
          </p:cNvPr>
          <p:cNvCxnSpPr>
            <a:cxnSpLocks/>
          </p:cNvCxnSpPr>
          <p:nvPr/>
        </p:nvCxnSpPr>
        <p:spPr>
          <a:xfrm flipH="1">
            <a:off x="8049417" y="7819721"/>
            <a:ext cx="2026292" cy="7357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4A03996-6EB9-47E3-B369-FC7DD134DFA4}"/>
              </a:ext>
            </a:extLst>
          </p:cNvPr>
          <p:cNvCxnSpPr>
            <a:cxnSpLocks/>
          </p:cNvCxnSpPr>
          <p:nvPr/>
        </p:nvCxnSpPr>
        <p:spPr>
          <a:xfrm flipH="1">
            <a:off x="3009799" y="8030379"/>
            <a:ext cx="101314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/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0248B8B-25EF-4435-BC1D-F25A67E42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66" y="8372597"/>
                <a:ext cx="1192891" cy="16724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BF98B4C3-BFF1-45E8-AF9E-C9049C475F84}"/>
              </a:ext>
            </a:extLst>
          </p:cNvPr>
          <p:cNvSpPr txBox="1"/>
          <p:nvPr/>
        </p:nvSpPr>
        <p:spPr>
          <a:xfrm>
            <a:off x="22368367" y="5594024"/>
            <a:ext cx="13797407" cy="8217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def backward(L, y, </a:t>
            </a:r>
            <a:r>
              <a:rPr lang="en-US" sz="4400" dirty="0" err="1"/>
              <a:t>y_hat</a:t>
            </a:r>
            <a:r>
              <a:rPr lang="en-US" sz="4400" dirty="0"/>
              <a:t>, buffer):</a:t>
            </a:r>
          </a:p>
          <a:p>
            <a:endParaRPr lang="en-US" sz="4400" dirty="0"/>
          </a:p>
          <a:p>
            <a:r>
              <a:rPr lang="en-US" sz="4400" dirty="0"/>
              <a:t>	z1, a1, z2, a2, z3 = buffer</a:t>
            </a:r>
          </a:p>
          <a:p>
            <a:endParaRPr lang="en-US" sz="4400" dirty="0"/>
          </a:p>
          <a:p>
            <a:r>
              <a:rPr lang="en-US" sz="4400" dirty="0"/>
              <a:t>	</a:t>
            </a:r>
            <a:r>
              <a:rPr lang="en-US" sz="4400" dirty="0" err="1"/>
              <a:t>dL_dy_hat</a:t>
            </a:r>
            <a:r>
              <a:rPr lang="en-US" sz="4400" dirty="0"/>
              <a:t> = </a:t>
            </a:r>
            <a:r>
              <a:rPr lang="en-US" sz="4400" dirty="0" err="1"/>
              <a:t>compute_loss_gradient</a:t>
            </a:r>
            <a:r>
              <a:rPr lang="en-US" sz="4400" dirty="0"/>
              <a:t>(L, y, </a:t>
            </a:r>
            <a:r>
              <a:rPr lang="en-US" sz="4400" dirty="0" err="1"/>
              <a:t>y_hat</a:t>
            </a:r>
            <a:r>
              <a:rPr lang="en-US" sz="4400" dirty="0"/>
              <a:t>)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</a:t>
            </a:r>
            <a:r>
              <a:rPr lang="en-US" sz="4400" dirty="0" err="1"/>
              <a:t>dL_da</a:t>
            </a:r>
            <a:r>
              <a:rPr lang="en-US" sz="4400" dirty="0"/>
              <a:t> = </a:t>
            </a:r>
            <a:r>
              <a:rPr lang="en-US" sz="4400" dirty="0" err="1"/>
              <a:t>dL_dy_hat</a:t>
            </a:r>
            <a:r>
              <a:rPr lang="en-US" sz="4400" dirty="0"/>
              <a:t> </a:t>
            </a:r>
          </a:p>
          <a:p>
            <a:r>
              <a:rPr lang="en-US" sz="4400" dirty="0"/>
              <a:t>	</a:t>
            </a:r>
          </a:p>
          <a:p>
            <a:r>
              <a:rPr lang="en-US" sz="4400" dirty="0"/>
              <a:t>	for level in range(3,0, -1):</a:t>
            </a:r>
          </a:p>
          <a:p>
            <a:r>
              <a:rPr lang="en-US" sz="4400" dirty="0"/>
              <a:t>		compute </a:t>
            </a:r>
            <a:r>
              <a:rPr lang="en-US" sz="4400" dirty="0" err="1"/>
              <a:t>dL_dz</a:t>
            </a:r>
            <a:endParaRPr lang="en-US" sz="4400" dirty="0"/>
          </a:p>
          <a:p>
            <a:r>
              <a:rPr lang="en-US" sz="4400" dirty="0"/>
              <a:t>		compute </a:t>
            </a:r>
            <a:r>
              <a:rPr lang="en-US" sz="4400" dirty="0" err="1"/>
              <a:t>dL_dW</a:t>
            </a:r>
            <a:r>
              <a:rPr lang="en-US" sz="4400" dirty="0"/>
              <a:t>, </a:t>
            </a:r>
            <a:r>
              <a:rPr lang="en-US" sz="4400" dirty="0" err="1"/>
              <a:t>dL_db</a:t>
            </a:r>
            <a:endParaRPr lang="en-US" sz="4400" dirty="0"/>
          </a:p>
          <a:p>
            <a:r>
              <a:rPr lang="en-US" sz="4400" dirty="0"/>
              <a:t>		compute new </a:t>
            </a:r>
            <a:r>
              <a:rPr lang="en-US" sz="4400" dirty="0" err="1"/>
              <a:t>dL_da</a:t>
            </a:r>
            <a:r>
              <a:rPr lang="en-US" sz="4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1900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gradient of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/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EFD9604-A572-4D79-A07F-FBE7CA8DF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916" y="10287000"/>
                <a:ext cx="17972484" cy="1046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/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Given a batch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mini-batch loss is: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9BE50CF-5DB0-4186-A030-D7C9A1C68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3757311"/>
                <a:ext cx="13435986" cy="923330"/>
              </a:xfrm>
              <a:prstGeom prst="rect">
                <a:avLst/>
              </a:prstGeom>
              <a:blipFill>
                <a:blip r:embed="rId3"/>
                <a:stretch>
                  <a:fillRect l="-2450" t="-18421" r="-1452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/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7BC69E-2941-48D5-953A-B1AD943FD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261" y="7010592"/>
                <a:ext cx="7472174" cy="2429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/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=0: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9BFDE13-A415-4664-95FE-49087592F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95" y="13439873"/>
                <a:ext cx="6786605" cy="2049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/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6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66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6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6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6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6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6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1F9C6D-D083-41DE-B112-E284D9AD7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368" y="13407057"/>
                <a:ext cx="15541647" cy="1918667"/>
              </a:xfrm>
              <a:prstGeom prst="rect">
                <a:avLst/>
              </a:prstGeom>
              <a:blipFill>
                <a:blip r:embed="rId6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25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all ingredients for MB-SGD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1. 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2. 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3. 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FC8F1-6F3C-40BE-8F3D-EE2EB025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56E6F-B18A-498A-8962-AC58112A8307}"/>
              </a:ext>
            </a:extLst>
          </p:cNvPr>
          <p:cNvCxnSpPr>
            <a:cxnSpLocks/>
          </p:cNvCxnSpPr>
          <p:nvPr/>
        </p:nvCxnSpPr>
        <p:spPr>
          <a:xfrm flipH="1">
            <a:off x="18836640" y="7515246"/>
            <a:ext cx="4800600" cy="510347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A36483-F051-49E9-BA31-983A9C9FFDA5}"/>
              </a:ext>
            </a:extLst>
          </p:cNvPr>
          <p:cNvSpPr txBox="1"/>
          <p:nvPr/>
        </p:nvSpPr>
        <p:spPr>
          <a:xfrm>
            <a:off x="22352217" y="5145366"/>
            <a:ext cx="106413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pass</a:t>
            </a:r>
          </a:p>
          <a:p>
            <a:r>
              <a:rPr lang="en-US" sz="4000" dirty="0"/>
              <a:t>Run data through model to compute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CBD57D-C2BA-4E65-BA7B-3C8F835DB622}"/>
              </a:ext>
            </a:extLst>
          </p:cNvPr>
          <p:cNvCxnSpPr>
            <a:cxnSpLocks/>
          </p:cNvCxnSpPr>
          <p:nvPr/>
        </p:nvCxnSpPr>
        <p:spPr>
          <a:xfrm flipH="1">
            <a:off x="18836640" y="10811070"/>
            <a:ext cx="5509260" cy="3530981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48105-A939-4381-9380-D5F16A507D53}"/>
              </a:ext>
            </a:extLst>
          </p:cNvPr>
          <p:cNvCxnSpPr>
            <a:cxnSpLocks/>
          </p:cNvCxnSpPr>
          <p:nvPr/>
        </p:nvCxnSpPr>
        <p:spPr>
          <a:xfrm flipH="1">
            <a:off x="24345900" y="14516100"/>
            <a:ext cx="2651760" cy="151759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A8712-C16C-44BA-9362-5E29D7245976}"/>
              </a:ext>
            </a:extLst>
          </p:cNvPr>
          <p:cNvSpPr txBox="1"/>
          <p:nvPr/>
        </p:nvSpPr>
        <p:spPr>
          <a:xfrm>
            <a:off x="25055412" y="12254419"/>
            <a:ext cx="10641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sz="4000" dirty="0"/>
              <a:t>Use gradient information to update parameters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07870-F2A7-4A9B-BDB3-DC156CDECB60}"/>
              </a:ext>
            </a:extLst>
          </p:cNvPr>
          <p:cNvSpPr txBox="1"/>
          <p:nvPr/>
        </p:nvSpPr>
        <p:spPr>
          <a:xfrm>
            <a:off x="23842980" y="8441190"/>
            <a:ext cx="1064133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pass or backprop</a:t>
            </a:r>
          </a:p>
          <a:p>
            <a:r>
              <a:rPr lang="en-US" sz="4000" dirty="0"/>
              <a:t>Starting from loss, compute gradient to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3136081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MLP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84B5FB-89A4-4897-A767-BA820043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25" y="7711103"/>
            <a:ext cx="3863846" cy="51517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CDC8E0-E24C-4AC7-A40C-A0860C696D21}"/>
              </a:ext>
            </a:extLst>
          </p:cNvPr>
          <p:cNvCxnSpPr>
            <a:cxnSpLocks/>
          </p:cNvCxnSpPr>
          <p:nvPr/>
        </p:nvCxnSpPr>
        <p:spPr>
          <a:xfrm>
            <a:off x="6507171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4B658E-E09C-488E-8888-8CA3ADAF9181}"/>
              </a:ext>
            </a:extLst>
          </p:cNvPr>
          <p:cNvSpPr txBox="1"/>
          <p:nvPr/>
        </p:nvSpPr>
        <p:spPr>
          <a:xfrm>
            <a:off x="6306449" y="9326207"/>
            <a:ext cx="2659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/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9D9997-AC72-4E3C-BB19-64DBDD2DA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778" y="9862798"/>
                <a:ext cx="85632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FDFF8A1-A10E-48AD-B155-9BC1AF237253}"/>
              </a:ext>
            </a:extLst>
          </p:cNvPr>
          <p:cNvGrpSpPr/>
          <p:nvPr/>
        </p:nvGrpSpPr>
        <p:grpSpPr>
          <a:xfrm>
            <a:off x="10580030" y="5233169"/>
            <a:ext cx="2451721" cy="2502330"/>
            <a:chOff x="29684546" y="3672871"/>
            <a:chExt cx="3992137" cy="3639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57BEA5-C23E-4B5E-9AD5-D42A5C7F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8E2DEC-A8CC-4E6F-8091-3AD99FF3AAF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807493-E0AF-403F-968E-14B363424C14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296010-7FED-4C90-8297-02908483F022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2A5551-910F-4CF9-89A2-8AB21D55415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45D98-B533-496D-8221-66537838206E}"/>
              </a:ext>
            </a:extLst>
          </p:cNvPr>
          <p:cNvCxnSpPr>
            <a:cxnSpLocks/>
          </p:cNvCxnSpPr>
          <p:nvPr/>
        </p:nvCxnSpPr>
        <p:spPr>
          <a:xfrm>
            <a:off x="22310186" y="10241415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/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8E5D0-5C98-4772-8E01-A88B04493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937" y="9645173"/>
                <a:ext cx="2807050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4A4BDF2-D304-4FF2-AE94-8BEB0C004CF7}"/>
              </a:ext>
            </a:extLst>
          </p:cNvPr>
          <p:cNvGrpSpPr/>
          <p:nvPr/>
        </p:nvGrpSpPr>
        <p:grpSpPr>
          <a:xfrm>
            <a:off x="10580030" y="9044152"/>
            <a:ext cx="2451721" cy="2502330"/>
            <a:chOff x="29684546" y="3672871"/>
            <a:chExt cx="3992137" cy="363976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785BA1-8282-403C-8F04-F53528E0E934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D4C25F-BCC5-48B7-88C0-CC01BBF11EB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649FA9-482D-4C7E-8C12-A7ACEF0D87EC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E298638-7579-4A05-83AA-604D1AECB863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13B4F22-3A6E-4DA5-850B-502EDFBD99CC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A5D6D9-EF20-4A84-8620-4B1AB511A106}"/>
              </a:ext>
            </a:extLst>
          </p:cNvPr>
          <p:cNvGrpSpPr/>
          <p:nvPr/>
        </p:nvGrpSpPr>
        <p:grpSpPr>
          <a:xfrm>
            <a:off x="10525432" y="13025807"/>
            <a:ext cx="2451721" cy="2502330"/>
            <a:chOff x="29684546" y="3672871"/>
            <a:chExt cx="3992137" cy="3639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3BD55E-510D-497A-B913-53FE360AAF80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F924E2-E2C6-4593-9C71-870773C015C9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3AAC763-1CF5-4D8A-8748-0AEA80445AC7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58A90A-52FB-441B-8BC7-61249A8382EF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EF2B80-4CC3-4A37-81B2-4513AF93E942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3</a:t>
                </a:r>
                <a:r>
                  <a:rPr lang="en-US" i="1" baseline="30000" dirty="0"/>
                  <a:t>[1]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D4457F-E7E0-49DD-89FA-313638E6F090}"/>
              </a:ext>
            </a:extLst>
          </p:cNvPr>
          <p:cNvGrpSpPr/>
          <p:nvPr/>
        </p:nvGrpSpPr>
        <p:grpSpPr>
          <a:xfrm>
            <a:off x="15375054" y="7049267"/>
            <a:ext cx="2451721" cy="2502330"/>
            <a:chOff x="29684546" y="3672871"/>
            <a:chExt cx="3992137" cy="363976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3E7661-397B-493F-86D7-77E24F3B0BD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3393664-1C64-4AD6-B16F-8024F73385B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4D966B8-30A7-4649-B7E9-F9E4AC888681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69543C4-45B5-47B7-90A0-B1E41B78FE6E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F57667A-2A11-42AF-ACF0-4D05EDC26D39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A1FF134-810D-4B49-B241-775C13E34774}"/>
              </a:ext>
            </a:extLst>
          </p:cNvPr>
          <p:cNvGrpSpPr/>
          <p:nvPr/>
        </p:nvGrpSpPr>
        <p:grpSpPr>
          <a:xfrm>
            <a:off x="15308495" y="11030922"/>
            <a:ext cx="2451721" cy="2502330"/>
            <a:chOff x="29684546" y="3672871"/>
            <a:chExt cx="3992137" cy="363976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CAB99D-8C6C-4F53-A320-2768BA6BD2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2777FD2-BCB3-4644-B9E7-5C4CEDF17F08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8A959E1-503D-459D-AAB2-61F5EBECC592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9FF9652-E664-4822-B128-58FEC788B048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ECFD04E-2E86-4494-A8D4-65F4D8913766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2</a:t>
                </a:r>
                <a:r>
                  <a:rPr lang="en-US" i="1" baseline="30000" dirty="0"/>
                  <a:t>[2]</a:t>
                </a:r>
                <a:r>
                  <a:rPr lang="en-US" i="1" dirty="0"/>
                  <a:t> 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3F45E1-024A-4284-822E-329D7F30790E}"/>
              </a:ext>
            </a:extLst>
          </p:cNvPr>
          <p:cNvGrpSpPr/>
          <p:nvPr/>
        </p:nvGrpSpPr>
        <p:grpSpPr>
          <a:xfrm>
            <a:off x="19821913" y="8995903"/>
            <a:ext cx="2451721" cy="2502330"/>
            <a:chOff x="29684546" y="3672871"/>
            <a:chExt cx="3992137" cy="363976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BD40A9-42B0-491F-A53C-60EC75806D1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1AD23C2-EE2A-4310-9F71-225F412DDD17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2D50E2-531A-4618-A258-119E754BCD99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1C225C7-4873-46E7-A31E-1AE0737E3921}"/>
                  </a:ext>
                </a:extLst>
              </p:cNvPr>
              <p:cNvSpPr txBox="1"/>
              <p:nvPr/>
            </p:nvSpPr>
            <p:spPr>
              <a:xfrm>
                <a:off x="11441464" y="10056058"/>
                <a:ext cx="959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800" i="1" dirty="0"/>
                  <a:t>f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4F83E80-2961-4A00-80AD-6C5DF9066A6B}"/>
                  </a:ext>
                </a:extLst>
              </p:cNvPr>
              <p:cNvSpPr txBox="1"/>
              <p:nvPr/>
            </p:nvSpPr>
            <p:spPr>
              <a:xfrm>
                <a:off x="8654432" y="10396140"/>
                <a:ext cx="2667995" cy="134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W</a:t>
                </a:r>
                <a:r>
                  <a:rPr lang="en-US" i="1" baseline="-25000" dirty="0"/>
                  <a:t>1</a:t>
                </a:r>
                <a:r>
                  <a:rPr lang="en-US" i="1" baseline="30000" dirty="0"/>
                  <a:t>[3]</a:t>
                </a:r>
                <a:r>
                  <a:rPr lang="en-US" i="1" dirty="0"/>
                  <a:t> </a:t>
                </a:r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43C98F-0DBC-48E2-A1B9-EFD4AA6276B5}"/>
              </a:ext>
            </a:extLst>
          </p:cNvPr>
          <p:cNvCxnSpPr>
            <a:cxnSpLocks/>
          </p:cNvCxnSpPr>
          <p:nvPr/>
        </p:nvCxnSpPr>
        <p:spPr>
          <a:xfrm>
            <a:off x="8844103" y="10324463"/>
            <a:ext cx="153477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3AE429-BF40-41DD-B710-E5B3B019927B}"/>
              </a:ext>
            </a:extLst>
          </p:cNvPr>
          <p:cNvCxnSpPr>
            <a:cxnSpLocks/>
            <a:stCxn id="2" idx="3"/>
            <a:endCxn id="25" idx="2"/>
          </p:cNvCxnSpPr>
          <p:nvPr/>
        </p:nvCxnSpPr>
        <p:spPr>
          <a:xfrm flipV="1">
            <a:off x="8965580" y="6484334"/>
            <a:ext cx="1614450" cy="330353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0A1BBE-A10D-468C-B94B-3DCAD2924BB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894411" y="10786128"/>
            <a:ext cx="1631021" cy="349084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8C69E5-4B55-45FC-B531-D0F23D3E0EF5}"/>
              </a:ext>
            </a:extLst>
          </p:cNvPr>
          <p:cNvCxnSpPr>
            <a:cxnSpLocks/>
          </p:cNvCxnSpPr>
          <p:nvPr/>
        </p:nvCxnSpPr>
        <p:spPr>
          <a:xfrm>
            <a:off x="12977153" y="6484334"/>
            <a:ext cx="2331342" cy="176784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222038-F4D0-4063-830B-175CE5266586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47168" y="6535968"/>
            <a:ext cx="2720373" cy="4861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C6F6CE-7573-4613-A36A-8647036B9BE9}"/>
              </a:ext>
            </a:extLst>
          </p:cNvPr>
          <p:cNvCxnSpPr>
            <a:cxnSpLocks/>
            <a:stCxn id="70" idx="6"/>
          </p:cNvCxnSpPr>
          <p:nvPr/>
        </p:nvCxnSpPr>
        <p:spPr>
          <a:xfrm flipV="1">
            <a:off x="13031751" y="8713848"/>
            <a:ext cx="2439847" cy="15814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37C435-609F-425B-97D3-A3CEF16F520C}"/>
              </a:ext>
            </a:extLst>
          </p:cNvPr>
          <p:cNvCxnSpPr>
            <a:cxnSpLocks/>
          </p:cNvCxnSpPr>
          <p:nvPr/>
        </p:nvCxnSpPr>
        <p:spPr>
          <a:xfrm>
            <a:off x="13164460" y="10267594"/>
            <a:ext cx="2133552" cy="199708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D94F652-0DB9-45FA-AB90-4B56CC145CA0}"/>
              </a:ext>
            </a:extLst>
          </p:cNvPr>
          <p:cNvCxnSpPr>
            <a:cxnSpLocks/>
          </p:cNvCxnSpPr>
          <p:nvPr/>
        </p:nvCxnSpPr>
        <p:spPr>
          <a:xfrm flipV="1">
            <a:off x="12922555" y="12695503"/>
            <a:ext cx="2482484" cy="142829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F5707A-E801-4669-90BE-22920DEEE9B3}"/>
              </a:ext>
            </a:extLst>
          </p:cNvPr>
          <p:cNvCxnSpPr>
            <a:cxnSpLocks/>
            <a:endCxn id="83" idx="3"/>
          </p:cNvCxnSpPr>
          <p:nvPr/>
        </p:nvCxnSpPr>
        <p:spPr>
          <a:xfrm flipV="1">
            <a:off x="12777646" y="9185139"/>
            <a:ext cx="2956454" cy="422450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6A87FC1-28EF-48E2-94FF-993BD6065A7B}"/>
              </a:ext>
            </a:extLst>
          </p:cNvPr>
          <p:cNvCxnSpPr>
            <a:cxnSpLocks/>
          </p:cNvCxnSpPr>
          <p:nvPr/>
        </p:nvCxnSpPr>
        <p:spPr>
          <a:xfrm>
            <a:off x="17808729" y="8551213"/>
            <a:ext cx="2109728" cy="117833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595CEC-4964-436F-8589-218C48637EFB}"/>
              </a:ext>
            </a:extLst>
          </p:cNvPr>
          <p:cNvCxnSpPr>
            <a:cxnSpLocks/>
          </p:cNvCxnSpPr>
          <p:nvPr/>
        </p:nvCxnSpPr>
        <p:spPr>
          <a:xfrm flipV="1">
            <a:off x="17705184" y="10748724"/>
            <a:ext cx="2213273" cy="14851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7076FAA-92B8-479C-9863-6D808F99A557}"/>
              </a:ext>
            </a:extLst>
          </p:cNvPr>
          <p:cNvSpPr/>
          <p:nvPr/>
        </p:nvSpPr>
        <p:spPr>
          <a:xfrm>
            <a:off x="29419928" y="4469966"/>
            <a:ext cx="4005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i="1" dirty="0"/>
              <a:t>W</a:t>
            </a:r>
            <a:r>
              <a:rPr lang="en-US" sz="9600" i="1" baseline="-25000" dirty="0"/>
              <a:t>1</a:t>
            </a:r>
            <a:r>
              <a:rPr lang="en-US" sz="9600" i="1" baseline="30000" dirty="0"/>
              <a:t>[2]</a:t>
            </a:r>
            <a:endParaRPr lang="en-US" sz="9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A849457-2FEB-410D-A5C3-AF1EE202834E}"/>
              </a:ext>
            </a:extLst>
          </p:cNvPr>
          <p:cNvCxnSpPr>
            <a:cxnSpLocks/>
          </p:cNvCxnSpPr>
          <p:nvPr/>
        </p:nvCxnSpPr>
        <p:spPr>
          <a:xfrm flipH="1">
            <a:off x="32198822" y="3928840"/>
            <a:ext cx="680108" cy="90331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B8D6804-CA81-440E-8004-9045EF6125C1}"/>
              </a:ext>
            </a:extLst>
          </p:cNvPr>
          <p:cNvCxnSpPr>
            <a:cxnSpLocks/>
          </p:cNvCxnSpPr>
          <p:nvPr/>
        </p:nvCxnSpPr>
        <p:spPr>
          <a:xfrm flipH="1" flipV="1">
            <a:off x="31039471" y="5990072"/>
            <a:ext cx="1046356" cy="88599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CA43A79-3E18-4736-8A9F-0059A8C1D177}"/>
              </a:ext>
            </a:extLst>
          </p:cNvPr>
          <p:cNvSpPr txBox="1"/>
          <p:nvPr/>
        </p:nvSpPr>
        <p:spPr>
          <a:xfrm>
            <a:off x="32878930" y="3465691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layer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479E09F-453C-4B6A-8765-4615CC6429FA}"/>
              </a:ext>
            </a:extLst>
          </p:cNvPr>
          <p:cNvSpPr txBox="1"/>
          <p:nvPr/>
        </p:nvSpPr>
        <p:spPr>
          <a:xfrm>
            <a:off x="32319372" y="6321440"/>
            <a:ext cx="369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of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/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22181FA-C045-469F-86E8-27B51732C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4334876"/>
                <a:ext cx="6810967" cy="958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/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F8E10D-F340-4BDF-8EDE-59E71E005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5528137"/>
                <a:ext cx="5796202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/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B294A47-B430-4FF8-A26C-15B30609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9275461"/>
                <a:ext cx="6177589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/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574400B-2635-484F-A999-E9F5087BF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0468722"/>
                <a:ext cx="4480137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/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9066753-804E-469D-914B-49DAD3C18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1816622"/>
                <a:ext cx="6177589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/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1C2B26D-3BC3-4FB3-B7BC-10BFEA455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671" y="13009883"/>
                <a:ext cx="4480136" cy="9808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/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6411E97-2055-4D65-854B-0C19B4445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411" y="17514907"/>
                <a:ext cx="9678456" cy="979627"/>
              </a:xfrm>
              <a:prstGeom prst="rect">
                <a:avLst/>
              </a:prstGeom>
              <a:blipFill>
                <a:blip r:embed="rId11"/>
                <a:stretch>
                  <a:fillRect l="-3338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4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30396" y="1906789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/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7030102-3B07-44CF-AF85-48DFF4C51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0025487"/>
                <a:ext cx="17890471" cy="951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/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C37A601-F90D-4566-9623-641FC0627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93" y="7509157"/>
                <a:ext cx="17890471" cy="251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/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𝑩𝑪𝑬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247DC06-6CEF-444C-ADEB-0C3B82A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0" y="14087227"/>
                <a:ext cx="17890471" cy="951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/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two probability distribution p and q, cross-entropy:</a:t>
                </a:r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𝒂𝒍𝒍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𝒑𝒐𝒔𝒔𝒊𝒃𝒍𝒆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59270C-D301-4D3E-8855-ADB6AC617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96" y="8562778"/>
                <a:ext cx="19737659" cy="3876639"/>
              </a:xfrm>
              <a:prstGeom prst="rect">
                <a:avLst/>
              </a:prstGeom>
              <a:blipFill>
                <a:blip r:embed="rId5"/>
                <a:stretch>
                  <a:fillRect l="-1668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6EBBD3-4F76-42C2-8B7B-5B90F6F0572D}"/>
              </a:ext>
            </a:extLst>
          </p:cNvPr>
          <p:cNvSpPr txBox="1"/>
          <p:nvPr/>
        </p:nvSpPr>
        <p:spPr>
          <a:xfrm>
            <a:off x="19245942" y="5988106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Multi-class classification: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64AA5C2-4E1D-468C-A624-7DD4B46C21B8}"/>
              </a:ext>
            </a:extLst>
          </p:cNvPr>
          <p:cNvSpPr txBox="1"/>
          <p:nvPr/>
        </p:nvSpPr>
        <p:spPr>
          <a:xfrm>
            <a:off x="19245941" y="12657217"/>
            <a:ext cx="1088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classification:</a:t>
            </a:r>
          </a:p>
        </p:txBody>
      </p:sp>
    </p:spTree>
    <p:extLst>
      <p:ext uri="{BB962C8B-B14F-4D97-AF65-F5344CB8AC3E}">
        <p14:creationId xmlns:p14="http://schemas.microsoft.com/office/powerpoint/2010/main" val="31695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FA955-6467-470B-B4B9-576B94AD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D3CF0A-299F-41FE-A0CC-51F048D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Recap : Mini-batch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/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Initialize weights and bias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Random shuffle dataset</a:t>
                </a:r>
              </a:p>
              <a:p>
                <a:endParaRPr lang="en-US" sz="4400" dirty="0"/>
              </a:p>
              <a:p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dirty="0">
                    <a:solidFill>
                      <a:srgbClr val="FF0000"/>
                    </a:solidFill>
                  </a:rPr>
                  <a:t> = 32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for epoch in range(E):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select #</a:t>
                </a:r>
                <a:r>
                  <a:rPr lang="en-US" sz="4400" dirty="0" err="1">
                    <a:solidFill>
                      <a:srgbClr val="FF0000"/>
                    </a:solidFill>
                  </a:rPr>
                  <a:t>BatchSize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 samples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	Evaluate loss function (forward pass) at this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sz="4400" dirty="0"/>
                  <a:t>		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r>
                  <a:rPr lang="en-US" sz="4400" dirty="0"/>
                  <a:t>	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400" b="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sz="4400" dirty="0"/>
              </a:p>
              <a:p>
                <a:r>
                  <a:rPr lang="en-US" sz="4400" dirty="0"/>
                  <a:t>	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318D1-9973-4058-9666-A613B317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24" y="4695137"/>
                <a:ext cx="18466419" cy="12736307"/>
              </a:xfrm>
              <a:prstGeom prst="rect">
                <a:avLst/>
              </a:prstGeom>
              <a:blipFill>
                <a:blip r:embed="rId2"/>
                <a:stretch>
                  <a:fillRect l="-135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3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72414A-810A-484C-878C-29258D2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4336564"/>
            <a:ext cx="34177357" cy="13577889"/>
          </a:xfrm>
        </p:spPr>
        <p:txBody>
          <a:bodyPr>
            <a:normAutofit/>
          </a:bodyPr>
          <a:lstStyle/>
          <a:p>
            <a:r>
              <a:rPr lang="en-US" sz="8800" b="1" dirty="0"/>
              <a:t>Backprop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8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the good model parameter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3A9C2A-497B-4745-B5F7-2DD2D2A80381}"/>
              </a:ext>
            </a:extLst>
          </p:cNvPr>
          <p:cNvGrpSpPr>
            <a:grpSpLocks noChangeAspect="1"/>
          </p:cNvGrpSpPr>
          <p:nvPr/>
        </p:nvGrpSpPr>
        <p:grpSpPr>
          <a:xfrm>
            <a:off x="2501378" y="6849243"/>
            <a:ext cx="14861300" cy="8235974"/>
            <a:chOff x="786878" y="6404491"/>
            <a:chExt cx="18576625" cy="10294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/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ED9BFED-BC47-422E-B50B-F649D0A07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78" y="11034120"/>
                  <a:ext cx="854000" cy="8848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205ABC-C028-4DBE-BE0E-503C6F70F812}"/>
                </a:ext>
              </a:extLst>
            </p:cNvPr>
            <p:cNvGrpSpPr/>
            <p:nvPr/>
          </p:nvGrpSpPr>
          <p:grpSpPr>
            <a:xfrm>
              <a:off x="3379130" y="6404491"/>
              <a:ext cx="2451721" cy="2502329"/>
              <a:chOff x="29684546" y="3672871"/>
              <a:chExt cx="3992137" cy="363976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26B8957-59C5-4033-B229-1EC7FBF2E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06F751-7036-42E7-84D2-AF1F9D6114E2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046E742-6776-49FA-9C90-0E98C6D394B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5B4B2B-6A19-4D7D-B768-CA3E29A0C47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F23036-BE59-4BF2-8560-C98D5D79DDDF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70EA8B-F370-413A-8F62-C8924671502D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286" y="11412737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/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B1AAA92-6150-4C56-9E04-563532887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2037" y="10816495"/>
                  <a:ext cx="2661466" cy="917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BF1139-50F9-4F38-BEDA-5DBF29E394D8}"/>
                </a:ext>
              </a:extLst>
            </p:cNvPr>
            <p:cNvGrpSpPr/>
            <p:nvPr/>
          </p:nvGrpSpPr>
          <p:grpSpPr>
            <a:xfrm>
              <a:off x="3379130" y="10215474"/>
              <a:ext cx="2451721" cy="2502329"/>
              <a:chOff x="29684546" y="3672871"/>
              <a:chExt cx="3992137" cy="363976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68829D4-05AB-4F3D-9FE4-05DBD4FE9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3BC20E7-B411-4060-862F-C7B88CB553DC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6403EA4-2FB5-4684-82A7-6EC69C13F48E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3989B9-A8AB-4773-BFD9-A881B79D89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8D24261-DBC1-4D6E-BF7F-680C7A748316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7C8DBD-3003-4A7F-8564-8006C7DF1BDD}"/>
                </a:ext>
              </a:extLst>
            </p:cNvPr>
            <p:cNvGrpSpPr/>
            <p:nvPr/>
          </p:nvGrpSpPr>
          <p:grpSpPr>
            <a:xfrm>
              <a:off x="3324532" y="14197129"/>
              <a:ext cx="2451721" cy="2502329"/>
              <a:chOff x="29684546" y="3672871"/>
              <a:chExt cx="3992137" cy="363976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1299121-31F5-463D-B42B-ADB10DBDB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8D10F4E-1682-412C-9CD9-9D9EECB330C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A0A14A3-372D-433C-B1F5-FD5B5FE0E65D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FFA45-283C-44D1-8BDC-6F0C163CA2C7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FBDF20-786D-4179-9E85-196768097E4D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3</a:t>
                  </a:r>
                  <a:r>
                    <a:rPr lang="en-US" sz="4000" i="1" baseline="30000" dirty="0"/>
                    <a:t>[1]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53AF06-BBAC-4BBB-AF48-1243B3164C72}"/>
                </a:ext>
              </a:extLst>
            </p:cNvPr>
            <p:cNvGrpSpPr/>
            <p:nvPr/>
          </p:nvGrpSpPr>
          <p:grpSpPr>
            <a:xfrm>
              <a:off x="8174154" y="8220589"/>
              <a:ext cx="2451721" cy="2502329"/>
              <a:chOff x="29684546" y="3672871"/>
              <a:chExt cx="3992137" cy="363976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4B1996-9596-4CCA-8664-4D760E8B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CA5C758-C863-423D-9083-EB6A84E8EDF3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2FA7B00-AF32-47BC-B2FB-22933A34BB96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CDB603D-27C1-4FD4-8AB3-6615973B1F3E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BF60C89-D833-4C85-ACD3-622AB72070FA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0F1C88-48D6-4B2B-B0E6-DDA6EB690217}"/>
                </a:ext>
              </a:extLst>
            </p:cNvPr>
            <p:cNvGrpSpPr/>
            <p:nvPr/>
          </p:nvGrpSpPr>
          <p:grpSpPr>
            <a:xfrm>
              <a:off x="8107595" y="12202244"/>
              <a:ext cx="2451721" cy="2502329"/>
              <a:chOff x="29684546" y="3672871"/>
              <a:chExt cx="3992137" cy="363976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A31C592-7E50-4B68-A8E7-9CBB3FED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2780A6-DD8E-4D3A-87E0-DF31D1940DF4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D8D8AA2-0DC2-42DB-9A32-5F646F14AAB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A2210C6-0EAA-44C9-89AE-049FE168E5EB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56DDA9-9DBB-463D-A1B8-984BE5A9367C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2</a:t>
                  </a:r>
                  <a:r>
                    <a:rPr lang="en-US" sz="4000" i="1" baseline="30000" dirty="0"/>
                    <a:t>[2]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351BB9-A950-462C-B7CA-B018A009EDB4}"/>
                </a:ext>
              </a:extLst>
            </p:cNvPr>
            <p:cNvGrpSpPr/>
            <p:nvPr/>
          </p:nvGrpSpPr>
          <p:grpSpPr>
            <a:xfrm>
              <a:off x="12621013" y="10167225"/>
              <a:ext cx="2451721" cy="2502329"/>
              <a:chOff x="29684546" y="3672871"/>
              <a:chExt cx="3992137" cy="363976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674A179-C672-4F1F-8769-A1AD8A2CC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262" y="3926536"/>
                <a:ext cx="0" cy="3081797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320C22D-4E63-4E50-9B44-9717BB7CFCD5}"/>
                  </a:ext>
                </a:extLst>
              </p:cNvPr>
              <p:cNvGrpSpPr/>
              <p:nvPr/>
            </p:nvGrpSpPr>
            <p:grpSpPr>
              <a:xfrm>
                <a:off x="29684546" y="3672871"/>
                <a:ext cx="3992137" cy="3639760"/>
                <a:chOff x="8497229" y="9317955"/>
                <a:chExt cx="3992137" cy="363976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2F4BE2D-720E-48DA-B435-4CA42F1B626F}"/>
                    </a:ext>
                  </a:extLst>
                </p:cNvPr>
                <p:cNvSpPr/>
                <p:nvPr/>
              </p:nvSpPr>
              <p:spPr bwMode="auto">
                <a:xfrm>
                  <a:off x="8497229" y="9317955"/>
                  <a:ext cx="3992137" cy="363976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endParaRPr lang="en-US" sz="4000" dirty="0">
                    <a:latin typeface="Arial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C19E74-6A0F-47C5-BD5D-49CFFC8D53D8}"/>
                    </a:ext>
                  </a:extLst>
                </p:cNvPr>
                <p:cNvSpPr txBox="1"/>
                <p:nvPr/>
              </p:nvSpPr>
              <p:spPr>
                <a:xfrm>
                  <a:off x="11441464" y="10056059"/>
                  <a:ext cx="958999" cy="201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600" i="1" dirty="0"/>
                    <a:t>f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F3FCE9-A9BC-4371-819D-7F7D16E7E5B8}"/>
                    </a:ext>
                  </a:extLst>
                </p:cNvPr>
                <p:cNvSpPr txBox="1"/>
                <p:nvPr/>
              </p:nvSpPr>
              <p:spPr>
                <a:xfrm>
                  <a:off x="8654431" y="10396141"/>
                  <a:ext cx="2667996" cy="1287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i="1" dirty="0"/>
                    <a:t>W</a:t>
                  </a:r>
                  <a:r>
                    <a:rPr lang="en-US" sz="4000" i="1" baseline="-25000" dirty="0"/>
                    <a:t>1</a:t>
                  </a:r>
                  <a:r>
                    <a:rPr lang="en-US" sz="4000" i="1" baseline="30000" dirty="0"/>
                    <a:t>[3]</a:t>
                  </a:r>
                  <a:r>
                    <a:rPr lang="en-US" sz="4000" i="1" dirty="0"/>
                    <a:t> </a:t>
                  </a:r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597F282-9E11-482B-B05E-97AA1DB47493}"/>
                </a:ext>
              </a:extLst>
            </p:cNvPr>
            <p:cNvCxnSpPr>
              <a:cxnSpLocks/>
            </p:cNvCxnSpPr>
            <p:nvPr/>
          </p:nvCxnSpPr>
          <p:spPr>
            <a:xfrm>
              <a:off x="1643203" y="11495785"/>
              <a:ext cx="1534770" cy="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4B46BE-F94C-4AA8-98CB-211B2B3BF26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1764680" y="7655656"/>
              <a:ext cx="1614450" cy="3303538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B1413F-31F8-40F2-AE6E-D53669C0CCC7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1693511" y="11957450"/>
              <a:ext cx="1631021" cy="349084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BFB44F-CDD5-4B03-A63A-2EC6D8593916}"/>
                </a:ext>
              </a:extLst>
            </p:cNvPr>
            <p:cNvCxnSpPr>
              <a:cxnSpLocks/>
            </p:cNvCxnSpPr>
            <p:nvPr/>
          </p:nvCxnSpPr>
          <p:spPr>
            <a:xfrm>
              <a:off x="5776253" y="7655656"/>
              <a:ext cx="2331342" cy="176784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259497-8DE6-4EA8-A12D-4E98EEE7045A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5746268" y="7707290"/>
              <a:ext cx="2720373" cy="4861412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DBEC8D7-E1FD-418D-AD90-719B05B5B2F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830851" y="9885170"/>
              <a:ext cx="2439847" cy="158146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7D6344A-B63B-4277-B125-C30EDF89F951}"/>
                </a:ext>
              </a:extLst>
            </p:cNvPr>
            <p:cNvCxnSpPr>
              <a:cxnSpLocks/>
            </p:cNvCxnSpPr>
            <p:nvPr/>
          </p:nvCxnSpPr>
          <p:spPr>
            <a:xfrm>
              <a:off x="5963560" y="11438916"/>
              <a:ext cx="2133552" cy="1997087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B3D3CA-E8D4-4E39-A77E-A986B3CE0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655" y="13866825"/>
              <a:ext cx="2482484" cy="142829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687D3BF-5A4C-42CD-A084-E76AE2EB9D94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576746" y="10356461"/>
              <a:ext cx="2956454" cy="4224509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E6485E6-0A7D-44C9-BA87-B7BF89599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829" y="9722535"/>
              <a:ext cx="2109728" cy="1178330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CF9E84A-A0DD-469F-A42A-BA29AAC10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284" y="11920046"/>
              <a:ext cx="2213273" cy="1485114"/>
            </a:xfrm>
            <a:prstGeom prst="straightConnector1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466" y="7467269"/>
                <a:ext cx="18288000" cy="6202339"/>
              </a:xfrm>
              <a:prstGeom prst="rect">
                <a:avLst/>
              </a:prstGeom>
              <a:blipFill>
                <a:blip r:embed="rId4"/>
                <a:stretch>
                  <a:fillRect l="-1800" t="-2753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A7A5-BE09-4B16-9B7E-76739EAC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036A1-6E39-480B-95CC-54046C83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loss function : A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/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Evaluate loss function (forward pass) at this </a:t>
                </a:r>
                <a:r>
                  <a:rPr lang="en-US" b="1" dirty="0">
                    <a:solidFill>
                      <a:srgbClr val="FF0000"/>
                    </a:solidFill>
                  </a:rPr>
                  <a:t>batch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D8379B-5500-41E8-BB0B-DD6AA8DF6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86" y="6753857"/>
                <a:ext cx="18288000" cy="2927725"/>
              </a:xfrm>
              <a:prstGeom prst="rect">
                <a:avLst/>
              </a:prstGeom>
              <a:blipFill>
                <a:blip r:embed="rId2"/>
                <a:stretch>
                  <a:fillRect l="-1800"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/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CBA32-0A1F-426D-B0A0-E9486C11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6" y="12002369"/>
                <a:ext cx="15234747" cy="1030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/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0BF317-B013-4182-B96D-932DA80C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2172685"/>
                <a:ext cx="6810967" cy="95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/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5FF8730-FC95-48AC-9531-276018A67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3365946"/>
                <a:ext cx="5796202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/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63FEF0F-AE11-4A93-8B7F-8E1375842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7113270"/>
                <a:ext cx="6177589" cy="98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/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B3563B-CD98-44B7-9445-495C5F924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8306531"/>
                <a:ext cx="4480137" cy="9808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/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064CA-AFB1-4B13-A440-04964FF6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9654431"/>
                <a:ext cx="6177589" cy="980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/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6BC8916-26B0-4965-B685-E97BF5582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898" y="10847692"/>
                <a:ext cx="4480136" cy="980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/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look at one sample and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F3B55-B402-465B-AE86-C0767A3F3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92" y="10205478"/>
                <a:ext cx="15659308" cy="979627"/>
              </a:xfrm>
              <a:prstGeom prst="rect">
                <a:avLst/>
              </a:prstGeom>
              <a:blipFill>
                <a:blip r:embed="rId10"/>
                <a:stretch>
                  <a:fillRect l="-2063" t="-11180" b="-37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/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every sample, we input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model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082CBA-EF5E-4B82-AE4B-C55867F14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021033"/>
                <a:ext cx="22722840" cy="923330"/>
              </a:xfrm>
              <a:prstGeom prst="rect">
                <a:avLst/>
              </a:prstGeom>
              <a:blipFill>
                <a:blip r:embed="rId11"/>
                <a:stretch>
                  <a:fillRect l="-1422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588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13179</TotalTime>
  <Words>2740</Words>
  <Application>Microsoft Office PowerPoint</Application>
  <PresentationFormat>Custom</PresentationFormat>
  <Paragraphs>701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Google Sans</vt:lpstr>
      <vt:lpstr>Lucida Grande</vt:lpstr>
      <vt:lpstr>Wingdings</vt:lpstr>
      <vt:lpstr>Office Theme</vt:lpstr>
      <vt:lpstr>PowerPoint Presentation</vt:lpstr>
      <vt:lpstr>Recap</vt:lpstr>
      <vt:lpstr>Recap</vt:lpstr>
      <vt:lpstr>Recap : MLP</vt:lpstr>
      <vt:lpstr>Recap : Cross-Entropy Loss</vt:lpstr>
      <vt:lpstr>Recap : Mini-batch Gradient Descent</vt:lpstr>
      <vt:lpstr>Lecture 3</vt:lpstr>
      <vt:lpstr>To find the good model parameter</vt:lpstr>
      <vt:lpstr>Evaluate loss function : A forward pass</vt:lpstr>
      <vt:lpstr>Compute gradient : Is it easy to do?</vt:lpstr>
      <vt:lpstr>Compute analytical gradient : hard to do</vt:lpstr>
      <vt:lpstr>Compute derivative gradient : cannot be done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Compute gradient : Back propagation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Computational Graph</vt:lpstr>
      <vt:lpstr>Derivative of Scalar to Vector and Matrix</vt:lpstr>
      <vt:lpstr>Vector to Vector : Jacobian matrix</vt:lpstr>
      <vt:lpstr>Backprop for Vector</vt:lpstr>
      <vt:lpstr>Backprop for Matrix and Tensors</vt:lpstr>
      <vt:lpstr>Backprop for Matrix multiplication</vt:lpstr>
      <vt:lpstr>Backprop for Element-wise operation</vt:lpstr>
      <vt:lpstr>Backprop for Sigmoid</vt:lpstr>
      <vt:lpstr>Backprop for ReLU activation function</vt:lpstr>
      <vt:lpstr>Computational Graph for MLP</vt:lpstr>
      <vt:lpstr>Computational Graph for MLP</vt:lpstr>
      <vt:lpstr>Backprop for MLP</vt:lpstr>
      <vt:lpstr>Compute gradient of loss</vt:lpstr>
      <vt:lpstr>We have all ingredients for MB-SGD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2360</cp:revision>
  <dcterms:created xsi:type="dcterms:W3CDTF">2010-08-11T18:35:55Z</dcterms:created>
  <dcterms:modified xsi:type="dcterms:W3CDTF">2021-05-03T17:33:21Z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