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1073" r:id="rId2"/>
    <p:sldId id="960" r:id="rId3"/>
    <p:sldId id="1035" r:id="rId4"/>
    <p:sldId id="1116" r:id="rId5"/>
    <p:sldId id="1117" r:id="rId6"/>
    <p:sldId id="1118" r:id="rId7"/>
    <p:sldId id="1119" r:id="rId8"/>
    <p:sldId id="1120" r:id="rId9"/>
    <p:sldId id="1039" r:id="rId10"/>
    <p:sldId id="1036" r:id="rId11"/>
    <p:sldId id="1037" r:id="rId12"/>
    <p:sldId id="1038" r:id="rId13"/>
    <p:sldId id="1040" r:id="rId14"/>
    <p:sldId id="1041" r:id="rId15"/>
    <p:sldId id="1043" r:id="rId16"/>
    <p:sldId id="1044" r:id="rId17"/>
    <p:sldId id="1122" r:id="rId18"/>
    <p:sldId id="1123" r:id="rId19"/>
    <p:sldId id="1124" r:id="rId20"/>
    <p:sldId id="1125" r:id="rId21"/>
    <p:sldId id="1051" r:id="rId22"/>
    <p:sldId id="962" r:id="rId23"/>
    <p:sldId id="1045" r:id="rId24"/>
    <p:sldId id="1049" r:id="rId25"/>
    <p:sldId id="1052" r:id="rId26"/>
    <p:sldId id="1050" r:id="rId27"/>
    <p:sldId id="1053" r:id="rId28"/>
    <p:sldId id="1054" r:id="rId29"/>
    <p:sldId id="1102" r:id="rId30"/>
    <p:sldId id="1127" r:id="rId31"/>
    <p:sldId id="1128" r:id="rId32"/>
    <p:sldId id="1129" r:id="rId33"/>
    <p:sldId id="1130" r:id="rId34"/>
    <p:sldId id="1104" r:id="rId35"/>
    <p:sldId id="1105" r:id="rId36"/>
    <p:sldId id="1112" r:id="rId37"/>
    <p:sldId id="1113" r:id="rId38"/>
    <p:sldId id="1100" r:id="rId39"/>
    <p:sldId id="1101" r:id="rId40"/>
    <p:sldId id="1106" r:id="rId41"/>
    <p:sldId id="1103" r:id="rId42"/>
    <p:sldId id="1111" r:id="rId43"/>
    <p:sldId id="1108" r:id="rId44"/>
    <p:sldId id="1109" r:id="rId45"/>
    <p:sldId id="1114" r:id="rId46"/>
    <p:sldId id="1110" r:id="rId47"/>
    <p:sldId id="259" r:id="rId48"/>
  </p:sldIdLst>
  <p:sldSz cx="36576000" cy="20574000"/>
  <p:notesSz cx="7315200" cy="9601200"/>
  <p:custDataLst>
    <p:tags r:id="rId51"/>
  </p:custDataLst>
  <p:defaultTextStyle>
    <a:defPPr>
      <a:defRPr lang="en-US"/>
    </a:defPPr>
    <a:lvl1pPr marL="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lliamsTL" initials="W" lastIdx="1" clrIdx="0"/>
  <p:cmAuthor id="1" name="Xue, Hui (NIH/NHLBI) [E]" initials="XH([" lastIdx="1" clrIdx="1">
    <p:extLst>
      <p:ext uri="{19B8F6BF-5375-455C-9EA6-DF929625EA0E}">
        <p15:presenceInfo xmlns:p15="http://schemas.microsoft.com/office/powerpoint/2012/main" userId="S::xueh2@nih.gov::eaa76f4b-f23c-4dea-a5a8-f897d48958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CC0000"/>
    <a:srgbClr val="5F9127"/>
    <a:srgbClr val="B0AC00"/>
    <a:srgbClr val="C0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4" autoAdjust="0"/>
    <p:restoredTop sz="88535" autoAdjust="0"/>
  </p:normalViewPr>
  <p:slideViewPr>
    <p:cSldViewPr snapToGrid="0" snapToObjects="1" showGuides="1">
      <p:cViewPr varScale="1">
        <p:scale>
          <a:sx n="49" d="100"/>
          <a:sy n="49" d="100"/>
        </p:scale>
        <p:origin x="800" y="76"/>
      </p:cViewPr>
      <p:guideLst>
        <p:guide orient="horz" pos="648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144" d="100"/>
          <a:sy n="144" d="100"/>
        </p:scale>
        <p:origin x="345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3781EB-4FB3-3648-A6F1-521C35AF4CD7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2F0F673-3FE3-4644-A0AD-C862DAC4A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7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F91D6BE-35D6-7746-85CA-91EA11600B8F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76D829D-6F50-6945-B415-7FF26FA41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7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D829D-6F50-6945-B415-7FF26FA418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0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title bgd large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3505" y="0"/>
            <a:ext cx="36639500" cy="20574000"/>
          </a:xfrm>
          <a:prstGeom prst="rect">
            <a:avLst/>
          </a:prstGeom>
        </p:spPr>
      </p:pic>
      <p:sp>
        <p:nvSpPr>
          <p:cNvPr id="10" name="Rectangle 45"/>
          <p:cNvSpPr>
            <a:spLocks noChangeArrowheads="1"/>
          </p:cNvSpPr>
          <p:nvPr userDrawn="1"/>
        </p:nvSpPr>
        <p:spPr bwMode="auto">
          <a:xfrm>
            <a:off x="-63504" y="0"/>
            <a:ext cx="36639504" cy="457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081255" y="1325565"/>
            <a:ext cx="20275548" cy="5072064"/>
          </a:xfrm>
        </p:spPr>
        <p:txBody>
          <a:bodyPr anchor="ctr"/>
          <a:lstStyle>
            <a:lvl1pPr marL="0" indent="0">
              <a:buNone/>
              <a:defRPr sz="1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930396" y="1915477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new bgd lrg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0" y="0"/>
            <a:ext cx="36576000" cy="4572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9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47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689100" y="433395"/>
            <a:ext cx="33178752" cy="253841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30403" y="4071939"/>
            <a:ext cx="32937452" cy="131016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930403" y="17564107"/>
            <a:ext cx="32937452" cy="885825"/>
          </a:xfrm>
        </p:spPr>
        <p:txBody>
          <a:bodyPr>
            <a:noAutofit/>
          </a:bodyPr>
          <a:lstStyle>
            <a:lvl1pPr>
              <a:buFontTx/>
              <a:buNone/>
              <a:defRPr sz="5600"/>
            </a:lvl1pPr>
            <a:lvl2pPr>
              <a:defRPr sz="5600"/>
            </a:lvl2pPr>
            <a:lvl3pPr>
              <a:defRPr sz="5600"/>
            </a:lvl3pPr>
            <a:lvl4pPr>
              <a:defRPr sz="5600"/>
            </a:lvl4pPr>
            <a:lvl5pPr>
              <a:defRPr sz="56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3220702"/>
            <a:ext cx="31089600" cy="4086225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8720140"/>
            <a:ext cx="31089600" cy="4500561"/>
          </a:xfrm>
        </p:spPr>
        <p:txBody>
          <a:bodyPr anchor="b"/>
          <a:lstStyle>
            <a:lvl1pPr marL="0" indent="0">
              <a:buNone/>
              <a:defRPr sz="8000"/>
            </a:lvl1pPr>
            <a:lvl2pPr marL="1828754" indent="0">
              <a:buNone/>
              <a:defRPr sz="7200"/>
            </a:lvl2pPr>
            <a:lvl3pPr marL="3657509" indent="0">
              <a:buNone/>
              <a:defRPr sz="6400"/>
            </a:lvl3pPr>
            <a:lvl4pPr marL="5486263" indent="0">
              <a:buNone/>
              <a:defRPr sz="5600"/>
            </a:lvl4pPr>
            <a:lvl5pPr marL="7315017" indent="0">
              <a:buNone/>
              <a:defRPr sz="5600"/>
            </a:lvl5pPr>
            <a:lvl6pPr marL="9143771" indent="0">
              <a:buNone/>
              <a:defRPr sz="5600"/>
            </a:lvl6pPr>
            <a:lvl7pPr marL="10972526" indent="0">
              <a:buNone/>
              <a:defRPr sz="5600"/>
            </a:lvl7pPr>
            <a:lvl8pPr marL="12801280" indent="0">
              <a:buNone/>
              <a:defRPr sz="5600"/>
            </a:lvl8pPr>
            <a:lvl9pPr marL="14630034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F199F-5620-4BF4-87B3-75C3427C2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163BB-A9E4-45FA-A154-B7168CE68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840" y="589041"/>
            <a:ext cx="32918400" cy="2177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605339"/>
            <a:ext cx="16160752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6524625"/>
            <a:ext cx="16160752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4605339"/>
            <a:ext cx="16167100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6524625"/>
            <a:ext cx="16167100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30698-E3C1-4D28-AAE8-F64A5063B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42AFF-E73B-487B-9783-10FFC85EF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DED65-1D12-479A-8F23-EE0EEE44F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3757926"/>
            <a:ext cx="12033252" cy="348615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3757932"/>
            <a:ext cx="20447000" cy="1462056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7698531"/>
            <a:ext cx="12033252" cy="10679958"/>
          </a:xfrm>
        </p:spPr>
        <p:txBody>
          <a:bodyPr/>
          <a:lstStyle>
            <a:lvl1pPr marL="0" indent="0">
              <a:buNone/>
              <a:defRPr sz="5600"/>
            </a:lvl1pPr>
            <a:lvl2pPr marL="1828754" indent="0">
              <a:buNone/>
              <a:defRPr sz="4800"/>
            </a:lvl2pPr>
            <a:lvl3pPr marL="3657509" indent="0">
              <a:buNone/>
              <a:defRPr sz="4000"/>
            </a:lvl3pPr>
            <a:lvl4pPr marL="5486263" indent="0">
              <a:buNone/>
              <a:defRPr sz="3600"/>
            </a:lvl4pPr>
            <a:lvl5pPr marL="7315017" indent="0">
              <a:buNone/>
              <a:defRPr sz="3600"/>
            </a:lvl5pPr>
            <a:lvl6pPr marL="9143771" indent="0">
              <a:buNone/>
              <a:defRPr sz="3600"/>
            </a:lvl6pPr>
            <a:lvl7pPr marL="10972526" indent="0">
              <a:buNone/>
              <a:defRPr sz="3600"/>
            </a:lvl7pPr>
            <a:lvl8pPr marL="12801280" indent="0">
              <a:buNone/>
              <a:defRPr sz="3600"/>
            </a:lvl8pPr>
            <a:lvl9pPr marL="14630034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D15B-4040-4AA2-96A9-33723CFC8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336564"/>
            <a:ext cx="32918400" cy="13577889"/>
          </a:xfrm>
          <a:prstGeom prst="rect">
            <a:avLst/>
          </a:prstGeom>
        </p:spPr>
        <p:txBody>
          <a:bodyPr vert="horz" lIns="274320" tIns="137160" rIns="274320" bIns="13716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3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304806"/>
            <a:ext cx="365760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2"/>
          <p:cNvSpPr>
            <a:spLocks noChangeArrowheads="1"/>
          </p:cNvSpPr>
          <p:nvPr userDrawn="1"/>
        </p:nvSpPr>
        <p:spPr bwMode="auto">
          <a:xfrm>
            <a:off x="0" y="7"/>
            <a:ext cx="36576000" cy="314325"/>
          </a:xfrm>
          <a:prstGeom prst="rect">
            <a:avLst/>
          </a:prstGeom>
          <a:solidFill>
            <a:srgbClr val="C0143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>
              <a:latin typeface="Arial" charset="0"/>
              <a:ea typeface="ＭＳ Ｐゴシック" pitchFamily="48" charset="-128"/>
              <a:cs typeface="+mn-cs"/>
            </a:endParaRPr>
          </a:p>
        </p:txBody>
      </p:sp>
      <p:sp>
        <p:nvSpPr>
          <p:cNvPr id="11" name="Line 33"/>
          <p:cNvSpPr>
            <a:spLocks noChangeShapeType="1"/>
          </p:cNvSpPr>
          <p:nvPr userDrawn="1"/>
        </p:nvSpPr>
        <p:spPr bwMode="auto">
          <a:xfrm flipH="1">
            <a:off x="2133598" y="18935700"/>
            <a:ext cx="32613601" cy="0"/>
          </a:xfrm>
          <a:prstGeom prst="line">
            <a:avLst/>
          </a:prstGeom>
          <a:noFill/>
          <a:ln w="9525">
            <a:solidFill>
              <a:srgbClr val="C0143C"/>
            </a:solidFill>
            <a:round/>
            <a:headEnd/>
            <a:tailEnd/>
          </a:ln>
          <a:effectLst/>
        </p:spPr>
        <p:txBody>
          <a:bodyPr lIns="365760" tIns="182880" rIns="365760" bIns="182880"/>
          <a:lstStyle/>
          <a:p>
            <a:pPr>
              <a:defRPr/>
            </a:pPr>
            <a:endParaRPr lang="en-US" sz="7200"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</p:sldLayoutIdLst>
  <p:hf hdr="0" ftr="0" dt="0"/>
  <p:txStyles>
    <p:titleStyle>
      <a:lvl1pPr algn="l" defTabSz="1828754" rtl="0" eaLnBrk="1" latinLnBrk="0" hangingPunct="1">
        <a:spcBef>
          <a:spcPct val="0"/>
        </a:spcBef>
        <a:buNone/>
        <a:defRPr sz="12800" b="0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1365218" indent="-1365218" algn="l" defTabSz="1828754" rtl="0" eaLnBrk="1" latinLnBrk="0" hangingPunct="1">
        <a:spcBef>
          <a:spcPct val="20000"/>
        </a:spcBef>
        <a:buClr>
          <a:srgbClr val="C0143C"/>
        </a:buClr>
        <a:buFont typeface="Wingdings" charset="2"/>
        <a:buChar char="§"/>
        <a:defRPr sz="120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2971726" indent="-1142971" algn="l" defTabSz="1828754" rtl="0" eaLnBrk="1" latinLnBrk="0" hangingPunct="1">
        <a:spcBef>
          <a:spcPct val="20000"/>
        </a:spcBef>
        <a:buClr>
          <a:srgbClr val="575A5D"/>
        </a:buClr>
        <a:buFont typeface="Wingdings" charset="2"/>
        <a:buChar char="§"/>
        <a:defRPr sz="10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4571886" indent="-914377" algn="l" defTabSz="1828754" rtl="0" eaLnBrk="1" latinLnBrk="0" hangingPunct="1">
        <a:spcBef>
          <a:spcPct val="20000"/>
        </a:spcBef>
        <a:buFont typeface="Lucida Grande"/>
        <a:buChar char="-"/>
        <a:defRPr sz="96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6400640" indent="-914377" algn="l" defTabSz="1828754" rtl="0" eaLnBrk="1" latinLnBrk="0" hangingPunct="1">
        <a:spcBef>
          <a:spcPct val="20000"/>
        </a:spcBef>
        <a:buFont typeface="Arial"/>
        <a:buChar char="–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8229394" indent="-914377" algn="l" defTabSz="1828754" rtl="0" eaLnBrk="1" latinLnBrk="0" hangingPunct="1">
        <a:spcBef>
          <a:spcPct val="20000"/>
        </a:spcBef>
        <a:buFont typeface="Arial"/>
        <a:buChar char="»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10058149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903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657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411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5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509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63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017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1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526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28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03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eeplearningcrashcourse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3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54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3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54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3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54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3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54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3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54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web.stanford.edu/~tibs/ElemStatLear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98026" y="1497911"/>
            <a:ext cx="35979947" cy="5106410"/>
          </a:xfrm>
        </p:spPr>
        <p:txBody>
          <a:bodyPr>
            <a:normAutofit/>
          </a:bodyPr>
          <a:lstStyle/>
          <a:p>
            <a:pPr algn="ctr"/>
            <a:r>
              <a:rPr lang="en-US" altLang="zh-CN" sz="14800" b="1" i="1" dirty="0">
                <a:solidFill>
                  <a:srgbClr val="FFFF00"/>
                </a:solidFill>
              </a:rPr>
              <a:t>Deep Learning Crash Course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99360" y="8420078"/>
            <a:ext cx="32173333" cy="1114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6500" dirty="0">
              <a:solidFill>
                <a:srgbClr val="C0143C"/>
              </a:solidFill>
              <a:cs typeface="Arial" pitchFamily="34" charset="0"/>
            </a:endParaRPr>
          </a:p>
          <a:p>
            <a:pPr algn="ctr"/>
            <a:r>
              <a:rPr lang="en-US" sz="8000" b="1" dirty="0">
                <a:cs typeface="Arial"/>
              </a:rPr>
              <a:t>Hui Xue</a:t>
            </a:r>
          </a:p>
          <a:p>
            <a:pPr algn="ctr"/>
            <a:endParaRPr lang="en-US" sz="8000" b="1" dirty="0">
              <a:cs typeface="Arial"/>
            </a:endParaRPr>
          </a:p>
          <a:p>
            <a:pPr algn="ctr"/>
            <a:r>
              <a:rPr lang="en-US" sz="8000" b="1" dirty="0">
                <a:cs typeface="Arial"/>
              </a:rPr>
              <a:t>Fall 2021</a:t>
            </a:r>
            <a:endParaRPr lang="en-US" sz="10666" b="1" dirty="0">
              <a:cs typeface="Arial"/>
            </a:endParaRPr>
          </a:p>
          <a:p>
            <a:pPr algn="ctr"/>
            <a:endParaRPr lang="en-US" sz="10666" dirty="0">
              <a:cs typeface="Arial" pitchFamily="34" charset="0"/>
            </a:endParaRPr>
          </a:p>
          <a:p>
            <a:pPr algn="ctr"/>
            <a:endParaRPr lang="en-US" sz="10666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DBD535-B308-48DD-8196-5CFF8823A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665" y="8964665"/>
            <a:ext cx="8820150" cy="821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180603-C350-44D5-BDCB-53AB09F6EF35}"/>
              </a:ext>
            </a:extLst>
          </p:cNvPr>
          <p:cNvSpPr/>
          <p:nvPr/>
        </p:nvSpPr>
        <p:spPr>
          <a:xfrm>
            <a:off x="2318452" y="17095459"/>
            <a:ext cx="117005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hlinkClick r:id="rId4"/>
              </a:rPr>
              <a:t>www.deeplearningcrashcourse.org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831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Binary 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FA43C-0689-4022-892D-6BCC624786BC}"/>
                  </a:ext>
                </a:extLst>
              </p:cNvPr>
              <p:cNvSpPr txBox="1"/>
              <p:nvPr/>
            </p:nvSpPr>
            <p:spPr>
              <a:xfrm>
                <a:off x="8229600" y="3878027"/>
                <a:ext cx="19737659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 binary classification, 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= 0 for the “Yes” class and 1 for the “No” class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, probability belonging to the “Yes” class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for the “No” class</a:t>
                </a:r>
              </a:p>
              <a:p>
                <a:endParaRPr lang="en-US" dirty="0"/>
              </a:p>
              <a:p>
                <a:r>
                  <a:rPr lang="en-US" dirty="0"/>
                  <a:t>Then, the cross entropy (in this case, the BCE loss) is: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FA43C-0689-4022-892D-6BCC62478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878027"/>
                <a:ext cx="19737659" cy="6740307"/>
              </a:xfrm>
              <a:prstGeom prst="rect">
                <a:avLst/>
              </a:prstGeom>
              <a:blipFill>
                <a:blip r:embed="rId2"/>
                <a:stretch>
                  <a:fillRect l="-1637" t="-2532" b="-4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6303C81-038C-45A8-83DE-F71C2109EED2}"/>
                  </a:ext>
                </a:extLst>
              </p:cNvPr>
              <p:cNvSpPr/>
              <p:nvPr/>
            </p:nvSpPr>
            <p:spPr>
              <a:xfrm>
                <a:off x="9050873" y="11048944"/>
                <a:ext cx="17890471" cy="951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6303C81-038C-45A8-83DE-F71C2109E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873" y="11048944"/>
                <a:ext cx="17890471" cy="951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2CC239-D347-4C3F-8B18-A185061E16D6}"/>
                  </a:ext>
                </a:extLst>
              </p:cNvPr>
              <p:cNvSpPr txBox="1"/>
              <p:nvPr/>
            </p:nvSpPr>
            <p:spPr>
              <a:xfrm>
                <a:off x="8127280" y="12821409"/>
                <a:ext cx="19737659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minimize the BCE loss,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reach minimum of log(1)=0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reach minimum of log(1)=0</a:t>
                </a:r>
              </a:p>
              <a:p>
                <a:endParaRPr lang="en-US" dirty="0"/>
              </a:p>
              <a:p>
                <a:r>
                  <a:rPr lang="en-US" dirty="0"/>
                  <a:t>For all other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𝑩𝑪𝑬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𝒍𝒐𝒔𝒔</m:t>
                        </m:r>
                      </m:sub>
                    </m:sSub>
                  </m:oMath>
                </a14:m>
                <a:r>
                  <a:rPr lang="en-US" dirty="0"/>
                  <a:t> &gt; 0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2CC239-D347-4C3F-8B18-A185061E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280" y="12821409"/>
                <a:ext cx="19737659" cy="5909310"/>
              </a:xfrm>
              <a:prstGeom prst="rect">
                <a:avLst/>
              </a:prstGeom>
              <a:blipFill>
                <a:blip r:embed="rId4"/>
                <a:stretch>
                  <a:fillRect l="-1637" t="-2887" b="-5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6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 loss for multi-class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FA43C-0689-4022-892D-6BCC624786BC}"/>
              </a:ext>
            </a:extLst>
          </p:cNvPr>
          <p:cNvSpPr txBox="1"/>
          <p:nvPr/>
        </p:nvSpPr>
        <p:spPr>
          <a:xfrm>
            <a:off x="13515278" y="4739520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multi-class classification,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FDDBD-5526-4552-A72C-AB3F31D670BC}"/>
                  </a:ext>
                </a:extLst>
              </p:cNvPr>
              <p:cNvSpPr txBox="1"/>
              <p:nvPr/>
            </p:nvSpPr>
            <p:spPr>
              <a:xfrm>
                <a:off x="3385974" y="6892038"/>
                <a:ext cx="9918934" cy="406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𝑺𝑨𝑿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𝑶𝒕𝒉𝒆𝒓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FDDBD-5526-4552-A72C-AB3F31D67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974" y="6892038"/>
                <a:ext cx="9918934" cy="4063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276AECF-F67F-405A-8235-88B4FAD28D1C}"/>
              </a:ext>
            </a:extLst>
          </p:cNvPr>
          <p:cNvSpPr txBox="1"/>
          <p:nvPr/>
        </p:nvSpPr>
        <p:spPr>
          <a:xfrm>
            <a:off x="1930396" y="11100485"/>
            <a:ext cx="1643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is one-hot encoding for the correct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5E28A-C947-4FB0-BE31-A64F5EA7AB08}"/>
                  </a:ext>
                </a:extLst>
              </p:cNvPr>
              <p:cNvSpPr/>
              <p:nvPr/>
            </p:nvSpPr>
            <p:spPr>
              <a:xfrm>
                <a:off x="15832285" y="8923652"/>
                <a:ext cx="1956497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is a [K,1] vector for the probability of X belonging to each lass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5E28A-C947-4FB0-BE31-A64F5EA7A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2285" y="8923652"/>
                <a:ext cx="19564971" cy="923330"/>
              </a:xfrm>
              <a:prstGeom prst="rect">
                <a:avLst/>
              </a:prstGeom>
              <a:blipFill>
                <a:blip r:embed="rId3"/>
                <a:stretch>
                  <a:fillRect t="-18543" r="-748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5CBF56-BBC7-4061-94D3-A5BD0D53AA4B}"/>
                  </a:ext>
                </a:extLst>
              </p:cNvPr>
              <p:cNvSpPr txBox="1"/>
              <p:nvPr/>
            </p:nvSpPr>
            <p:spPr>
              <a:xfrm>
                <a:off x="5410898" y="12663013"/>
                <a:ext cx="4738926" cy="4052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4, 2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𝑆𝐴𝑋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𝑂𝑡h𝑒𝑟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5CBF56-BBC7-4061-94D3-A5BD0D53A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898" y="12663013"/>
                <a:ext cx="4738926" cy="4052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5ACCC3-8769-4ED2-8FE7-53AC2227991F}"/>
                  </a:ext>
                </a:extLst>
              </p:cNvPr>
              <p:cNvSpPr txBox="1"/>
              <p:nvPr/>
            </p:nvSpPr>
            <p:spPr>
              <a:xfrm>
                <a:off x="3603079" y="17076016"/>
                <a:ext cx="137259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index of correct class for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5ACCC3-8769-4ED2-8FE7-53AC22279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079" y="17076016"/>
                <a:ext cx="13725916" cy="923330"/>
              </a:xfrm>
              <a:prstGeom prst="rect">
                <a:avLst/>
              </a:prstGeom>
              <a:blipFill>
                <a:blip r:embed="rId5"/>
                <a:stretch>
                  <a:fillRect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915044D-A7F2-4462-8F40-B1B8243CA2D4}"/>
                  </a:ext>
                </a:extLst>
              </p:cNvPr>
              <p:cNvSpPr/>
              <p:nvPr/>
            </p:nvSpPr>
            <p:spPr>
              <a:xfrm>
                <a:off x="17556583" y="14409663"/>
                <a:ext cx="1336481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915044D-A7F2-4462-8F40-B1B8243CA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583" y="14409663"/>
                <a:ext cx="13364813" cy="923330"/>
              </a:xfrm>
              <a:prstGeom prst="rect">
                <a:avLst/>
              </a:prstGeom>
              <a:blipFill>
                <a:blip r:embed="rId6"/>
                <a:stretch>
                  <a:fillRect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5586FE-3A0B-487D-8189-2642D254A2E8}"/>
                  </a:ext>
                </a:extLst>
              </p:cNvPr>
              <p:cNvSpPr/>
              <p:nvPr/>
            </p:nvSpPr>
            <p:spPr>
              <a:xfrm>
                <a:off x="17556583" y="10333892"/>
                <a:ext cx="11960325" cy="4247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CH3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CH2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CH4</a:t>
                </a:r>
              </a:p>
              <a:p>
                <a:r>
                  <a:rPr lang="en-US" dirty="0"/>
                  <a:t>… 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5586FE-3A0B-487D-8189-2642D254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583" y="10333892"/>
                <a:ext cx="11960325" cy="4247317"/>
              </a:xfrm>
              <a:prstGeom prst="rect">
                <a:avLst/>
              </a:prstGeom>
              <a:blipFill>
                <a:blip r:embed="rId7"/>
                <a:stretch>
                  <a:fillRect l="-2701" t="-4017" r="-1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9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7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FA43C-0689-4022-892D-6BCC624786BC}"/>
              </a:ext>
            </a:extLst>
          </p:cNvPr>
          <p:cNvSpPr txBox="1"/>
          <p:nvPr/>
        </p:nvSpPr>
        <p:spPr>
          <a:xfrm>
            <a:off x="12489366" y="4093001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multi-class classification,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5E28A-C947-4FB0-BE31-A64F5EA7AB08}"/>
                  </a:ext>
                </a:extLst>
              </p:cNvPr>
              <p:cNvSpPr/>
              <p:nvPr/>
            </p:nvSpPr>
            <p:spPr>
              <a:xfrm>
                <a:off x="17378091" y="7376465"/>
                <a:ext cx="1748748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is a [K,1] vector for the probability of X being each lass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5E28A-C947-4FB0-BE31-A64F5EA7A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091" y="7376465"/>
                <a:ext cx="17487480" cy="923330"/>
              </a:xfrm>
              <a:prstGeom prst="rect">
                <a:avLst/>
              </a:prstGeom>
              <a:blipFill>
                <a:blip r:embed="rId2"/>
                <a:stretch>
                  <a:fillRect t="-18421" r="-976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6C8E00-77E5-4BD6-871D-E5620730C7CF}"/>
                  </a:ext>
                </a:extLst>
              </p:cNvPr>
              <p:cNvSpPr/>
              <p:nvPr/>
            </p:nvSpPr>
            <p:spPr>
              <a:xfrm>
                <a:off x="-297353" y="10811638"/>
                <a:ext cx="17890471" cy="951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6C8E00-77E5-4BD6-871D-E5620730C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353" y="10811638"/>
                <a:ext cx="17890471" cy="951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841CFC-7CF7-4607-B989-0138346A041E}"/>
                  </a:ext>
                </a:extLst>
              </p:cNvPr>
              <p:cNvSpPr/>
              <p:nvPr/>
            </p:nvSpPr>
            <p:spPr>
              <a:xfrm>
                <a:off x="18862212" y="8571388"/>
                <a:ext cx="1336481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841CFC-7CF7-4607-B989-0138346A0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2212" y="8571388"/>
                <a:ext cx="13364813" cy="923330"/>
              </a:xfrm>
              <a:prstGeom prst="rect">
                <a:avLst/>
              </a:prstGeom>
              <a:blipFill>
                <a:blip r:embed="rId4"/>
                <a:stretch>
                  <a:fillRect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8C3605-FA47-4DFD-9AE1-5E93B0FC9EAB}"/>
                  </a:ext>
                </a:extLst>
              </p:cNvPr>
              <p:cNvSpPr txBox="1"/>
              <p:nvPr/>
            </p:nvSpPr>
            <p:spPr>
              <a:xfrm>
                <a:off x="18793253" y="9978822"/>
                <a:ext cx="137259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index of correct class for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8C3605-FA47-4DFD-9AE1-5E93B0FC9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253" y="9978822"/>
                <a:ext cx="13725916" cy="923330"/>
              </a:xfrm>
              <a:prstGeom prst="rect">
                <a:avLst/>
              </a:prstGeom>
              <a:blipFill>
                <a:blip r:embed="rId5"/>
                <a:stretch>
                  <a:fillRect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C4ECC1-AAA6-43D3-97EF-A7B0BBD1C3AD}"/>
                  </a:ext>
                </a:extLst>
              </p:cNvPr>
              <p:cNvSpPr txBox="1"/>
              <p:nvPr/>
            </p:nvSpPr>
            <p:spPr>
              <a:xfrm>
                <a:off x="10063979" y="13291998"/>
                <a:ext cx="19737659" cy="2613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minimize the cross-entropy loss,</a:t>
                </a:r>
              </a:p>
              <a:p>
                <a:endParaRPr lang="en-US" dirty="0"/>
              </a:p>
              <a:p>
                <a:r>
                  <a:rPr lang="en-US" dirty="0"/>
                  <a:t>We need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dirty="0"/>
                  <a:t>for all other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𝑪𝑬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𝒍𝒐𝒔𝒔</m:t>
                        </m:r>
                      </m:sub>
                    </m:sSub>
                  </m:oMath>
                </a14:m>
                <a:r>
                  <a:rPr lang="en-US" dirty="0"/>
                  <a:t> &gt;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C4ECC1-AAA6-43D3-97EF-A7B0BBD1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979" y="13291998"/>
                <a:ext cx="19737659" cy="2613216"/>
              </a:xfrm>
              <a:prstGeom prst="rect">
                <a:avLst/>
              </a:prstGeom>
              <a:blipFill>
                <a:blip r:embed="rId6"/>
                <a:stretch>
                  <a:fillRect l="-1668" t="-6527" b="-1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39D63F-A7C5-4FC4-BF92-3D7D07CA71A6}"/>
                  </a:ext>
                </a:extLst>
              </p:cNvPr>
              <p:cNvSpPr/>
              <p:nvPr/>
            </p:nvSpPr>
            <p:spPr>
              <a:xfrm>
                <a:off x="-651460" y="5963534"/>
                <a:ext cx="17890471" cy="2516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39D63F-A7C5-4FC4-BF92-3D7D07CA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1460" y="5963534"/>
                <a:ext cx="17890471" cy="2516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0B2A406-F934-46ED-B16A-B3AD101976CE}"/>
              </a:ext>
            </a:extLst>
          </p:cNvPr>
          <p:cNvSpPr txBox="1"/>
          <p:nvPr/>
        </p:nvSpPr>
        <p:spPr>
          <a:xfrm>
            <a:off x="2153420" y="9235561"/>
            <a:ext cx="1643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is one-hot encoding for the correct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AB652-8629-474F-8CED-183C224D469F}"/>
              </a:ext>
            </a:extLst>
          </p:cNvPr>
          <p:cNvSpPr txBox="1"/>
          <p:nvPr/>
        </p:nvSpPr>
        <p:spPr>
          <a:xfrm>
            <a:off x="2153420" y="13805210"/>
            <a:ext cx="607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one term left!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FFC953-BAFA-4114-9FCA-FD30BA3224AE}"/>
              </a:ext>
            </a:extLst>
          </p:cNvPr>
          <p:cNvCxnSpPr/>
          <p:nvPr/>
        </p:nvCxnSpPr>
        <p:spPr>
          <a:xfrm flipV="1">
            <a:off x="5667609" y="12232766"/>
            <a:ext cx="1940312" cy="1529138"/>
          </a:xfrm>
          <a:prstGeom prst="straightConnector1">
            <a:avLst/>
          </a:prstGeom>
          <a:ln w="177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7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8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0129C-F53A-45CB-ADD6-3D7F887D8B7F}"/>
                  </a:ext>
                </a:extLst>
              </p:cNvPr>
              <p:cNvSpPr/>
              <p:nvPr/>
            </p:nvSpPr>
            <p:spPr>
              <a:xfrm>
                <a:off x="7834299" y="63907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0129C-F53A-45CB-ADD6-3D7F887D8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299" y="6390759"/>
                <a:ext cx="79060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8E269C9-C846-4E38-9301-785C736DC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55892"/>
              </p:ext>
            </p:extLst>
          </p:nvPr>
        </p:nvGraphicFramePr>
        <p:xfrm>
          <a:off x="7360449" y="7600795"/>
          <a:ext cx="173829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299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D9BCFCAE-66FC-4034-A718-3EDD80A77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626254"/>
              </p:ext>
            </p:extLst>
          </p:nvPr>
        </p:nvGraphicFramePr>
        <p:xfrm>
          <a:off x="4281425" y="7600795"/>
          <a:ext cx="2520174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174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SAX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3E88159B-BE77-468B-9EE8-D5202CF6D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12079"/>
              </p:ext>
            </p:extLst>
          </p:nvPr>
        </p:nvGraphicFramePr>
        <p:xfrm>
          <a:off x="12177773" y="7600795"/>
          <a:ext cx="173829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299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AFCBFF-5D57-4C2E-8425-7895E582F794}"/>
                  </a:ext>
                </a:extLst>
              </p:cNvPr>
              <p:cNvSpPr/>
              <p:nvPr/>
            </p:nvSpPr>
            <p:spPr>
              <a:xfrm>
                <a:off x="12651621" y="63907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AFCBFF-5D57-4C2E-8425-7895E582F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621" y="6390759"/>
                <a:ext cx="79060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E8CF5A-FAD0-4B78-82D2-37D838AFAF0D}"/>
                  </a:ext>
                </a:extLst>
              </p:cNvPr>
              <p:cNvSpPr/>
              <p:nvPr/>
            </p:nvSpPr>
            <p:spPr>
              <a:xfrm>
                <a:off x="15406296" y="6245308"/>
                <a:ext cx="17890471" cy="7432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=−[0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⁡(0.25)]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E8CF5A-FAD0-4B78-82D2-37D838AFA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296" y="6245308"/>
                <a:ext cx="17890471" cy="7432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19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0129C-F53A-45CB-ADD6-3D7F887D8B7F}"/>
                  </a:ext>
                </a:extLst>
              </p:cNvPr>
              <p:cNvSpPr/>
              <p:nvPr/>
            </p:nvSpPr>
            <p:spPr>
              <a:xfrm>
                <a:off x="7834299" y="63907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0129C-F53A-45CB-ADD6-3D7F887D8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299" y="6390759"/>
                <a:ext cx="79060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8E269C9-C846-4E38-9301-785C736DCD87}"/>
              </a:ext>
            </a:extLst>
          </p:cNvPr>
          <p:cNvGraphicFramePr>
            <a:graphicFrameLocks noGrp="1"/>
          </p:cNvGraphicFramePr>
          <p:nvPr/>
        </p:nvGraphicFramePr>
        <p:xfrm>
          <a:off x="7360449" y="7600795"/>
          <a:ext cx="173829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299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D9BCFCAE-66FC-4034-A718-3EDD80A77BAF}"/>
              </a:ext>
            </a:extLst>
          </p:cNvPr>
          <p:cNvGraphicFramePr>
            <a:graphicFrameLocks noGrp="1"/>
          </p:cNvGraphicFramePr>
          <p:nvPr/>
        </p:nvGraphicFramePr>
        <p:xfrm>
          <a:off x="4281425" y="7600795"/>
          <a:ext cx="2520174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174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SAX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3E88159B-BE77-468B-9EE8-D5202CF6D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96515"/>
              </p:ext>
            </p:extLst>
          </p:nvPr>
        </p:nvGraphicFramePr>
        <p:xfrm>
          <a:off x="12177773" y="7600795"/>
          <a:ext cx="173829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299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AFCBFF-5D57-4C2E-8425-7895E582F794}"/>
                  </a:ext>
                </a:extLst>
              </p:cNvPr>
              <p:cNvSpPr/>
              <p:nvPr/>
            </p:nvSpPr>
            <p:spPr>
              <a:xfrm>
                <a:off x="12651621" y="63907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AFCBFF-5D57-4C2E-8425-7895E582F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621" y="6390759"/>
                <a:ext cx="79060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E8CF5A-FAD0-4B78-82D2-37D838AFAF0D}"/>
                  </a:ext>
                </a:extLst>
              </p:cNvPr>
              <p:cNvSpPr/>
              <p:nvPr/>
            </p:nvSpPr>
            <p:spPr>
              <a:xfrm>
                <a:off x="15406296" y="6245308"/>
                <a:ext cx="17890471" cy="7432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=−[0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⁡(0.03)]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E8CF5A-FAD0-4B78-82D2-37D838AFA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296" y="6245308"/>
                <a:ext cx="17890471" cy="7432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84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10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Where we 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D5F2D5-DF64-4C79-A83D-CC75A01D2684}"/>
                  </a:ext>
                </a:extLst>
              </p:cNvPr>
              <p:cNvSpPr/>
              <p:nvPr/>
            </p:nvSpPr>
            <p:spPr>
              <a:xfrm>
                <a:off x="14390607" y="12640158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D5F2D5-DF64-4C79-A83D-CC75A01D2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12640158"/>
                <a:ext cx="6810967" cy="958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335B1A-EC63-47DB-974E-49639CF46F37}"/>
                  </a:ext>
                </a:extLst>
              </p:cNvPr>
              <p:cNvSpPr/>
              <p:nvPr/>
            </p:nvSpPr>
            <p:spPr>
              <a:xfrm>
                <a:off x="14390607" y="13833419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335B1A-EC63-47DB-974E-49639CF46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13833419"/>
                <a:ext cx="5796202" cy="980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/>
              <p:nvPr/>
            </p:nvSpPr>
            <p:spPr>
              <a:xfrm>
                <a:off x="14390607" y="7580743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7580743"/>
                <a:ext cx="6177589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E1BA83C-B1A4-4A96-8298-3A537DB232FD}"/>
                  </a:ext>
                </a:extLst>
              </p:cNvPr>
              <p:cNvSpPr/>
              <p:nvPr/>
            </p:nvSpPr>
            <p:spPr>
              <a:xfrm>
                <a:off x="14390607" y="8774004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E1BA83C-B1A4-4A96-8298-3A537DB23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8774004"/>
                <a:ext cx="4480137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44E7F3-08F6-4482-B43D-5C83D496F69D}"/>
                  </a:ext>
                </a:extLst>
              </p:cNvPr>
              <p:cNvSpPr/>
              <p:nvPr/>
            </p:nvSpPr>
            <p:spPr>
              <a:xfrm>
                <a:off x="14390607" y="10121904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44E7F3-08F6-4482-B43D-5C83D496F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10121904"/>
                <a:ext cx="6812249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8540C7-CBC6-4A55-84D0-E1BE0C77A9A7}"/>
                  </a:ext>
                </a:extLst>
              </p:cNvPr>
              <p:cNvSpPr/>
              <p:nvPr/>
            </p:nvSpPr>
            <p:spPr>
              <a:xfrm>
                <a:off x="14390607" y="11315165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8540C7-CBC6-4A55-84D0-E1BE0C77A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11315165"/>
                <a:ext cx="4480136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7837BAC-38C6-4FDC-8189-AA76932059FC}"/>
              </a:ext>
            </a:extLst>
          </p:cNvPr>
          <p:cNvGrpSpPr>
            <a:grpSpLocks noChangeAspect="1"/>
          </p:cNvGrpSpPr>
          <p:nvPr/>
        </p:nvGrpSpPr>
        <p:grpSpPr>
          <a:xfrm>
            <a:off x="3005911" y="8458510"/>
            <a:ext cx="9246404" cy="5486399"/>
            <a:chOff x="1991146" y="5766493"/>
            <a:chExt cx="17350437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/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9711452-92DF-4261-B797-F1947CE3B9DF}"/>
                </a:ext>
              </a:extLst>
            </p:cNvPr>
            <p:cNvGrpSpPr/>
            <p:nvPr/>
          </p:nvGrpSpPr>
          <p:grpSpPr>
            <a:xfrm>
              <a:off x="4583398" y="5766493"/>
              <a:ext cx="2451721" cy="2502329"/>
              <a:chOff x="29684546" y="3672871"/>
              <a:chExt cx="3992137" cy="363976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5D2BE41-8F7D-44C2-87BC-F2CA670D5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0BBB186-7226-488A-B7C9-DBD1EF6C6F9A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A93D24D-6EE7-4A14-B466-4AEAACC06A91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18DBC5-72C9-47FC-978D-E16012ECDF16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5FB125C-018D-4D4B-B0C1-5F0F25718F9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AF03B5-981A-44BC-A4F6-C22C195D4F80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554" y="10774739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/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6A3B97-5F2B-4095-B5A6-8F2B5983ECB0}"/>
                </a:ext>
              </a:extLst>
            </p:cNvPr>
            <p:cNvGrpSpPr/>
            <p:nvPr/>
          </p:nvGrpSpPr>
          <p:grpSpPr>
            <a:xfrm>
              <a:off x="4583398" y="9577476"/>
              <a:ext cx="2451721" cy="2502329"/>
              <a:chOff x="29684546" y="3672871"/>
              <a:chExt cx="3992137" cy="363976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E64EA3-896D-4A3C-884D-383EB1EC6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0B254EE-FB5A-4D88-AB78-8047D8ED71DE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3556B2A-8384-486F-9ED6-7E00F9DE7080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ECC1B5-A106-4EB3-8F33-11B24B52DCA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FBF31B8-0F17-458F-A3E9-66469ABF2C0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8D8418-9236-413A-9220-8D88C1FA4F1E}"/>
                </a:ext>
              </a:extLst>
            </p:cNvPr>
            <p:cNvGrpSpPr/>
            <p:nvPr/>
          </p:nvGrpSpPr>
          <p:grpSpPr>
            <a:xfrm>
              <a:off x="4528800" y="13559131"/>
              <a:ext cx="2451721" cy="2502329"/>
              <a:chOff x="29684546" y="3672871"/>
              <a:chExt cx="3992137" cy="363976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83F8D68-189C-4387-8D9B-62F96E842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D8341E9-9734-415F-9554-AC9E89275D54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9C62AC-54CE-4BB2-A36C-39152BADCAC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7882E25-F6B0-4A39-8E98-DD2B5AD2FF4A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AD3CED-76F5-45CA-8DD5-DB1B8E855DF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ADE5F95-144F-4763-B4FD-F48407F3E676}"/>
                </a:ext>
              </a:extLst>
            </p:cNvPr>
            <p:cNvGrpSpPr/>
            <p:nvPr/>
          </p:nvGrpSpPr>
          <p:grpSpPr>
            <a:xfrm>
              <a:off x="9378422" y="7582591"/>
              <a:ext cx="2451721" cy="2502329"/>
              <a:chOff x="29684546" y="3672871"/>
              <a:chExt cx="3992137" cy="363976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C7DF8B-1A21-4EB3-8E69-9B037D5C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0329426-2B18-44A0-9F2D-544BFE5E192D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34ACCFA-EB19-4A60-BC88-094E54F8CA6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8224496-C523-4E24-9250-B9D23ED9AA13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1A72DB5-5205-4B76-A186-6AEF124E95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224D052-29F7-48A5-8A82-112C6059879D}"/>
                </a:ext>
              </a:extLst>
            </p:cNvPr>
            <p:cNvGrpSpPr/>
            <p:nvPr/>
          </p:nvGrpSpPr>
          <p:grpSpPr>
            <a:xfrm>
              <a:off x="9311863" y="11564246"/>
              <a:ext cx="2451721" cy="2502329"/>
              <a:chOff x="29684546" y="3672871"/>
              <a:chExt cx="3992137" cy="363976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E2434B-4F20-473A-AD40-01B4C3C8C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BDEA0CB-0616-4A18-9398-DF0601007E7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FC75568-70AC-439B-80BF-F7105694E6B6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CCB4888-ADDA-4B83-887D-BB6DD49E4398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8C399E3-8CD8-4468-AB0D-EEA31873A6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2E00773-84C6-4889-986D-41694F59C32A}"/>
                </a:ext>
              </a:extLst>
            </p:cNvPr>
            <p:cNvGrpSpPr/>
            <p:nvPr/>
          </p:nvGrpSpPr>
          <p:grpSpPr>
            <a:xfrm>
              <a:off x="13825281" y="9529227"/>
              <a:ext cx="2451721" cy="2502329"/>
              <a:chOff x="29684546" y="3672871"/>
              <a:chExt cx="3992137" cy="363976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1BBBC72-C1A2-4C4E-995B-277379021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117F1B4-EB18-4E98-817A-BA3413BBE222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9889B61-C77F-4AB7-AE4E-6C396B2B4CB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3F6DD-CEEB-4343-A6F3-1B8AC614A0BD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8BEB4C7-90FA-4110-B2E0-B9B7425325B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84693F4-ED2B-4CD2-B423-58A8B99C6247}"/>
                </a:ext>
              </a:extLst>
            </p:cNvPr>
            <p:cNvCxnSpPr>
              <a:cxnSpLocks/>
            </p:cNvCxnSpPr>
            <p:nvPr/>
          </p:nvCxnSpPr>
          <p:spPr>
            <a:xfrm>
              <a:off x="2847471" y="1085778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1C186D-68F4-44BB-BAF8-DB2837C5B14A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2968948" y="7017658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17B79B-5FC9-4CA8-88BF-A6FE7C6E3801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2897779" y="11319452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7609587-2936-47AB-83D6-301FA6EF1D75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21" y="7017658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BF68475-68D6-4D08-AC74-D998624C713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6950536" y="7069292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07F904-3EA2-4944-B1CD-A8AFD1E19BF4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 flipV="1">
              <a:off x="7035119" y="9247172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81F2236-9EEE-48BE-9EFB-EB422B0B8416}"/>
                </a:ext>
              </a:extLst>
            </p:cNvPr>
            <p:cNvCxnSpPr>
              <a:cxnSpLocks/>
            </p:cNvCxnSpPr>
            <p:nvPr/>
          </p:nvCxnSpPr>
          <p:spPr>
            <a:xfrm>
              <a:off x="7167828" y="10800918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5F14AD4-F7D8-4868-851E-082D5AF7D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5923" y="13228827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D75A55-ABA7-499D-992E-C1ABD1EB925F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6781014" y="9718463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1245399-C9D6-476C-9B0C-9B2469C6CCBA}"/>
                </a:ext>
              </a:extLst>
            </p:cNvPr>
            <p:cNvCxnSpPr>
              <a:cxnSpLocks/>
            </p:cNvCxnSpPr>
            <p:nvPr/>
          </p:nvCxnSpPr>
          <p:spPr>
            <a:xfrm>
              <a:off x="11812097" y="9084537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82D39F-0D42-4DBD-8B79-ED0796A92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8552" y="11282048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A44742-9CE4-44F2-A6C4-35F44FFE4B0B}"/>
                  </a:ext>
                </a:extLst>
              </p:cNvPr>
              <p:cNvSpPr/>
              <p:nvPr/>
            </p:nvSpPr>
            <p:spPr>
              <a:xfrm>
                <a:off x="28020078" y="9678471"/>
                <a:ext cx="4644990" cy="951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A44742-9CE4-44F2-A6C4-35F44FFE4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0078" y="9678471"/>
                <a:ext cx="4644990" cy="9512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4D3289D-7827-4E8E-905E-582863F11456}"/>
                  </a:ext>
                </a:extLst>
              </p:cNvPr>
              <p:cNvSpPr/>
              <p:nvPr/>
            </p:nvSpPr>
            <p:spPr>
              <a:xfrm>
                <a:off x="28100624" y="11417796"/>
                <a:ext cx="4279505" cy="951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4D3289D-7827-4E8E-905E-582863F11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0624" y="11417796"/>
                <a:ext cx="4279505" cy="9512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68F91BE-7B3F-489E-88E4-2FDE375A12D2}"/>
              </a:ext>
            </a:extLst>
          </p:cNvPr>
          <p:cNvSpPr txBox="1"/>
          <p:nvPr/>
        </p:nvSpPr>
        <p:spPr>
          <a:xfrm>
            <a:off x="5350983" y="16369990"/>
            <a:ext cx="883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: map input to output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F80E4E-EEC0-4D44-B5A5-11B451686E1C}"/>
              </a:ext>
            </a:extLst>
          </p:cNvPr>
          <p:cNvSpPr txBox="1"/>
          <p:nvPr/>
        </p:nvSpPr>
        <p:spPr>
          <a:xfrm>
            <a:off x="17188810" y="16369990"/>
            <a:ext cx="19073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: measure how good the output is, compared to the label</a:t>
            </a:r>
          </a:p>
        </p:txBody>
      </p:sp>
    </p:spTree>
    <p:extLst>
      <p:ext uri="{BB962C8B-B14F-4D97-AF65-F5344CB8AC3E}">
        <p14:creationId xmlns:p14="http://schemas.microsoft.com/office/powerpoint/2010/main" val="191137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descr=" 3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11</a:t>
            </a:r>
          </a:p>
        </p:txBody>
      </p:sp>
      <p:sp>
        <p:nvSpPr>
          <p:cNvPr id="4" name="Title 3" descr=" 4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510037" cy="2538411"/>
          </a:xfrm>
        </p:spPr>
        <p:txBody>
          <a:bodyPr/>
          <a:lstStyle/>
          <a:p>
            <a:r>
              <a:rPr lang="en-US" sz="10700" b="1" i="1" dirty="0"/>
              <a:t>How do we determine the model parameters?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 descr=" 12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/>
              <p:nvPr/>
            </p:nvSpPr>
            <p:spPr>
              <a:xfrm>
                <a:off x="14390607" y="7580743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 descr=" 12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7580743"/>
                <a:ext cx="3106363" cy="980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37837BAC-38C6-4FDC-8189-AA76932059FC}"/>
              </a:ext>
            </a:extLst>
          </p:cNvPr>
          <p:cNvGrpSpPr>
            <a:grpSpLocks noChangeAspect="1"/>
          </p:cNvGrpSpPr>
          <p:nvPr/>
        </p:nvGrpSpPr>
        <p:grpSpPr>
          <a:xfrm>
            <a:off x="3613847" y="6489919"/>
            <a:ext cx="9246404" cy="5486399"/>
            <a:chOff x="1991146" y="5766493"/>
            <a:chExt cx="17350437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/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9711452-92DF-4261-B797-F1947CE3B9DF}"/>
                </a:ext>
              </a:extLst>
            </p:cNvPr>
            <p:cNvGrpSpPr/>
            <p:nvPr/>
          </p:nvGrpSpPr>
          <p:grpSpPr>
            <a:xfrm>
              <a:off x="4583398" y="5766493"/>
              <a:ext cx="2451721" cy="2502329"/>
              <a:chOff x="29684546" y="3672871"/>
              <a:chExt cx="3992137" cy="363976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5D2BE41-8F7D-44C2-87BC-F2CA670D5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0BBB186-7226-488A-B7C9-DBD1EF6C6F9A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A93D24D-6EE7-4A14-B466-4AEAACC06A91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18DBC5-72C9-47FC-978D-E16012ECDF16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5FB125C-018D-4D4B-B0C1-5F0F25718F9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AF03B5-981A-44BC-A4F6-C22C195D4F80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554" y="10774739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/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6A3B97-5F2B-4095-B5A6-8F2B5983ECB0}"/>
                </a:ext>
              </a:extLst>
            </p:cNvPr>
            <p:cNvGrpSpPr/>
            <p:nvPr/>
          </p:nvGrpSpPr>
          <p:grpSpPr>
            <a:xfrm>
              <a:off x="4583398" y="9577476"/>
              <a:ext cx="2451721" cy="2502329"/>
              <a:chOff x="29684546" y="3672871"/>
              <a:chExt cx="3992137" cy="363976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E64EA3-896D-4A3C-884D-383EB1EC6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0B254EE-FB5A-4D88-AB78-8047D8ED71DE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3556B2A-8384-486F-9ED6-7E00F9DE7080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ECC1B5-A106-4EB3-8F33-11B24B52DCA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FBF31B8-0F17-458F-A3E9-66469ABF2C0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8D8418-9236-413A-9220-8D88C1FA4F1E}"/>
                </a:ext>
              </a:extLst>
            </p:cNvPr>
            <p:cNvGrpSpPr/>
            <p:nvPr/>
          </p:nvGrpSpPr>
          <p:grpSpPr>
            <a:xfrm>
              <a:off x="4528800" y="13559131"/>
              <a:ext cx="2451721" cy="2502329"/>
              <a:chOff x="29684546" y="3672871"/>
              <a:chExt cx="3992137" cy="363976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83F8D68-189C-4387-8D9B-62F96E842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D8341E9-9734-415F-9554-AC9E89275D54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9C62AC-54CE-4BB2-A36C-39152BADCAC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7882E25-F6B0-4A39-8E98-DD2B5AD2FF4A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AD3CED-76F5-45CA-8DD5-DB1B8E855DF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ADE5F95-144F-4763-B4FD-F48407F3E676}"/>
                </a:ext>
              </a:extLst>
            </p:cNvPr>
            <p:cNvGrpSpPr/>
            <p:nvPr/>
          </p:nvGrpSpPr>
          <p:grpSpPr>
            <a:xfrm>
              <a:off x="9378422" y="7582591"/>
              <a:ext cx="2451721" cy="2502329"/>
              <a:chOff x="29684546" y="3672871"/>
              <a:chExt cx="3992137" cy="363976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C7DF8B-1A21-4EB3-8E69-9B037D5C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0329426-2B18-44A0-9F2D-544BFE5E192D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34ACCFA-EB19-4A60-BC88-094E54F8CA6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8224496-C523-4E24-9250-B9D23ED9AA13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1A72DB5-5205-4B76-A186-6AEF124E95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224D052-29F7-48A5-8A82-112C6059879D}"/>
                </a:ext>
              </a:extLst>
            </p:cNvPr>
            <p:cNvGrpSpPr/>
            <p:nvPr/>
          </p:nvGrpSpPr>
          <p:grpSpPr>
            <a:xfrm>
              <a:off x="9311863" y="11564246"/>
              <a:ext cx="2451721" cy="2502329"/>
              <a:chOff x="29684546" y="3672871"/>
              <a:chExt cx="3992137" cy="363976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E2434B-4F20-473A-AD40-01B4C3C8C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BDEA0CB-0616-4A18-9398-DF0601007E7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FC75568-70AC-439B-80BF-F7105694E6B6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CCB4888-ADDA-4B83-887D-BB6DD49E4398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8C399E3-8CD8-4468-AB0D-EEA31873A6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2E00773-84C6-4889-986D-41694F59C32A}"/>
                </a:ext>
              </a:extLst>
            </p:cNvPr>
            <p:cNvGrpSpPr/>
            <p:nvPr/>
          </p:nvGrpSpPr>
          <p:grpSpPr>
            <a:xfrm>
              <a:off x="13825281" y="9529227"/>
              <a:ext cx="2451721" cy="2502329"/>
              <a:chOff x="29684546" y="3672871"/>
              <a:chExt cx="3992137" cy="363976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1BBBC72-C1A2-4C4E-995B-277379021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117F1B4-EB18-4E98-817A-BA3413BBE222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9889B61-C77F-4AB7-AE4E-6C396B2B4CB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3F6DD-CEEB-4343-A6F3-1B8AC614A0BD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8BEB4C7-90FA-4110-B2E0-B9B7425325B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84693F4-ED2B-4CD2-B423-58A8B99C6247}"/>
                </a:ext>
              </a:extLst>
            </p:cNvPr>
            <p:cNvCxnSpPr>
              <a:cxnSpLocks/>
            </p:cNvCxnSpPr>
            <p:nvPr/>
          </p:nvCxnSpPr>
          <p:spPr>
            <a:xfrm>
              <a:off x="2847471" y="1085778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1C186D-68F4-44BB-BAF8-DB2837C5B14A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2968948" y="7017658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17B79B-5FC9-4CA8-88BF-A6FE7C6E3801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2897779" y="11319452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7609587-2936-47AB-83D6-301FA6EF1D75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21" y="7017658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BF68475-68D6-4D08-AC74-D998624C713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6950536" y="7069292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07F904-3EA2-4944-B1CD-A8AFD1E19BF4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 flipV="1">
              <a:off x="7035119" y="9247172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81F2236-9EEE-48BE-9EFB-EB422B0B8416}"/>
                </a:ext>
              </a:extLst>
            </p:cNvPr>
            <p:cNvCxnSpPr>
              <a:cxnSpLocks/>
            </p:cNvCxnSpPr>
            <p:nvPr/>
          </p:nvCxnSpPr>
          <p:spPr>
            <a:xfrm>
              <a:off x="7167828" y="10800918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5F14AD4-F7D8-4868-851E-082D5AF7D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5923" y="13228827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D75A55-ABA7-499D-992E-C1ABD1EB925F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6781014" y="9718463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1245399-C9D6-476C-9B0C-9B2469C6CCBA}"/>
                </a:ext>
              </a:extLst>
            </p:cNvPr>
            <p:cNvCxnSpPr>
              <a:cxnSpLocks/>
            </p:cNvCxnSpPr>
            <p:nvPr/>
          </p:nvCxnSpPr>
          <p:spPr>
            <a:xfrm>
              <a:off x="11812097" y="9084537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82D39F-0D42-4DBD-8B79-ED0796A92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8552" y="11282048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B68F91BE-7B3F-489E-88E4-2FDE375A12D2}"/>
              </a:ext>
            </a:extLst>
          </p:cNvPr>
          <p:cNvSpPr txBox="1"/>
          <p:nvPr/>
        </p:nvSpPr>
        <p:spPr>
          <a:xfrm>
            <a:off x="7238823" y="12708861"/>
            <a:ext cx="883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: map input to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 descr=" 72">
                <a:extLst>
                  <a:ext uri="{FF2B5EF4-FFF2-40B4-BE49-F238E27FC236}">
                    <a16:creationId xmlns:a16="http://schemas.microsoft.com/office/drawing/2014/main" id="{E09514FF-0C30-4059-BB78-198DCFE98FC6}"/>
                  </a:ext>
                </a:extLst>
              </p:cNvPr>
              <p:cNvSpPr/>
              <p:nvPr/>
            </p:nvSpPr>
            <p:spPr>
              <a:xfrm>
                <a:off x="14390607" y="8742696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 descr=" 72">
                <a:extLst>
                  <a:ext uri="{FF2B5EF4-FFF2-40B4-BE49-F238E27FC236}">
                    <a16:creationId xmlns:a16="http://schemas.microsoft.com/office/drawing/2014/main" id="{E09514FF-0C30-4059-BB78-198DCFE9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8742696"/>
                <a:ext cx="3106363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 descr=" 73">
                <a:extLst>
                  <a:ext uri="{FF2B5EF4-FFF2-40B4-BE49-F238E27FC236}">
                    <a16:creationId xmlns:a16="http://schemas.microsoft.com/office/drawing/2014/main" id="{FA5982A7-CE5A-4AEA-9906-24A507203F6E}"/>
                  </a:ext>
                </a:extLst>
              </p:cNvPr>
              <p:cNvSpPr/>
              <p:nvPr/>
            </p:nvSpPr>
            <p:spPr>
              <a:xfrm>
                <a:off x="14390607" y="9812750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 descr=" 73">
                <a:extLst>
                  <a:ext uri="{FF2B5EF4-FFF2-40B4-BE49-F238E27FC236}">
                    <a16:creationId xmlns:a16="http://schemas.microsoft.com/office/drawing/2014/main" id="{FA5982A7-CE5A-4AEA-9906-24A507203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9812750"/>
                <a:ext cx="3106363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 descr=" 74">
                <a:extLst>
                  <a:ext uri="{FF2B5EF4-FFF2-40B4-BE49-F238E27FC236}">
                    <a16:creationId xmlns:a16="http://schemas.microsoft.com/office/drawing/2014/main" id="{C472FE96-DF7B-4A05-8A4D-C3A43628ACA2}"/>
                  </a:ext>
                </a:extLst>
              </p:cNvPr>
              <p:cNvSpPr/>
              <p:nvPr/>
            </p:nvSpPr>
            <p:spPr>
              <a:xfrm>
                <a:off x="19724894" y="7967866"/>
                <a:ext cx="8563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 descr=" 74">
                <a:extLst>
                  <a:ext uri="{FF2B5EF4-FFF2-40B4-BE49-F238E27FC236}">
                    <a16:creationId xmlns:a16="http://schemas.microsoft.com/office/drawing/2014/main" id="{C472FE96-DF7B-4A05-8A4D-C3A43628A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94" y="7967866"/>
                <a:ext cx="85632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 descr=" 75">
            <a:extLst>
              <a:ext uri="{FF2B5EF4-FFF2-40B4-BE49-F238E27FC236}">
                <a16:creationId xmlns:a16="http://schemas.microsoft.com/office/drawing/2014/main" id="{5EEEB1ED-C52A-4BC8-BD3B-DB9EBEBF9D19}"/>
              </a:ext>
            </a:extLst>
          </p:cNvPr>
          <p:cNvCxnSpPr>
            <a:cxnSpLocks/>
          </p:cNvCxnSpPr>
          <p:nvPr/>
        </p:nvCxnSpPr>
        <p:spPr>
          <a:xfrm>
            <a:off x="26014834" y="8464840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 descr=" 76">
                <a:extLst>
                  <a:ext uri="{FF2B5EF4-FFF2-40B4-BE49-F238E27FC236}">
                    <a16:creationId xmlns:a16="http://schemas.microsoft.com/office/drawing/2014/main" id="{125F1375-1D02-412B-B1B6-13BFC6DB469C}"/>
                  </a:ext>
                </a:extLst>
              </p:cNvPr>
              <p:cNvSpPr/>
              <p:nvPr/>
            </p:nvSpPr>
            <p:spPr>
              <a:xfrm>
                <a:off x="27607585" y="7937187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Rectangle 75" descr=" 76">
                <a:extLst>
                  <a:ext uri="{FF2B5EF4-FFF2-40B4-BE49-F238E27FC236}">
                    <a16:creationId xmlns:a16="http://schemas.microsoft.com/office/drawing/2014/main" id="{125F1375-1D02-412B-B1B6-13BFC6DB4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585" y="7937187"/>
                <a:ext cx="790601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 descr=" 77">
            <a:extLst>
              <a:ext uri="{FF2B5EF4-FFF2-40B4-BE49-F238E27FC236}">
                <a16:creationId xmlns:a16="http://schemas.microsoft.com/office/drawing/2014/main" id="{92A46B58-309D-454D-821D-FF073899767D}"/>
              </a:ext>
            </a:extLst>
          </p:cNvPr>
          <p:cNvCxnSpPr>
            <a:cxnSpLocks/>
          </p:cNvCxnSpPr>
          <p:nvPr/>
        </p:nvCxnSpPr>
        <p:spPr>
          <a:xfrm>
            <a:off x="20581219" y="8429531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 descr=" 78">
            <a:extLst>
              <a:ext uri="{FF2B5EF4-FFF2-40B4-BE49-F238E27FC236}">
                <a16:creationId xmlns:a16="http://schemas.microsoft.com/office/drawing/2014/main" id="{C29D149A-FB70-47D1-911F-4921BF825530}"/>
              </a:ext>
            </a:extLst>
          </p:cNvPr>
          <p:cNvSpPr/>
          <p:nvPr/>
        </p:nvSpPr>
        <p:spPr bwMode="auto">
          <a:xfrm>
            <a:off x="22160593" y="7218794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 descr=" 79">
                <a:extLst>
                  <a:ext uri="{FF2B5EF4-FFF2-40B4-BE49-F238E27FC236}">
                    <a16:creationId xmlns:a16="http://schemas.microsoft.com/office/drawing/2014/main" id="{3E7C1DB0-BE56-4003-AADB-4202684E1084}"/>
                  </a:ext>
                </a:extLst>
              </p:cNvPr>
              <p:cNvSpPr/>
              <p:nvPr/>
            </p:nvSpPr>
            <p:spPr>
              <a:xfrm>
                <a:off x="19724893" y="11380393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 descr=" 79">
                <a:extLst>
                  <a:ext uri="{FF2B5EF4-FFF2-40B4-BE49-F238E27FC236}">
                    <a16:creationId xmlns:a16="http://schemas.microsoft.com/office/drawing/2014/main" id="{3E7C1DB0-BE56-4003-AADB-4202684E1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93" y="11380393"/>
                <a:ext cx="790601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 descr=" 80">
            <a:extLst>
              <a:ext uri="{FF2B5EF4-FFF2-40B4-BE49-F238E27FC236}">
                <a16:creationId xmlns:a16="http://schemas.microsoft.com/office/drawing/2014/main" id="{FE3EA9E2-985F-4D4A-820B-64E22CEBCDFC}"/>
              </a:ext>
            </a:extLst>
          </p:cNvPr>
          <p:cNvSpPr/>
          <p:nvPr/>
        </p:nvSpPr>
        <p:spPr bwMode="auto">
          <a:xfrm>
            <a:off x="19547686" y="7749987"/>
            <a:ext cx="1078137" cy="4898084"/>
          </a:xfrm>
          <a:prstGeom prst="ellips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1" name="Oval 80" descr=" 81">
            <a:extLst>
              <a:ext uri="{FF2B5EF4-FFF2-40B4-BE49-F238E27FC236}">
                <a16:creationId xmlns:a16="http://schemas.microsoft.com/office/drawing/2014/main" id="{27AF9171-883E-4AF9-B3EE-CCA45B0AF7F7}"/>
              </a:ext>
            </a:extLst>
          </p:cNvPr>
          <p:cNvSpPr/>
          <p:nvPr/>
        </p:nvSpPr>
        <p:spPr bwMode="auto">
          <a:xfrm>
            <a:off x="26077552" y="10530699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Loss </a:t>
            </a:r>
            <a:r>
              <a:rPr lang="en-US" dirty="0" err="1">
                <a:latin typeface="Arial"/>
              </a:rPr>
              <a:t>func</a:t>
            </a:r>
            <a:endParaRPr lang="en-US" dirty="0">
              <a:latin typeface="Arial"/>
            </a:endParaRPr>
          </a:p>
        </p:txBody>
      </p:sp>
      <p:cxnSp>
        <p:nvCxnSpPr>
          <p:cNvPr id="82" name="Straight Arrow Connector 81" descr=" 82">
            <a:extLst>
              <a:ext uri="{FF2B5EF4-FFF2-40B4-BE49-F238E27FC236}">
                <a16:creationId xmlns:a16="http://schemas.microsoft.com/office/drawing/2014/main" id="{90180A93-54A6-44E5-BFB7-0F8E344F14E3}"/>
              </a:ext>
            </a:extLst>
          </p:cNvPr>
          <p:cNvCxnSpPr>
            <a:cxnSpLocks/>
            <a:stCxn id="76" idx="2"/>
            <a:endCxn id="81" idx="0"/>
          </p:cNvCxnSpPr>
          <p:nvPr/>
        </p:nvCxnSpPr>
        <p:spPr>
          <a:xfrm flipH="1">
            <a:off x="28001232" y="8860517"/>
            <a:ext cx="1654" cy="167018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 descr=" 83">
            <a:extLst>
              <a:ext uri="{FF2B5EF4-FFF2-40B4-BE49-F238E27FC236}">
                <a16:creationId xmlns:a16="http://schemas.microsoft.com/office/drawing/2014/main" id="{321D20EE-6475-4DDE-A47F-E9D1878BE89D}"/>
              </a:ext>
            </a:extLst>
          </p:cNvPr>
          <p:cNvCxnSpPr>
            <a:cxnSpLocks/>
          </p:cNvCxnSpPr>
          <p:nvPr/>
        </p:nvCxnSpPr>
        <p:spPr>
          <a:xfrm flipV="1">
            <a:off x="20490847" y="11951496"/>
            <a:ext cx="5635999" cy="2482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 descr=" 84">
            <a:extLst>
              <a:ext uri="{FF2B5EF4-FFF2-40B4-BE49-F238E27FC236}">
                <a16:creationId xmlns:a16="http://schemas.microsoft.com/office/drawing/2014/main" id="{8EF76317-5C8C-43FC-96AF-C26EDED63DD1}"/>
              </a:ext>
            </a:extLst>
          </p:cNvPr>
          <p:cNvCxnSpPr>
            <a:cxnSpLocks/>
          </p:cNvCxnSpPr>
          <p:nvPr/>
        </p:nvCxnSpPr>
        <p:spPr>
          <a:xfrm>
            <a:off x="29924911" y="11863433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 descr=" 85">
                <a:extLst>
                  <a:ext uri="{FF2B5EF4-FFF2-40B4-BE49-F238E27FC236}">
                    <a16:creationId xmlns:a16="http://schemas.microsoft.com/office/drawing/2014/main" id="{241A78AC-939C-40D3-B2D1-6F9B75427DDA}"/>
                  </a:ext>
                </a:extLst>
              </p:cNvPr>
              <p:cNvSpPr/>
              <p:nvPr/>
            </p:nvSpPr>
            <p:spPr>
              <a:xfrm>
                <a:off x="31459681" y="11322681"/>
                <a:ext cx="23125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 descr=" 85">
                <a:extLst>
                  <a:ext uri="{FF2B5EF4-FFF2-40B4-BE49-F238E27FC236}">
                    <a16:creationId xmlns:a16="http://schemas.microsoft.com/office/drawing/2014/main" id="{241A78AC-939C-40D3-B2D1-6F9B75427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681" y="11322681"/>
                <a:ext cx="2312589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20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descr=" 3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11</a:t>
            </a:r>
          </a:p>
        </p:txBody>
      </p:sp>
      <p:sp>
        <p:nvSpPr>
          <p:cNvPr id="4" name="Title 3" descr=" 4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510037" cy="2538411"/>
          </a:xfrm>
        </p:spPr>
        <p:txBody>
          <a:bodyPr/>
          <a:lstStyle/>
          <a:p>
            <a:r>
              <a:rPr lang="en-US" sz="10700" b="1" i="1" dirty="0"/>
              <a:t>How do we determine the model parameters?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 descr=" 12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/>
              <p:nvPr/>
            </p:nvSpPr>
            <p:spPr>
              <a:xfrm>
                <a:off x="14390607" y="7580743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 descr=" 12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7580743"/>
                <a:ext cx="3106363" cy="980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37837BAC-38C6-4FDC-8189-AA76932059FC}"/>
              </a:ext>
            </a:extLst>
          </p:cNvPr>
          <p:cNvGrpSpPr>
            <a:grpSpLocks noChangeAspect="1"/>
          </p:cNvGrpSpPr>
          <p:nvPr/>
        </p:nvGrpSpPr>
        <p:grpSpPr>
          <a:xfrm>
            <a:off x="3613847" y="6489919"/>
            <a:ext cx="9246404" cy="5486399"/>
            <a:chOff x="1991146" y="5766493"/>
            <a:chExt cx="17350437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/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9711452-92DF-4261-B797-F1947CE3B9DF}"/>
                </a:ext>
              </a:extLst>
            </p:cNvPr>
            <p:cNvGrpSpPr/>
            <p:nvPr/>
          </p:nvGrpSpPr>
          <p:grpSpPr>
            <a:xfrm>
              <a:off x="4583398" y="5766493"/>
              <a:ext cx="2451721" cy="2502329"/>
              <a:chOff x="29684546" y="3672871"/>
              <a:chExt cx="3992137" cy="363976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5D2BE41-8F7D-44C2-87BC-F2CA670D5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0BBB186-7226-488A-B7C9-DBD1EF6C6F9A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A93D24D-6EE7-4A14-B466-4AEAACC06A91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18DBC5-72C9-47FC-978D-E16012ECDF16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5FB125C-018D-4D4B-B0C1-5F0F25718F9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AF03B5-981A-44BC-A4F6-C22C195D4F80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554" y="10774739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/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6A3B97-5F2B-4095-B5A6-8F2B5983ECB0}"/>
                </a:ext>
              </a:extLst>
            </p:cNvPr>
            <p:cNvGrpSpPr/>
            <p:nvPr/>
          </p:nvGrpSpPr>
          <p:grpSpPr>
            <a:xfrm>
              <a:off x="4583398" y="9577476"/>
              <a:ext cx="2451721" cy="2502329"/>
              <a:chOff x="29684546" y="3672871"/>
              <a:chExt cx="3992137" cy="363976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E64EA3-896D-4A3C-884D-383EB1EC6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0B254EE-FB5A-4D88-AB78-8047D8ED71DE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3556B2A-8384-486F-9ED6-7E00F9DE7080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ECC1B5-A106-4EB3-8F33-11B24B52DCA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FBF31B8-0F17-458F-A3E9-66469ABF2C0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8D8418-9236-413A-9220-8D88C1FA4F1E}"/>
                </a:ext>
              </a:extLst>
            </p:cNvPr>
            <p:cNvGrpSpPr/>
            <p:nvPr/>
          </p:nvGrpSpPr>
          <p:grpSpPr>
            <a:xfrm>
              <a:off x="4528800" y="13559131"/>
              <a:ext cx="2451721" cy="2502329"/>
              <a:chOff x="29684546" y="3672871"/>
              <a:chExt cx="3992137" cy="363976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83F8D68-189C-4387-8D9B-62F96E842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D8341E9-9734-415F-9554-AC9E89275D54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9C62AC-54CE-4BB2-A36C-39152BADCAC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7882E25-F6B0-4A39-8E98-DD2B5AD2FF4A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AD3CED-76F5-45CA-8DD5-DB1B8E855DF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ADE5F95-144F-4763-B4FD-F48407F3E676}"/>
                </a:ext>
              </a:extLst>
            </p:cNvPr>
            <p:cNvGrpSpPr/>
            <p:nvPr/>
          </p:nvGrpSpPr>
          <p:grpSpPr>
            <a:xfrm>
              <a:off x="9378422" y="7582591"/>
              <a:ext cx="2451721" cy="2502329"/>
              <a:chOff x="29684546" y="3672871"/>
              <a:chExt cx="3992137" cy="363976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C7DF8B-1A21-4EB3-8E69-9B037D5C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0329426-2B18-44A0-9F2D-544BFE5E192D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34ACCFA-EB19-4A60-BC88-094E54F8CA6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8224496-C523-4E24-9250-B9D23ED9AA13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1A72DB5-5205-4B76-A186-6AEF124E95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224D052-29F7-48A5-8A82-112C6059879D}"/>
                </a:ext>
              </a:extLst>
            </p:cNvPr>
            <p:cNvGrpSpPr/>
            <p:nvPr/>
          </p:nvGrpSpPr>
          <p:grpSpPr>
            <a:xfrm>
              <a:off x="9311863" y="11564246"/>
              <a:ext cx="2451721" cy="2502329"/>
              <a:chOff x="29684546" y="3672871"/>
              <a:chExt cx="3992137" cy="363976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E2434B-4F20-473A-AD40-01B4C3C8C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BDEA0CB-0616-4A18-9398-DF0601007E7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FC75568-70AC-439B-80BF-F7105694E6B6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CCB4888-ADDA-4B83-887D-BB6DD49E4398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8C399E3-8CD8-4468-AB0D-EEA31873A6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2E00773-84C6-4889-986D-41694F59C32A}"/>
                </a:ext>
              </a:extLst>
            </p:cNvPr>
            <p:cNvGrpSpPr/>
            <p:nvPr/>
          </p:nvGrpSpPr>
          <p:grpSpPr>
            <a:xfrm>
              <a:off x="13825281" y="9529227"/>
              <a:ext cx="2451721" cy="2502329"/>
              <a:chOff x="29684546" y="3672871"/>
              <a:chExt cx="3992137" cy="363976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1BBBC72-C1A2-4C4E-995B-277379021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117F1B4-EB18-4E98-817A-BA3413BBE222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9889B61-C77F-4AB7-AE4E-6C396B2B4CB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3F6DD-CEEB-4343-A6F3-1B8AC614A0BD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8BEB4C7-90FA-4110-B2E0-B9B7425325B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84693F4-ED2B-4CD2-B423-58A8B99C6247}"/>
                </a:ext>
              </a:extLst>
            </p:cNvPr>
            <p:cNvCxnSpPr>
              <a:cxnSpLocks/>
            </p:cNvCxnSpPr>
            <p:nvPr/>
          </p:nvCxnSpPr>
          <p:spPr>
            <a:xfrm>
              <a:off x="2847471" y="1085778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1C186D-68F4-44BB-BAF8-DB2837C5B14A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2968948" y="7017658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17B79B-5FC9-4CA8-88BF-A6FE7C6E3801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2897779" y="11319452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7609587-2936-47AB-83D6-301FA6EF1D75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21" y="7017658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BF68475-68D6-4D08-AC74-D998624C713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6950536" y="7069292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07F904-3EA2-4944-B1CD-A8AFD1E19BF4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 flipV="1">
              <a:off x="7035119" y="9247172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81F2236-9EEE-48BE-9EFB-EB422B0B8416}"/>
                </a:ext>
              </a:extLst>
            </p:cNvPr>
            <p:cNvCxnSpPr>
              <a:cxnSpLocks/>
            </p:cNvCxnSpPr>
            <p:nvPr/>
          </p:nvCxnSpPr>
          <p:spPr>
            <a:xfrm>
              <a:off x="7167828" y="10800918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5F14AD4-F7D8-4868-851E-082D5AF7D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5923" y="13228827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D75A55-ABA7-499D-992E-C1ABD1EB925F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6781014" y="9718463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1245399-C9D6-476C-9B0C-9B2469C6CCBA}"/>
                </a:ext>
              </a:extLst>
            </p:cNvPr>
            <p:cNvCxnSpPr>
              <a:cxnSpLocks/>
            </p:cNvCxnSpPr>
            <p:nvPr/>
          </p:nvCxnSpPr>
          <p:spPr>
            <a:xfrm>
              <a:off x="11812097" y="9084537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82D39F-0D42-4DBD-8B79-ED0796A92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8552" y="11282048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B68F91BE-7B3F-489E-88E4-2FDE375A12D2}"/>
              </a:ext>
            </a:extLst>
          </p:cNvPr>
          <p:cNvSpPr txBox="1"/>
          <p:nvPr/>
        </p:nvSpPr>
        <p:spPr>
          <a:xfrm>
            <a:off x="7238823" y="12708861"/>
            <a:ext cx="883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: map input to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 descr=" 72">
                <a:extLst>
                  <a:ext uri="{FF2B5EF4-FFF2-40B4-BE49-F238E27FC236}">
                    <a16:creationId xmlns:a16="http://schemas.microsoft.com/office/drawing/2014/main" id="{E09514FF-0C30-4059-BB78-198DCFE98FC6}"/>
                  </a:ext>
                </a:extLst>
              </p:cNvPr>
              <p:cNvSpPr/>
              <p:nvPr/>
            </p:nvSpPr>
            <p:spPr>
              <a:xfrm>
                <a:off x="14390607" y="8742696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 descr=" 72">
                <a:extLst>
                  <a:ext uri="{FF2B5EF4-FFF2-40B4-BE49-F238E27FC236}">
                    <a16:creationId xmlns:a16="http://schemas.microsoft.com/office/drawing/2014/main" id="{E09514FF-0C30-4059-BB78-198DCFE9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8742696"/>
                <a:ext cx="3106363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 descr=" 73">
                <a:extLst>
                  <a:ext uri="{FF2B5EF4-FFF2-40B4-BE49-F238E27FC236}">
                    <a16:creationId xmlns:a16="http://schemas.microsoft.com/office/drawing/2014/main" id="{FA5982A7-CE5A-4AEA-9906-24A507203F6E}"/>
                  </a:ext>
                </a:extLst>
              </p:cNvPr>
              <p:cNvSpPr/>
              <p:nvPr/>
            </p:nvSpPr>
            <p:spPr>
              <a:xfrm>
                <a:off x="14390607" y="9812750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 descr=" 73">
                <a:extLst>
                  <a:ext uri="{FF2B5EF4-FFF2-40B4-BE49-F238E27FC236}">
                    <a16:creationId xmlns:a16="http://schemas.microsoft.com/office/drawing/2014/main" id="{FA5982A7-CE5A-4AEA-9906-24A507203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9812750"/>
                <a:ext cx="3106363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 descr=" 74">
                <a:extLst>
                  <a:ext uri="{FF2B5EF4-FFF2-40B4-BE49-F238E27FC236}">
                    <a16:creationId xmlns:a16="http://schemas.microsoft.com/office/drawing/2014/main" id="{C472FE96-DF7B-4A05-8A4D-C3A43628ACA2}"/>
                  </a:ext>
                </a:extLst>
              </p:cNvPr>
              <p:cNvSpPr/>
              <p:nvPr/>
            </p:nvSpPr>
            <p:spPr>
              <a:xfrm>
                <a:off x="19724894" y="7967866"/>
                <a:ext cx="8563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 descr=" 74">
                <a:extLst>
                  <a:ext uri="{FF2B5EF4-FFF2-40B4-BE49-F238E27FC236}">
                    <a16:creationId xmlns:a16="http://schemas.microsoft.com/office/drawing/2014/main" id="{C472FE96-DF7B-4A05-8A4D-C3A43628A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94" y="7967866"/>
                <a:ext cx="85632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 descr=" 75">
            <a:extLst>
              <a:ext uri="{FF2B5EF4-FFF2-40B4-BE49-F238E27FC236}">
                <a16:creationId xmlns:a16="http://schemas.microsoft.com/office/drawing/2014/main" id="{5EEEB1ED-C52A-4BC8-BD3B-DB9EBEBF9D19}"/>
              </a:ext>
            </a:extLst>
          </p:cNvPr>
          <p:cNvCxnSpPr>
            <a:cxnSpLocks/>
          </p:cNvCxnSpPr>
          <p:nvPr/>
        </p:nvCxnSpPr>
        <p:spPr>
          <a:xfrm>
            <a:off x="26014834" y="8464840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 descr=" 76">
                <a:extLst>
                  <a:ext uri="{FF2B5EF4-FFF2-40B4-BE49-F238E27FC236}">
                    <a16:creationId xmlns:a16="http://schemas.microsoft.com/office/drawing/2014/main" id="{125F1375-1D02-412B-B1B6-13BFC6DB469C}"/>
                  </a:ext>
                </a:extLst>
              </p:cNvPr>
              <p:cNvSpPr/>
              <p:nvPr/>
            </p:nvSpPr>
            <p:spPr>
              <a:xfrm>
                <a:off x="27607585" y="7937187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Rectangle 75" descr=" 76">
                <a:extLst>
                  <a:ext uri="{FF2B5EF4-FFF2-40B4-BE49-F238E27FC236}">
                    <a16:creationId xmlns:a16="http://schemas.microsoft.com/office/drawing/2014/main" id="{125F1375-1D02-412B-B1B6-13BFC6DB4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585" y="7937187"/>
                <a:ext cx="790601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 descr=" 77">
            <a:extLst>
              <a:ext uri="{FF2B5EF4-FFF2-40B4-BE49-F238E27FC236}">
                <a16:creationId xmlns:a16="http://schemas.microsoft.com/office/drawing/2014/main" id="{92A46B58-309D-454D-821D-FF073899767D}"/>
              </a:ext>
            </a:extLst>
          </p:cNvPr>
          <p:cNvCxnSpPr>
            <a:cxnSpLocks/>
          </p:cNvCxnSpPr>
          <p:nvPr/>
        </p:nvCxnSpPr>
        <p:spPr>
          <a:xfrm>
            <a:off x="20581219" y="8429531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 descr=" 78">
            <a:extLst>
              <a:ext uri="{FF2B5EF4-FFF2-40B4-BE49-F238E27FC236}">
                <a16:creationId xmlns:a16="http://schemas.microsoft.com/office/drawing/2014/main" id="{C29D149A-FB70-47D1-911F-4921BF825530}"/>
              </a:ext>
            </a:extLst>
          </p:cNvPr>
          <p:cNvSpPr/>
          <p:nvPr/>
        </p:nvSpPr>
        <p:spPr bwMode="auto">
          <a:xfrm>
            <a:off x="22160593" y="7218794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 descr=" 79">
                <a:extLst>
                  <a:ext uri="{FF2B5EF4-FFF2-40B4-BE49-F238E27FC236}">
                    <a16:creationId xmlns:a16="http://schemas.microsoft.com/office/drawing/2014/main" id="{3E7C1DB0-BE56-4003-AADB-4202684E1084}"/>
                  </a:ext>
                </a:extLst>
              </p:cNvPr>
              <p:cNvSpPr/>
              <p:nvPr/>
            </p:nvSpPr>
            <p:spPr>
              <a:xfrm>
                <a:off x="19724893" y="11380393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 descr=" 79">
                <a:extLst>
                  <a:ext uri="{FF2B5EF4-FFF2-40B4-BE49-F238E27FC236}">
                    <a16:creationId xmlns:a16="http://schemas.microsoft.com/office/drawing/2014/main" id="{3E7C1DB0-BE56-4003-AADB-4202684E1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93" y="11380393"/>
                <a:ext cx="790601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 descr=" 80">
            <a:extLst>
              <a:ext uri="{FF2B5EF4-FFF2-40B4-BE49-F238E27FC236}">
                <a16:creationId xmlns:a16="http://schemas.microsoft.com/office/drawing/2014/main" id="{FE3EA9E2-985F-4D4A-820B-64E22CEBCDFC}"/>
              </a:ext>
            </a:extLst>
          </p:cNvPr>
          <p:cNvSpPr/>
          <p:nvPr/>
        </p:nvSpPr>
        <p:spPr bwMode="auto">
          <a:xfrm>
            <a:off x="19547686" y="7749987"/>
            <a:ext cx="1078137" cy="4898084"/>
          </a:xfrm>
          <a:prstGeom prst="ellips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1" name="Oval 80" descr=" 81">
            <a:extLst>
              <a:ext uri="{FF2B5EF4-FFF2-40B4-BE49-F238E27FC236}">
                <a16:creationId xmlns:a16="http://schemas.microsoft.com/office/drawing/2014/main" id="{27AF9171-883E-4AF9-B3EE-CCA45B0AF7F7}"/>
              </a:ext>
            </a:extLst>
          </p:cNvPr>
          <p:cNvSpPr/>
          <p:nvPr/>
        </p:nvSpPr>
        <p:spPr bwMode="auto">
          <a:xfrm>
            <a:off x="26077552" y="10530699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Loss </a:t>
            </a:r>
            <a:r>
              <a:rPr lang="en-US" dirty="0" err="1">
                <a:latin typeface="Arial"/>
              </a:rPr>
              <a:t>func</a:t>
            </a:r>
            <a:endParaRPr lang="en-US" dirty="0">
              <a:latin typeface="Arial"/>
            </a:endParaRPr>
          </a:p>
        </p:txBody>
      </p:sp>
      <p:cxnSp>
        <p:nvCxnSpPr>
          <p:cNvPr id="82" name="Straight Arrow Connector 81" descr=" 82">
            <a:extLst>
              <a:ext uri="{FF2B5EF4-FFF2-40B4-BE49-F238E27FC236}">
                <a16:creationId xmlns:a16="http://schemas.microsoft.com/office/drawing/2014/main" id="{90180A93-54A6-44E5-BFB7-0F8E344F14E3}"/>
              </a:ext>
            </a:extLst>
          </p:cNvPr>
          <p:cNvCxnSpPr>
            <a:cxnSpLocks/>
            <a:stCxn id="76" idx="2"/>
            <a:endCxn id="81" idx="0"/>
          </p:cNvCxnSpPr>
          <p:nvPr/>
        </p:nvCxnSpPr>
        <p:spPr>
          <a:xfrm flipH="1">
            <a:off x="28001232" y="8860517"/>
            <a:ext cx="1654" cy="167018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 descr=" 83">
            <a:extLst>
              <a:ext uri="{FF2B5EF4-FFF2-40B4-BE49-F238E27FC236}">
                <a16:creationId xmlns:a16="http://schemas.microsoft.com/office/drawing/2014/main" id="{321D20EE-6475-4DDE-A47F-E9D1878BE89D}"/>
              </a:ext>
            </a:extLst>
          </p:cNvPr>
          <p:cNvCxnSpPr>
            <a:cxnSpLocks/>
          </p:cNvCxnSpPr>
          <p:nvPr/>
        </p:nvCxnSpPr>
        <p:spPr>
          <a:xfrm flipV="1">
            <a:off x="20490847" y="11951496"/>
            <a:ext cx="5635999" cy="2482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 descr=" 84">
            <a:extLst>
              <a:ext uri="{FF2B5EF4-FFF2-40B4-BE49-F238E27FC236}">
                <a16:creationId xmlns:a16="http://schemas.microsoft.com/office/drawing/2014/main" id="{8EF76317-5C8C-43FC-96AF-C26EDED63DD1}"/>
              </a:ext>
            </a:extLst>
          </p:cNvPr>
          <p:cNvCxnSpPr>
            <a:cxnSpLocks/>
          </p:cNvCxnSpPr>
          <p:nvPr/>
        </p:nvCxnSpPr>
        <p:spPr>
          <a:xfrm>
            <a:off x="29924911" y="11863433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 descr=" 85">
                <a:extLst>
                  <a:ext uri="{FF2B5EF4-FFF2-40B4-BE49-F238E27FC236}">
                    <a16:creationId xmlns:a16="http://schemas.microsoft.com/office/drawing/2014/main" id="{241A78AC-939C-40D3-B2D1-6F9B75427DDA}"/>
                  </a:ext>
                </a:extLst>
              </p:cNvPr>
              <p:cNvSpPr/>
              <p:nvPr/>
            </p:nvSpPr>
            <p:spPr>
              <a:xfrm>
                <a:off x="31459681" y="11322681"/>
                <a:ext cx="23125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 descr=" 85">
                <a:extLst>
                  <a:ext uri="{FF2B5EF4-FFF2-40B4-BE49-F238E27FC236}">
                    <a16:creationId xmlns:a16="http://schemas.microsoft.com/office/drawing/2014/main" id="{241A78AC-939C-40D3-B2D1-6F9B75427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681" y="11322681"/>
                <a:ext cx="2312589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 descr=" 86">
            <a:extLst>
              <a:ext uri="{FF2B5EF4-FFF2-40B4-BE49-F238E27FC236}">
                <a16:creationId xmlns:a16="http://schemas.microsoft.com/office/drawing/2014/main" id="{72FC272F-2052-4538-936F-B6BFB78C3A32}"/>
              </a:ext>
            </a:extLst>
          </p:cNvPr>
          <p:cNvSpPr/>
          <p:nvPr/>
        </p:nvSpPr>
        <p:spPr bwMode="auto">
          <a:xfrm>
            <a:off x="29025323" y="5505112"/>
            <a:ext cx="3847359" cy="2538411"/>
          </a:xfrm>
          <a:prstGeom prst="ellips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4800" dirty="0">
                <a:latin typeface="Arial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62928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descr=" 3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11</a:t>
            </a:r>
          </a:p>
        </p:txBody>
      </p:sp>
      <p:sp>
        <p:nvSpPr>
          <p:cNvPr id="4" name="Title 3" descr=" 4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510037" cy="2538411"/>
          </a:xfrm>
        </p:spPr>
        <p:txBody>
          <a:bodyPr/>
          <a:lstStyle/>
          <a:p>
            <a:r>
              <a:rPr lang="en-US" sz="10700" b="1" i="1" dirty="0"/>
              <a:t>How do we determine the model parameters?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 descr=" 12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/>
              <p:nvPr/>
            </p:nvSpPr>
            <p:spPr>
              <a:xfrm>
                <a:off x="14390607" y="7580743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 descr=" 12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7580743"/>
                <a:ext cx="3106363" cy="980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37837BAC-38C6-4FDC-8189-AA76932059FC}"/>
              </a:ext>
            </a:extLst>
          </p:cNvPr>
          <p:cNvGrpSpPr>
            <a:grpSpLocks noChangeAspect="1"/>
          </p:cNvGrpSpPr>
          <p:nvPr/>
        </p:nvGrpSpPr>
        <p:grpSpPr>
          <a:xfrm>
            <a:off x="3613847" y="6489919"/>
            <a:ext cx="9246404" cy="5486399"/>
            <a:chOff x="1991146" y="5766493"/>
            <a:chExt cx="17350437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/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9711452-92DF-4261-B797-F1947CE3B9DF}"/>
                </a:ext>
              </a:extLst>
            </p:cNvPr>
            <p:cNvGrpSpPr/>
            <p:nvPr/>
          </p:nvGrpSpPr>
          <p:grpSpPr>
            <a:xfrm>
              <a:off x="4583398" y="5766493"/>
              <a:ext cx="2451721" cy="2502329"/>
              <a:chOff x="29684546" y="3672871"/>
              <a:chExt cx="3992137" cy="363976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5D2BE41-8F7D-44C2-87BC-F2CA670D5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0BBB186-7226-488A-B7C9-DBD1EF6C6F9A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A93D24D-6EE7-4A14-B466-4AEAACC06A91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18DBC5-72C9-47FC-978D-E16012ECDF16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5FB125C-018D-4D4B-B0C1-5F0F25718F9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AF03B5-981A-44BC-A4F6-C22C195D4F80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554" y="10774739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/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6A3B97-5F2B-4095-B5A6-8F2B5983ECB0}"/>
                </a:ext>
              </a:extLst>
            </p:cNvPr>
            <p:cNvGrpSpPr/>
            <p:nvPr/>
          </p:nvGrpSpPr>
          <p:grpSpPr>
            <a:xfrm>
              <a:off x="4583398" y="9577476"/>
              <a:ext cx="2451721" cy="2502329"/>
              <a:chOff x="29684546" y="3672871"/>
              <a:chExt cx="3992137" cy="363976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E64EA3-896D-4A3C-884D-383EB1EC6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0B254EE-FB5A-4D88-AB78-8047D8ED71DE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3556B2A-8384-486F-9ED6-7E00F9DE7080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ECC1B5-A106-4EB3-8F33-11B24B52DCA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FBF31B8-0F17-458F-A3E9-66469ABF2C0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8D8418-9236-413A-9220-8D88C1FA4F1E}"/>
                </a:ext>
              </a:extLst>
            </p:cNvPr>
            <p:cNvGrpSpPr/>
            <p:nvPr/>
          </p:nvGrpSpPr>
          <p:grpSpPr>
            <a:xfrm>
              <a:off x="4528800" y="13559131"/>
              <a:ext cx="2451721" cy="2502329"/>
              <a:chOff x="29684546" y="3672871"/>
              <a:chExt cx="3992137" cy="363976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83F8D68-189C-4387-8D9B-62F96E842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D8341E9-9734-415F-9554-AC9E89275D54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9C62AC-54CE-4BB2-A36C-39152BADCAC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7882E25-F6B0-4A39-8E98-DD2B5AD2FF4A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AD3CED-76F5-45CA-8DD5-DB1B8E855DF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ADE5F95-144F-4763-B4FD-F48407F3E676}"/>
                </a:ext>
              </a:extLst>
            </p:cNvPr>
            <p:cNvGrpSpPr/>
            <p:nvPr/>
          </p:nvGrpSpPr>
          <p:grpSpPr>
            <a:xfrm>
              <a:off x="9378422" y="7582591"/>
              <a:ext cx="2451721" cy="2502329"/>
              <a:chOff x="29684546" y="3672871"/>
              <a:chExt cx="3992137" cy="363976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C7DF8B-1A21-4EB3-8E69-9B037D5C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0329426-2B18-44A0-9F2D-544BFE5E192D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34ACCFA-EB19-4A60-BC88-094E54F8CA6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8224496-C523-4E24-9250-B9D23ED9AA13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1A72DB5-5205-4B76-A186-6AEF124E95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224D052-29F7-48A5-8A82-112C6059879D}"/>
                </a:ext>
              </a:extLst>
            </p:cNvPr>
            <p:cNvGrpSpPr/>
            <p:nvPr/>
          </p:nvGrpSpPr>
          <p:grpSpPr>
            <a:xfrm>
              <a:off x="9311863" y="11564246"/>
              <a:ext cx="2451721" cy="2502329"/>
              <a:chOff x="29684546" y="3672871"/>
              <a:chExt cx="3992137" cy="363976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E2434B-4F20-473A-AD40-01B4C3C8C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BDEA0CB-0616-4A18-9398-DF0601007E7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FC75568-70AC-439B-80BF-F7105694E6B6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CCB4888-ADDA-4B83-887D-BB6DD49E4398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8C399E3-8CD8-4468-AB0D-EEA31873A6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2E00773-84C6-4889-986D-41694F59C32A}"/>
                </a:ext>
              </a:extLst>
            </p:cNvPr>
            <p:cNvGrpSpPr/>
            <p:nvPr/>
          </p:nvGrpSpPr>
          <p:grpSpPr>
            <a:xfrm>
              <a:off x="13825281" y="9529227"/>
              <a:ext cx="2451721" cy="2502329"/>
              <a:chOff x="29684546" y="3672871"/>
              <a:chExt cx="3992137" cy="363976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1BBBC72-C1A2-4C4E-995B-277379021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117F1B4-EB18-4E98-817A-BA3413BBE222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9889B61-C77F-4AB7-AE4E-6C396B2B4CB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3F6DD-CEEB-4343-A6F3-1B8AC614A0BD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8BEB4C7-90FA-4110-B2E0-B9B7425325B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84693F4-ED2B-4CD2-B423-58A8B99C6247}"/>
                </a:ext>
              </a:extLst>
            </p:cNvPr>
            <p:cNvCxnSpPr>
              <a:cxnSpLocks/>
            </p:cNvCxnSpPr>
            <p:nvPr/>
          </p:nvCxnSpPr>
          <p:spPr>
            <a:xfrm>
              <a:off x="2847471" y="1085778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1C186D-68F4-44BB-BAF8-DB2837C5B14A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2968948" y="7017658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17B79B-5FC9-4CA8-88BF-A6FE7C6E3801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2897779" y="11319452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7609587-2936-47AB-83D6-301FA6EF1D75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21" y="7017658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BF68475-68D6-4D08-AC74-D998624C713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6950536" y="7069292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07F904-3EA2-4944-B1CD-A8AFD1E19BF4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 flipV="1">
              <a:off x="7035119" y="9247172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81F2236-9EEE-48BE-9EFB-EB422B0B8416}"/>
                </a:ext>
              </a:extLst>
            </p:cNvPr>
            <p:cNvCxnSpPr>
              <a:cxnSpLocks/>
            </p:cNvCxnSpPr>
            <p:nvPr/>
          </p:nvCxnSpPr>
          <p:spPr>
            <a:xfrm>
              <a:off x="7167828" y="10800918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5F14AD4-F7D8-4868-851E-082D5AF7D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5923" y="13228827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D75A55-ABA7-499D-992E-C1ABD1EB925F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6781014" y="9718463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1245399-C9D6-476C-9B0C-9B2469C6CCBA}"/>
                </a:ext>
              </a:extLst>
            </p:cNvPr>
            <p:cNvCxnSpPr>
              <a:cxnSpLocks/>
            </p:cNvCxnSpPr>
            <p:nvPr/>
          </p:nvCxnSpPr>
          <p:spPr>
            <a:xfrm>
              <a:off x="11812097" y="9084537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82D39F-0D42-4DBD-8B79-ED0796A92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8552" y="11282048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B68F91BE-7B3F-489E-88E4-2FDE375A12D2}"/>
              </a:ext>
            </a:extLst>
          </p:cNvPr>
          <p:cNvSpPr txBox="1"/>
          <p:nvPr/>
        </p:nvSpPr>
        <p:spPr>
          <a:xfrm>
            <a:off x="7238823" y="12708861"/>
            <a:ext cx="883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: map input to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 descr=" 72">
                <a:extLst>
                  <a:ext uri="{FF2B5EF4-FFF2-40B4-BE49-F238E27FC236}">
                    <a16:creationId xmlns:a16="http://schemas.microsoft.com/office/drawing/2014/main" id="{E09514FF-0C30-4059-BB78-198DCFE98FC6}"/>
                  </a:ext>
                </a:extLst>
              </p:cNvPr>
              <p:cNvSpPr/>
              <p:nvPr/>
            </p:nvSpPr>
            <p:spPr>
              <a:xfrm>
                <a:off x="14390607" y="8742696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 descr=" 72">
                <a:extLst>
                  <a:ext uri="{FF2B5EF4-FFF2-40B4-BE49-F238E27FC236}">
                    <a16:creationId xmlns:a16="http://schemas.microsoft.com/office/drawing/2014/main" id="{E09514FF-0C30-4059-BB78-198DCFE9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8742696"/>
                <a:ext cx="3106363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 descr=" 73">
                <a:extLst>
                  <a:ext uri="{FF2B5EF4-FFF2-40B4-BE49-F238E27FC236}">
                    <a16:creationId xmlns:a16="http://schemas.microsoft.com/office/drawing/2014/main" id="{FA5982A7-CE5A-4AEA-9906-24A507203F6E}"/>
                  </a:ext>
                </a:extLst>
              </p:cNvPr>
              <p:cNvSpPr/>
              <p:nvPr/>
            </p:nvSpPr>
            <p:spPr>
              <a:xfrm>
                <a:off x="14390607" y="9812750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 descr=" 73">
                <a:extLst>
                  <a:ext uri="{FF2B5EF4-FFF2-40B4-BE49-F238E27FC236}">
                    <a16:creationId xmlns:a16="http://schemas.microsoft.com/office/drawing/2014/main" id="{FA5982A7-CE5A-4AEA-9906-24A507203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9812750"/>
                <a:ext cx="3106363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 descr=" 74">
                <a:extLst>
                  <a:ext uri="{FF2B5EF4-FFF2-40B4-BE49-F238E27FC236}">
                    <a16:creationId xmlns:a16="http://schemas.microsoft.com/office/drawing/2014/main" id="{C472FE96-DF7B-4A05-8A4D-C3A43628ACA2}"/>
                  </a:ext>
                </a:extLst>
              </p:cNvPr>
              <p:cNvSpPr/>
              <p:nvPr/>
            </p:nvSpPr>
            <p:spPr>
              <a:xfrm>
                <a:off x="19724894" y="7967866"/>
                <a:ext cx="8563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 descr=" 74">
                <a:extLst>
                  <a:ext uri="{FF2B5EF4-FFF2-40B4-BE49-F238E27FC236}">
                    <a16:creationId xmlns:a16="http://schemas.microsoft.com/office/drawing/2014/main" id="{C472FE96-DF7B-4A05-8A4D-C3A43628A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94" y="7967866"/>
                <a:ext cx="85632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 descr=" 75">
            <a:extLst>
              <a:ext uri="{FF2B5EF4-FFF2-40B4-BE49-F238E27FC236}">
                <a16:creationId xmlns:a16="http://schemas.microsoft.com/office/drawing/2014/main" id="{5EEEB1ED-C52A-4BC8-BD3B-DB9EBEBF9D19}"/>
              </a:ext>
            </a:extLst>
          </p:cNvPr>
          <p:cNvCxnSpPr>
            <a:cxnSpLocks/>
          </p:cNvCxnSpPr>
          <p:nvPr/>
        </p:nvCxnSpPr>
        <p:spPr>
          <a:xfrm>
            <a:off x="26014834" y="8464840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 descr=" 76">
                <a:extLst>
                  <a:ext uri="{FF2B5EF4-FFF2-40B4-BE49-F238E27FC236}">
                    <a16:creationId xmlns:a16="http://schemas.microsoft.com/office/drawing/2014/main" id="{125F1375-1D02-412B-B1B6-13BFC6DB469C}"/>
                  </a:ext>
                </a:extLst>
              </p:cNvPr>
              <p:cNvSpPr/>
              <p:nvPr/>
            </p:nvSpPr>
            <p:spPr>
              <a:xfrm>
                <a:off x="27607585" y="7937187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Rectangle 75" descr=" 76">
                <a:extLst>
                  <a:ext uri="{FF2B5EF4-FFF2-40B4-BE49-F238E27FC236}">
                    <a16:creationId xmlns:a16="http://schemas.microsoft.com/office/drawing/2014/main" id="{125F1375-1D02-412B-B1B6-13BFC6DB4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585" y="7937187"/>
                <a:ext cx="790601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 descr=" 77">
            <a:extLst>
              <a:ext uri="{FF2B5EF4-FFF2-40B4-BE49-F238E27FC236}">
                <a16:creationId xmlns:a16="http://schemas.microsoft.com/office/drawing/2014/main" id="{92A46B58-309D-454D-821D-FF073899767D}"/>
              </a:ext>
            </a:extLst>
          </p:cNvPr>
          <p:cNvCxnSpPr>
            <a:cxnSpLocks/>
          </p:cNvCxnSpPr>
          <p:nvPr/>
        </p:nvCxnSpPr>
        <p:spPr>
          <a:xfrm>
            <a:off x="20581219" y="8429531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 descr=" 78">
            <a:extLst>
              <a:ext uri="{FF2B5EF4-FFF2-40B4-BE49-F238E27FC236}">
                <a16:creationId xmlns:a16="http://schemas.microsoft.com/office/drawing/2014/main" id="{C29D149A-FB70-47D1-911F-4921BF825530}"/>
              </a:ext>
            </a:extLst>
          </p:cNvPr>
          <p:cNvSpPr/>
          <p:nvPr/>
        </p:nvSpPr>
        <p:spPr bwMode="auto">
          <a:xfrm>
            <a:off x="22160593" y="7218794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 descr=" 79">
                <a:extLst>
                  <a:ext uri="{FF2B5EF4-FFF2-40B4-BE49-F238E27FC236}">
                    <a16:creationId xmlns:a16="http://schemas.microsoft.com/office/drawing/2014/main" id="{3E7C1DB0-BE56-4003-AADB-4202684E1084}"/>
                  </a:ext>
                </a:extLst>
              </p:cNvPr>
              <p:cNvSpPr/>
              <p:nvPr/>
            </p:nvSpPr>
            <p:spPr>
              <a:xfrm>
                <a:off x="19724893" y="11380393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 descr=" 79">
                <a:extLst>
                  <a:ext uri="{FF2B5EF4-FFF2-40B4-BE49-F238E27FC236}">
                    <a16:creationId xmlns:a16="http://schemas.microsoft.com/office/drawing/2014/main" id="{3E7C1DB0-BE56-4003-AADB-4202684E1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93" y="11380393"/>
                <a:ext cx="790601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 descr=" 80">
            <a:extLst>
              <a:ext uri="{FF2B5EF4-FFF2-40B4-BE49-F238E27FC236}">
                <a16:creationId xmlns:a16="http://schemas.microsoft.com/office/drawing/2014/main" id="{FE3EA9E2-985F-4D4A-820B-64E22CEBCDFC}"/>
              </a:ext>
            </a:extLst>
          </p:cNvPr>
          <p:cNvSpPr/>
          <p:nvPr/>
        </p:nvSpPr>
        <p:spPr bwMode="auto">
          <a:xfrm>
            <a:off x="19547686" y="7749987"/>
            <a:ext cx="1078137" cy="4898084"/>
          </a:xfrm>
          <a:prstGeom prst="ellips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1" name="Oval 80" descr=" 81">
            <a:extLst>
              <a:ext uri="{FF2B5EF4-FFF2-40B4-BE49-F238E27FC236}">
                <a16:creationId xmlns:a16="http://schemas.microsoft.com/office/drawing/2014/main" id="{27AF9171-883E-4AF9-B3EE-CCA45B0AF7F7}"/>
              </a:ext>
            </a:extLst>
          </p:cNvPr>
          <p:cNvSpPr/>
          <p:nvPr/>
        </p:nvSpPr>
        <p:spPr bwMode="auto">
          <a:xfrm>
            <a:off x="26077552" y="10530699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Loss </a:t>
            </a:r>
            <a:r>
              <a:rPr lang="en-US" dirty="0" err="1">
                <a:latin typeface="Arial"/>
              </a:rPr>
              <a:t>func</a:t>
            </a:r>
            <a:endParaRPr lang="en-US" dirty="0">
              <a:latin typeface="Arial"/>
            </a:endParaRPr>
          </a:p>
        </p:txBody>
      </p:sp>
      <p:cxnSp>
        <p:nvCxnSpPr>
          <p:cNvPr id="82" name="Straight Arrow Connector 81" descr=" 82">
            <a:extLst>
              <a:ext uri="{FF2B5EF4-FFF2-40B4-BE49-F238E27FC236}">
                <a16:creationId xmlns:a16="http://schemas.microsoft.com/office/drawing/2014/main" id="{90180A93-54A6-44E5-BFB7-0F8E344F14E3}"/>
              </a:ext>
            </a:extLst>
          </p:cNvPr>
          <p:cNvCxnSpPr>
            <a:cxnSpLocks/>
            <a:stCxn id="76" idx="2"/>
            <a:endCxn id="81" idx="0"/>
          </p:cNvCxnSpPr>
          <p:nvPr/>
        </p:nvCxnSpPr>
        <p:spPr>
          <a:xfrm flipH="1">
            <a:off x="28001232" y="8860517"/>
            <a:ext cx="1654" cy="167018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 descr=" 83">
            <a:extLst>
              <a:ext uri="{FF2B5EF4-FFF2-40B4-BE49-F238E27FC236}">
                <a16:creationId xmlns:a16="http://schemas.microsoft.com/office/drawing/2014/main" id="{321D20EE-6475-4DDE-A47F-E9D1878BE89D}"/>
              </a:ext>
            </a:extLst>
          </p:cNvPr>
          <p:cNvCxnSpPr>
            <a:cxnSpLocks/>
          </p:cNvCxnSpPr>
          <p:nvPr/>
        </p:nvCxnSpPr>
        <p:spPr>
          <a:xfrm flipV="1">
            <a:off x="20490847" y="11951496"/>
            <a:ext cx="5635999" cy="2482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 descr=" 84">
            <a:extLst>
              <a:ext uri="{FF2B5EF4-FFF2-40B4-BE49-F238E27FC236}">
                <a16:creationId xmlns:a16="http://schemas.microsoft.com/office/drawing/2014/main" id="{8EF76317-5C8C-43FC-96AF-C26EDED63DD1}"/>
              </a:ext>
            </a:extLst>
          </p:cNvPr>
          <p:cNvCxnSpPr>
            <a:cxnSpLocks/>
          </p:cNvCxnSpPr>
          <p:nvPr/>
        </p:nvCxnSpPr>
        <p:spPr>
          <a:xfrm>
            <a:off x="29924911" y="11863433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 descr=" 85">
                <a:extLst>
                  <a:ext uri="{FF2B5EF4-FFF2-40B4-BE49-F238E27FC236}">
                    <a16:creationId xmlns:a16="http://schemas.microsoft.com/office/drawing/2014/main" id="{241A78AC-939C-40D3-B2D1-6F9B75427DDA}"/>
                  </a:ext>
                </a:extLst>
              </p:cNvPr>
              <p:cNvSpPr/>
              <p:nvPr/>
            </p:nvSpPr>
            <p:spPr>
              <a:xfrm>
                <a:off x="31459681" y="11322681"/>
                <a:ext cx="23125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 descr=" 85">
                <a:extLst>
                  <a:ext uri="{FF2B5EF4-FFF2-40B4-BE49-F238E27FC236}">
                    <a16:creationId xmlns:a16="http://schemas.microsoft.com/office/drawing/2014/main" id="{241A78AC-939C-40D3-B2D1-6F9B75427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681" y="11322681"/>
                <a:ext cx="2312589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 descr=" 86">
            <a:extLst>
              <a:ext uri="{FF2B5EF4-FFF2-40B4-BE49-F238E27FC236}">
                <a16:creationId xmlns:a16="http://schemas.microsoft.com/office/drawing/2014/main" id="{72FC272F-2052-4538-936F-B6BFB78C3A32}"/>
              </a:ext>
            </a:extLst>
          </p:cNvPr>
          <p:cNvSpPr/>
          <p:nvPr/>
        </p:nvSpPr>
        <p:spPr bwMode="auto">
          <a:xfrm>
            <a:off x="29025323" y="5505112"/>
            <a:ext cx="3847359" cy="2538411"/>
          </a:xfrm>
          <a:prstGeom prst="ellips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4800" dirty="0">
                <a:latin typeface="Arial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970660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descr=" 3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11</a:t>
            </a:r>
          </a:p>
        </p:txBody>
      </p:sp>
      <p:sp>
        <p:nvSpPr>
          <p:cNvPr id="4" name="Title 3" descr=" 4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510037" cy="2538411"/>
          </a:xfrm>
        </p:spPr>
        <p:txBody>
          <a:bodyPr/>
          <a:lstStyle/>
          <a:p>
            <a:r>
              <a:rPr lang="en-US" sz="10700" b="1" i="1" dirty="0"/>
              <a:t>How do we determine the model parameters?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 descr=" 12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/>
              <p:nvPr/>
            </p:nvSpPr>
            <p:spPr>
              <a:xfrm>
                <a:off x="14390607" y="7580743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 descr=" 12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7580743"/>
                <a:ext cx="3106363" cy="980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37837BAC-38C6-4FDC-8189-AA76932059FC}"/>
              </a:ext>
            </a:extLst>
          </p:cNvPr>
          <p:cNvGrpSpPr>
            <a:grpSpLocks noChangeAspect="1"/>
          </p:cNvGrpSpPr>
          <p:nvPr/>
        </p:nvGrpSpPr>
        <p:grpSpPr>
          <a:xfrm>
            <a:off x="3613847" y="6489919"/>
            <a:ext cx="9246404" cy="5486399"/>
            <a:chOff x="1991146" y="5766493"/>
            <a:chExt cx="17350437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/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9711452-92DF-4261-B797-F1947CE3B9DF}"/>
                </a:ext>
              </a:extLst>
            </p:cNvPr>
            <p:cNvGrpSpPr/>
            <p:nvPr/>
          </p:nvGrpSpPr>
          <p:grpSpPr>
            <a:xfrm>
              <a:off x="4583398" y="5766493"/>
              <a:ext cx="2451721" cy="2502329"/>
              <a:chOff x="29684546" y="3672871"/>
              <a:chExt cx="3992137" cy="363976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5D2BE41-8F7D-44C2-87BC-F2CA670D5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0BBB186-7226-488A-B7C9-DBD1EF6C6F9A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A93D24D-6EE7-4A14-B466-4AEAACC06A91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18DBC5-72C9-47FC-978D-E16012ECDF16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5FB125C-018D-4D4B-B0C1-5F0F25718F9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AF03B5-981A-44BC-A4F6-C22C195D4F80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554" y="10774739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/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6A3B97-5F2B-4095-B5A6-8F2B5983ECB0}"/>
                </a:ext>
              </a:extLst>
            </p:cNvPr>
            <p:cNvGrpSpPr/>
            <p:nvPr/>
          </p:nvGrpSpPr>
          <p:grpSpPr>
            <a:xfrm>
              <a:off x="4583398" y="9577476"/>
              <a:ext cx="2451721" cy="2502329"/>
              <a:chOff x="29684546" y="3672871"/>
              <a:chExt cx="3992137" cy="363976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E64EA3-896D-4A3C-884D-383EB1EC6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0B254EE-FB5A-4D88-AB78-8047D8ED71DE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3556B2A-8384-486F-9ED6-7E00F9DE7080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ECC1B5-A106-4EB3-8F33-11B24B52DCA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FBF31B8-0F17-458F-A3E9-66469ABF2C0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8D8418-9236-413A-9220-8D88C1FA4F1E}"/>
                </a:ext>
              </a:extLst>
            </p:cNvPr>
            <p:cNvGrpSpPr/>
            <p:nvPr/>
          </p:nvGrpSpPr>
          <p:grpSpPr>
            <a:xfrm>
              <a:off x="4528800" y="13559131"/>
              <a:ext cx="2451721" cy="2502329"/>
              <a:chOff x="29684546" y="3672871"/>
              <a:chExt cx="3992137" cy="363976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83F8D68-189C-4387-8D9B-62F96E842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D8341E9-9734-415F-9554-AC9E89275D54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9C62AC-54CE-4BB2-A36C-39152BADCAC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7882E25-F6B0-4A39-8E98-DD2B5AD2FF4A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AD3CED-76F5-45CA-8DD5-DB1B8E855DF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ADE5F95-144F-4763-B4FD-F48407F3E676}"/>
                </a:ext>
              </a:extLst>
            </p:cNvPr>
            <p:cNvGrpSpPr/>
            <p:nvPr/>
          </p:nvGrpSpPr>
          <p:grpSpPr>
            <a:xfrm>
              <a:off x="9378422" y="7582591"/>
              <a:ext cx="2451721" cy="2502329"/>
              <a:chOff x="29684546" y="3672871"/>
              <a:chExt cx="3992137" cy="363976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C7DF8B-1A21-4EB3-8E69-9B037D5C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0329426-2B18-44A0-9F2D-544BFE5E192D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34ACCFA-EB19-4A60-BC88-094E54F8CA6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8224496-C523-4E24-9250-B9D23ED9AA13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1A72DB5-5205-4B76-A186-6AEF124E95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224D052-29F7-48A5-8A82-112C6059879D}"/>
                </a:ext>
              </a:extLst>
            </p:cNvPr>
            <p:cNvGrpSpPr/>
            <p:nvPr/>
          </p:nvGrpSpPr>
          <p:grpSpPr>
            <a:xfrm>
              <a:off x="9311863" y="11564246"/>
              <a:ext cx="2451721" cy="2502329"/>
              <a:chOff x="29684546" y="3672871"/>
              <a:chExt cx="3992137" cy="363976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E2434B-4F20-473A-AD40-01B4C3C8C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BDEA0CB-0616-4A18-9398-DF0601007E7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FC75568-70AC-439B-80BF-F7105694E6B6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CCB4888-ADDA-4B83-887D-BB6DD49E4398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8C399E3-8CD8-4468-AB0D-EEA31873A6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2E00773-84C6-4889-986D-41694F59C32A}"/>
                </a:ext>
              </a:extLst>
            </p:cNvPr>
            <p:cNvGrpSpPr/>
            <p:nvPr/>
          </p:nvGrpSpPr>
          <p:grpSpPr>
            <a:xfrm>
              <a:off x="13825281" y="9529227"/>
              <a:ext cx="2451721" cy="2502329"/>
              <a:chOff x="29684546" y="3672871"/>
              <a:chExt cx="3992137" cy="363976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1BBBC72-C1A2-4C4E-995B-277379021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117F1B4-EB18-4E98-817A-BA3413BBE222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9889B61-C77F-4AB7-AE4E-6C396B2B4CB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3F6DD-CEEB-4343-A6F3-1B8AC614A0BD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8BEB4C7-90FA-4110-B2E0-B9B7425325B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84693F4-ED2B-4CD2-B423-58A8B99C6247}"/>
                </a:ext>
              </a:extLst>
            </p:cNvPr>
            <p:cNvCxnSpPr>
              <a:cxnSpLocks/>
            </p:cNvCxnSpPr>
            <p:nvPr/>
          </p:nvCxnSpPr>
          <p:spPr>
            <a:xfrm>
              <a:off x="2847471" y="1085778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1C186D-68F4-44BB-BAF8-DB2837C5B14A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2968948" y="7017658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17B79B-5FC9-4CA8-88BF-A6FE7C6E3801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2897779" y="11319452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7609587-2936-47AB-83D6-301FA6EF1D75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21" y="7017658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BF68475-68D6-4D08-AC74-D998624C713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6950536" y="7069292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07F904-3EA2-4944-B1CD-A8AFD1E19BF4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 flipV="1">
              <a:off x="7035119" y="9247172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81F2236-9EEE-48BE-9EFB-EB422B0B8416}"/>
                </a:ext>
              </a:extLst>
            </p:cNvPr>
            <p:cNvCxnSpPr>
              <a:cxnSpLocks/>
            </p:cNvCxnSpPr>
            <p:nvPr/>
          </p:nvCxnSpPr>
          <p:spPr>
            <a:xfrm>
              <a:off x="7167828" y="10800918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5F14AD4-F7D8-4868-851E-082D5AF7D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5923" y="13228827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D75A55-ABA7-499D-992E-C1ABD1EB925F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6781014" y="9718463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1245399-C9D6-476C-9B0C-9B2469C6CCBA}"/>
                </a:ext>
              </a:extLst>
            </p:cNvPr>
            <p:cNvCxnSpPr>
              <a:cxnSpLocks/>
            </p:cNvCxnSpPr>
            <p:nvPr/>
          </p:nvCxnSpPr>
          <p:spPr>
            <a:xfrm>
              <a:off x="11812097" y="9084537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82D39F-0D42-4DBD-8B79-ED0796A92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8552" y="11282048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B68F91BE-7B3F-489E-88E4-2FDE375A12D2}"/>
              </a:ext>
            </a:extLst>
          </p:cNvPr>
          <p:cNvSpPr txBox="1"/>
          <p:nvPr/>
        </p:nvSpPr>
        <p:spPr>
          <a:xfrm>
            <a:off x="7238823" y="12708861"/>
            <a:ext cx="883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: map input to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 descr=" 72">
                <a:extLst>
                  <a:ext uri="{FF2B5EF4-FFF2-40B4-BE49-F238E27FC236}">
                    <a16:creationId xmlns:a16="http://schemas.microsoft.com/office/drawing/2014/main" id="{E09514FF-0C30-4059-BB78-198DCFE98FC6}"/>
                  </a:ext>
                </a:extLst>
              </p:cNvPr>
              <p:cNvSpPr/>
              <p:nvPr/>
            </p:nvSpPr>
            <p:spPr>
              <a:xfrm>
                <a:off x="14390607" y="8742696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 descr=" 72">
                <a:extLst>
                  <a:ext uri="{FF2B5EF4-FFF2-40B4-BE49-F238E27FC236}">
                    <a16:creationId xmlns:a16="http://schemas.microsoft.com/office/drawing/2014/main" id="{E09514FF-0C30-4059-BB78-198DCFE9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8742696"/>
                <a:ext cx="3106363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 descr=" 73">
                <a:extLst>
                  <a:ext uri="{FF2B5EF4-FFF2-40B4-BE49-F238E27FC236}">
                    <a16:creationId xmlns:a16="http://schemas.microsoft.com/office/drawing/2014/main" id="{FA5982A7-CE5A-4AEA-9906-24A507203F6E}"/>
                  </a:ext>
                </a:extLst>
              </p:cNvPr>
              <p:cNvSpPr/>
              <p:nvPr/>
            </p:nvSpPr>
            <p:spPr>
              <a:xfrm>
                <a:off x="14390607" y="9812750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 descr=" 73">
                <a:extLst>
                  <a:ext uri="{FF2B5EF4-FFF2-40B4-BE49-F238E27FC236}">
                    <a16:creationId xmlns:a16="http://schemas.microsoft.com/office/drawing/2014/main" id="{FA5982A7-CE5A-4AEA-9906-24A507203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9812750"/>
                <a:ext cx="3106363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 descr=" 74">
                <a:extLst>
                  <a:ext uri="{FF2B5EF4-FFF2-40B4-BE49-F238E27FC236}">
                    <a16:creationId xmlns:a16="http://schemas.microsoft.com/office/drawing/2014/main" id="{C472FE96-DF7B-4A05-8A4D-C3A43628ACA2}"/>
                  </a:ext>
                </a:extLst>
              </p:cNvPr>
              <p:cNvSpPr/>
              <p:nvPr/>
            </p:nvSpPr>
            <p:spPr>
              <a:xfrm>
                <a:off x="19724894" y="7967866"/>
                <a:ext cx="8563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 descr=" 74">
                <a:extLst>
                  <a:ext uri="{FF2B5EF4-FFF2-40B4-BE49-F238E27FC236}">
                    <a16:creationId xmlns:a16="http://schemas.microsoft.com/office/drawing/2014/main" id="{C472FE96-DF7B-4A05-8A4D-C3A43628A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94" y="7967866"/>
                <a:ext cx="85632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 descr=" 75">
            <a:extLst>
              <a:ext uri="{FF2B5EF4-FFF2-40B4-BE49-F238E27FC236}">
                <a16:creationId xmlns:a16="http://schemas.microsoft.com/office/drawing/2014/main" id="{5EEEB1ED-C52A-4BC8-BD3B-DB9EBEBF9D19}"/>
              </a:ext>
            </a:extLst>
          </p:cNvPr>
          <p:cNvCxnSpPr>
            <a:cxnSpLocks/>
          </p:cNvCxnSpPr>
          <p:nvPr/>
        </p:nvCxnSpPr>
        <p:spPr>
          <a:xfrm>
            <a:off x="26014834" y="8464840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 descr=" 76">
                <a:extLst>
                  <a:ext uri="{FF2B5EF4-FFF2-40B4-BE49-F238E27FC236}">
                    <a16:creationId xmlns:a16="http://schemas.microsoft.com/office/drawing/2014/main" id="{125F1375-1D02-412B-B1B6-13BFC6DB469C}"/>
                  </a:ext>
                </a:extLst>
              </p:cNvPr>
              <p:cNvSpPr/>
              <p:nvPr/>
            </p:nvSpPr>
            <p:spPr>
              <a:xfrm>
                <a:off x="27607585" y="7937187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Rectangle 75" descr=" 76">
                <a:extLst>
                  <a:ext uri="{FF2B5EF4-FFF2-40B4-BE49-F238E27FC236}">
                    <a16:creationId xmlns:a16="http://schemas.microsoft.com/office/drawing/2014/main" id="{125F1375-1D02-412B-B1B6-13BFC6DB4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585" y="7937187"/>
                <a:ext cx="790601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 descr=" 77">
            <a:extLst>
              <a:ext uri="{FF2B5EF4-FFF2-40B4-BE49-F238E27FC236}">
                <a16:creationId xmlns:a16="http://schemas.microsoft.com/office/drawing/2014/main" id="{92A46B58-309D-454D-821D-FF073899767D}"/>
              </a:ext>
            </a:extLst>
          </p:cNvPr>
          <p:cNvCxnSpPr>
            <a:cxnSpLocks/>
          </p:cNvCxnSpPr>
          <p:nvPr/>
        </p:nvCxnSpPr>
        <p:spPr>
          <a:xfrm>
            <a:off x="20581219" y="8429531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 descr=" 78">
            <a:extLst>
              <a:ext uri="{FF2B5EF4-FFF2-40B4-BE49-F238E27FC236}">
                <a16:creationId xmlns:a16="http://schemas.microsoft.com/office/drawing/2014/main" id="{C29D149A-FB70-47D1-911F-4921BF825530}"/>
              </a:ext>
            </a:extLst>
          </p:cNvPr>
          <p:cNvSpPr/>
          <p:nvPr/>
        </p:nvSpPr>
        <p:spPr bwMode="auto">
          <a:xfrm>
            <a:off x="22160593" y="7218794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 descr=" 79">
                <a:extLst>
                  <a:ext uri="{FF2B5EF4-FFF2-40B4-BE49-F238E27FC236}">
                    <a16:creationId xmlns:a16="http://schemas.microsoft.com/office/drawing/2014/main" id="{3E7C1DB0-BE56-4003-AADB-4202684E1084}"/>
                  </a:ext>
                </a:extLst>
              </p:cNvPr>
              <p:cNvSpPr/>
              <p:nvPr/>
            </p:nvSpPr>
            <p:spPr>
              <a:xfrm>
                <a:off x="19724893" y="11380393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 descr=" 79">
                <a:extLst>
                  <a:ext uri="{FF2B5EF4-FFF2-40B4-BE49-F238E27FC236}">
                    <a16:creationId xmlns:a16="http://schemas.microsoft.com/office/drawing/2014/main" id="{3E7C1DB0-BE56-4003-AADB-4202684E1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93" y="11380393"/>
                <a:ext cx="790601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 descr=" 80">
            <a:extLst>
              <a:ext uri="{FF2B5EF4-FFF2-40B4-BE49-F238E27FC236}">
                <a16:creationId xmlns:a16="http://schemas.microsoft.com/office/drawing/2014/main" id="{FE3EA9E2-985F-4D4A-820B-64E22CEBCDFC}"/>
              </a:ext>
            </a:extLst>
          </p:cNvPr>
          <p:cNvSpPr/>
          <p:nvPr/>
        </p:nvSpPr>
        <p:spPr bwMode="auto">
          <a:xfrm>
            <a:off x="19547686" y="7749987"/>
            <a:ext cx="1078137" cy="4898084"/>
          </a:xfrm>
          <a:prstGeom prst="ellips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1" name="Oval 80" descr=" 81">
            <a:extLst>
              <a:ext uri="{FF2B5EF4-FFF2-40B4-BE49-F238E27FC236}">
                <a16:creationId xmlns:a16="http://schemas.microsoft.com/office/drawing/2014/main" id="{27AF9171-883E-4AF9-B3EE-CCA45B0AF7F7}"/>
              </a:ext>
            </a:extLst>
          </p:cNvPr>
          <p:cNvSpPr/>
          <p:nvPr/>
        </p:nvSpPr>
        <p:spPr bwMode="auto">
          <a:xfrm>
            <a:off x="26077552" y="10530699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Loss </a:t>
            </a:r>
            <a:r>
              <a:rPr lang="en-US" dirty="0" err="1">
                <a:latin typeface="Arial"/>
              </a:rPr>
              <a:t>func</a:t>
            </a:r>
            <a:endParaRPr lang="en-US" dirty="0">
              <a:latin typeface="Arial"/>
            </a:endParaRPr>
          </a:p>
        </p:txBody>
      </p:sp>
      <p:cxnSp>
        <p:nvCxnSpPr>
          <p:cNvPr id="82" name="Straight Arrow Connector 81" descr=" 82">
            <a:extLst>
              <a:ext uri="{FF2B5EF4-FFF2-40B4-BE49-F238E27FC236}">
                <a16:creationId xmlns:a16="http://schemas.microsoft.com/office/drawing/2014/main" id="{90180A93-54A6-44E5-BFB7-0F8E344F14E3}"/>
              </a:ext>
            </a:extLst>
          </p:cNvPr>
          <p:cNvCxnSpPr>
            <a:cxnSpLocks/>
            <a:stCxn id="76" idx="2"/>
            <a:endCxn id="81" idx="0"/>
          </p:cNvCxnSpPr>
          <p:nvPr/>
        </p:nvCxnSpPr>
        <p:spPr>
          <a:xfrm flipH="1">
            <a:off x="28001232" y="8860517"/>
            <a:ext cx="1654" cy="167018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 descr=" 83">
            <a:extLst>
              <a:ext uri="{FF2B5EF4-FFF2-40B4-BE49-F238E27FC236}">
                <a16:creationId xmlns:a16="http://schemas.microsoft.com/office/drawing/2014/main" id="{321D20EE-6475-4DDE-A47F-E9D1878BE89D}"/>
              </a:ext>
            </a:extLst>
          </p:cNvPr>
          <p:cNvCxnSpPr>
            <a:cxnSpLocks/>
          </p:cNvCxnSpPr>
          <p:nvPr/>
        </p:nvCxnSpPr>
        <p:spPr>
          <a:xfrm flipV="1">
            <a:off x="20490847" y="11951496"/>
            <a:ext cx="5635999" cy="2482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 descr=" 84">
            <a:extLst>
              <a:ext uri="{FF2B5EF4-FFF2-40B4-BE49-F238E27FC236}">
                <a16:creationId xmlns:a16="http://schemas.microsoft.com/office/drawing/2014/main" id="{8EF76317-5C8C-43FC-96AF-C26EDED63DD1}"/>
              </a:ext>
            </a:extLst>
          </p:cNvPr>
          <p:cNvCxnSpPr>
            <a:cxnSpLocks/>
          </p:cNvCxnSpPr>
          <p:nvPr/>
        </p:nvCxnSpPr>
        <p:spPr>
          <a:xfrm>
            <a:off x="29924911" y="11863433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 descr=" 85">
                <a:extLst>
                  <a:ext uri="{FF2B5EF4-FFF2-40B4-BE49-F238E27FC236}">
                    <a16:creationId xmlns:a16="http://schemas.microsoft.com/office/drawing/2014/main" id="{241A78AC-939C-40D3-B2D1-6F9B75427DDA}"/>
                  </a:ext>
                </a:extLst>
              </p:cNvPr>
              <p:cNvSpPr/>
              <p:nvPr/>
            </p:nvSpPr>
            <p:spPr>
              <a:xfrm>
                <a:off x="31459681" y="11322681"/>
                <a:ext cx="23125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 descr=" 85">
                <a:extLst>
                  <a:ext uri="{FF2B5EF4-FFF2-40B4-BE49-F238E27FC236}">
                    <a16:creationId xmlns:a16="http://schemas.microsoft.com/office/drawing/2014/main" id="{241A78AC-939C-40D3-B2D1-6F9B75427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681" y="11322681"/>
                <a:ext cx="2312589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 descr=" 86">
            <a:extLst>
              <a:ext uri="{FF2B5EF4-FFF2-40B4-BE49-F238E27FC236}">
                <a16:creationId xmlns:a16="http://schemas.microsoft.com/office/drawing/2014/main" id="{72FC272F-2052-4538-936F-B6BFB78C3A32}"/>
              </a:ext>
            </a:extLst>
          </p:cNvPr>
          <p:cNvSpPr/>
          <p:nvPr/>
        </p:nvSpPr>
        <p:spPr bwMode="auto">
          <a:xfrm>
            <a:off x="29025323" y="5505112"/>
            <a:ext cx="3847359" cy="2538411"/>
          </a:xfrm>
          <a:prstGeom prst="ellips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4800" dirty="0">
                <a:latin typeface="Arial"/>
              </a:rPr>
              <a:t>Optimization</a:t>
            </a:r>
          </a:p>
        </p:txBody>
      </p:sp>
      <p:cxnSp>
        <p:nvCxnSpPr>
          <p:cNvPr id="87" name="Connector: Curved 86" descr=" 9">
            <a:extLst>
              <a:ext uri="{FF2B5EF4-FFF2-40B4-BE49-F238E27FC236}">
                <a16:creationId xmlns:a16="http://schemas.microsoft.com/office/drawing/2014/main" id="{964545D5-61AC-463F-B869-66FF5DF8ED80}"/>
              </a:ext>
            </a:extLst>
          </p:cNvPr>
          <p:cNvCxnSpPr>
            <a:cxnSpLocks/>
          </p:cNvCxnSpPr>
          <p:nvPr/>
        </p:nvCxnSpPr>
        <p:spPr>
          <a:xfrm flipV="1">
            <a:off x="29924911" y="8043523"/>
            <a:ext cx="1024091" cy="3756382"/>
          </a:xfrm>
          <a:prstGeom prst="curvedConnector2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 descr=" 87">
            <a:extLst>
              <a:ext uri="{FF2B5EF4-FFF2-40B4-BE49-F238E27FC236}">
                <a16:creationId xmlns:a16="http://schemas.microsoft.com/office/drawing/2014/main" id="{FDDB65CB-CAB5-4BEA-9119-B1F87D0230A7}"/>
              </a:ext>
            </a:extLst>
          </p:cNvPr>
          <p:cNvSpPr txBox="1"/>
          <p:nvPr/>
        </p:nvSpPr>
        <p:spPr>
          <a:xfrm>
            <a:off x="30985244" y="8934880"/>
            <a:ext cx="5887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Backprop: Compute gradient</a:t>
            </a:r>
          </a:p>
        </p:txBody>
      </p:sp>
    </p:spTree>
    <p:extLst>
      <p:ext uri="{BB962C8B-B14F-4D97-AF65-F5344CB8AC3E}">
        <p14:creationId xmlns:p14="http://schemas.microsoft.com/office/powerpoint/2010/main" val="2738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72414A-810A-484C-878C-29258D20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4336564"/>
            <a:ext cx="34177357" cy="13577889"/>
          </a:xfrm>
        </p:spPr>
        <p:txBody>
          <a:bodyPr>
            <a:normAutofit/>
          </a:bodyPr>
          <a:lstStyle/>
          <a:p>
            <a:r>
              <a:rPr lang="en-US" sz="8800" b="1" dirty="0"/>
              <a:t>Loss function for classification</a:t>
            </a:r>
          </a:p>
          <a:p>
            <a:r>
              <a:rPr lang="en-US" sz="8800" dirty="0"/>
              <a:t>Gradient descent</a:t>
            </a:r>
          </a:p>
          <a:p>
            <a:r>
              <a:rPr lang="en-US" sz="8800" dirty="0"/>
              <a:t>Bias and variance</a:t>
            </a:r>
          </a:p>
          <a:p>
            <a:endParaRPr lang="en-US" sz="8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5D67F-33EE-416E-9660-011DD86B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C3235-F57C-407F-95A9-1C1521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2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descr=" 3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11</a:t>
            </a:r>
          </a:p>
        </p:txBody>
      </p:sp>
      <p:sp>
        <p:nvSpPr>
          <p:cNvPr id="4" name="Title 3" descr=" 4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510037" cy="2538411"/>
          </a:xfrm>
        </p:spPr>
        <p:txBody>
          <a:bodyPr/>
          <a:lstStyle/>
          <a:p>
            <a:r>
              <a:rPr lang="en-US" sz="10700" b="1" i="1" dirty="0"/>
              <a:t>How do we determine the model parameters?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 descr=" 12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/>
              <p:nvPr/>
            </p:nvSpPr>
            <p:spPr>
              <a:xfrm>
                <a:off x="14390607" y="7580743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 descr=" 12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7580743"/>
                <a:ext cx="3106363" cy="980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37837BAC-38C6-4FDC-8189-AA76932059FC}"/>
              </a:ext>
            </a:extLst>
          </p:cNvPr>
          <p:cNvGrpSpPr>
            <a:grpSpLocks noChangeAspect="1"/>
          </p:cNvGrpSpPr>
          <p:nvPr/>
        </p:nvGrpSpPr>
        <p:grpSpPr>
          <a:xfrm>
            <a:off x="3613847" y="6489919"/>
            <a:ext cx="9246404" cy="5486399"/>
            <a:chOff x="1991146" y="5766493"/>
            <a:chExt cx="17350437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/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9711452-92DF-4261-B797-F1947CE3B9DF}"/>
                </a:ext>
              </a:extLst>
            </p:cNvPr>
            <p:cNvGrpSpPr/>
            <p:nvPr/>
          </p:nvGrpSpPr>
          <p:grpSpPr>
            <a:xfrm>
              <a:off x="4583398" y="5766493"/>
              <a:ext cx="2451721" cy="2502329"/>
              <a:chOff x="29684546" y="3672871"/>
              <a:chExt cx="3992137" cy="363976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5D2BE41-8F7D-44C2-87BC-F2CA670D5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0BBB186-7226-488A-B7C9-DBD1EF6C6F9A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A93D24D-6EE7-4A14-B466-4AEAACC06A91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18DBC5-72C9-47FC-978D-E16012ECDF16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5FB125C-018D-4D4B-B0C1-5F0F25718F9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AF03B5-981A-44BC-A4F6-C22C195D4F80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554" y="10774739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/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6A3B97-5F2B-4095-B5A6-8F2B5983ECB0}"/>
                </a:ext>
              </a:extLst>
            </p:cNvPr>
            <p:cNvGrpSpPr/>
            <p:nvPr/>
          </p:nvGrpSpPr>
          <p:grpSpPr>
            <a:xfrm>
              <a:off x="4583398" y="9577476"/>
              <a:ext cx="2451721" cy="2502329"/>
              <a:chOff x="29684546" y="3672871"/>
              <a:chExt cx="3992137" cy="363976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E64EA3-896D-4A3C-884D-383EB1EC6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0B254EE-FB5A-4D88-AB78-8047D8ED71DE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3556B2A-8384-486F-9ED6-7E00F9DE7080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ECC1B5-A106-4EB3-8F33-11B24B52DCA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FBF31B8-0F17-458F-A3E9-66469ABF2C0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8D8418-9236-413A-9220-8D88C1FA4F1E}"/>
                </a:ext>
              </a:extLst>
            </p:cNvPr>
            <p:cNvGrpSpPr/>
            <p:nvPr/>
          </p:nvGrpSpPr>
          <p:grpSpPr>
            <a:xfrm>
              <a:off x="4528800" y="13559131"/>
              <a:ext cx="2451721" cy="2502329"/>
              <a:chOff x="29684546" y="3672871"/>
              <a:chExt cx="3992137" cy="363976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83F8D68-189C-4387-8D9B-62F96E842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D8341E9-9734-415F-9554-AC9E89275D54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9C62AC-54CE-4BB2-A36C-39152BADCAC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7882E25-F6B0-4A39-8E98-DD2B5AD2FF4A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AD3CED-76F5-45CA-8DD5-DB1B8E855DF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ADE5F95-144F-4763-B4FD-F48407F3E676}"/>
                </a:ext>
              </a:extLst>
            </p:cNvPr>
            <p:cNvGrpSpPr/>
            <p:nvPr/>
          </p:nvGrpSpPr>
          <p:grpSpPr>
            <a:xfrm>
              <a:off x="9378422" y="7582591"/>
              <a:ext cx="2451721" cy="2502329"/>
              <a:chOff x="29684546" y="3672871"/>
              <a:chExt cx="3992137" cy="363976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C7DF8B-1A21-4EB3-8E69-9B037D5C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0329426-2B18-44A0-9F2D-544BFE5E192D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34ACCFA-EB19-4A60-BC88-094E54F8CA6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8224496-C523-4E24-9250-B9D23ED9AA13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1A72DB5-5205-4B76-A186-6AEF124E95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224D052-29F7-48A5-8A82-112C6059879D}"/>
                </a:ext>
              </a:extLst>
            </p:cNvPr>
            <p:cNvGrpSpPr/>
            <p:nvPr/>
          </p:nvGrpSpPr>
          <p:grpSpPr>
            <a:xfrm>
              <a:off x="9311863" y="11564246"/>
              <a:ext cx="2451721" cy="2502329"/>
              <a:chOff x="29684546" y="3672871"/>
              <a:chExt cx="3992137" cy="363976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E2434B-4F20-473A-AD40-01B4C3C8C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BDEA0CB-0616-4A18-9398-DF0601007E7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FC75568-70AC-439B-80BF-F7105694E6B6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CCB4888-ADDA-4B83-887D-BB6DD49E4398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8C399E3-8CD8-4468-AB0D-EEA31873A6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2E00773-84C6-4889-986D-41694F59C32A}"/>
                </a:ext>
              </a:extLst>
            </p:cNvPr>
            <p:cNvGrpSpPr/>
            <p:nvPr/>
          </p:nvGrpSpPr>
          <p:grpSpPr>
            <a:xfrm>
              <a:off x="13825281" y="9529227"/>
              <a:ext cx="2451721" cy="2502329"/>
              <a:chOff x="29684546" y="3672871"/>
              <a:chExt cx="3992137" cy="363976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1BBBC72-C1A2-4C4E-995B-277379021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117F1B4-EB18-4E98-817A-BA3413BBE222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9889B61-C77F-4AB7-AE4E-6C396B2B4CB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3F6DD-CEEB-4343-A6F3-1B8AC614A0BD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8BEB4C7-90FA-4110-B2E0-B9B7425325B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84693F4-ED2B-4CD2-B423-58A8B99C6247}"/>
                </a:ext>
              </a:extLst>
            </p:cNvPr>
            <p:cNvCxnSpPr>
              <a:cxnSpLocks/>
            </p:cNvCxnSpPr>
            <p:nvPr/>
          </p:nvCxnSpPr>
          <p:spPr>
            <a:xfrm>
              <a:off x="2847471" y="1085778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1C186D-68F4-44BB-BAF8-DB2837C5B14A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2968948" y="7017658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17B79B-5FC9-4CA8-88BF-A6FE7C6E3801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2897779" y="11319452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7609587-2936-47AB-83D6-301FA6EF1D75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21" y="7017658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BF68475-68D6-4D08-AC74-D998624C713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6950536" y="7069292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07F904-3EA2-4944-B1CD-A8AFD1E19BF4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 flipV="1">
              <a:off x="7035119" y="9247172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81F2236-9EEE-48BE-9EFB-EB422B0B8416}"/>
                </a:ext>
              </a:extLst>
            </p:cNvPr>
            <p:cNvCxnSpPr>
              <a:cxnSpLocks/>
            </p:cNvCxnSpPr>
            <p:nvPr/>
          </p:nvCxnSpPr>
          <p:spPr>
            <a:xfrm>
              <a:off x="7167828" y="10800918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5F14AD4-F7D8-4868-851E-082D5AF7D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5923" y="13228827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D75A55-ABA7-499D-992E-C1ABD1EB925F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6781014" y="9718463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1245399-C9D6-476C-9B0C-9B2469C6CCBA}"/>
                </a:ext>
              </a:extLst>
            </p:cNvPr>
            <p:cNvCxnSpPr>
              <a:cxnSpLocks/>
            </p:cNvCxnSpPr>
            <p:nvPr/>
          </p:nvCxnSpPr>
          <p:spPr>
            <a:xfrm>
              <a:off x="11812097" y="9084537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82D39F-0D42-4DBD-8B79-ED0796A92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8552" y="11282048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B68F91BE-7B3F-489E-88E4-2FDE375A12D2}"/>
              </a:ext>
            </a:extLst>
          </p:cNvPr>
          <p:cNvSpPr txBox="1"/>
          <p:nvPr/>
        </p:nvSpPr>
        <p:spPr>
          <a:xfrm>
            <a:off x="7238823" y="12708861"/>
            <a:ext cx="883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: map input to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 descr=" 72">
                <a:extLst>
                  <a:ext uri="{FF2B5EF4-FFF2-40B4-BE49-F238E27FC236}">
                    <a16:creationId xmlns:a16="http://schemas.microsoft.com/office/drawing/2014/main" id="{E09514FF-0C30-4059-BB78-198DCFE98FC6}"/>
                  </a:ext>
                </a:extLst>
              </p:cNvPr>
              <p:cNvSpPr/>
              <p:nvPr/>
            </p:nvSpPr>
            <p:spPr>
              <a:xfrm>
                <a:off x="14390607" y="8742696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 descr=" 72">
                <a:extLst>
                  <a:ext uri="{FF2B5EF4-FFF2-40B4-BE49-F238E27FC236}">
                    <a16:creationId xmlns:a16="http://schemas.microsoft.com/office/drawing/2014/main" id="{E09514FF-0C30-4059-BB78-198DCFE9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8742696"/>
                <a:ext cx="3106363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 descr=" 73">
                <a:extLst>
                  <a:ext uri="{FF2B5EF4-FFF2-40B4-BE49-F238E27FC236}">
                    <a16:creationId xmlns:a16="http://schemas.microsoft.com/office/drawing/2014/main" id="{FA5982A7-CE5A-4AEA-9906-24A507203F6E}"/>
                  </a:ext>
                </a:extLst>
              </p:cNvPr>
              <p:cNvSpPr/>
              <p:nvPr/>
            </p:nvSpPr>
            <p:spPr>
              <a:xfrm>
                <a:off x="14390607" y="9812750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 descr=" 73">
                <a:extLst>
                  <a:ext uri="{FF2B5EF4-FFF2-40B4-BE49-F238E27FC236}">
                    <a16:creationId xmlns:a16="http://schemas.microsoft.com/office/drawing/2014/main" id="{FA5982A7-CE5A-4AEA-9906-24A507203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9812750"/>
                <a:ext cx="3106363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 descr=" 74">
                <a:extLst>
                  <a:ext uri="{FF2B5EF4-FFF2-40B4-BE49-F238E27FC236}">
                    <a16:creationId xmlns:a16="http://schemas.microsoft.com/office/drawing/2014/main" id="{C472FE96-DF7B-4A05-8A4D-C3A43628ACA2}"/>
                  </a:ext>
                </a:extLst>
              </p:cNvPr>
              <p:cNvSpPr/>
              <p:nvPr/>
            </p:nvSpPr>
            <p:spPr>
              <a:xfrm>
                <a:off x="19724894" y="7967866"/>
                <a:ext cx="8563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 descr=" 74">
                <a:extLst>
                  <a:ext uri="{FF2B5EF4-FFF2-40B4-BE49-F238E27FC236}">
                    <a16:creationId xmlns:a16="http://schemas.microsoft.com/office/drawing/2014/main" id="{C472FE96-DF7B-4A05-8A4D-C3A43628A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94" y="7967866"/>
                <a:ext cx="85632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 descr=" 75">
            <a:extLst>
              <a:ext uri="{FF2B5EF4-FFF2-40B4-BE49-F238E27FC236}">
                <a16:creationId xmlns:a16="http://schemas.microsoft.com/office/drawing/2014/main" id="{5EEEB1ED-C52A-4BC8-BD3B-DB9EBEBF9D19}"/>
              </a:ext>
            </a:extLst>
          </p:cNvPr>
          <p:cNvCxnSpPr>
            <a:cxnSpLocks/>
          </p:cNvCxnSpPr>
          <p:nvPr/>
        </p:nvCxnSpPr>
        <p:spPr>
          <a:xfrm>
            <a:off x="26014834" y="8464840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 descr=" 76">
                <a:extLst>
                  <a:ext uri="{FF2B5EF4-FFF2-40B4-BE49-F238E27FC236}">
                    <a16:creationId xmlns:a16="http://schemas.microsoft.com/office/drawing/2014/main" id="{125F1375-1D02-412B-B1B6-13BFC6DB469C}"/>
                  </a:ext>
                </a:extLst>
              </p:cNvPr>
              <p:cNvSpPr/>
              <p:nvPr/>
            </p:nvSpPr>
            <p:spPr>
              <a:xfrm>
                <a:off x="27607585" y="7937187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Rectangle 75" descr=" 76">
                <a:extLst>
                  <a:ext uri="{FF2B5EF4-FFF2-40B4-BE49-F238E27FC236}">
                    <a16:creationId xmlns:a16="http://schemas.microsoft.com/office/drawing/2014/main" id="{125F1375-1D02-412B-B1B6-13BFC6DB4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585" y="7937187"/>
                <a:ext cx="790601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 descr=" 77">
            <a:extLst>
              <a:ext uri="{FF2B5EF4-FFF2-40B4-BE49-F238E27FC236}">
                <a16:creationId xmlns:a16="http://schemas.microsoft.com/office/drawing/2014/main" id="{92A46B58-309D-454D-821D-FF073899767D}"/>
              </a:ext>
            </a:extLst>
          </p:cNvPr>
          <p:cNvCxnSpPr>
            <a:cxnSpLocks/>
          </p:cNvCxnSpPr>
          <p:nvPr/>
        </p:nvCxnSpPr>
        <p:spPr>
          <a:xfrm>
            <a:off x="20581219" y="8429531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 descr=" 78">
            <a:extLst>
              <a:ext uri="{FF2B5EF4-FFF2-40B4-BE49-F238E27FC236}">
                <a16:creationId xmlns:a16="http://schemas.microsoft.com/office/drawing/2014/main" id="{C29D149A-FB70-47D1-911F-4921BF825530}"/>
              </a:ext>
            </a:extLst>
          </p:cNvPr>
          <p:cNvSpPr/>
          <p:nvPr/>
        </p:nvSpPr>
        <p:spPr bwMode="auto">
          <a:xfrm>
            <a:off x="22160593" y="7218794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 descr=" 79">
                <a:extLst>
                  <a:ext uri="{FF2B5EF4-FFF2-40B4-BE49-F238E27FC236}">
                    <a16:creationId xmlns:a16="http://schemas.microsoft.com/office/drawing/2014/main" id="{3E7C1DB0-BE56-4003-AADB-4202684E1084}"/>
                  </a:ext>
                </a:extLst>
              </p:cNvPr>
              <p:cNvSpPr/>
              <p:nvPr/>
            </p:nvSpPr>
            <p:spPr>
              <a:xfrm>
                <a:off x="19724893" y="11380393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 descr=" 79">
                <a:extLst>
                  <a:ext uri="{FF2B5EF4-FFF2-40B4-BE49-F238E27FC236}">
                    <a16:creationId xmlns:a16="http://schemas.microsoft.com/office/drawing/2014/main" id="{3E7C1DB0-BE56-4003-AADB-4202684E1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93" y="11380393"/>
                <a:ext cx="790601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 descr=" 80">
            <a:extLst>
              <a:ext uri="{FF2B5EF4-FFF2-40B4-BE49-F238E27FC236}">
                <a16:creationId xmlns:a16="http://schemas.microsoft.com/office/drawing/2014/main" id="{FE3EA9E2-985F-4D4A-820B-64E22CEBCDFC}"/>
              </a:ext>
            </a:extLst>
          </p:cNvPr>
          <p:cNvSpPr/>
          <p:nvPr/>
        </p:nvSpPr>
        <p:spPr bwMode="auto">
          <a:xfrm>
            <a:off x="19547686" y="7749987"/>
            <a:ext cx="1078137" cy="4898084"/>
          </a:xfrm>
          <a:prstGeom prst="ellips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1" name="Oval 80" descr=" 81">
            <a:extLst>
              <a:ext uri="{FF2B5EF4-FFF2-40B4-BE49-F238E27FC236}">
                <a16:creationId xmlns:a16="http://schemas.microsoft.com/office/drawing/2014/main" id="{27AF9171-883E-4AF9-B3EE-CCA45B0AF7F7}"/>
              </a:ext>
            </a:extLst>
          </p:cNvPr>
          <p:cNvSpPr/>
          <p:nvPr/>
        </p:nvSpPr>
        <p:spPr bwMode="auto">
          <a:xfrm>
            <a:off x="26077552" y="10530699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Loss </a:t>
            </a:r>
            <a:r>
              <a:rPr lang="en-US" dirty="0" err="1">
                <a:latin typeface="Arial"/>
              </a:rPr>
              <a:t>func</a:t>
            </a:r>
            <a:endParaRPr lang="en-US" dirty="0">
              <a:latin typeface="Arial"/>
            </a:endParaRPr>
          </a:p>
        </p:txBody>
      </p:sp>
      <p:cxnSp>
        <p:nvCxnSpPr>
          <p:cNvPr id="82" name="Straight Arrow Connector 81" descr=" 82">
            <a:extLst>
              <a:ext uri="{FF2B5EF4-FFF2-40B4-BE49-F238E27FC236}">
                <a16:creationId xmlns:a16="http://schemas.microsoft.com/office/drawing/2014/main" id="{90180A93-54A6-44E5-BFB7-0F8E344F14E3}"/>
              </a:ext>
            </a:extLst>
          </p:cNvPr>
          <p:cNvCxnSpPr>
            <a:cxnSpLocks/>
            <a:stCxn id="76" idx="2"/>
            <a:endCxn id="81" idx="0"/>
          </p:cNvCxnSpPr>
          <p:nvPr/>
        </p:nvCxnSpPr>
        <p:spPr>
          <a:xfrm flipH="1">
            <a:off x="28001232" y="8860517"/>
            <a:ext cx="1654" cy="167018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 descr=" 83">
            <a:extLst>
              <a:ext uri="{FF2B5EF4-FFF2-40B4-BE49-F238E27FC236}">
                <a16:creationId xmlns:a16="http://schemas.microsoft.com/office/drawing/2014/main" id="{321D20EE-6475-4DDE-A47F-E9D1878BE89D}"/>
              </a:ext>
            </a:extLst>
          </p:cNvPr>
          <p:cNvCxnSpPr>
            <a:cxnSpLocks/>
          </p:cNvCxnSpPr>
          <p:nvPr/>
        </p:nvCxnSpPr>
        <p:spPr>
          <a:xfrm flipV="1">
            <a:off x="20490847" y="11951496"/>
            <a:ext cx="5635999" cy="2482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 descr=" 84">
            <a:extLst>
              <a:ext uri="{FF2B5EF4-FFF2-40B4-BE49-F238E27FC236}">
                <a16:creationId xmlns:a16="http://schemas.microsoft.com/office/drawing/2014/main" id="{8EF76317-5C8C-43FC-96AF-C26EDED63DD1}"/>
              </a:ext>
            </a:extLst>
          </p:cNvPr>
          <p:cNvCxnSpPr>
            <a:cxnSpLocks/>
          </p:cNvCxnSpPr>
          <p:nvPr/>
        </p:nvCxnSpPr>
        <p:spPr>
          <a:xfrm>
            <a:off x="29924911" y="11863433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 descr=" 85">
                <a:extLst>
                  <a:ext uri="{FF2B5EF4-FFF2-40B4-BE49-F238E27FC236}">
                    <a16:creationId xmlns:a16="http://schemas.microsoft.com/office/drawing/2014/main" id="{241A78AC-939C-40D3-B2D1-6F9B75427DDA}"/>
                  </a:ext>
                </a:extLst>
              </p:cNvPr>
              <p:cNvSpPr/>
              <p:nvPr/>
            </p:nvSpPr>
            <p:spPr>
              <a:xfrm>
                <a:off x="31459681" y="11322681"/>
                <a:ext cx="23125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 descr=" 85">
                <a:extLst>
                  <a:ext uri="{FF2B5EF4-FFF2-40B4-BE49-F238E27FC236}">
                    <a16:creationId xmlns:a16="http://schemas.microsoft.com/office/drawing/2014/main" id="{241A78AC-939C-40D3-B2D1-6F9B75427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681" y="11322681"/>
                <a:ext cx="2312589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 descr=" 86">
            <a:extLst>
              <a:ext uri="{FF2B5EF4-FFF2-40B4-BE49-F238E27FC236}">
                <a16:creationId xmlns:a16="http://schemas.microsoft.com/office/drawing/2014/main" id="{72FC272F-2052-4538-936F-B6BFB78C3A32}"/>
              </a:ext>
            </a:extLst>
          </p:cNvPr>
          <p:cNvSpPr/>
          <p:nvPr/>
        </p:nvSpPr>
        <p:spPr bwMode="auto">
          <a:xfrm>
            <a:off x="29025323" y="5505112"/>
            <a:ext cx="3847359" cy="2538411"/>
          </a:xfrm>
          <a:prstGeom prst="ellips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4800" dirty="0">
                <a:latin typeface="Arial"/>
              </a:rPr>
              <a:t>Optimization</a:t>
            </a:r>
          </a:p>
        </p:txBody>
      </p:sp>
      <p:cxnSp>
        <p:nvCxnSpPr>
          <p:cNvPr id="87" name="Connector: Curved 86" descr=" 9">
            <a:extLst>
              <a:ext uri="{FF2B5EF4-FFF2-40B4-BE49-F238E27FC236}">
                <a16:creationId xmlns:a16="http://schemas.microsoft.com/office/drawing/2014/main" id="{964545D5-61AC-463F-B869-66FF5DF8ED80}"/>
              </a:ext>
            </a:extLst>
          </p:cNvPr>
          <p:cNvCxnSpPr>
            <a:cxnSpLocks/>
          </p:cNvCxnSpPr>
          <p:nvPr/>
        </p:nvCxnSpPr>
        <p:spPr>
          <a:xfrm flipV="1">
            <a:off x="29924911" y="8043523"/>
            <a:ext cx="1024091" cy="3756382"/>
          </a:xfrm>
          <a:prstGeom prst="curvedConnector2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 descr=" 22">
            <a:extLst>
              <a:ext uri="{FF2B5EF4-FFF2-40B4-BE49-F238E27FC236}">
                <a16:creationId xmlns:a16="http://schemas.microsoft.com/office/drawing/2014/main" id="{2D21E21A-56EE-48CC-9F7C-DC7F49295C88}"/>
              </a:ext>
            </a:extLst>
          </p:cNvPr>
          <p:cNvCxnSpPr/>
          <p:nvPr/>
        </p:nvCxnSpPr>
        <p:spPr>
          <a:xfrm rot="10800000" flipV="1">
            <a:off x="25444520" y="6774318"/>
            <a:ext cx="3580803" cy="816218"/>
          </a:xfrm>
          <a:prstGeom prst="curvedConnector2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 descr=" 87">
            <a:extLst>
              <a:ext uri="{FF2B5EF4-FFF2-40B4-BE49-F238E27FC236}">
                <a16:creationId xmlns:a16="http://schemas.microsoft.com/office/drawing/2014/main" id="{FDDB65CB-CAB5-4BEA-9119-B1F87D0230A7}"/>
              </a:ext>
            </a:extLst>
          </p:cNvPr>
          <p:cNvSpPr txBox="1"/>
          <p:nvPr/>
        </p:nvSpPr>
        <p:spPr>
          <a:xfrm>
            <a:off x="30985244" y="8934880"/>
            <a:ext cx="5887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Backprop: Compute gradient</a:t>
            </a:r>
          </a:p>
        </p:txBody>
      </p:sp>
      <p:sp>
        <p:nvSpPr>
          <p:cNvPr id="89" name="TextBox 88" descr=" 88">
            <a:extLst>
              <a:ext uri="{FF2B5EF4-FFF2-40B4-BE49-F238E27FC236}">
                <a16:creationId xmlns:a16="http://schemas.microsoft.com/office/drawing/2014/main" id="{486CEACA-3B84-4062-A8AD-0FF7B93AB218}"/>
              </a:ext>
            </a:extLst>
          </p:cNvPr>
          <p:cNvSpPr txBox="1"/>
          <p:nvPr/>
        </p:nvSpPr>
        <p:spPr>
          <a:xfrm>
            <a:off x="24733403" y="4828531"/>
            <a:ext cx="4299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model paras</a:t>
            </a:r>
          </a:p>
        </p:txBody>
      </p:sp>
    </p:spTree>
    <p:extLst>
      <p:ext uri="{BB962C8B-B14F-4D97-AF65-F5344CB8AC3E}">
        <p14:creationId xmlns:p14="http://schemas.microsoft.com/office/powerpoint/2010/main" val="234742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5C5A18B0-9248-4273-80C6-522E8AC7E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241" y="5770580"/>
            <a:ext cx="19792180" cy="1072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BA459C-CAB1-431D-87C7-0D8F177B27DA}"/>
              </a:ext>
            </a:extLst>
          </p:cNvPr>
          <p:cNvSpPr/>
          <p:nvPr/>
        </p:nvSpPr>
        <p:spPr>
          <a:xfrm>
            <a:off x="2198025" y="18219300"/>
            <a:ext cx="18288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https://www.quora.com/Whats-the-difference-between-gradient-descent-and-stochastic-gradient-descent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51E75-D26E-4277-932F-1B007F5E7602}"/>
              </a:ext>
            </a:extLst>
          </p:cNvPr>
          <p:cNvSpPr txBox="1"/>
          <p:nvPr/>
        </p:nvSpPr>
        <p:spPr>
          <a:xfrm>
            <a:off x="24871680" y="6355080"/>
            <a:ext cx="10424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fine minimal point of a function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Start from an initial point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Follow the negative gradient direction</a:t>
            </a:r>
          </a:p>
        </p:txBody>
      </p:sp>
    </p:spTree>
    <p:extLst>
      <p:ext uri="{BB962C8B-B14F-4D97-AF65-F5344CB8AC3E}">
        <p14:creationId xmlns:p14="http://schemas.microsoft.com/office/powerpoint/2010/main" val="1757215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of a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DFE6C-39F1-441C-843C-493CD4FE7246}"/>
              </a:ext>
            </a:extLst>
          </p:cNvPr>
          <p:cNvSpPr txBox="1"/>
          <p:nvPr/>
        </p:nvSpPr>
        <p:spPr>
          <a:xfrm>
            <a:off x="2416628" y="4054007"/>
            <a:ext cx="33178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of a function indicates the steepest direction to </a:t>
            </a:r>
            <a:r>
              <a:rPr lang="en-US" b="1" dirty="0"/>
              <a:t>increase</a:t>
            </a:r>
            <a:r>
              <a:rPr lang="en-US" dirty="0"/>
              <a:t> this function in a neighborhood.</a:t>
            </a:r>
          </a:p>
          <a:p>
            <a:r>
              <a:rPr lang="en-US" b="1" dirty="0"/>
              <a:t>Negative</a:t>
            </a:r>
            <a:r>
              <a:rPr lang="en-US" dirty="0"/>
              <a:t> gradient of a function indicates the steepest direction to </a:t>
            </a:r>
            <a:r>
              <a:rPr lang="en-US" b="1" dirty="0"/>
              <a:t>decrease</a:t>
            </a:r>
            <a:r>
              <a:rPr lang="en-US" dirty="0"/>
              <a:t> this function in a neighborhood.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898BF-815B-4DBA-AA56-E7944DA13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110"/>
          <a:stretch/>
        </p:blipFill>
        <p:spPr>
          <a:xfrm>
            <a:off x="1907821" y="8056292"/>
            <a:ext cx="20250150" cy="4000500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D2CF4A96-82CA-4059-97C7-AFE6A4E1B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164" y="6844060"/>
            <a:ext cx="14307015" cy="1073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CDCEE5-0CF6-41B7-B320-A6DE859374E7}"/>
              </a:ext>
            </a:extLst>
          </p:cNvPr>
          <p:cNvSpPr/>
          <p:nvPr/>
        </p:nvSpPr>
        <p:spPr>
          <a:xfrm>
            <a:off x="21655668" y="17574321"/>
            <a:ext cx="18288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https://en.wikipedia.org/wiki/Gradient#/media/File:Gradient_of_a_Function.tif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64BFC3-A950-4632-AEC0-6737AD61C5F9}"/>
                  </a:ext>
                </a:extLst>
              </p:cNvPr>
              <p:cNvSpPr txBox="1"/>
              <p:nvPr/>
            </p:nvSpPr>
            <p:spPr>
              <a:xfrm>
                <a:off x="2105663" y="12356546"/>
                <a:ext cx="5243038" cy="5691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64BFC3-A950-4632-AEC0-6737AD61C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63" y="12356546"/>
                <a:ext cx="5243038" cy="5691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609005-547B-4986-BEAD-C3429B4EBFD3}"/>
                  </a:ext>
                </a:extLst>
              </p:cNvPr>
              <p:cNvSpPr txBox="1"/>
              <p:nvPr/>
            </p:nvSpPr>
            <p:spPr>
              <a:xfrm>
                <a:off x="6644829" y="6691632"/>
                <a:ext cx="651883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scalar function.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609005-547B-4986-BEAD-C3429B4EB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29" y="6691632"/>
                <a:ext cx="6518836" cy="830997"/>
              </a:xfrm>
              <a:prstGeom prst="rect">
                <a:avLst/>
              </a:prstGeom>
              <a:blipFill>
                <a:blip r:embed="rId5"/>
                <a:stretch>
                  <a:fillRect l="-94" t="-26471" r="-5706" b="-49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015CF-7E76-4C4D-8A6D-93D07C058B01}"/>
                  </a:ext>
                </a:extLst>
              </p:cNvPr>
              <p:cNvSpPr txBox="1"/>
              <p:nvPr/>
            </p:nvSpPr>
            <p:spPr>
              <a:xfrm>
                <a:off x="8616197" y="11870323"/>
                <a:ext cx="12392219" cy="6663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is a point in N-dimensional space</a:t>
                </a: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dirty="0"/>
                  <a:t> is the gradient at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/>
                  <a:t>Its direction points to the steepest slope to </a:t>
                </a:r>
                <a:r>
                  <a:rPr lang="en-US" dirty="0">
                    <a:solidFill>
                      <a:srgbClr val="FF0000"/>
                    </a:solidFill>
                  </a:rPr>
                  <a:t>increase</a:t>
                </a:r>
                <a:r>
                  <a:rPr lang="en-US" dirty="0"/>
                  <a:t> the function.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/>
                  <a:t>The steepness of the slope at that point is given by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015CF-7E76-4C4D-8A6D-93D07C058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197" y="11870323"/>
                <a:ext cx="12392219" cy="6663812"/>
              </a:xfrm>
              <a:prstGeom prst="rect">
                <a:avLst/>
              </a:prstGeom>
              <a:blipFill>
                <a:blip r:embed="rId6"/>
                <a:stretch>
                  <a:fillRect l="-3345" b="-5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780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DFE6C-39F1-441C-843C-493CD4FE7246}"/>
              </a:ext>
            </a:extLst>
          </p:cNvPr>
          <p:cNvSpPr txBox="1"/>
          <p:nvPr/>
        </p:nvSpPr>
        <p:spPr>
          <a:xfrm>
            <a:off x="2410284" y="6734610"/>
            <a:ext cx="14815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Gradient direction </a:t>
            </a:r>
          </a:p>
          <a:p>
            <a:pPr algn="ctr"/>
            <a:r>
              <a:rPr lang="en-US" dirty="0"/>
              <a:t>is </a:t>
            </a:r>
          </a:p>
          <a:p>
            <a:pPr algn="ctr"/>
            <a:r>
              <a:rPr lang="en-US" dirty="0"/>
              <a:t>the steepest direction to </a:t>
            </a:r>
            <a:r>
              <a:rPr lang="en-US" b="1" dirty="0"/>
              <a:t>increase</a:t>
            </a:r>
            <a:r>
              <a:rPr lang="en-US" dirty="0"/>
              <a:t> this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37070D-12E5-4879-B8EB-5022AC400299}"/>
                  </a:ext>
                </a:extLst>
              </p:cNvPr>
              <p:cNvSpPr/>
              <p:nvPr/>
            </p:nvSpPr>
            <p:spPr>
              <a:xfrm>
                <a:off x="2669125" y="13910414"/>
                <a:ext cx="1429830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want to minimize the loss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by adjusting the model parameters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37070D-12E5-4879-B8EB-5022AC400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125" y="13910414"/>
                <a:ext cx="14298306" cy="1754326"/>
              </a:xfrm>
              <a:prstGeom prst="rect">
                <a:avLst/>
              </a:prstGeom>
              <a:blipFill>
                <a:blip r:embed="rId2"/>
                <a:stretch>
                  <a:fillRect l="-2303" t="-9722" r="-2217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3E7DEAF0-76BB-470A-85BC-D65068F0917B}"/>
              </a:ext>
            </a:extLst>
          </p:cNvPr>
          <p:cNvSpPr/>
          <p:nvPr/>
        </p:nvSpPr>
        <p:spPr>
          <a:xfrm>
            <a:off x="17708137" y="7255192"/>
            <a:ext cx="758283" cy="8119616"/>
          </a:xfrm>
          <a:prstGeom prst="rightBrace">
            <a:avLst>
              <a:gd name="adj1" fmla="val 61274"/>
              <a:gd name="adj2" fmla="val 50000"/>
            </a:avLst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E1D278-E764-43C0-88CD-E5C41EEE6015}"/>
                  </a:ext>
                </a:extLst>
              </p:cNvPr>
              <p:cNvSpPr txBox="1"/>
              <p:nvPr/>
            </p:nvSpPr>
            <p:spPr>
              <a:xfrm>
                <a:off x="20527478" y="10476537"/>
                <a:ext cx="9395201" cy="1612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E1D278-E764-43C0-88CD-E5C41EEE6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478" y="10476537"/>
                <a:ext cx="9395201" cy="1612749"/>
              </a:xfrm>
              <a:prstGeom prst="rect">
                <a:avLst/>
              </a:prstGeom>
              <a:blipFill>
                <a:blip r:embed="rId3"/>
                <a:stretch>
                  <a:fillRect b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4C62AD-AA0F-438A-A59D-02D18372D72C}"/>
                  </a:ext>
                </a:extLst>
              </p:cNvPr>
              <p:cNvSpPr txBox="1"/>
              <p:nvPr/>
            </p:nvSpPr>
            <p:spPr>
              <a:xfrm>
                <a:off x="20527478" y="12751386"/>
                <a:ext cx="8834149" cy="1627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4C62AD-AA0F-438A-A59D-02D18372D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478" y="12751386"/>
                <a:ext cx="8834149" cy="1627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ACE5F-5DFA-4D76-A87E-B55DE8805464}"/>
                  </a:ext>
                </a:extLst>
              </p:cNvPr>
              <p:cNvSpPr txBox="1"/>
              <p:nvPr/>
            </p:nvSpPr>
            <p:spPr>
              <a:xfrm>
                <a:off x="20139102" y="8675649"/>
                <a:ext cx="6869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every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ACE5F-5DFA-4D76-A87E-B55DE8805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102" y="8675649"/>
                <a:ext cx="6869152" cy="923330"/>
              </a:xfrm>
              <a:prstGeom prst="rect">
                <a:avLst/>
              </a:prstGeom>
              <a:blipFill>
                <a:blip r:embed="rId5"/>
                <a:stretch>
                  <a:fillRect l="-4796"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1F26744-8CCA-48C8-B3CD-497119669420}"/>
              </a:ext>
            </a:extLst>
          </p:cNvPr>
          <p:cNvSpPr txBox="1"/>
          <p:nvPr/>
        </p:nvSpPr>
        <p:spPr>
          <a:xfrm>
            <a:off x="19209259" y="15664740"/>
            <a:ext cx="1565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Guarantee to find a local minima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5A97D8-46B2-4E02-9958-64C3EC46CFA9}"/>
              </a:ext>
            </a:extLst>
          </p:cNvPr>
          <p:cNvSpPr/>
          <p:nvPr/>
        </p:nvSpPr>
        <p:spPr bwMode="auto">
          <a:xfrm>
            <a:off x="26395516" y="3697709"/>
            <a:ext cx="9590049" cy="4079065"/>
          </a:xfrm>
          <a:custGeom>
            <a:avLst/>
            <a:gdLst>
              <a:gd name="connsiteX0" fmla="*/ 0 w 9701561"/>
              <a:gd name="connsiteY0" fmla="*/ 1857853 h 3771633"/>
              <a:gd name="connsiteX1" fmla="*/ 780585 w 9701561"/>
              <a:gd name="connsiteY1" fmla="*/ 430497 h 3771633"/>
              <a:gd name="connsiteX2" fmla="*/ 2475571 w 9701561"/>
              <a:gd name="connsiteY2" fmla="*/ 162867 h 3771633"/>
              <a:gd name="connsiteX3" fmla="*/ 3813717 w 9701561"/>
              <a:gd name="connsiteY3" fmla="*/ 2705345 h 3771633"/>
              <a:gd name="connsiteX4" fmla="*/ 5531005 w 9701561"/>
              <a:gd name="connsiteY4" fmla="*/ 3731258 h 3771633"/>
              <a:gd name="connsiteX5" fmla="*/ 7025268 w 9701561"/>
              <a:gd name="connsiteY5" fmla="*/ 3396721 h 3771633"/>
              <a:gd name="connsiteX6" fmla="*/ 7694341 w 9701561"/>
              <a:gd name="connsiteY6" fmla="*/ 1857853 h 3771633"/>
              <a:gd name="connsiteX7" fmla="*/ 9701561 w 9701561"/>
              <a:gd name="connsiteY7" fmla="*/ 452799 h 3771633"/>
              <a:gd name="connsiteX8" fmla="*/ 9701561 w 9701561"/>
              <a:gd name="connsiteY8" fmla="*/ 452799 h 3771633"/>
              <a:gd name="connsiteX0" fmla="*/ 0 w 9701561"/>
              <a:gd name="connsiteY0" fmla="*/ 1857853 h 3732725"/>
              <a:gd name="connsiteX1" fmla="*/ 780585 w 9701561"/>
              <a:gd name="connsiteY1" fmla="*/ 430497 h 3732725"/>
              <a:gd name="connsiteX2" fmla="*/ 2475571 w 9701561"/>
              <a:gd name="connsiteY2" fmla="*/ 162867 h 3732725"/>
              <a:gd name="connsiteX3" fmla="*/ 3813717 w 9701561"/>
              <a:gd name="connsiteY3" fmla="*/ 2705345 h 3732725"/>
              <a:gd name="connsiteX4" fmla="*/ 5531005 w 9701561"/>
              <a:gd name="connsiteY4" fmla="*/ 3731258 h 3732725"/>
              <a:gd name="connsiteX5" fmla="*/ 6646126 w 9701561"/>
              <a:gd name="connsiteY5" fmla="*/ 2906067 h 3732725"/>
              <a:gd name="connsiteX6" fmla="*/ 7694341 w 9701561"/>
              <a:gd name="connsiteY6" fmla="*/ 1857853 h 3732725"/>
              <a:gd name="connsiteX7" fmla="*/ 9701561 w 9701561"/>
              <a:gd name="connsiteY7" fmla="*/ 452799 h 3732725"/>
              <a:gd name="connsiteX8" fmla="*/ 9701561 w 9701561"/>
              <a:gd name="connsiteY8" fmla="*/ 452799 h 3732725"/>
              <a:gd name="connsiteX0" fmla="*/ 0 w 10615961"/>
              <a:gd name="connsiteY0" fmla="*/ 2829479 h 3767648"/>
              <a:gd name="connsiteX1" fmla="*/ 1694985 w 10615961"/>
              <a:gd name="connsiteY1" fmla="*/ 465420 h 3767648"/>
              <a:gd name="connsiteX2" fmla="*/ 3389971 w 10615961"/>
              <a:gd name="connsiteY2" fmla="*/ 197790 h 3767648"/>
              <a:gd name="connsiteX3" fmla="*/ 4728117 w 10615961"/>
              <a:gd name="connsiteY3" fmla="*/ 2740268 h 3767648"/>
              <a:gd name="connsiteX4" fmla="*/ 6445405 w 10615961"/>
              <a:gd name="connsiteY4" fmla="*/ 3766181 h 3767648"/>
              <a:gd name="connsiteX5" fmla="*/ 7560526 w 10615961"/>
              <a:gd name="connsiteY5" fmla="*/ 2940990 h 3767648"/>
              <a:gd name="connsiteX6" fmla="*/ 8608741 w 10615961"/>
              <a:gd name="connsiteY6" fmla="*/ 1892776 h 3767648"/>
              <a:gd name="connsiteX7" fmla="*/ 10615961 w 10615961"/>
              <a:gd name="connsiteY7" fmla="*/ 487722 h 3767648"/>
              <a:gd name="connsiteX8" fmla="*/ 10615961 w 10615961"/>
              <a:gd name="connsiteY8" fmla="*/ 487722 h 3767648"/>
              <a:gd name="connsiteX0" fmla="*/ 0 w 10615961"/>
              <a:gd name="connsiteY0" fmla="*/ 2713160 h 3651329"/>
              <a:gd name="connsiteX1" fmla="*/ 2051824 w 10615961"/>
              <a:gd name="connsiteY1" fmla="*/ 817452 h 3651329"/>
              <a:gd name="connsiteX2" fmla="*/ 3389971 w 10615961"/>
              <a:gd name="connsiteY2" fmla="*/ 81471 h 3651329"/>
              <a:gd name="connsiteX3" fmla="*/ 4728117 w 10615961"/>
              <a:gd name="connsiteY3" fmla="*/ 2623949 h 3651329"/>
              <a:gd name="connsiteX4" fmla="*/ 6445405 w 10615961"/>
              <a:gd name="connsiteY4" fmla="*/ 3649862 h 3651329"/>
              <a:gd name="connsiteX5" fmla="*/ 7560526 w 10615961"/>
              <a:gd name="connsiteY5" fmla="*/ 2824671 h 3651329"/>
              <a:gd name="connsiteX6" fmla="*/ 8608741 w 10615961"/>
              <a:gd name="connsiteY6" fmla="*/ 1776457 h 3651329"/>
              <a:gd name="connsiteX7" fmla="*/ 10615961 w 10615961"/>
              <a:gd name="connsiteY7" fmla="*/ 371403 h 3651329"/>
              <a:gd name="connsiteX8" fmla="*/ 10615961 w 10615961"/>
              <a:gd name="connsiteY8" fmla="*/ 371403 h 3651329"/>
              <a:gd name="connsiteX0" fmla="*/ 0 w 10615961"/>
              <a:gd name="connsiteY0" fmla="*/ 2738586 h 3682484"/>
              <a:gd name="connsiteX1" fmla="*/ 2051824 w 10615961"/>
              <a:gd name="connsiteY1" fmla="*/ 842878 h 3682484"/>
              <a:gd name="connsiteX2" fmla="*/ 3389971 w 10615961"/>
              <a:gd name="connsiteY2" fmla="*/ 106897 h 3682484"/>
              <a:gd name="connsiteX3" fmla="*/ 4282068 w 10615961"/>
              <a:gd name="connsiteY3" fmla="*/ 3050819 h 3682484"/>
              <a:gd name="connsiteX4" fmla="*/ 6445405 w 10615961"/>
              <a:gd name="connsiteY4" fmla="*/ 3675288 h 3682484"/>
              <a:gd name="connsiteX5" fmla="*/ 7560526 w 10615961"/>
              <a:gd name="connsiteY5" fmla="*/ 2850097 h 3682484"/>
              <a:gd name="connsiteX6" fmla="*/ 8608741 w 10615961"/>
              <a:gd name="connsiteY6" fmla="*/ 1801883 h 3682484"/>
              <a:gd name="connsiteX7" fmla="*/ 10615961 w 10615961"/>
              <a:gd name="connsiteY7" fmla="*/ 396829 h 3682484"/>
              <a:gd name="connsiteX8" fmla="*/ 10615961 w 10615961"/>
              <a:gd name="connsiteY8" fmla="*/ 396829 h 3682484"/>
              <a:gd name="connsiteX0" fmla="*/ 0 w 10615961"/>
              <a:gd name="connsiteY0" fmla="*/ 2663607 h 3602572"/>
              <a:gd name="connsiteX1" fmla="*/ 2051824 w 10615961"/>
              <a:gd name="connsiteY1" fmla="*/ 767899 h 3602572"/>
              <a:gd name="connsiteX2" fmla="*/ 3389971 w 10615961"/>
              <a:gd name="connsiteY2" fmla="*/ 31918 h 3602572"/>
              <a:gd name="connsiteX3" fmla="*/ 3323063 w 10615961"/>
              <a:gd name="connsiteY3" fmla="*/ 1713793 h 3602572"/>
              <a:gd name="connsiteX4" fmla="*/ 4282068 w 10615961"/>
              <a:gd name="connsiteY4" fmla="*/ 2975840 h 3602572"/>
              <a:gd name="connsiteX5" fmla="*/ 6445405 w 10615961"/>
              <a:gd name="connsiteY5" fmla="*/ 3600309 h 3602572"/>
              <a:gd name="connsiteX6" fmla="*/ 7560526 w 10615961"/>
              <a:gd name="connsiteY6" fmla="*/ 2775118 h 3602572"/>
              <a:gd name="connsiteX7" fmla="*/ 8608741 w 10615961"/>
              <a:gd name="connsiteY7" fmla="*/ 1726904 h 3602572"/>
              <a:gd name="connsiteX8" fmla="*/ 10615961 w 10615961"/>
              <a:gd name="connsiteY8" fmla="*/ 321850 h 3602572"/>
              <a:gd name="connsiteX9" fmla="*/ 10615961 w 10615961"/>
              <a:gd name="connsiteY9" fmla="*/ 321850 h 3602572"/>
              <a:gd name="connsiteX0" fmla="*/ 0 w 10615961"/>
              <a:gd name="connsiteY0" fmla="*/ 2663607 h 3602572"/>
              <a:gd name="connsiteX1" fmla="*/ 2051824 w 10615961"/>
              <a:gd name="connsiteY1" fmla="*/ 767899 h 3602572"/>
              <a:gd name="connsiteX2" fmla="*/ 3389971 w 10615961"/>
              <a:gd name="connsiteY2" fmla="*/ 31918 h 3602572"/>
              <a:gd name="connsiteX3" fmla="*/ 3323063 w 10615961"/>
              <a:gd name="connsiteY3" fmla="*/ 1713793 h 3602572"/>
              <a:gd name="connsiteX4" fmla="*/ 3323063 w 10615961"/>
              <a:gd name="connsiteY4" fmla="*/ 1713793 h 3602572"/>
              <a:gd name="connsiteX5" fmla="*/ 4282068 w 10615961"/>
              <a:gd name="connsiteY5" fmla="*/ 2975840 h 3602572"/>
              <a:gd name="connsiteX6" fmla="*/ 6445405 w 10615961"/>
              <a:gd name="connsiteY6" fmla="*/ 3600309 h 3602572"/>
              <a:gd name="connsiteX7" fmla="*/ 7560526 w 10615961"/>
              <a:gd name="connsiteY7" fmla="*/ 2775118 h 3602572"/>
              <a:gd name="connsiteX8" fmla="*/ 8608741 w 10615961"/>
              <a:gd name="connsiteY8" fmla="*/ 1726904 h 3602572"/>
              <a:gd name="connsiteX9" fmla="*/ 10615961 w 10615961"/>
              <a:gd name="connsiteY9" fmla="*/ 321850 h 3602572"/>
              <a:gd name="connsiteX10" fmla="*/ 10615961 w 10615961"/>
              <a:gd name="connsiteY10" fmla="*/ 321850 h 3602572"/>
              <a:gd name="connsiteX0" fmla="*/ 0 w 10615961"/>
              <a:gd name="connsiteY0" fmla="*/ 2663607 h 3857358"/>
              <a:gd name="connsiteX1" fmla="*/ 2051824 w 10615961"/>
              <a:gd name="connsiteY1" fmla="*/ 767899 h 3857358"/>
              <a:gd name="connsiteX2" fmla="*/ 3389971 w 10615961"/>
              <a:gd name="connsiteY2" fmla="*/ 31918 h 3857358"/>
              <a:gd name="connsiteX3" fmla="*/ 3323063 w 10615961"/>
              <a:gd name="connsiteY3" fmla="*/ 1713793 h 3857358"/>
              <a:gd name="connsiteX4" fmla="*/ 3323063 w 10615961"/>
              <a:gd name="connsiteY4" fmla="*/ 1713793 h 3857358"/>
              <a:gd name="connsiteX5" fmla="*/ 4460487 w 10615961"/>
              <a:gd name="connsiteY5" fmla="*/ 3711821 h 3857358"/>
              <a:gd name="connsiteX6" fmla="*/ 6445405 w 10615961"/>
              <a:gd name="connsiteY6" fmla="*/ 3600309 h 3857358"/>
              <a:gd name="connsiteX7" fmla="*/ 7560526 w 10615961"/>
              <a:gd name="connsiteY7" fmla="*/ 2775118 h 3857358"/>
              <a:gd name="connsiteX8" fmla="*/ 8608741 w 10615961"/>
              <a:gd name="connsiteY8" fmla="*/ 1726904 h 3857358"/>
              <a:gd name="connsiteX9" fmla="*/ 10615961 w 10615961"/>
              <a:gd name="connsiteY9" fmla="*/ 321850 h 3857358"/>
              <a:gd name="connsiteX10" fmla="*/ 10615961 w 10615961"/>
              <a:gd name="connsiteY10" fmla="*/ 321850 h 3857358"/>
              <a:gd name="connsiteX0" fmla="*/ 0 w 10615961"/>
              <a:gd name="connsiteY0" fmla="*/ 2663607 h 3713477"/>
              <a:gd name="connsiteX1" fmla="*/ 2051824 w 10615961"/>
              <a:gd name="connsiteY1" fmla="*/ 767899 h 3713477"/>
              <a:gd name="connsiteX2" fmla="*/ 3389971 w 10615961"/>
              <a:gd name="connsiteY2" fmla="*/ 31918 h 3713477"/>
              <a:gd name="connsiteX3" fmla="*/ 3323063 w 10615961"/>
              <a:gd name="connsiteY3" fmla="*/ 1713793 h 3713477"/>
              <a:gd name="connsiteX4" fmla="*/ 3323063 w 10615961"/>
              <a:gd name="connsiteY4" fmla="*/ 1713793 h 3713477"/>
              <a:gd name="connsiteX5" fmla="*/ 4460487 w 10615961"/>
              <a:gd name="connsiteY5" fmla="*/ 3711821 h 3713477"/>
              <a:gd name="connsiteX6" fmla="*/ 6177775 w 10615961"/>
              <a:gd name="connsiteY6" fmla="*/ 1325460 h 3713477"/>
              <a:gd name="connsiteX7" fmla="*/ 7560526 w 10615961"/>
              <a:gd name="connsiteY7" fmla="*/ 2775118 h 3713477"/>
              <a:gd name="connsiteX8" fmla="*/ 8608741 w 10615961"/>
              <a:gd name="connsiteY8" fmla="*/ 1726904 h 3713477"/>
              <a:gd name="connsiteX9" fmla="*/ 10615961 w 10615961"/>
              <a:gd name="connsiteY9" fmla="*/ 321850 h 3713477"/>
              <a:gd name="connsiteX10" fmla="*/ 10615961 w 10615961"/>
              <a:gd name="connsiteY10" fmla="*/ 321850 h 3713477"/>
              <a:gd name="connsiteX0" fmla="*/ 0 w 10615961"/>
              <a:gd name="connsiteY0" fmla="*/ 2663607 h 3712097"/>
              <a:gd name="connsiteX1" fmla="*/ 2051824 w 10615961"/>
              <a:gd name="connsiteY1" fmla="*/ 767899 h 3712097"/>
              <a:gd name="connsiteX2" fmla="*/ 3389971 w 10615961"/>
              <a:gd name="connsiteY2" fmla="*/ 31918 h 3712097"/>
              <a:gd name="connsiteX3" fmla="*/ 3323063 w 10615961"/>
              <a:gd name="connsiteY3" fmla="*/ 1713793 h 3712097"/>
              <a:gd name="connsiteX4" fmla="*/ 4103648 w 10615961"/>
              <a:gd name="connsiteY4" fmla="*/ 1490769 h 3712097"/>
              <a:gd name="connsiteX5" fmla="*/ 4460487 w 10615961"/>
              <a:gd name="connsiteY5" fmla="*/ 3711821 h 3712097"/>
              <a:gd name="connsiteX6" fmla="*/ 6177775 w 10615961"/>
              <a:gd name="connsiteY6" fmla="*/ 1325460 h 3712097"/>
              <a:gd name="connsiteX7" fmla="*/ 7560526 w 10615961"/>
              <a:gd name="connsiteY7" fmla="*/ 2775118 h 3712097"/>
              <a:gd name="connsiteX8" fmla="*/ 8608741 w 10615961"/>
              <a:gd name="connsiteY8" fmla="*/ 1726904 h 3712097"/>
              <a:gd name="connsiteX9" fmla="*/ 10615961 w 10615961"/>
              <a:gd name="connsiteY9" fmla="*/ 321850 h 3712097"/>
              <a:gd name="connsiteX10" fmla="*/ 10615961 w 10615961"/>
              <a:gd name="connsiteY10" fmla="*/ 321850 h 3712097"/>
              <a:gd name="connsiteX0" fmla="*/ 0 w 10615961"/>
              <a:gd name="connsiteY0" fmla="*/ 2634218 h 3682708"/>
              <a:gd name="connsiteX1" fmla="*/ 2051824 w 10615961"/>
              <a:gd name="connsiteY1" fmla="*/ 738510 h 3682708"/>
              <a:gd name="connsiteX2" fmla="*/ 3389971 w 10615961"/>
              <a:gd name="connsiteY2" fmla="*/ 2529 h 3682708"/>
              <a:gd name="connsiteX3" fmla="*/ 3969834 w 10615961"/>
              <a:gd name="connsiteY3" fmla="*/ 948424 h 3682708"/>
              <a:gd name="connsiteX4" fmla="*/ 4103648 w 10615961"/>
              <a:gd name="connsiteY4" fmla="*/ 1461380 h 3682708"/>
              <a:gd name="connsiteX5" fmla="*/ 4460487 w 10615961"/>
              <a:gd name="connsiteY5" fmla="*/ 3682432 h 3682708"/>
              <a:gd name="connsiteX6" fmla="*/ 6177775 w 10615961"/>
              <a:gd name="connsiteY6" fmla="*/ 1296071 h 3682708"/>
              <a:gd name="connsiteX7" fmla="*/ 7560526 w 10615961"/>
              <a:gd name="connsiteY7" fmla="*/ 2745729 h 3682708"/>
              <a:gd name="connsiteX8" fmla="*/ 8608741 w 10615961"/>
              <a:gd name="connsiteY8" fmla="*/ 1697515 h 3682708"/>
              <a:gd name="connsiteX9" fmla="*/ 10615961 w 10615961"/>
              <a:gd name="connsiteY9" fmla="*/ 292461 h 3682708"/>
              <a:gd name="connsiteX10" fmla="*/ 10615961 w 10615961"/>
              <a:gd name="connsiteY10" fmla="*/ 292461 h 3682708"/>
              <a:gd name="connsiteX0" fmla="*/ 0 w 12690088"/>
              <a:gd name="connsiteY0" fmla="*/ 4244863 h 4244863"/>
              <a:gd name="connsiteX1" fmla="*/ 4125951 w 12690088"/>
              <a:gd name="connsiteY1" fmla="*/ 743379 h 4244863"/>
              <a:gd name="connsiteX2" fmla="*/ 5464098 w 12690088"/>
              <a:gd name="connsiteY2" fmla="*/ 7398 h 4244863"/>
              <a:gd name="connsiteX3" fmla="*/ 6043961 w 12690088"/>
              <a:gd name="connsiteY3" fmla="*/ 953293 h 4244863"/>
              <a:gd name="connsiteX4" fmla="*/ 6177775 w 12690088"/>
              <a:gd name="connsiteY4" fmla="*/ 1466249 h 4244863"/>
              <a:gd name="connsiteX5" fmla="*/ 6534614 w 12690088"/>
              <a:gd name="connsiteY5" fmla="*/ 3687301 h 4244863"/>
              <a:gd name="connsiteX6" fmla="*/ 8251902 w 12690088"/>
              <a:gd name="connsiteY6" fmla="*/ 1300940 h 4244863"/>
              <a:gd name="connsiteX7" fmla="*/ 9634653 w 12690088"/>
              <a:gd name="connsiteY7" fmla="*/ 2750598 h 4244863"/>
              <a:gd name="connsiteX8" fmla="*/ 10682868 w 12690088"/>
              <a:gd name="connsiteY8" fmla="*/ 1702384 h 4244863"/>
              <a:gd name="connsiteX9" fmla="*/ 12690088 w 12690088"/>
              <a:gd name="connsiteY9" fmla="*/ 297330 h 4244863"/>
              <a:gd name="connsiteX10" fmla="*/ 12690088 w 12690088"/>
              <a:gd name="connsiteY10" fmla="*/ 297330 h 4244863"/>
              <a:gd name="connsiteX0" fmla="*/ 0 w 9590049"/>
              <a:gd name="connsiteY0" fmla="*/ 4065294 h 4065294"/>
              <a:gd name="connsiteX1" fmla="*/ 1025912 w 9590049"/>
              <a:gd name="connsiteY1" fmla="*/ 742230 h 4065294"/>
              <a:gd name="connsiteX2" fmla="*/ 2364059 w 9590049"/>
              <a:gd name="connsiteY2" fmla="*/ 6249 h 4065294"/>
              <a:gd name="connsiteX3" fmla="*/ 2943922 w 9590049"/>
              <a:gd name="connsiteY3" fmla="*/ 952144 h 4065294"/>
              <a:gd name="connsiteX4" fmla="*/ 3077736 w 9590049"/>
              <a:gd name="connsiteY4" fmla="*/ 1465100 h 4065294"/>
              <a:gd name="connsiteX5" fmla="*/ 3434575 w 9590049"/>
              <a:gd name="connsiteY5" fmla="*/ 3686152 h 4065294"/>
              <a:gd name="connsiteX6" fmla="*/ 5151863 w 9590049"/>
              <a:gd name="connsiteY6" fmla="*/ 1299791 h 4065294"/>
              <a:gd name="connsiteX7" fmla="*/ 6534614 w 9590049"/>
              <a:gd name="connsiteY7" fmla="*/ 2749449 h 4065294"/>
              <a:gd name="connsiteX8" fmla="*/ 7582829 w 9590049"/>
              <a:gd name="connsiteY8" fmla="*/ 1701235 h 4065294"/>
              <a:gd name="connsiteX9" fmla="*/ 9590049 w 9590049"/>
              <a:gd name="connsiteY9" fmla="*/ 296181 h 4065294"/>
              <a:gd name="connsiteX10" fmla="*/ 9590049 w 9590049"/>
              <a:gd name="connsiteY10" fmla="*/ 296181 h 4065294"/>
              <a:gd name="connsiteX0" fmla="*/ 0 w 9590049"/>
              <a:gd name="connsiteY0" fmla="*/ 4079065 h 4079065"/>
              <a:gd name="connsiteX1" fmla="*/ 1137424 w 9590049"/>
              <a:gd name="connsiteY1" fmla="*/ 1915728 h 4079065"/>
              <a:gd name="connsiteX2" fmla="*/ 2364059 w 9590049"/>
              <a:gd name="connsiteY2" fmla="*/ 20020 h 4079065"/>
              <a:gd name="connsiteX3" fmla="*/ 2943922 w 9590049"/>
              <a:gd name="connsiteY3" fmla="*/ 965915 h 4079065"/>
              <a:gd name="connsiteX4" fmla="*/ 3077736 w 9590049"/>
              <a:gd name="connsiteY4" fmla="*/ 1478871 h 4079065"/>
              <a:gd name="connsiteX5" fmla="*/ 3434575 w 9590049"/>
              <a:gd name="connsiteY5" fmla="*/ 3699923 h 4079065"/>
              <a:gd name="connsiteX6" fmla="*/ 5151863 w 9590049"/>
              <a:gd name="connsiteY6" fmla="*/ 1313562 h 4079065"/>
              <a:gd name="connsiteX7" fmla="*/ 6534614 w 9590049"/>
              <a:gd name="connsiteY7" fmla="*/ 2763220 h 4079065"/>
              <a:gd name="connsiteX8" fmla="*/ 7582829 w 9590049"/>
              <a:gd name="connsiteY8" fmla="*/ 1715006 h 4079065"/>
              <a:gd name="connsiteX9" fmla="*/ 9590049 w 9590049"/>
              <a:gd name="connsiteY9" fmla="*/ 309952 h 4079065"/>
              <a:gd name="connsiteX10" fmla="*/ 9590049 w 9590049"/>
              <a:gd name="connsiteY10" fmla="*/ 309952 h 4079065"/>
              <a:gd name="connsiteX0" fmla="*/ 0 w 9590049"/>
              <a:gd name="connsiteY0" fmla="*/ 4079065 h 4079065"/>
              <a:gd name="connsiteX1" fmla="*/ 1137424 w 9590049"/>
              <a:gd name="connsiteY1" fmla="*/ 1915728 h 4079065"/>
              <a:gd name="connsiteX2" fmla="*/ 2364059 w 9590049"/>
              <a:gd name="connsiteY2" fmla="*/ 20020 h 4079065"/>
              <a:gd name="connsiteX3" fmla="*/ 2943922 w 9590049"/>
              <a:gd name="connsiteY3" fmla="*/ 965915 h 4079065"/>
              <a:gd name="connsiteX4" fmla="*/ 3077736 w 9590049"/>
              <a:gd name="connsiteY4" fmla="*/ 2214852 h 4079065"/>
              <a:gd name="connsiteX5" fmla="*/ 3434575 w 9590049"/>
              <a:gd name="connsiteY5" fmla="*/ 3699923 h 4079065"/>
              <a:gd name="connsiteX6" fmla="*/ 5151863 w 9590049"/>
              <a:gd name="connsiteY6" fmla="*/ 1313562 h 4079065"/>
              <a:gd name="connsiteX7" fmla="*/ 6534614 w 9590049"/>
              <a:gd name="connsiteY7" fmla="*/ 2763220 h 4079065"/>
              <a:gd name="connsiteX8" fmla="*/ 7582829 w 9590049"/>
              <a:gd name="connsiteY8" fmla="*/ 1715006 h 4079065"/>
              <a:gd name="connsiteX9" fmla="*/ 9590049 w 9590049"/>
              <a:gd name="connsiteY9" fmla="*/ 309952 h 4079065"/>
              <a:gd name="connsiteX10" fmla="*/ 9590049 w 9590049"/>
              <a:gd name="connsiteY10" fmla="*/ 309952 h 4079065"/>
              <a:gd name="connsiteX0" fmla="*/ 0 w 9590049"/>
              <a:gd name="connsiteY0" fmla="*/ 4079065 h 4079065"/>
              <a:gd name="connsiteX1" fmla="*/ 1137424 w 9590049"/>
              <a:gd name="connsiteY1" fmla="*/ 1915728 h 4079065"/>
              <a:gd name="connsiteX2" fmla="*/ 2364059 w 9590049"/>
              <a:gd name="connsiteY2" fmla="*/ 20020 h 4079065"/>
              <a:gd name="connsiteX3" fmla="*/ 2943922 w 9590049"/>
              <a:gd name="connsiteY3" fmla="*/ 965915 h 4079065"/>
              <a:gd name="connsiteX4" fmla="*/ 3077736 w 9590049"/>
              <a:gd name="connsiteY4" fmla="*/ 2214852 h 4079065"/>
              <a:gd name="connsiteX5" fmla="*/ 3679902 w 9590049"/>
              <a:gd name="connsiteY5" fmla="*/ 3655318 h 4079065"/>
              <a:gd name="connsiteX6" fmla="*/ 5151863 w 9590049"/>
              <a:gd name="connsiteY6" fmla="*/ 1313562 h 4079065"/>
              <a:gd name="connsiteX7" fmla="*/ 6534614 w 9590049"/>
              <a:gd name="connsiteY7" fmla="*/ 2763220 h 4079065"/>
              <a:gd name="connsiteX8" fmla="*/ 7582829 w 9590049"/>
              <a:gd name="connsiteY8" fmla="*/ 1715006 h 4079065"/>
              <a:gd name="connsiteX9" fmla="*/ 9590049 w 9590049"/>
              <a:gd name="connsiteY9" fmla="*/ 309952 h 4079065"/>
              <a:gd name="connsiteX10" fmla="*/ 9590049 w 9590049"/>
              <a:gd name="connsiteY10" fmla="*/ 309952 h 407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90049" h="4079065">
                <a:moveTo>
                  <a:pt x="0" y="4079065"/>
                </a:moveTo>
                <a:cubicBezTo>
                  <a:pt x="183995" y="3506636"/>
                  <a:pt x="743414" y="2592236"/>
                  <a:pt x="1137424" y="1915728"/>
                </a:cubicBezTo>
                <a:cubicBezTo>
                  <a:pt x="1531434" y="1239221"/>
                  <a:pt x="2062976" y="178322"/>
                  <a:pt x="2364059" y="20020"/>
                </a:cubicBezTo>
                <a:cubicBezTo>
                  <a:pt x="2665142" y="-138282"/>
                  <a:pt x="2955073" y="685602"/>
                  <a:pt x="2943922" y="965915"/>
                </a:cubicBezTo>
                <a:lnTo>
                  <a:pt x="3077736" y="2214852"/>
                </a:lnTo>
                <a:cubicBezTo>
                  <a:pt x="3237570" y="2425193"/>
                  <a:pt x="3334214" y="3805533"/>
                  <a:pt x="3679902" y="3655318"/>
                </a:cubicBezTo>
                <a:cubicBezTo>
                  <a:pt x="4025590" y="3505103"/>
                  <a:pt x="4676078" y="1462245"/>
                  <a:pt x="5151863" y="1313562"/>
                </a:cubicBezTo>
                <a:cubicBezTo>
                  <a:pt x="5627648" y="1164879"/>
                  <a:pt x="6129453" y="2696313"/>
                  <a:pt x="6534614" y="2763220"/>
                </a:cubicBezTo>
                <a:cubicBezTo>
                  <a:pt x="6939775" y="2830127"/>
                  <a:pt x="7073590" y="2123884"/>
                  <a:pt x="7582829" y="1715006"/>
                </a:cubicBezTo>
                <a:cubicBezTo>
                  <a:pt x="8092068" y="1306128"/>
                  <a:pt x="9590049" y="309952"/>
                  <a:pt x="9590049" y="309952"/>
                </a:cubicBezTo>
                <a:lnTo>
                  <a:pt x="9590049" y="309952"/>
                </a:lnTo>
              </a:path>
            </a:pathLst>
          </a:custGeom>
          <a:noFill/>
          <a:ln w="101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A59BB2-19C4-4E5D-98E5-ED67A3A59068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30075418" y="7353027"/>
            <a:ext cx="406204" cy="55481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675EDF-341B-4DDF-A561-8650D7A4221E}"/>
              </a:ext>
            </a:extLst>
          </p:cNvPr>
          <p:cNvCxnSpPr>
            <a:cxnSpLocks/>
          </p:cNvCxnSpPr>
          <p:nvPr/>
        </p:nvCxnSpPr>
        <p:spPr>
          <a:xfrm flipV="1">
            <a:off x="32077698" y="6751138"/>
            <a:ext cx="859163" cy="969363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E64D4F7-F78E-4342-9A51-BEF6D047AF74}"/>
              </a:ext>
            </a:extLst>
          </p:cNvPr>
          <p:cNvSpPr/>
          <p:nvPr/>
        </p:nvSpPr>
        <p:spPr>
          <a:xfrm>
            <a:off x="29800930" y="7930713"/>
            <a:ext cx="40318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 minima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421D40-1226-4487-AD84-B97C6A11D178}"/>
                  </a:ext>
                </a:extLst>
              </p:cNvPr>
              <p:cNvSpPr/>
              <p:nvPr/>
            </p:nvSpPr>
            <p:spPr>
              <a:xfrm>
                <a:off x="30367730" y="14325912"/>
                <a:ext cx="535287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 </a:t>
                </a:r>
                <a:r>
                  <a:rPr lang="en-US" b="1" dirty="0"/>
                  <a:t>learning rate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421D40-1226-4487-AD84-B97C6A11D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7730" y="14325912"/>
                <a:ext cx="5352876" cy="923330"/>
              </a:xfrm>
              <a:prstGeom prst="rect">
                <a:avLst/>
              </a:prstGeom>
              <a:blipFill>
                <a:blip r:embed="rId6"/>
                <a:stretch>
                  <a:fillRect t="-18421" r="-5239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039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over a set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E1D278-E764-43C0-88CD-E5C41EEE6015}"/>
                  </a:ext>
                </a:extLst>
              </p:cNvPr>
              <p:cNvSpPr txBox="1"/>
              <p:nvPr/>
            </p:nvSpPr>
            <p:spPr>
              <a:xfrm>
                <a:off x="4822272" y="10791751"/>
                <a:ext cx="15913253" cy="20090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b="1" i="1">
                            <a:latin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sz="8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8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8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8000" b="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8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num>
                          <m:den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8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E1D278-E764-43C0-88CD-E5C41EEE6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272" y="10791751"/>
                <a:ext cx="15913253" cy="2009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F26744-8CCA-48C8-B3CD-497119669420}"/>
                  </a:ext>
                </a:extLst>
              </p:cNvPr>
              <p:cNvSpPr txBox="1"/>
              <p:nvPr/>
            </p:nvSpPr>
            <p:spPr>
              <a:xfrm>
                <a:off x="2631688" y="4671888"/>
                <a:ext cx="156563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samples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F26744-8CCA-48C8-B3CD-49711966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688" y="4671888"/>
                <a:ext cx="15656312" cy="923330"/>
              </a:xfrm>
              <a:prstGeom prst="rect">
                <a:avLst/>
              </a:prstGeom>
              <a:blipFill>
                <a:blip r:embed="rId3"/>
                <a:stretch>
                  <a:fillRect l="-2103"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110F7E-8ADA-4605-9BB8-A0F433B3403F}"/>
                  </a:ext>
                </a:extLst>
              </p:cNvPr>
              <p:cNvSpPr/>
              <p:nvPr/>
            </p:nvSpPr>
            <p:spPr>
              <a:xfrm>
                <a:off x="3907872" y="7560252"/>
                <a:ext cx="29211250" cy="1656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200" dirty="0"/>
                  <a:t>Empirical loss on measured data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7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7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7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110F7E-8ADA-4605-9BB8-A0F433B34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872" y="7560252"/>
                <a:ext cx="29211250" cy="1656864"/>
              </a:xfrm>
              <a:prstGeom prst="rect">
                <a:avLst/>
              </a:prstGeom>
              <a:blipFill>
                <a:blip r:embed="rId4"/>
                <a:stretch>
                  <a:fillRect l="-1565" t="-1838" b="-14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87FCAD-6E3B-4C24-8B5D-36D81066F9B7}"/>
                  </a:ext>
                </a:extLst>
              </p:cNvPr>
              <p:cNvSpPr txBox="1"/>
              <p:nvPr/>
            </p:nvSpPr>
            <p:spPr>
              <a:xfrm>
                <a:off x="4822272" y="14293234"/>
                <a:ext cx="15913253" cy="20090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b="1" i="1">
                            <a:latin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sz="8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8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8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8000" b="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8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num>
                          <m:den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8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87FCAD-6E3B-4C24-8B5D-36D81066F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272" y="14293234"/>
                <a:ext cx="15913253" cy="2009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F7B779D-5D4C-445D-A73F-D11418DA44FC}"/>
              </a:ext>
            </a:extLst>
          </p:cNvPr>
          <p:cNvSpPr txBox="1"/>
          <p:nvPr/>
        </p:nvSpPr>
        <p:spPr>
          <a:xfrm>
            <a:off x="21588761" y="10287000"/>
            <a:ext cx="13582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best parameters to minimize the mean loss across all training samples</a:t>
            </a:r>
          </a:p>
        </p:txBody>
      </p:sp>
    </p:spTree>
    <p:extLst>
      <p:ext uri="{BB962C8B-B14F-4D97-AF65-F5344CB8AC3E}">
        <p14:creationId xmlns:p14="http://schemas.microsoft.com/office/powerpoint/2010/main" val="888776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B82C26-64C7-4956-B251-F0F299159CF9}"/>
                  </a:ext>
                </a:extLst>
              </p:cNvPr>
              <p:cNvSpPr txBox="1"/>
              <p:nvPr/>
            </p:nvSpPr>
            <p:spPr>
              <a:xfrm>
                <a:off x="8586439" y="4365408"/>
                <a:ext cx="18466419" cy="140096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Initialize weights and bias</a:t>
                </a:r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:r>
                  <a:rPr lang="en-US" dirty="0" err="1"/>
                  <a:t>iter</a:t>
                </a:r>
                <a:r>
                  <a:rPr lang="en-US" dirty="0"/>
                  <a:t> in range(t):</a:t>
                </a:r>
              </a:p>
              <a:p>
                <a:endParaRPr lang="en-US" dirty="0"/>
              </a:p>
              <a:p>
                <a:r>
                  <a:rPr lang="en-US" dirty="0"/>
                  <a:t>	Evaluate loss function (forward pass) over all samples</a:t>
                </a:r>
              </a:p>
              <a:p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Compute gradient </a:t>
                </a:r>
              </a:p>
              <a:p>
                <a:r>
                  <a:rPr lang="en-US" dirty="0"/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Update parameter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B82C26-64C7-4956-B251-F0F299159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439" y="4365408"/>
                <a:ext cx="18466419" cy="14009604"/>
              </a:xfrm>
              <a:prstGeom prst="rect">
                <a:avLst/>
              </a:prstGeom>
              <a:blipFill>
                <a:blip r:embed="rId2"/>
                <a:stretch>
                  <a:fillRect l="-1783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299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(SGD)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26744-8CCA-48C8-B3CD-497119669420}"/>
              </a:ext>
            </a:extLst>
          </p:cNvPr>
          <p:cNvSpPr txBox="1"/>
          <p:nvPr/>
        </p:nvSpPr>
        <p:spPr>
          <a:xfrm>
            <a:off x="2837428" y="3917508"/>
            <a:ext cx="29303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 performs one parameter update step after going through entire training set</a:t>
            </a:r>
          </a:p>
          <a:p>
            <a:endParaRPr lang="en-US" dirty="0"/>
          </a:p>
          <a:p>
            <a:pPr marL="685800" indent="-685800">
              <a:buFont typeface="Wingdings" panose="05000000000000000000" pitchFamily="2" charset="2"/>
              <a:buChar char="à"/>
            </a:pPr>
            <a:r>
              <a:rPr lang="en-US" dirty="0"/>
              <a:t>Slow if M is large</a:t>
            </a:r>
          </a:p>
          <a:p>
            <a:pPr marL="685800" indent="-6858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Gradient update may lack “exploration”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29F16BA-A507-44C7-BDAA-8F8DF4CC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821" y="5624515"/>
            <a:ext cx="14649450" cy="108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AB35C6-D586-421A-9B1F-3B62BAC9507D}"/>
              </a:ext>
            </a:extLst>
          </p:cNvPr>
          <p:cNvSpPr/>
          <p:nvPr/>
        </p:nvSpPr>
        <p:spPr>
          <a:xfrm>
            <a:off x="22443758" y="17666433"/>
            <a:ext cx="1038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https://data-notes.co/the-10-deep-learning-methods-ai-practitioners-need-to-apply-885259f402c1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B21A9B-52C8-48E6-945B-729C7AF02B69}"/>
                  </a:ext>
                </a:extLst>
              </p:cNvPr>
              <p:cNvSpPr txBox="1"/>
              <p:nvPr/>
            </p:nvSpPr>
            <p:spPr>
              <a:xfrm>
                <a:off x="3098796" y="8088939"/>
                <a:ext cx="18466419" cy="109317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Initialize weights and bias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Random shuffle dataset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for epoch in range(E):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select one sample with index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sz="4400" b="1" dirty="0">
                  <a:solidFill>
                    <a:srgbClr val="FF0000"/>
                  </a:solidFill>
                </a:endParaRPr>
              </a:p>
              <a:p>
                <a:endParaRPr lang="en-US" sz="4400" dirty="0"/>
              </a:p>
              <a:p>
                <a:r>
                  <a:rPr lang="en-US" sz="4400" dirty="0"/>
                  <a:t>	Evaluate loss function (forward pass) at this sample</a:t>
                </a:r>
              </a:p>
              <a:p>
                <a:r>
                  <a:rPr lang="en-US" sz="4400" dirty="0"/>
                  <a:t>		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sz="4400" b="1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sz="4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r>
                  <a:rPr lang="en-US" sz="4400" dirty="0"/>
                  <a:t>		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B21A9B-52C8-48E6-945B-729C7AF02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96" y="8088939"/>
                <a:ext cx="18466419" cy="10931711"/>
              </a:xfrm>
              <a:prstGeom prst="rect">
                <a:avLst/>
              </a:prstGeom>
              <a:blipFill>
                <a:blip r:embed="rId3"/>
                <a:stretch>
                  <a:fillRect l="-1320" t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6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SGD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26744-8CCA-48C8-B3CD-497119669420}"/>
              </a:ext>
            </a:extLst>
          </p:cNvPr>
          <p:cNvSpPr txBox="1"/>
          <p:nvPr/>
        </p:nvSpPr>
        <p:spPr>
          <a:xfrm>
            <a:off x="2837428" y="3917508"/>
            <a:ext cx="29303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SGD can have too much “noise” during convergence</a:t>
            </a:r>
          </a:p>
          <a:p>
            <a:r>
              <a:rPr lang="en-US" dirty="0"/>
              <a:t>Not fully utilize the computing hardware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7C107-9D4F-495D-A2FD-7D6F1EE963FE}"/>
                  </a:ext>
                </a:extLst>
              </p:cNvPr>
              <p:cNvSpPr txBox="1"/>
              <p:nvPr/>
            </p:nvSpPr>
            <p:spPr>
              <a:xfrm>
                <a:off x="8585196" y="6617536"/>
                <a:ext cx="18466419" cy="127363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Initialize weights and bias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Random shuffle dataset</a:t>
                </a:r>
              </a:p>
              <a:p>
                <a:endParaRPr lang="en-US" sz="4400" dirty="0"/>
              </a:p>
              <a:p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dirty="0">
                    <a:solidFill>
                      <a:srgbClr val="FF0000"/>
                    </a:solidFill>
                  </a:rPr>
                  <a:t> = 32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for epoch in range(E):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select #</a:t>
                </a:r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 samples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Evaluate loss function (forward pass) at this </a:t>
                </a:r>
                <a:r>
                  <a:rPr lang="en-US" sz="4400" strike="sngStrike" dirty="0"/>
                  <a:t>sample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 batch</a:t>
                </a:r>
              </a:p>
              <a:p>
                <a:r>
                  <a:rPr lang="en-US" sz="4400" dirty="0"/>
                  <a:t>		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r>
                  <a:rPr lang="en-US" sz="4400" dirty="0"/>
                  <a:t>	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7C107-9D4F-495D-A2FD-7D6F1EE96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196" y="6617536"/>
                <a:ext cx="18466419" cy="12736307"/>
              </a:xfrm>
              <a:prstGeom prst="rect">
                <a:avLst/>
              </a:prstGeom>
              <a:blipFill>
                <a:blip r:embed="rId2"/>
                <a:stretch>
                  <a:fillRect l="-1320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C0603D4-5ED0-425B-A1EB-027755CB67C7}"/>
              </a:ext>
            </a:extLst>
          </p:cNvPr>
          <p:cNvSpPr txBox="1"/>
          <p:nvPr/>
        </p:nvSpPr>
        <p:spPr>
          <a:xfrm>
            <a:off x="27442164" y="7332345"/>
            <a:ext cx="85851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Batch size often is limited by the GPU RAM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Different way to select a batch, e.g. sequential, random, fixed step size etc.</a:t>
            </a:r>
          </a:p>
        </p:txBody>
      </p:sp>
    </p:spTree>
    <p:extLst>
      <p:ext uri="{BB962C8B-B14F-4D97-AF65-F5344CB8AC3E}">
        <p14:creationId xmlns:p14="http://schemas.microsoft.com/office/powerpoint/2010/main" val="1336032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Larger batch size, higher learning rate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BC7CB0-BB10-42DB-812F-9AE287EB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91" y="4870614"/>
            <a:ext cx="22427047" cy="129692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48B090-7C6F-443F-ACD4-4A555D9543DA}"/>
              </a:ext>
            </a:extLst>
          </p:cNvPr>
          <p:cNvSpPr/>
          <p:nvPr/>
        </p:nvSpPr>
        <p:spPr>
          <a:xfrm>
            <a:off x="2181856" y="18312649"/>
            <a:ext cx="18288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https://miguel-data-sc.github.io/2017-11-05-first/#:~:text=For%20the%20ones%20unaware%2C%20general,descent%20(batch%20size%201).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F4C683-8F42-4409-A7BB-3B2A30ADC6E8}"/>
              </a:ext>
            </a:extLst>
          </p:cNvPr>
          <p:cNvSpPr/>
          <p:nvPr/>
        </p:nvSpPr>
        <p:spPr>
          <a:xfrm>
            <a:off x="17424774" y="18374204"/>
            <a:ext cx="2713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https://arxiv.org/abs/1506.01186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9D038-4168-4093-9AA0-C4E2299D75E5}"/>
              </a:ext>
            </a:extLst>
          </p:cNvPr>
          <p:cNvSpPr txBox="1"/>
          <p:nvPr/>
        </p:nvSpPr>
        <p:spPr>
          <a:xfrm>
            <a:off x="8229600" y="8892540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B=64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B2E0D-5748-454A-8D96-BFA6286AF611}"/>
              </a:ext>
            </a:extLst>
          </p:cNvPr>
          <p:cNvSpPr txBox="1"/>
          <p:nvPr/>
        </p:nvSpPr>
        <p:spPr>
          <a:xfrm>
            <a:off x="7166610" y="10218420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B=32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353CC-EE50-40D8-B12F-FF789CD79D49}"/>
              </a:ext>
            </a:extLst>
          </p:cNvPr>
          <p:cNvSpPr txBox="1"/>
          <p:nvPr/>
        </p:nvSpPr>
        <p:spPr>
          <a:xfrm>
            <a:off x="7166610" y="11743137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B=16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5E9A5-B341-4DBC-AE1D-E39E75A02E74}"/>
              </a:ext>
            </a:extLst>
          </p:cNvPr>
          <p:cNvSpPr txBox="1"/>
          <p:nvPr/>
        </p:nvSpPr>
        <p:spPr>
          <a:xfrm>
            <a:off x="15944850" y="13023297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B=8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D8FD8-DAFB-4A0E-84D9-6FD712841254}"/>
              </a:ext>
            </a:extLst>
          </p:cNvPr>
          <p:cNvSpPr txBox="1"/>
          <p:nvPr/>
        </p:nvSpPr>
        <p:spPr>
          <a:xfrm>
            <a:off x="14881860" y="8686799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900FF"/>
                </a:solidFill>
              </a:rPr>
              <a:t>B=4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B6F91-64E8-44C0-B3DA-427A8E5BBA4D}"/>
              </a:ext>
            </a:extLst>
          </p:cNvPr>
          <p:cNvSpPr txBox="1"/>
          <p:nvPr/>
        </p:nvSpPr>
        <p:spPr>
          <a:xfrm>
            <a:off x="24417783" y="5080761"/>
            <a:ext cx="11338760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Larger </a:t>
            </a:r>
            <a:r>
              <a:rPr lang="en-US" dirty="0" err="1"/>
              <a:t>BatchSize</a:t>
            </a:r>
            <a:r>
              <a:rPr lang="en-US" dirty="0"/>
              <a:t>, better estimation of gradient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Larger </a:t>
            </a:r>
            <a:r>
              <a:rPr lang="en-US" dirty="0" err="1"/>
              <a:t>BatchSize</a:t>
            </a:r>
            <a:r>
              <a:rPr lang="en-US" dirty="0"/>
              <a:t>, less exploration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High learning rate for small </a:t>
            </a:r>
            <a:r>
              <a:rPr lang="en-US" dirty="0" err="1"/>
              <a:t>BatchSize</a:t>
            </a:r>
            <a:r>
              <a:rPr lang="en-US" dirty="0"/>
              <a:t> can lead to failed convergence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Overall, set </a:t>
            </a:r>
            <a:r>
              <a:rPr lang="en-US" dirty="0" err="1"/>
              <a:t>BatchSize</a:t>
            </a:r>
            <a:r>
              <a:rPr lang="en-US" dirty="0"/>
              <a:t> large, subject to the GPU RAM limit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More on how to find good learning rate …</a:t>
            </a:r>
          </a:p>
        </p:txBody>
      </p:sp>
    </p:spTree>
    <p:extLst>
      <p:ext uri="{BB962C8B-B14F-4D97-AF65-F5344CB8AC3E}">
        <p14:creationId xmlns:p14="http://schemas.microsoft.com/office/powerpoint/2010/main" val="2825599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descr=" 3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</a:t>
            </a:r>
          </a:p>
        </p:txBody>
      </p:sp>
      <p:sp>
        <p:nvSpPr>
          <p:cNvPr id="4" name="Title 3" descr=" 4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Generalization</a:t>
            </a:r>
          </a:p>
        </p:txBody>
      </p:sp>
      <p:cxnSp>
        <p:nvCxnSpPr>
          <p:cNvPr id="10" name="Straight Arrow Connector 9" descr=" 10">
            <a:extLst>
              <a:ext uri="{FF2B5EF4-FFF2-40B4-BE49-F238E27FC236}">
                <a16:creationId xmlns:a16="http://schemas.microsoft.com/office/drawing/2014/main" id="{2D4334E3-740C-4256-951E-428580DA3CCF}"/>
              </a:ext>
            </a:extLst>
          </p:cNvPr>
          <p:cNvCxnSpPr>
            <a:cxnSpLocks/>
          </p:cNvCxnSpPr>
          <p:nvPr/>
        </p:nvCxnSpPr>
        <p:spPr>
          <a:xfrm flipV="1">
            <a:off x="10033000" y="6735308"/>
            <a:ext cx="2454046" cy="86003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ylinder 10" descr=" 11">
            <a:extLst>
              <a:ext uri="{FF2B5EF4-FFF2-40B4-BE49-F238E27FC236}">
                <a16:creationId xmlns:a16="http://schemas.microsoft.com/office/drawing/2014/main" id="{15A5A8FF-E7B4-4DFD-B06F-8D5FAE4093C7}"/>
              </a:ext>
            </a:extLst>
          </p:cNvPr>
          <p:cNvSpPr/>
          <p:nvPr/>
        </p:nvSpPr>
        <p:spPr bwMode="auto">
          <a:xfrm>
            <a:off x="12852400" y="4725145"/>
            <a:ext cx="2921000" cy="4089400"/>
          </a:xfrm>
          <a:prstGeom prst="ca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Training 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set</a:t>
            </a:r>
          </a:p>
        </p:txBody>
      </p:sp>
      <p:cxnSp>
        <p:nvCxnSpPr>
          <p:cNvPr id="13" name="Straight Arrow Connector 12" descr=" 13">
            <a:extLst>
              <a:ext uri="{FF2B5EF4-FFF2-40B4-BE49-F238E27FC236}">
                <a16:creationId xmlns:a16="http://schemas.microsoft.com/office/drawing/2014/main" id="{99A67652-7BAF-41EB-9BBA-0D28A25B2667}"/>
              </a:ext>
            </a:extLst>
          </p:cNvPr>
          <p:cNvCxnSpPr>
            <a:cxnSpLocks/>
          </p:cNvCxnSpPr>
          <p:nvPr/>
        </p:nvCxnSpPr>
        <p:spPr>
          <a:xfrm flipV="1">
            <a:off x="16138754" y="6735308"/>
            <a:ext cx="2923049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 descr=" 16">
            <a:extLst>
              <a:ext uri="{FF2B5EF4-FFF2-40B4-BE49-F238E27FC236}">
                <a16:creationId xmlns:a16="http://schemas.microsoft.com/office/drawing/2014/main" id="{17FED8C3-DAC4-40D5-B01C-CA324E12D1F6}"/>
              </a:ext>
            </a:extLst>
          </p:cNvPr>
          <p:cNvSpPr/>
          <p:nvPr/>
        </p:nvSpPr>
        <p:spPr bwMode="auto">
          <a:xfrm>
            <a:off x="19427157" y="5466102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p:pic>
        <p:nvPicPr>
          <p:cNvPr id="3074" name="Picture 2" descr=" 3074">
            <a:extLst>
              <a:ext uri="{FF2B5EF4-FFF2-40B4-BE49-F238E27FC236}">
                <a16:creationId xmlns:a16="http://schemas.microsoft.com/office/drawing/2014/main" id="{E03308FF-D619-43B5-A50F-8FF53AAE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23" y="8455381"/>
            <a:ext cx="4699000" cy="33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 descr=" 21">
            <a:extLst>
              <a:ext uri="{FF2B5EF4-FFF2-40B4-BE49-F238E27FC236}">
                <a16:creationId xmlns:a16="http://schemas.microsoft.com/office/drawing/2014/main" id="{F29EF540-7710-4C5B-9B19-1E11705D88D8}"/>
              </a:ext>
            </a:extLst>
          </p:cNvPr>
          <p:cNvSpPr txBox="1"/>
          <p:nvPr/>
        </p:nvSpPr>
        <p:spPr>
          <a:xfrm>
            <a:off x="3098796" y="8934316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Underlying data distribution</a:t>
            </a:r>
          </a:p>
        </p:txBody>
      </p:sp>
      <p:sp>
        <p:nvSpPr>
          <p:cNvPr id="23" name="TextBox 22" descr=" 23">
            <a:extLst>
              <a:ext uri="{FF2B5EF4-FFF2-40B4-BE49-F238E27FC236}">
                <a16:creationId xmlns:a16="http://schemas.microsoft.com/office/drawing/2014/main" id="{292D091A-5A00-4A1E-90AA-5AF81E412123}"/>
              </a:ext>
            </a:extLst>
          </p:cNvPr>
          <p:cNvSpPr txBox="1"/>
          <p:nvPr/>
        </p:nvSpPr>
        <p:spPr>
          <a:xfrm>
            <a:off x="2878022" y="12451804"/>
            <a:ext cx="8101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this distribution or an effective way to compute it!</a:t>
            </a:r>
          </a:p>
        </p:txBody>
      </p:sp>
      <p:cxnSp>
        <p:nvCxnSpPr>
          <p:cNvPr id="31" name="Straight Arrow Connector 30" descr=" 31">
            <a:extLst>
              <a:ext uri="{FF2B5EF4-FFF2-40B4-BE49-F238E27FC236}">
                <a16:creationId xmlns:a16="http://schemas.microsoft.com/office/drawing/2014/main" id="{A74D95E4-E425-446A-9EA5-3AB2A0518ABC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3274516" y="6735307"/>
            <a:ext cx="2055684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 descr=" 34">
            <a:extLst>
              <a:ext uri="{FF2B5EF4-FFF2-40B4-BE49-F238E27FC236}">
                <a16:creationId xmlns:a16="http://schemas.microsoft.com/office/drawing/2014/main" id="{4CD90AC6-E9DF-4EC2-8BB3-334F79AA6F91}"/>
              </a:ext>
            </a:extLst>
          </p:cNvPr>
          <p:cNvSpPr txBox="1"/>
          <p:nvPr/>
        </p:nvSpPr>
        <p:spPr>
          <a:xfrm>
            <a:off x="25687222" y="5841019"/>
            <a:ext cx="7129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loss</a:t>
            </a:r>
          </a:p>
          <a:p>
            <a:r>
              <a:rPr lang="en-US" dirty="0"/>
              <a:t>Training accuracy</a:t>
            </a:r>
          </a:p>
        </p:txBody>
      </p:sp>
      <p:sp>
        <p:nvSpPr>
          <p:cNvPr id="3075" name="TextBox 3074" descr=" 3075">
            <a:extLst>
              <a:ext uri="{FF2B5EF4-FFF2-40B4-BE49-F238E27FC236}">
                <a16:creationId xmlns:a16="http://schemas.microsoft.com/office/drawing/2014/main" id="{9B1AEBF4-7A7F-41FA-88A5-B3B142F9A87A}"/>
              </a:ext>
            </a:extLst>
          </p:cNvPr>
          <p:cNvSpPr txBox="1"/>
          <p:nvPr/>
        </p:nvSpPr>
        <p:spPr>
          <a:xfrm>
            <a:off x="2090623" y="15882311"/>
            <a:ext cx="34383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Training and test sets are sampled from the same distribution, </a:t>
            </a:r>
            <a:r>
              <a:rPr lang="en-US" dirty="0" err="1"/>
              <a:t>i.i.d</a:t>
            </a:r>
            <a:r>
              <a:rPr lang="en-US" dirty="0"/>
              <a:t>. (independent and identically distributed)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We care test/generalization performance; that is, the performance of training model on a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84248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descr=" 3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3</a:t>
            </a:r>
          </a:p>
        </p:txBody>
      </p:sp>
      <p:sp>
        <p:nvSpPr>
          <p:cNvPr id="4" name="Title 3" descr=" 4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How do we know a model is good?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 descr=" 11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/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 descr=" 11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 descr=" 22">
            <a:extLst>
              <a:ext uri="{FF2B5EF4-FFF2-40B4-BE49-F238E27FC236}">
                <a16:creationId xmlns:a16="http://schemas.microsoft.com/office/drawing/2014/main" id="{C79A4739-0EF7-47DE-82DE-6FEB1A4B1B99}"/>
              </a:ext>
            </a:extLst>
          </p:cNvPr>
          <p:cNvCxnSpPr>
            <a:cxnSpLocks/>
          </p:cNvCxnSpPr>
          <p:nvPr/>
        </p:nvCxnSpPr>
        <p:spPr>
          <a:xfrm>
            <a:off x="18793989" y="10781706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 descr=" 23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/>
              <p:nvPr/>
            </p:nvSpPr>
            <p:spPr>
              <a:xfrm>
                <a:off x="20386740" y="10254053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Rectangle 22" descr=" 23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6740" y="10254053"/>
                <a:ext cx="79060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 descr=" 54">
            <a:extLst>
              <a:ext uri="{FF2B5EF4-FFF2-40B4-BE49-F238E27FC236}">
                <a16:creationId xmlns:a16="http://schemas.microsoft.com/office/drawing/2014/main" id="{9C41D313-F85D-45CB-B192-8F3017A04583}"/>
              </a:ext>
            </a:extLst>
          </p:cNvPr>
          <p:cNvCxnSpPr>
            <a:cxnSpLocks/>
          </p:cNvCxnSpPr>
          <p:nvPr/>
        </p:nvCxnSpPr>
        <p:spPr>
          <a:xfrm>
            <a:off x="13360374" y="10746397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 descr=" 2">
            <a:extLst>
              <a:ext uri="{FF2B5EF4-FFF2-40B4-BE49-F238E27FC236}">
                <a16:creationId xmlns:a16="http://schemas.microsoft.com/office/drawing/2014/main" id="{1EDAF419-B2D1-4139-84B7-D910CB048A1F}"/>
              </a:ext>
            </a:extLst>
          </p:cNvPr>
          <p:cNvSpPr/>
          <p:nvPr/>
        </p:nvSpPr>
        <p:spPr bwMode="auto">
          <a:xfrm>
            <a:off x="14939748" y="9535660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p:sp>
        <p:nvSpPr>
          <p:cNvPr id="6" name="TextBox 5" descr=" 6">
            <a:extLst>
              <a:ext uri="{FF2B5EF4-FFF2-40B4-BE49-F238E27FC236}">
                <a16:creationId xmlns:a16="http://schemas.microsoft.com/office/drawing/2014/main" id="{6EEFA43C-0689-4022-892D-6BCC624786BC}"/>
              </a:ext>
            </a:extLst>
          </p:cNvPr>
          <p:cNvSpPr txBox="1"/>
          <p:nvPr/>
        </p:nvSpPr>
        <p:spPr>
          <a:xfrm>
            <a:off x="8742556" y="6118236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model and its parameters, how do we know this model gives correct prediction? </a:t>
            </a:r>
          </a:p>
        </p:txBody>
      </p:sp>
    </p:spTree>
    <p:extLst>
      <p:ext uri="{BB962C8B-B14F-4D97-AF65-F5344CB8AC3E}">
        <p14:creationId xmlns:p14="http://schemas.microsoft.com/office/powerpoint/2010/main" val="378494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descr=" 3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</a:t>
            </a:r>
          </a:p>
        </p:txBody>
      </p:sp>
      <p:sp>
        <p:nvSpPr>
          <p:cNvPr id="4" name="Title 3" descr=" 4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Generalization</a:t>
            </a:r>
          </a:p>
        </p:txBody>
      </p:sp>
      <p:cxnSp>
        <p:nvCxnSpPr>
          <p:cNvPr id="10" name="Straight Arrow Connector 9" descr=" 10">
            <a:extLst>
              <a:ext uri="{FF2B5EF4-FFF2-40B4-BE49-F238E27FC236}">
                <a16:creationId xmlns:a16="http://schemas.microsoft.com/office/drawing/2014/main" id="{2D4334E3-740C-4256-951E-428580DA3CCF}"/>
              </a:ext>
            </a:extLst>
          </p:cNvPr>
          <p:cNvCxnSpPr>
            <a:cxnSpLocks/>
          </p:cNvCxnSpPr>
          <p:nvPr/>
        </p:nvCxnSpPr>
        <p:spPr>
          <a:xfrm flipV="1">
            <a:off x="10033000" y="6735308"/>
            <a:ext cx="2454046" cy="86003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ylinder 10" descr=" 11">
            <a:extLst>
              <a:ext uri="{FF2B5EF4-FFF2-40B4-BE49-F238E27FC236}">
                <a16:creationId xmlns:a16="http://schemas.microsoft.com/office/drawing/2014/main" id="{15A5A8FF-E7B4-4DFD-B06F-8D5FAE4093C7}"/>
              </a:ext>
            </a:extLst>
          </p:cNvPr>
          <p:cNvSpPr/>
          <p:nvPr/>
        </p:nvSpPr>
        <p:spPr bwMode="auto">
          <a:xfrm>
            <a:off x="12852400" y="4725145"/>
            <a:ext cx="2921000" cy="4089400"/>
          </a:xfrm>
          <a:prstGeom prst="ca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Training 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set</a:t>
            </a:r>
          </a:p>
        </p:txBody>
      </p:sp>
      <p:cxnSp>
        <p:nvCxnSpPr>
          <p:cNvPr id="13" name="Straight Arrow Connector 12" descr=" 13">
            <a:extLst>
              <a:ext uri="{FF2B5EF4-FFF2-40B4-BE49-F238E27FC236}">
                <a16:creationId xmlns:a16="http://schemas.microsoft.com/office/drawing/2014/main" id="{99A67652-7BAF-41EB-9BBA-0D28A25B2667}"/>
              </a:ext>
            </a:extLst>
          </p:cNvPr>
          <p:cNvCxnSpPr>
            <a:cxnSpLocks/>
          </p:cNvCxnSpPr>
          <p:nvPr/>
        </p:nvCxnSpPr>
        <p:spPr>
          <a:xfrm flipV="1">
            <a:off x="16138754" y="6735308"/>
            <a:ext cx="2923049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 descr=" 16">
            <a:extLst>
              <a:ext uri="{FF2B5EF4-FFF2-40B4-BE49-F238E27FC236}">
                <a16:creationId xmlns:a16="http://schemas.microsoft.com/office/drawing/2014/main" id="{17FED8C3-DAC4-40D5-B01C-CA324E12D1F6}"/>
              </a:ext>
            </a:extLst>
          </p:cNvPr>
          <p:cNvSpPr/>
          <p:nvPr/>
        </p:nvSpPr>
        <p:spPr bwMode="auto">
          <a:xfrm>
            <a:off x="19427157" y="5466102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p:pic>
        <p:nvPicPr>
          <p:cNvPr id="3074" name="Picture 2" descr=" 3074">
            <a:extLst>
              <a:ext uri="{FF2B5EF4-FFF2-40B4-BE49-F238E27FC236}">
                <a16:creationId xmlns:a16="http://schemas.microsoft.com/office/drawing/2014/main" id="{E03308FF-D619-43B5-A50F-8FF53AAE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23" y="8455381"/>
            <a:ext cx="4699000" cy="33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 descr=" 21">
            <a:extLst>
              <a:ext uri="{FF2B5EF4-FFF2-40B4-BE49-F238E27FC236}">
                <a16:creationId xmlns:a16="http://schemas.microsoft.com/office/drawing/2014/main" id="{F29EF540-7710-4C5B-9B19-1E11705D88D8}"/>
              </a:ext>
            </a:extLst>
          </p:cNvPr>
          <p:cNvSpPr txBox="1"/>
          <p:nvPr/>
        </p:nvSpPr>
        <p:spPr>
          <a:xfrm>
            <a:off x="3098796" y="8934316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Underlying data distribution</a:t>
            </a:r>
          </a:p>
        </p:txBody>
      </p:sp>
      <p:sp>
        <p:nvSpPr>
          <p:cNvPr id="23" name="TextBox 22" descr=" 23">
            <a:extLst>
              <a:ext uri="{FF2B5EF4-FFF2-40B4-BE49-F238E27FC236}">
                <a16:creationId xmlns:a16="http://schemas.microsoft.com/office/drawing/2014/main" id="{292D091A-5A00-4A1E-90AA-5AF81E412123}"/>
              </a:ext>
            </a:extLst>
          </p:cNvPr>
          <p:cNvSpPr txBox="1"/>
          <p:nvPr/>
        </p:nvSpPr>
        <p:spPr>
          <a:xfrm>
            <a:off x="2878022" y="12451804"/>
            <a:ext cx="8101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this distribution or an effective way to compute it!</a:t>
            </a:r>
          </a:p>
        </p:txBody>
      </p:sp>
      <p:cxnSp>
        <p:nvCxnSpPr>
          <p:cNvPr id="31" name="Straight Arrow Connector 30" descr=" 31">
            <a:extLst>
              <a:ext uri="{FF2B5EF4-FFF2-40B4-BE49-F238E27FC236}">
                <a16:creationId xmlns:a16="http://schemas.microsoft.com/office/drawing/2014/main" id="{A74D95E4-E425-446A-9EA5-3AB2A0518ABC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3274516" y="6735307"/>
            <a:ext cx="2055684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 descr=" 34">
            <a:extLst>
              <a:ext uri="{FF2B5EF4-FFF2-40B4-BE49-F238E27FC236}">
                <a16:creationId xmlns:a16="http://schemas.microsoft.com/office/drawing/2014/main" id="{4CD90AC6-E9DF-4EC2-8BB3-334F79AA6F91}"/>
              </a:ext>
            </a:extLst>
          </p:cNvPr>
          <p:cNvSpPr txBox="1"/>
          <p:nvPr/>
        </p:nvSpPr>
        <p:spPr>
          <a:xfrm>
            <a:off x="25687222" y="5841019"/>
            <a:ext cx="7129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loss</a:t>
            </a:r>
          </a:p>
          <a:p>
            <a:r>
              <a:rPr lang="en-US" dirty="0"/>
              <a:t>Training accuracy</a:t>
            </a:r>
          </a:p>
        </p:txBody>
      </p:sp>
      <p:sp>
        <p:nvSpPr>
          <p:cNvPr id="3075" name="TextBox 3074" descr=" 3075">
            <a:extLst>
              <a:ext uri="{FF2B5EF4-FFF2-40B4-BE49-F238E27FC236}">
                <a16:creationId xmlns:a16="http://schemas.microsoft.com/office/drawing/2014/main" id="{9B1AEBF4-7A7F-41FA-88A5-B3B142F9A87A}"/>
              </a:ext>
            </a:extLst>
          </p:cNvPr>
          <p:cNvSpPr txBox="1"/>
          <p:nvPr/>
        </p:nvSpPr>
        <p:spPr>
          <a:xfrm>
            <a:off x="2090623" y="15882311"/>
            <a:ext cx="34383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Training and test sets are sampled from the same distribution, </a:t>
            </a:r>
            <a:r>
              <a:rPr lang="en-US" dirty="0" err="1"/>
              <a:t>i.i.d</a:t>
            </a:r>
            <a:r>
              <a:rPr lang="en-US" dirty="0"/>
              <a:t>. (independent and identically distributed)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We care test/generalization performance; that is, the performance of training model on a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705689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descr=" 3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</a:t>
            </a:r>
          </a:p>
        </p:txBody>
      </p:sp>
      <p:sp>
        <p:nvSpPr>
          <p:cNvPr id="4" name="Title 3" descr=" 4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Generalization</a:t>
            </a:r>
          </a:p>
        </p:txBody>
      </p:sp>
      <p:cxnSp>
        <p:nvCxnSpPr>
          <p:cNvPr id="10" name="Straight Arrow Connector 9" descr=" 10">
            <a:extLst>
              <a:ext uri="{FF2B5EF4-FFF2-40B4-BE49-F238E27FC236}">
                <a16:creationId xmlns:a16="http://schemas.microsoft.com/office/drawing/2014/main" id="{2D4334E3-740C-4256-951E-428580DA3CCF}"/>
              </a:ext>
            </a:extLst>
          </p:cNvPr>
          <p:cNvCxnSpPr>
            <a:cxnSpLocks/>
          </p:cNvCxnSpPr>
          <p:nvPr/>
        </p:nvCxnSpPr>
        <p:spPr>
          <a:xfrm flipV="1">
            <a:off x="10033000" y="6735308"/>
            <a:ext cx="2454046" cy="86003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ylinder 10" descr=" 11">
            <a:extLst>
              <a:ext uri="{FF2B5EF4-FFF2-40B4-BE49-F238E27FC236}">
                <a16:creationId xmlns:a16="http://schemas.microsoft.com/office/drawing/2014/main" id="{15A5A8FF-E7B4-4DFD-B06F-8D5FAE4093C7}"/>
              </a:ext>
            </a:extLst>
          </p:cNvPr>
          <p:cNvSpPr/>
          <p:nvPr/>
        </p:nvSpPr>
        <p:spPr bwMode="auto">
          <a:xfrm>
            <a:off x="12852400" y="4725145"/>
            <a:ext cx="2921000" cy="4089400"/>
          </a:xfrm>
          <a:prstGeom prst="ca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Training 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set</a:t>
            </a:r>
          </a:p>
        </p:txBody>
      </p:sp>
      <p:sp>
        <p:nvSpPr>
          <p:cNvPr id="15" name="Cylinder 14" descr=" 12">
            <a:extLst>
              <a:ext uri="{FF2B5EF4-FFF2-40B4-BE49-F238E27FC236}">
                <a16:creationId xmlns:a16="http://schemas.microsoft.com/office/drawing/2014/main" id="{C0DB1DFD-BC09-459A-BA83-B7ACF674C3F3}"/>
              </a:ext>
            </a:extLst>
          </p:cNvPr>
          <p:cNvSpPr/>
          <p:nvPr/>
        </p:nvSpPr>
        <p:spPr bwMode="auto">
          <a:xfrm>
            <a:off x="13035076" y="10893781"/>
            <a:ext cx="2921000" cy="4089400"/>
          </a:xfrm>
          <a:prstGeom prst="ca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Test 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set</a:t>
            </a:r>
          </a:p>
        </p:txBody>
      </p:sp>
      <p:cxnSp>
        <p:nvCxnSpPr>
          <p:cNvPr id="13" name="Straight Arrow Connector 12" descr=" 13">
            <a:extLst>
              <a:ext uri="{FF2B5EF4-FFF2-40B4-BE49-F238E27FC236}">
                <a16:creationId xmlns:a16="http://schemas.microsoft.com/office/drawing/2014/main" id="{99A67652-7BAF-41EB-9BBA-0D28A25B2667}"/>
              </a:ext>
            </a:extLst>
          </p:cNvPr>
          <p:cNvCxnSpPr>
            <a:cxnSpLocks/>
          </p:cNvCxnSpPr>
          <p:nvPr/>
        </p:nvCxnSpPr>
        <p:spPr>
          <a:xfrm flipV="1">
            <a:off x="16138754" y="6735308"/>
            <a:ext cx="2923049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 descr=" 16">
            <a:extLst>
              <a:ext uri="{FF2B5EF4-FFF2-40B4-BE49-F238E27FC236}">
                <a16:creationId xmlns:a16="http://schemas.microsoft.com/office/drawing/2014/main" id="{17FED8C3-DAC4-40D5-B01C-CA324E12D1F6}"/>
              </a:ext>
            </a:extLst>
          </p:cNvPr>
          <p:cNvSpPr/>
          <p:nvPr/>
        </p:nvSpPr>
        <p:spPr bwMode="auto">
          <a:xfrm>
            <a:off x="19427157" y="5466102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p:pic>
        <p:nvPicPr>
          <p:cNvPr id="3074" name="Picture 2" descr=" 3074">
            <a:extLst>
              <a:ext uri="{FF2B5EF4-FFF2-40B4-BE49-F238E27FC236}">
                <a16:creationId xmlns:a16="http://schemas.microsoft.com/office/drawing/2014/main" id="{E03308FF-D619-43B5-A50F-8FF53AAE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23" y="8455381"/>
            <a:ext cx="4699000" cy="33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 descr=" 19">
            <a:extLst>
              <a:ext uri="{FF2B5EF4-FFF2-40B4-BE49-F238E27FC236}">
                <a16:creationId xmlns:a16="http://schemas.microsoft.com/office/drawing/2014/main" id="{AF029F4F-C454-4436-902C-96884DEBE7A2}"/>
              </a:ext>
            </a:extLst>
          </p:cNvPr>
          <p:cNvCxnSpPr>
            <a:cxnSpLocks/>
          </p:cNvCxnSpPr>
          <p:nvPr/>
        </p:nvCxnSpPr>
        <p:spPr>
          <a:xfrm>
            <a:off x="10033000" y="11795481"/>
            <a:ext cx="2819399" cy="87636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 descr=" 21">
            <a:extLst>
              <a:ext uri="{FF2B5EF4-FFF2-40B4-BE49-F238E27FC236}">
                <a16:creationId xmlns:a16="http://schemas.microsoft.com/office/drawing/2014/main" id="{F29EF540-7710-4C5B-9B19-1E11705D88D8}"/>
              </a:ext>
            </a:extLst>
          </p:cNvPr>
          <p:cNvSpPr txBox="1"/>
          <p:nvPr/>
        </p:nvSpPr>
        <p:spPr>
          <a:xfrm>
            <a:off x="3098796" y="8934316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Underlying data distribution</a:t>
            </a:r>
          </a:p>
        </p:txBody>
      </p:sp>
      <p:sp>
        <p:nvSpPr>
          <p:cNvPr id="23" name="TextBox 22" descr=" 23">
            <a:extLst>
              <a:ext uri="{FF2B5EF4-FFF2-40B4-BE49-F238E27FC236}">
                <a16:creationId xmlns:a16="http://schemas.microsoft.com/office/drawing/2014/main" id="{292D091A-5A00-4A1E-90AA-5AF81E412123}"/>
              </a:ext>
            </a:extLst>
          </p:cNvPr>
          <p:cNvSpPr txBox="1"/>
          <p:nvPr/>
        </p:nvSpPr>
        <p:spPr>
          <a:xfrm>
            <a:off x="2878022" y="12451804"/>
            <a:ext cx="8101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this distribution or an effective way to compute it!</a:t>
            </a:r>
          </a:p>
        </p:txBody>
      </p:sp>
      <p:cxnSp>
        <p:nvCxnSpPr>
          <p:cNvPr id="31" name="Straight Arrow Connector 30" descr=" 31">
            <a:extLst>
              <a:ext uri="{FF2B5EF4-FFF2-40B4-BE49-F238E27FC236}">
                <a16:creationId xmlns:a16="http://schemas.microsoft.com/office/drawing/2014/main" id="{A74D95E4-E425-446A-9EA5-3AB2A0518ABC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3274516" y="6735307"/>
            <a:ext cx="2055684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 descr=" 34">
            <a:extLst>
              <a:ext uri="{FF2B5EF4-FFF2-40B4-BE49-F238E27FC236}">
                <a16:creationId xmlns:a16="http://schemas.microsoft.com/office/drawing/2014/main" id="{4CD90AC6-E9DF-4EC2-8BB3-334F79AA6F91}"/>
              </a:ext>
            </a:extLst>
          </p:cNvPr>
          <p:cNvSpPr txBox="1"/>
          <p:nvPr/>
        </p:nvSpPr>
        <p:spPr>
          <a:xfrm>
            <a:off x="25687222" y="5841019"/>
            <a:ext cx="7129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loss</a:t>
            </a:r>
          </a:p>
          <a:p>
            <a:r>
              <a:rPr lang="en-US" dirty="0"/>
              <a:t>Training accuracy</a:t>
            </a:r>
          </a:p>
        </p:txBody>
      </p:sp>
      <p:sp>
        <p:nvSpPr>
          <p:cNvPr id="3075" name="TextBox 3074" descr=" 3075">
            <a:extLst>
              <a:ext uri="{FF2B5EF4-FFF2-40B4-BE49-F238E27FC236}">
                <a16:creationId xmlns:a16="http://schemas.microsoft.com/office/drawing/2014/main" id="{9B1AEBF4-7A7F-41FA-88A5-B3B142F9A87A}"/>
              </a:ext>
            </a:extLst>
          </p:cNvPr>
          <p:cNvSpPr txBox="1"/>
          <p:nvPr/>
        </p:nvSpPr>
        <p:spPr>
          <a:xfrm>
            <a:off x="2090623" y="15882311"/>
            <a:ext cx="34383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Training and test sets are sampled from the same distribution, </a:t>
            </a:r>
            <a:r>
              <a:rPr lang="en-US" dirty="0" err="1"/>
              <a:t>i.i.d</a:t>
            </a:r>
            <a:r>
              <a:rPr lang="en-US" dirty="0"/>
              <a:t>. (independent and identically distributed)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We care test/generalization performance; that is, the performance of training model on a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3476893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descr=" 3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</a:t>
            </a:r>
          </a:p>
        </p:txBody>
      </p:sp>
      <p:sp>
        <p:nvSpPr>
          <p:cNvPr id="4" name="Title 3" descr=" 4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Generalization</a:t>
            </a:r>
          </a:p>
        </p:txBody>
      </p:sp>
      <p:cxnSp>
        <p:nvCxnSpPr>
          <p:cNvPr id="10" name="Straight Arrow Connector 9" descr=" 10">
            <a:extLst>
              <a:ext uri="{FF2B5EF4-FFF2-40B4-BE49-F238E27FC236}">
                <a16:creationId xmlns:a16="http://schemas.microsoft.com/office/drawing/2014/main" id="{2D4334E3-740C-4256-951E-428580DA3CCF}"/>
              </a:ext>
            </a:extLst>
          </p:cNvPr>
          <p:cNvCxnSpPr>
            <a:cxnSpLocks/>
          </p:cNvCxnSpPr>
          <p:nvPr/>
        </p:nvCxnSpPr>
        <p:spPr>
          <a:xfrm flipV="1">
            <a:off x="10033000" y="6735308"/>
            <a:ext cx="2454046" cy="86003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ylinder 10" descr=" 11">
            <a:extLst>
              <a:ext uri="{FF2B5EF4-FFF2-40B4-BE49-F238E27FC236}">
                <a16:creationId xmlns:a16="http://schemas.microsoft.com/office/drawing/2014/main" id="{15A5A8FF-E7B4-4DFD-B06F-8D5FAE4093C7}"/>
              </a:ext>
            </a:extLst>
          </p:cNvPr>
          <p:cNvSpPr/>
          <p:nvPr/>
        </p:nvSpPr>
        <p:spPr bwMode="auto">
          <a:xfrm>
            <a:off x="12852400" y="4725145"/>
            <a:ext cx="2921000" cy="4089400"/>
          </a:xfrm>
          <a:prstGeom prst="ca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Training 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set</a:t>
            </a:r>
          </a:p>
        </p:txBody>
      </p:sp>
      <p:sp>
        <p:nvSpPr>
          <p:cNvPr id="15" name="Cylinder 14" descr=" 12">
            <a:extLst>
              <a:ext uri="{FF2B5EF4-FFF2-40B4-BE49-F238E27FC236}">
                <a16:creationId xmlns:a16="http://schemas.microsoft.com/office/drawing/2014/main" id="{C0DB1DFD-BC09-459A-BA83-B7ACF674C3F3}"/>
              </a:ext>
            </a:extLst>
          </p:cNvPr>
          <p:cNvSpPr/>
          <p:nvPr/>
        </p:nvSpPr>
        <p:spPr bwMode="auto">
          <a:xfrm>
            <a:off x="13035076" y="10893781"/>
            <a:ext cx="2921000" cy="4089400"/>
          </a:xfrm>
          <a:prstGeom prst="ca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Test 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set</a:t>
            </a:r>
          </a:p>
        </p:txBody>
      </p:sp>
      <p:cxnSp>
        <p:nvCxnSpPr>
          <p:cNvPr id="13" name="Straight Arrow Connector 12" descr=" 13">
            <a:extLst>
              <a:ext uri="{FF2B5EF4-FFF2-40B4-BE49-F238E27FC236}">
                <a16:creationId xmlns:a16="http://schemas.microsoft.com/office/drawing/2014/main" id="{99A67652-7BAF-41EB-9BBA-0D28A25B2667}"/>
              </a:ext>
            </a:extLst>
          </p:cNvPr>
          <p:cNvCxnSpPr>
            <a:cxnSpLocks/>
          </p:cNvCxnSpPr>
          <p:nvPr/>
        </p:nvCxnSpPr>
        <p:spPr>
          <a:xfrm flipV="1">
            <a:off x="16138754" y="6735308"/>
            <a:ext cx="2923049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 15">
            <a:extLst>
              <a:ext uri="{FF2B5EF4-FFF2-40B4-BE49-F238E27FC236}">
                <a16:creationId xmlns:a16="http://schemas.microsoft.com/office/drawing/2014/main" id="{BEBB7986-768B-45D7-84CA-240526979A37}"/>
              </a:ext>
            </a:extLst>
          </p:cNvPr>
          <p:cNvCxnSpPr>
            <a:cxnSpLocks/>
          </p:cNvCxnSpPr>
          <p:nvPr/>
        </p:nvCxnSpPr>
        <p:spPr>
          <a:xfrm flipV="1">
            <a:off x="16242148" y="12942110"/>
            <a:ext cx="2579252" cy="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 descr=" 16">
            <a:extLst>
              <a:ext uri="{FF2B5EF4-FFF2-40B4-BE49-F238E27FC236}">
                <a16:creationId xmlns:a16="http://schemas.microsoft.com/office/drawing/2014/main" id="{17FED8C3-DAC4-40D5-B01C-CA324E12D1F6}"/>
              </a:ext>
            </a:extLst>
          </p:cNvPr>
          <p:cNvSpPr/>
          <p:nvPr/>
        </p:nvSpPr>
        <p:spPr bwMode="auto">
          <a:xfrm>
            <a:off x="19427157" y="5466102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p:cxnSp>
        <p:nvCxnSpPr>
          <p:cNvPr id="18" name="Straight Arrow Connector 17" descr=" 17">
            <a:extLst>
              <a:ext uri="{FF2B5EF4-FFF2-40B4-BE49-F238E27FC236}">
                <a16:creationId xmlns:a16="http://schemas.microsoft.com/office/drawing/2014/main" id="{A9A74605-2C69-4233-935D-B0F1D2828860}"/>
              </a:ext>
            </a:extLst>
          </p:cNvPr>
          <p:cNvCxnSpPr>
            <a:cxnSpLocks/>
          </p:cNvCxnSpPr>
          <p:nvPr/>
        </p:nvCxnSpPr>
        <p:spPr>
          <a:xfrm>
            <a:off x="21345832" y="8004513"/>
            <a:ext cx="0" cy="400686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 3074">
            <a:extLst>
              <a:ext uri="{FF2B5EF4-FFF2-40B4-BE49-F238E27FC236}">
                <a16:creationId xmlns:a16="http://schemas.microsoft.com/office/drawing/2014/main" id="{E03308FF-D619-43B5-A50F-8FF53AAE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23" y="8455381"/>
            <a:ext cx="4699000" cy="33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 descr=" 19">
            <a:extLst>
              <a:ext uri="{FF2B5EF4-FFF2-40B4-BE49-F238E27FC236}">
                <a16:creationId xmlns:a16="http://schemas.microsoft.com/office/drawing/2014/main" id="{AF029F4F-C454-4436-902C-96884DEBE7A2}"/>
              </a:ext>
            </a:extLst>
          </p:cNvPr>
          <p:cNvCxnSpPr>
            <a:cxnSpLocks/>
          </p:cNvCxnSpPr>
          <p:nvPr/>
        </p:nvCxnSpPr>
        <p:spPr>
          <a:xfrm>
            <a:off x="10033000" y="11795481"/>
            <a:ext cx="2819399" cy="87636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 descr=" 21">
            <a:extLst>
              <a:ext uri="{FF2B5EF4-FFF2-40B4-BE49-F238E27FC236}">
                <a16:creationId xmlns:a16="http://schemas.microsoft.com/office/drawing/2014/main" id="{F29EF540-7710-4C5B-9B19-1E11705D88D8}"/>
              </a:ext>
            </a:extLst>
          </p:cNvPr>
          <p:cNvSpPr txBox="1"/>
          <p:nvPr/>
        </p:nvSpPr>
        <p:spPr>
          <a:xfrm>
            <a:off x="3098796" y="8934316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Underlying data distribution</a:t>
            </a:r>
          </a:p>
        </p:txBody>
      </p:sp>
      <p:sp>
        <p:nvSpPr>
          <p:cNvPr id="23" name="TextBox 22" descr=" 23">
            <a:extLst>
              <a:ext uri="{FF2B5EF4-FFF2-40B4-BE49-F238E27FC236}">
                <a16:creationId xmlns:a16="http://schemas.microsoft.com/office/drawing/2014/main" id="{292D091A-5A00-4A1E-90AA-5AF81E412123}"/>
              </a:ext>
            </a:extLst>
          </p:cNvPr>
          <p:cNvSpPr txBox="1"/>
          <p:nvPr/>
        </p:nvSpPr>
        <p:spPr>
          <a:xfrm>
            <a:off x="2878022" y="12451804"/>
            <a:ext cx="8101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this distribution or an effective way to compute it!</a:t>
            </a:r>
          </a:p>
        </p:txBody>
      </p:sp>
      <p:sp>
        <p:nvSpPr>
          <p:cNvPr id="20" name="Rectangle 19" descr=" 24">
            <a:extLst>
              <a:ext uri="{FF2B5EF4-FFF2-40B4-BE49-F238E27FC236}">
                <a16:creationId xmlns:a16="http://schemas.microsoft.com/office/drawing/2014/main" id="{1AD92B37-C445-496E-84B4-110FEF4AFFFD}"/>
              </a:ext>
            </a:extLst>
          </p:cNvPr>
          <p:cNvSpPr/>
          <p:nvPr/>
        </p:nvSpPr>
        <p:spPr bwMode="auto">
          <a:xfrm>
            <a:off x="19290148" y="12011381"/>
            <a:ext cx="4111368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Inference</a:t>
            </a:r>
          </a:p>
        </p:txBody>
      </p:sp>
      <p:cxnSp>
        <p:nvCxnSpPr>
          <p:cNvPr id="31" name="Straight Arrow Connector 30" descr=" 31">
            <a:extLst>
              <a:ext uri="{FF2B5EF4-FFF2-40B4-BE49-F238E27FC236}">
                <a16:creationId xmlns:a16="http://schemas.microsoft.com/office/drawing/2014/main" id="{A74D95E4-E425-446A-9EA5-3AB2A0518ABC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3274516" y="6735307"/>
            <a:ext cx="2055684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 descr=" 34">
            <a:extLst>
              <a:ext uri="{FF2B5EF4-FFF2-40B4-BE49-F238E27FC236}">
                <a16:creationId xmlns:a16="http://schemas.microsoft.com/office/drawing/2014/main" id="{4CD90AC6-E9DF-4EC2-8BB3-334F79AA6F91}"/>
              </a:ext>
            </a:extLst>
          </p:cNvPr>
          <p:cNvSpPr txBox="1"/>
          <p:nvPr/>
        </p:nvSpPr>
        <p:spPr>
          <a:xfrm>
            <a:off x="25687222" y="5841019"/>
            <a:ext cx="7129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loss</a:t>
            </a:r>
          </a:p>
          <a:p>
            <a:r>
              <a:rPr lang="en-US" dirty="0"/>
              <a:t>Training accuracy</a:t>
            </a:r>
          </a:p>
        </p:txBody>
      </p:sp>
      <p:sp>
        <p:nvSpPr>
          <p:cNvPr id="19" name="TextBox 18" descr=" 3073">
            <a:extLst>
              <a:ext uri="{FF2B5EF4-FFF2-40B4-BE49-F238E27FC236}">
                <a16:creationId xmlns:a16="http://schemas.microsoft.com/office/drawing/2014/main" id="{EDBE3790-02CC-4D27-B26E-CB6F79E23407}"/>
              </a:ext>
            </a:extLst>
          </p:cNvPr>
          <p:cNvSpPr txBox="1"/>
          <p:nvPr/>
        </p:nvSpPr>
        <p:spPr>
          <a:xfrm>
            <a:off x="21564600" y="9256432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model</a:t>
            </a:r>
          </a:p>
        </p:txBody>
      </p:sp>
      <p:sp>
        <p:nvSpPr>
          <p:cNvPr id="3075" name="TextBox 3074" descr=" 3075">
            <a:extLst>
              <a:ext uri="{FF2B5EF4-FFF2-40B4-BE49-F238E27FC236}">
                <a16:creationId xmlns:a16="http://schemas.microsoft.com/office/drawing/2014/main" id="{9B1AEBF4-7A7F-41FA-88A5-B3B142F9A87A}"/>
              </a:ext>
            </a:extLst>
          </p:cNvPr>
          <p:cNvSpPr txBox="1"/>
          <p:nvPr/>
        </p:nvSpPr>
        <p:spPr>
          <a:xfrm>
            <a:off x="2090623" y="15882311"/>
            <a:ext cx="34383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Training and test sets are sampled from the same distribution, </a:t>
            </a:r>
            <a:r>
              <a:rPr lang="en-US" dirty="0" err="1"/>
              <a:t>i.i.d</a:t>
            </a:r>
            <a:r>
              <a:rPr lang="en-US" dirty="0"/>
              <a:t>. (independent and identically distributed)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We care test/generalization performance; that is, the performance of training model on a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061734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descr=" 3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</a:t>
            </a:r>
          </a:p>
        </p:txBody>
      </p:sp>
      <p:sp>
        <p:nvSpPr>
          <p:cNvPr id="4" name="Title 3" descr=" 4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Generalization</a:t>
            </a:r>
          </a:p>
        </p:txBody>
      </p:sp>
      <p:cxnSp>
        <p:nvCxnSpPr>
          <p:cNvPr id="10" name="Straight Arrow Connector 9" descr=" 10">
            <a:extLst>
              <a:ext uri="{FF2B5EF4-FFF2-40B4-BE49-F238E27FC236}">
                <a16:creationId xmlns:a16="http://schemas.microsoft.com/office/drawing/2014/main" id="{2D4334E3-740C-4256-951E-428580DA3CCF}"/>
              </a:ext>
            </a:extLst>
          </p:cNvPr>
          <p:cNvCxnSpPr>
            <a:cxnSpLocks/>
          </p:cNvCxnSpPr>
          <p:nvPr/>
        </p:nvCxnSpPr>
        <p:spPr>
          <a:xfrm flipV="1">
            <a:off x="10033000" y="6735308"/>
            <a:ext cx="2454046" cy="86003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ylinder 10" descr=" 11">
            <a:extLst>
              <a:ext uri="{FF2B5EF4-FFF2-40B4-BE49-F238E27FC236}">
                <a16:creationId xmlns:a16="http://schemas.microsoft.com/office/drawing/2014/main" id="{15A5A8FF-E7B4-4DFD-B06F-8D5FAE4093C7}"/>
              </a:ext>
            </a:extLst>
          </p:cNvPr>
          <p:cNvSpPr/>
          <p:nvPr/>
        </p:nvSpPr>
        <p:spPr bwMode="auto">
          <a:xfrm>
            <a:off x="12852400" y="4725145"/>
            <a:ext cx="2921000" cy="4089400"/>
          </a:xfrm>
          <a:prstGeom prst="ca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Training 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set</a:t>
            </a:r>
          </a:p>
        </p:txBody>
      </p:sp>
      <p:sp>
        <p:nvSpPr>
          <p:cNvPr id="15" name="Cylinder 14" descr=" 12">
            <a:extLst>
              <a:ext uri="{FF2B5EF4-FFF2-40B4-BE49-F238E27FC236}">
                <a16:creationId xmlns:a16="http://schemas.microsoft.com/office/drawing/2014/main" id="{C0DB1DFD-BC09-459A-BA83-B7ACF674C3F3}"/>
              </a:ext>
            </a:extLst>
          </p:cNvPr>
          <p:cNvSpPr/>
          <p:nvPr/>
        </p:nvSpPr>
        <p:spPr bwMode="auto">
          <a:xfrm>
            <a:off x="13035076" y="10893781"/>
            <a:ext cx="2921000" cy="4089400"/>
          </a:xfrm>
          <a:prstGeom prst="ca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Test 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set</a:t>
            </a:r>
          </a:p>
        </p:txBody>
      </p:sp>
      <p:cxnSp>
        <p:nvCxnSpPr>
          <p:cNvPr id="13" name="Straight Arrow Connector 12" descr=" 13">
            <a:extLst>
              <a:ext uri="{FF2B5EF4-FFF2-40B4-BE49-F238E27FC236}">
                <a16:creationId xmlns:a16="http://schemas.microsoft.com/office/drawing/2014/main" id="{99A67652-7BAF-41EB-9BBA-0D28A25B2667}"/>
              </a:ext>
            </a:extLst>
          </p:cNvPr>
          <p:cNvCxnSpPr>
            <a:cxnSpLocks/>
          </p:cNvCxnSpPr>
          <p:nvPr/>
        </p:nvCxnSpPr>
        <p:spPr>
          <a:xfrm flipV="1">
            <a:off x="16138754" y="6735308"/>
            <a:ext cx="2923049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 15">
            <a:extLst>
              <a:ext uri="{FF2B5EF4-FFF2-40B4-BE49-F238E27FC236}">
                <a16:creationId xmlns:a16="http://schemas.microsoft.com/office/drawing/2014/main" id="{BEBB7986-768B-45D7-84CA-240526979A37}"/>
              </a:ext>
            </a:extLst>
          </p:cNvPr>
          <p:cNvCxnSpPr>
            <a:cxnSpLocks/>
          </p:cNvCxnSpPr>
          <p:nvPr/>
        </p:nvCxnSpPr>
        <p:spPr>
          <a:xfrm flipV="1">
            <a:off x="16242148" y="12942110"/>
            <a:ext cx="2579252" cy="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 descr=" 16">
            <a:extLst>
              <a:ext uri="{FF2B5EF4-FFF2-40B4-BE49-F238E27FC236}">
                <a16:creationId xmlns:a16="http://schemas.microsoft.com/office/drawing/2014/main" id="{17FED8C3-DAC4-40D5-B01C-CA324E12D1F6}"/>
              </a:ext>
            </a:extLst>
          </p:cNvPr>
          <p:cNvSpPr/>
          <p:nvPr/>
        </p:nvSpPr>
        <p:spPr bwMode="auto">
          <a:xfrm>
            <a:off x="19427157" y="5466102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p:cxnSp>
        <p:nvCxnSpPr>
          <p:cNvPr id="18" name="Straight Arrow Connector 17" descr=" 17">
            <a:extLst>
              <a:ext uri="{FF2B5EF4-FFF2-40B4-BE49-F238E27FC236}">
                <a16:creationId xmlns:a16="http://schemas.microsoft.com/office/drawing/2014/main" id="{A9A74605-2C69-4233-935D-B0F1D2828860}"/>
              </a:ext>
            </a:extLst>
          </p:cNvPr>
          <p:cNvCxnSpPr>
            <a:cxnSpLocks/>
          </p:cNvCxnSpPr>
          <p:nvPr/>
        </p:nvCxnSpPr>
        <p:spPr>
          <a:xfrm>
            <a:off x="21345832" y="8004513"/>
            <a:ext cx="0" cy="400686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 3074">
            <a:extLst>
              <a:ext uri="{FF2B5EF4-FFF2-40B4-BE49-F238E27FC236}">
                <a16:creationId xmlns:a16="http://schemas.microsoft.com/office/drawing/2014/main" id="{E03308FF-D619-43B5-A50F-8FF53AAE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23" y="8455381"/>
            <a:ext cx="4699000" cy="33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 descr=" 19">
            <a:extLst>
              <a:ext uri="{FF2B5EF4-FFF2-40B4-BE49-F238E27FC236}">
                <a16:creationId xmlns:a16="http://schemas.microsoft.com/office/drawing/2014/main" id="{AF029F4F-C454-4436-902C-96884DEBE7A2}"/>
              </a:ext>
            </a:extLst>
          </p:cNvPr>
          <p:cNvCxnSpPr>
            <a:cxnSpLocks/>
          </p:cNvCxnSpPr>
          <p:nvPr/>
        </p:nvCxnSpPr>
        <p:spPr>
          <a:xfrm>
            <a:off x="10033000" y="11795481"/>
            <a:ext cx="2819399" cy="87636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 descr=" 21">
            <a:extLst>
              <a:ext uri="{FF2B5EF4-FFF2-40B4-BE49-F238E27FC236}">
                <a16:creationId xmlns:a16="http://schemas.microsoft.com/office/drawing/2014/main" id="{F29EF540-7710-4C5B-9B19-1E11705D88D8}"/>
              </a:ext>
            </a:extLst>
          </p:cNvPr>
          <p:cNvSpPr txBox="1"/>
          <p:nvPr/>
        </p:nvSpPr>
        <p:spPr>
          <a:xfrm>
            <a:off x="3098796" y="8934316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Underlying data distribution</a:t>
            </a:r>
          </a:p>
        </p:txBody>
      </p:sp>
      <p:sp>
        <p:nvSpPr>
          <p:cNvPr id="23" name="TextBox 22" descr=" 23">
            <a:extLst>
              <a:ext uri="{FF2B5EF4-FFF2-40B4-BE49-F238E27FC236}">
                <a16:creationId xmlns:a16="http://schemas.microsoft.com/office/drawing/2014/main" id="{292D091A-5A00-4A1E-90AA-5AF81E412123}"/>
              </a:ext>
            </a:extLst>
          </p:cNvPr>
          <p:cNvSpPr txBox="1"/>
          <p:nvPr/>
        </p:nvSpPr>
        <p:spPr>
          <a:xfrm>
            <a:off x="2878022" y="12451804"/>
            <a:ext cx="8101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this distribution or an effective way to compute it!</a:t>
            </a:r>
          </a:p>
        </p:txBody>
      </p:sp>
      <p:sp>
        <p:nvSpPr>
          <p:cNvPr id="20" name="Rectangle 19" descr=" 24">
            <a:extLst>
              <a:ext uri="{FF2B5EF4-FFF2-40B4-BE49-F238E27FC236}">
                <a16:creationId xmlns:a16="http://schemas.microsoft.com/office/drawing/2014/main" id="{1AD92B37-C445-496E-84B4-110FEF4AFFFD}"/>
              </a:ext>
            </a:extLst>
          </p:cNvPr>
          <p:cNvSpPr/>
          <p:nvPr/>
        </p:nvSpPr>
        <p:spPr bwMode="auto">
          <a:xfrm>
            <a:off x="19290148" y="12011381"/>
            <a:ext cx="4111368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Inference</a:t>
            </a:r>
          </a:p>
        </p:txBody>
      </p:sp>
      <p:cxnSp>
        <p:nvCxnSpPr>
          <p:cNvPr id="31" name="Straight Arrow Connector 30" descr=" 31">
            <a:extLst>
              <a:ext uri="{FF2B5EF4-FFF2-40B4-BE49-F238E27FC236}">
                <a16:creationId xmlns:a16="http://schemas.microsoft.com/office/drawing/2014/main" id="{A74D95E4-E425-446A-9EA5-3AB2A0518ABC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3274516" y="6735307"/>
            <a:ext cx="2055684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 descr=" 34">
            <a:extLst>
              <a:ext uri="{FF2B5EF4-FFF2-40B4-BE49-F238E27FC236}">
                <a16:creationId xmlns:a16="http://schemas.microsoft.com/office/drawing/2014/main" id="{4CD90AC6-E9DF-4EC2-8BB3-334F79AA6F91}"/>
              </a:ext>
            </a:extLst>
          </p:cNvPr>
          <p:cNvSpPr txBox="1"/>
          <p:nvPr/>
        </p:nvSpPr>
        <p:spPr>
          <a:xfrm>
            <a:off x="25687222" y="5841019"/>
            <a:ext cx="7129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loss</a:t>
            </a:r>
          </a:p>
          <a:p>
            <a:r>
              <a:rPr lang="en-US" dirty="0"/>
              <a:t>Training accuracy</a:t>
            </a:r>
          </a:p>
        </p:txBody>
      </p:sp>
      <p:cxnSp>
        <p:nvCxnSpPr>
          <p:cNvPr id="22" name="Straight Arrow Connector 21" descr=" 35">
            <a:extLst>
              <a:ext uri="{FF2B5EF4-FFF2-40B4-BE49-F238E27FC236}">
                <a16:creationId xmlns:a16="http://schemas.microsoft.com/office/drawing/2014/main" id="{9CFFAAE2-CE56-493F-9FA4-9EF4644E8734}"/>
              </a:ext>
            </a:extLst>
          </p:cNvPr>
          <p:cNvCxnSpPr>
            <a:cxnSpLocks/>
          </p:cNvCxnSpPr>
          <p:nvPr/>
        </p:nvCxnSpPr>
        <p:spPr>
          <a:xfrm flipV="1">
            <a:off x="23401516" y="12959237"/>
            <a:ext cx="2055684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 descr=" 36">
            <a:extLst>
              <a:ext uri="{FF2B5EF4-FFF2-40B4-BE49-F238E27FC236}">
                <a16:creationId xmlns:a16="http://schemas.microsoft.com/office/drawing/2014/main" id="{2DC99EF1-EE64-4681-A6B1-7CCB35F878DD}"/>
              </a:ext>
            </a:extLst>
          </p:cNvPr>
          <p:cNvSpPr txBox="1"/>
          <p:nvPr/>
        </p:nvSpPr>
        <p:spPr>
          <a:xfrm>
            <a:off x="25814221" y="12064949"/>
            <a:ext cx="71295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loss</a:t>
            </a:r>
          </a:p>
          <a:p>
            <a:r>
              <a:rPr lang="en-US" dirty="0"/>
              <a:t>Test accuracy</a:t>
            </a:r>
          </a:p>
          <a:p>
            <a:r>
              <a:rPr lang="en-US" dirty="0"/>
              <a:t>Generalization loss …</a:t>
            </a:r>
          </a:p>
        </p:txBody>
      </p:sp>
      <p:sp>
        <p:nvSpPr>
          <p:cNvPr id="19" name="TextBox 18" descr=" 3073">
            <a:extLst>
              <a:ext uri="{FF2B5EF4-FFF2-40B4-BE49-F238E27FC236}">
                <a16:creationId xmlns:a16="http://schemas.microsoft.com/office/drawing/2014/main" id="{EDBE3790-02CC-4D27-B26E-CB6F79E23407}"/>
              </a:ext>
            </a:extLst>
          </p:cNvPr>
          <p:cNvSpPr txBox="1"/>
          <p:nvPr/>
        </p:nvSpPr>
        <p:spPr>
          <a:xfrm>
            <a:off x="21564600" y="9256432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model</a:t>
            </a:r>
          </a:p>
        </p:txBody>
      </p:sp>
      <p:sp>
        <p:nvSpPr>
          <p:cNvPr id="3075" name="TextBox 3074" descr=" 3075">
            <a:extLst>
              <a:ext uri="{FF2B5EF4-FFF2-40B4-BE49-F238E27FC236}">
                <a16:creationId xmlns:a16="http://schemas.microsoft.com/office/drawing/2014/main" id="{9B1AEBF4-7A7F-41FA-88A5-B3B142F9A87A}"/>
              </a:ext>
            </a:extLst>
          </p:cNvPr>
          <p:cNvSpPr txBox="1"/>
          <p:nvPr/>
        </p:nvSpPr>
        <p:spPr>
          <a:xfrm>
            <a:off x="2090623" y="15882311"/>
            <a:ext cx="34383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Training and test sets are sampled from the same distribution, </a:t>
            </a:r>
            <a:r>
              <a:rPr lang="en-US" dirty="0" err="1"/>
              <a:t>i.i.d</a:t>
            </a:r>
            <a:r>
              <a:rPr lang="en-US" dirty="0"/>
              <a:t>. (independent and identically distributed)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We care test/generalization performance; that is, the performance of training model on a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508524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02E37F-0691-43E7-A594-A9F394FC43F4}"/>
                  </a:ext>
                </a:extLst>
              </p:cNvPr>
              <p:cNvSpPr txBox="1"/>
              <p:nvPr/>
            </p:nvSpPr>
            <p:spPr>
              <a:xfrm>
                <a:off x="1930396" y="3860800"/>
                <a:ext cx="29311604" cy="777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the underlying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approximate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 is a data set sampled from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…, (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Every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contaminated by noise: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is the random noise</a:t>
                </a:r>
              </a:p>
              <a:p>
                <a:endParaRPr lang="en-US" dirty="0"/>
              </a:p>
              <a:p>
                <a:r>
                  <a:rPr lang="en-US" dirty="0"/>
                  <a:t>We want to know the expected error of model, given the dataset D: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02E37F-0691-43E7-A594-A9F394FC4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6" y="3860800"/>
                <a:ext cx="29311604" cy="7772897"/>
              </a:xfrm>
              <a:prstGeom prst="rect">
                <a:avLst/>
              </a:prstGeom>
              <a:blipFill>
                <a:blip r:embed="rId2"/>
                <a:stretch>
                  <a:fillRect l="-1123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/>
              <p:nvPr/>
            </p:nvSpPr>
            <p:spPr>
              <a:xfrm>
                <a:off x="1930396" y="12343903"/>
                <a:ext cx="28270204" cy="300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error consists of three parts: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6" y="12343903"/>
                <a:ext cx="28270204" cy="3006208"/>
              </a:xfrm>
              <a:prstGeom prst="rect">
                <a:avLst/>
              </a:prstGeom>
              <a:blipFill>
                <a:blip r:embed="rId3"/>
                <a:stretch>
                  <a:fillRect l="-1165" t="-5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4FDBAE3-BAE3-4F26-8731-D06E8793CD1F}"/>
              </a:ext>
            </a:extLst>
          </p:cNvPr>
          <p:cNvSpPr/>
          <p:nvPr/>
        </p:nvSpPr>
        <p:spPr>
          <a:xfrm>
            <a:off x="2239611" y="18039806"/>
            <a:ext cx="88785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http://statweb.stanford.edu/~tibs/ElemStatLearn/</a:t>
            </a:r>
            <a:r>
              <a:rPr lang="en-US" sz="2400" dirty="0"/>
              <a:t>, section 2.9</a:t>
            </a:r>
          </a:p>
          <a:p>
            <a:r>
              <a:rPr lang="en-US" sz="2400" dirty="0"/>
              <a:t>https://en.wikipedia.org/wiki/Bias%E2%80%93variance_tradeoff</a:t>
            </a:r>
          </a:p>
        </p:txBody>
      </p:sp>
    </p:spTree>
    <p:extLst>
      <p:ext uri="{BB962C8B-B14F-4D97-AF65-F5344CB8AC3E}">
        <p14:creationId xmlns:p14="http://schemas.microsoft.com/office/powerpoint/2010/main" val="3633234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/>
              <p:nvPr/>
            </p:nvSpPr>
            <p:spPr>
              <a:xfrm>
                <a:off x="4342260" y="3471276"/>
                <a:ext cx="28270204" cy="300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Model prediction error consists of three parts: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260" y="3471276"/>
                <a:ext cx="28270204" cy="3006208"/>
              </a:xfrm>
              <a:prstGeom prst="rect">
                <a:avLst/>
              </a:prstGeom>
              <a:blipFill>
                <a:blip r:embed="rId2"/>
                <a:stretch>
                  <a:fillRect l="-1143" t="-5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4FDBAE3-BAE3-4F26-8731-D06E8793CD1F}"/>
              </a:ext>
            </a:extLst>
          </p:cNvPr>
          <p:cNvSpPr/>
          <p:nvPr/>
        </p:nvSpPr>
        <p:spPr>
          <a:xfrm>
            <a:off x="2239611" y="18288000"/>
            <a:ext cx="6761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http://statweb.stanford.edu/~tibs/ElemStatLearn/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B86CDF1-826D-4F58-BF1C-601F5784E594}"/>
                  </a:ext>
                </a:extLst>
              </p:cNvPr>
              <p:cNvSpPr/>
              <p:nvPr/>
            </p:nvSpPr>
            <p:spPr>
              <a:xfrm>
                <a:off x="6004304" y="7922861"/>
                <a:ext cx="1050338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𝐵𝑖𝑎𝑠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B86CDF1-826D-4F58-BF1C-601F5784E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04" y="7922861"/>
                <a:ext cx="10503388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2501E48-410D-4707-ABFF-F2E69FEB9015}"/>
              </a:ext>
            </a:extLst>
          </p:cNvPr>
          <p:cNvSpPr txBox="1"/>
          <p:nvPr/>
        </p:nvSpPr>
        <p:spPr>
          <a:xfrm>
            <a:off x="16865600" y="7605225"/>
            <a:ext cx="152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</a:t>
            </a:r>
            <a:r>
              <a:rPr lang="en-US" b="1" dirty="0"/>
              <a:t>Bias</a:t>
            </a:r>
            <a:r>
              <a:rPr lang="en-US" dirty="0"/>
              <a:t>, for the difference between the mean model performance and ground-truth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2EAC65-8CFB-44A3-B2C8-3B2511A3AC57}"/>
                  </a:ext>
                </a:extLst>
              </p:cNvPr>
              <p:cNvSpPr/>
              <p:nvPr/>
            </p:nvSpPr>
            <p:spPr>
              <a:xfrm>
                <a:off x="14864807" y="9667974"/>
                <a:ext cx="1767259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expected model performance over all possible datasets &lt;- the best model we can get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2EAC65-8CFB-44A3-B2C8-3B2511A3A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4807" y="9667974"/>
                <a:ext cx="17672593" cy="1754326"/>
              </a:xfrm>
              <a:prstGeom prst="rect">
                <a:avLst/>
              </a:prstGeom>
              <a:blipFill>
                <a:blip r:embed="rId4"/>
                <a:stretch>
                  <a:fillRect l="-1828" t="-9722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390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/>
              <p:nvPr/>
            </p:nvSpPr>
            <p:spPr>
              <a:xfrm>
                <a:off x="4342260" y="3471276"/>
                <a:ext cx="28270204" cy="300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Model prediction error consists of three parts: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260" y="3471276"/>
                <a:ext cx="28270204" cy="3006208"/>
              </a:xfrm>
              <a:prstGeom prst="rect">
                <a:avLst/>
              </a:prstGeom>
              <a:blipFill>
                <a:blip r:embed="rId2"/>
                <a:stretch>
                  <a:fillRect l="-1143" t="-5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4FDBAE3-BAE3-4F26-8731-D06E8793CD1F}"/>
              </a:ext>
            </a:extLst>
          </p:cNvPr>
          <p:cNvSpPr/>
          <p:nvPr/>
        </p:nvSpPr>
        <p:spPr>
          <a:xfrm>
            <a:off x="2239611" y="18288000"/>
            <a:ext cx="6761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http://statweb.stanford.edu/~tibs/ElemStatLearn/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E07D4A-F9FB-40B5-A558-44D9EBB5CA13}"/>
                  </a:ext>
                </a:extLst>
              </p:cNvPr>
              <p:cNvSpPr/>
              <p:nvPr/>
            </p:nvSpPr>
            <p:spPr>
              <a:xfrm>
                <a:off x="4554327" y="7754875"/>
                <a:ext cx="14109183" cy="1030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E07D4A-F9FB-40B5-A558-44D9EBB5C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327" y="7754875"/>
                <a:ext cx="14109183" cy="1030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213DA7D-A479-4811-A49B-E7D7A51F88FD}"/>
              </a:ext>
            </a:extLst>
          </p:cNvPr>
          <p:cNvSpPr txBox="1"/>
          <p:nvPr/>
        </p:nvSpPr>
        <p:spPr>
          <a:xfrm>
            <a:off x="18828658" y="7495344"/>
            <a:ext cx="1590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</a:t>
            </a:r>
            <a:r>
              <a:rPr lang="en-US" b="1" dirty="0"/>
              <a:t>Variance, </a:t>
            </a:r>
            <a:r>
              <a:rPr lang="en-US" dirty="0"/>
              <a:t>measuring model performance fluctuation due to different datasets.</a:t>
            </a:r>
          </a:p>
          <a:p>
            <a:endParaRPr lang="en-US" dirty="0"/>
          </a:p>
          <a:p>
            <a:r>
              <a:rPr lang="en-US" dirty="0"/>
              <a:t>Measure how much the model prediction can change, after trained with different training sets</a:t>
            </a:r>
          </a:p>
        </p:txBody>
      </p:sp>
    </p:spTree>
    <p:extLst>
      <p:ext uri="{BB962C8B-B14F-4D97-AF65-F5344CB8AC3E}">
        <p14:creationId xmlns:p14="http://schemas.microsoft.com/office/powerpoint/2010/main" val="3906394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/>
              <p:nvPr/>
            </p:nvSpPr>
            <p:spPr>
              <a:xfrm>
                <a:off x="4342260" y="3471276"/>
                <a:ext cx="28270204" cy="300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Model prediction error consists of three parts: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260" y="3471276"/>
                <a:ext cx="28270204" cy="3006208"/>
              </a:xfrm>
              <a:prstGeom prst="rect">
                <a:avLst/>
              </a:prstGeom>
              <a:blipFill>
                <a:blip r:embed="rId2"/>
                <a:stretch>
                  <a:fillRect l="-1143" t="-5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4FDBAE3-BAE3-4F26-8731-D06E8793CD1F}"/>
              </a:ext>
            </a:extLst>
          </p:cNvPr>
          <p:cNvSpPr/>
          <p:nvPr/>
        </p:nvSpPr>
        <p:spPr>
          <a:xfrm>
            <a:off x="2239611" y="18288000"/>
            <a:ext cx="6761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http://statweb.stanford.edu/~tibs/ElemStatLearn/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3DA7D-A479-4811-A49B-E7D7A51F88FD}"/>
              </a:ext>
            </a:extLst>
          </p:cNvPr>
          <p:cNvSpPr txBox="1"/>
          <p:nvPr/>
        </p:nvSpPr>
        <p:spPr>
          <a:xfrm>
            <a:off x="10337800" y="8000307"/>
            <a:ext cx="159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 error,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88C508-AA3C-4B1C-87C8-46C36E80ACEF}"/>
                  </a:ext>
                </a:extLst>
              </p:cNvPr>
              <p:cNvSpPr txBox="1"/>
              <p:nvPr/>
            </p:nvSpPr>
            <p:spPr>
              <a:xfrm>
                <a:off x="6466113" y="7953734"/>
                <a:ext cx="120178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88C508-AA3C-4B1C-87C8-46C36E80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13" y="7953734"/>
                <a:ext cx="120178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E42CAAC-F864-47D0-BF90-105604454B17}"/>
              </a:ext>
            </a:extLst>
          </p:cNvPr>
          <p:cNvSpPr txBox="1"/>
          <p:nvPr/>
        </p:nvSpPr>
        <p:spPr>
          <a:xfrm>
            <a:off x="6766560" y="9429984"/>
            <a:ext cx="1828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lowest possible error rate for any classifier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BAA18A-F91A-472C-97C0-E573BEC25577}"/>
              </a:ext>
            </a:extLst>
          </p:cNvPr>
          <p:cNvSpPr txBox="1"/>
          <p:nvPr/>
        </p:nvSpPr>
        <p:spPr>
          <a:xfrm>
            <a:off x="6858000" y="10998974"/>
            <a:ext cx="18288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If one would know exactly what process/distribution generates the data, one still cannot achieve 100% accuracy, due to randomness</a:t>
            </a:r>
            <a:endParaRPr lang="en-US" dirty="0"/>
          </a:p>
        </p:txBody>
      </p:sp>
      <p:pic>
        <p:nvPicPr>
          <p:cNvPr id="1026" name="Picture 2" descr="Overlapping frequency distributions">
            <a:extLst>
              <a:ext uri="{FF2B5EF4-FFF2-40B4-BE49-F238E27FC236}">
                <a16:creationId xmlns:a16="http://schemas.microsoft.com/office/drawing/2014/main" id="{224B98EE-9BF4-49FA-B306-E650C9C1E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3235" y="7953734"/>
            <a:ext cx="7852410" cy="588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FDD42D-C73F-4DA7-AC8F-F84684E66694}"/>
              </a:ext>
            </a:extLst>
          </p:cNvPr>
          <p:cNvSpPr txBox="1"/>
          <p:nvPr/>
        </p:nvSpPr>
        <p:spPr>
          <a:xfrm>
            <a:off x="25250503" y="17641669"/>
            <a:ext cx="1060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http://www.alanfielding.co.uk/multivar/dawords.htm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F89821-A526-453B-8086-4F273D54F6B4}"/>
              </a:ext>
            </a:extLst>
          </p:cNvPr>
          <p:cNvSpPr txBox="1"/>
          <p:nvPr/>
        </p:nvSpPr>
        <p:spPr>
          <a:xfrm>
            <a:off x="25146000" y="14630400"/>
            <a:ext cx="9719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two classes can overlap</a:t>
            </a:r>
          </a:p>
        </p:txBody>
      </p:sp>
    </p:spTree>
    <p:extLst>
      <p:ext uri="{BB962C8B-B14F-4D97-AF65-F5344CB8AC3E}">
        <p14:creationId xmlns:p14="http://schemas.microsoft.com/office/powerpoint/2010/main" val="1823688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948E0-41B4-4252-8B13-CF1CDAF18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062" y="4584699"/>
            <a:ext cx="30495875" cy="123662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A1BC6F-47E5-4364-9589-846B986C3660}"/>
              </a:ext>
            </a:extLst>
          </p:cNvPr>
          <p:cNvSpPr/>
          <p:nvPr/>
        </p:nvSpPr>
        <p:spPr>
          <a:xfrm>
            <a:off x="2108196" y="18205678"/>
            <a:ext cx="131152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https://ascpt.onlinelibrary.wiley.com/doi/10.1002/cpt.1796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4DA13-EAFD-485C-ADCE-B1F5A45C34F3}"/>
              </a:ext>
            </a:extLst>
          </p:cNvPr>
          <p:cNvSpPr txBox="1"/>
          <p:nvPr/>
        </p:nvSpPr>
        <p:spPr>
          <a:xfrm>
            <a:off x="4724400" y="16701169"/>
            <a:ext cx="8178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 cannot represent the data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18DC5-2E67-4B05-8CA6-431ACA35A67C}"/>
              </a:ext>
            </a:extLst>
          </p:cNvPr>
          <p:cNvSpPr txBox="1"/>
          <p:nvPr/>
        </p:nvSpPr>
        <p:spPr>
          <a:xfrm>
            <a:off x="13973968" y="16625013"/>
            <a:ext cx="115784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 well represents the data distribution, and does not capture data noise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E4BE8-3FF9-47F1-9BD9-68B3F52BF65C}"/>
              </a:ext>
            </a:extLst>
          </p:cNvPr>
          <p:cNvSpPr txBox="1"/>
          <p:nvPr/>
        </p:nvSpPr>
        <p:spPr>
          <a:xfrm>
            <a:off x="24845168" y="16625013"/>
            <a:ext cx="96226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 is so flexible that it captures unwanted fluctuation due to noise</a:t>
            </a:r>
          </a:p>
        </p:txBody>
      </p:sp>
    </p:spTree>
    <p:extLst>
      <p:ext uri="{BB962C8B-B14F-4D97-AF65-F5344CB8AC3E}">
        <p14:creationId xmlns:p14="http://schemas.microsoft.com/office/powerpoint/2010/main" val="1622096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2AF397-EA58-44A7-8D51-46BB00A3BE28}"/>
              </a:ext>
            </a:extLst>
          </p:cNvPr>
          <p:cNvSpPr/>
          <p:nvPr/>
        </p:nvSpPr>
        <p:spPr>
          <a:xfrm>
            <a:off x="2260600" y="18198237"/>
            <a:ext cx="18288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https://ja.d2l.ai/chapter_deep-learning-basics/underfit-overfit.html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FC331-7EE1-40B1-843C-E8E7C0AE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6357937"/>
            <a:ext cx="14970294" cy="10202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5B977E-35D7-4713-B2A9-B0238220190D}"/>
              </a:ext>
            </a:extLst>
          </p:cNvPr>
          <p:cNvSpPr txBox="1"/>
          <p:nvPr/>
        </p:nvSpPr>
        <p:spPr>
          <a:xfrm>
            <a:off x="18235613" y="6799370"/>
            <a:ext cx="15773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Increasing model capacity/complexity can lead to overfitting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When applying trained model to a new dataset, e.g. test set, model performance can decrease, as a result of overfitting, indicated by the high </a:t>
            </a:r>
            <a:r>
              <a:rPr lang="en-US" b="1" dirty="0"/>
              <a:t>generalization</a:t>
            </a:r>
            <a:r>
              <a:rPr lang="en-US" dirty="0"/>
              <a:t> </a:t>
            </a:r>
            <a:r>
              <a:rPr lang="en-US" b="1" dirty="0"/>
              <a:t>loss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Model can also underfitting the data, indicated by the high </a:t>
            </a:r>
            <a:r>
              <a:rPr lang="en-US" b="1" dirty="0"/>
              <a:t>training loss</a:t>
            </a:r>
          </a:p>
        </p:txBody>
      </p:sp>
    </p:spTree>
    <p:extLst>
      <p:ext uri="{BB962C8B-B14F-4D97-AF65-F5344CB8AC3E}">
        <p14:creationId xmlns:p14="http://schemas.microsoft.com/office/powerpoint/2010/main" val="37102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descr=" 3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3</a:t>
            </a:r>
          </a:p>
        </p:txBody>
      </p:sp>
      <p:sp>
        <p:nvSpPr>
          <p:cNvPr id="4" name="Title 3" descr=" 4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How do we know a model is good?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 descr=" 11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/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 descr=" 11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 descr=" 22">
            <a:extLst>
              <a:ext uri="{FF2B5EF4-FFF2-40B4-BE49-F238E27FC236}">
                <a16:creationId xmlns:a16="http://schemas.microsoft.com/office/drawing/2014/main" id="{C79A4739-0EF7-47DE-82DE-6FEB1A4B1B99}"/>
              </a:ext>
            </a:extLst>
          </p:cNvPr>
          <p:cNvCxnSpPr>
            <a:cxnSpLocks/>
          </p:cNvCxnSpPr>
          <p:nvPr/>
        </p:nvCxnSpPr>
        <p:spPr>
          <a:xfrm>
            <a:off x="18793989" y="10781706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 descr=" 23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/>
              <p:nvPr/>
            </p:nvSpPr>
            <p:spPr>
              <a:xfrm>
                <a:off x="20386740" y="10254053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Rectangle 22" descr=" 23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6740" y="10254053"/>
                <a:ext cx="79060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 descr=" 54">
            <a:extLst>
              <a:ext uri="{FF2B5EF4-FFF2-40B4-BE49-F238E27FC236}">
                <a16:creationId xmlns:a16="http://schemas.microsoft.com/office/drawing/2014/main" id="{9C41D313-F85D-45CB-B192-8F3017A04583}"/>
              </a:ext>
            </a:extLst>
          </p:cNvPr>
          <p:cNvCxnSpPr>
            <a:cxnSpLocks/>
          </p:cNvCxnSpPr>
          <p:nvPr/>
        </p:nvCxnSpPr>
        <p:spPr>
          <a:xfrm>
            <a:off x="13360374" y="10746397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 descr=" 2">
            <a:extLst>
              <a:ext uri="{FF2B5EF4-FFF2-40B4-BE49-F238E27FC236}">
                <a16:creationId xmlns:a16="http://schemas.microsoft.com/office/drawing/2014/main" id="{1EDAF419-B2D1-4139-84B7-D910CB048A1F}"/>
              </a:ext>
            </a:extLst>
          </p:cNvPr>
          <p:cNvSpPr/>
          <p:nvPr/>
        </p:nvSpPr>
        <p:spPr bwMode="auto">
          <a:xfrm>
            <a:off x="14939748" y="9535660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p:sp>
        <p:nvSpPr>
          <p:cNvPr id="6" name="TextBox 5" descr=" 6">
            <a:extLst>
              <a:ext uri="{FF2B5EF4-FFF2-40B4-BE49-F238E27FC236}">
                <a16:creationId xmlns:a16="http://schemas.microsoft.com/office/drawing/2014/main" id="{6EEFA43C-0689-4022-892D-6BCC624786BC}"/>
              </a:ext>
            </a:extLst>
          </p:cNvPr>
          <p:cNvSpPr txBox="1"/>
          <p:nvPr/>
        </p:nvSpPr>
        <p:spPr>
          <a:xfrm>
            <a:off x="8742556" y="6118236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model and its parameters, how do we know this model gives correct prediction? </a:t>
            </a:r>
          </a:p>
        </p:txBody>
      </p:sp>
      <p:sp>
        <p:nvSpPr>
          <p:cNvPr id="10" name="Oval 9" descr=" 9">
            <a:extLst>
              <a:ext uri="{FF2B5EF4-FFF2-40B4-BE49-F238E27FC236}">
                <a16:creationId xmlns:a16="http://schemas.microsoft.com/office/drawing/2014/main" id="{EBD8CE9D-5E63-40E6-8673-C77F09A3A257}"/>
              </a:ext>
            </a:extLst>
          </p:cNvPr>
          <p:cNvSpPr/>
          <p:nvPr/>
        </p:nvSpPr>
        <p:spPr bwMode="auto">
          <a:xfrm>
            <a:off x="12326841" y="10066853"/>
            <a:ext cx="1078137" cy="4898084"/>
          </a:xfrm>
          <a:prstGeom prst="ellips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730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27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Deep Learning set up</a:t>
            </a:r>
          </a:p>
        </p:txBody>
      </p:sp>
      <p:pic>
        <p:nvPicPr>
          <p:cNvPr id="4098" name="Picture 2" descr="Train/Test Split and Cross Validation - A Python Tutorial - AlgoTrading101  Blog">
            <a:extLst>
              <a:ext uri="{FF2B5EF4-FFF2-40B4-BE49-F238E27FC236}">
                <a16:creationId xmlns:a16="http://schemas.microsoft.com/office/drawing/2014/main" id="{07F48034-7B67-49C5-97AC-17F13886E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45"/>
          <a:stretch/>
        </p:blipFill>
        <p:spPr bwMode="auto">
          <a:xfrm>
            <a:off x="4858123" y="3810000"/>
            <a:ext cx="26072353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F9F47E-9E74-4859-9037-58F4262D2841}"/>
              </a:ext>
            </a:extLst>
          </p:cNvPr>
          <p:cNvSpPr txBox="1"/>
          <p:nvPr/>
        </p:nvSpPr>
        <p:spPr>
          <a:xfrm>
            <a:off x="5130800" y="12268194"/>
            <a:ext cx="2552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We train on Training set and use training accuracy to estimate model performance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b="1" dirty="0">
                <a:sym typeface="Wingdings" panose="05000000000000000000" pitchFamily="2" charset="2"/>
              </a:rPr>
              <a:t>Bias.</a:t>
            </a:r>
            <a:endParaRPr lang="en-US" b="1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We apply the  trained model on Testing set. Performance difference between training accuracy and test accuracy gives an estimation of </a:t>
            </a:r>
            <a:r>
              <a:rPr lang="en-US" b="1" dirty="0"/>
              <a:t>Variance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024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28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DB6234-8DAC-483B-A488-A3C589C01F07}"/>
              </a:ext>
            </a:extLst>
          </p:cNvPr>
          <p:cNvCxnSpPr/>
          <p:nvPr/>
        </p:nvCxnSpPr>
        <p:spPr>
          <a:xfrm>
            <a:off x="2505972" y="6126489"/>
            <a:ext cx="0" cy="10591800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23E07-DA38-4933-BB33-CE3DEBB1A3E9}"/>
              </a:ext>
            </a:extLst>
          </p:cNvPr>
          <p:cNvCxnSpPr>
            <a:cxnSpLocks/>
          </p:cNvCxnSpPr>
          <p:nvPr/>
        </p:nvCxnSpPr>
        <p:spPr>
          <a:xfrm>
            <a:off x="2505972" y="16718289"/>
            <a:ext cx="14238977" cy="0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926F68-C0B0-4D59-913D-398F7C78AB16}"/>
              </a:ext>
            </a:extLst>
          </p:cNvPr>
          <p:cNvCxnSpPr>
            <a:cxnSpLocks/>
          </p:cNvCxnSpPr>
          <p:nvPr/>
        </p:nvCxnSpPr>
        <p:spPr>
          <a:xfrm>
            <a:off x="2505972" y="13949689"/>
            <a:ext cx="1423897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1A6028D-A135-45DA-A29F-00CDDD4A2466}"/>
              </a:ext>
            </a:extLst>
          </p:cNvPr>
          <p:cNvSpPr/>
          <p:nvPr/>
        </p:nvSpPr>
        <p:spPr bwMode="auto">
          <a:xfrm>
            <a:off x="2582172" y="12195146"/>
            <a:ext cx="14122400" cy="4472343"/>
          </a:xfrm>
          <a:custGeom>
            <a:avLst/>
            <a:gdLst>
              <a:gd name="connsiteX0" fmla="*/ 0 w 14122400"/>
              <a:gd name="connsiteY0" fmla="*/ 4472343 h 4472343"/>
              <a:gd name="connsiteX1" fmla="*/ 1447800 w 14122400"/>
              <a:gd name="connsiteY1" fmla="*/ 2338743 h 4472343"/>
              <a:gd name="connsiteX2" fmla="*/ 5105400 w 14122400"/>
              <a:gd name="connsiteY2" fmla="*/ 586143 h 4472343"/>
              <a:gd name="connsiteX3" fmla="*/ 10007600 w 14122400"/>
              <a:gd name="connsiteY3" fmla="*/ 78143 h 4472343"/>
              <a:gd name="connsiteX4" fmla="*/ 14122400 w 14122400"/>
              <a:gd name="connsiteY4" fmla="*/ 1943 h 4472343"/>
              <a:gd name="connsiteX5" fmla="*/ 14122400 w 14122400"/>
              <a:gd name="connsiteY5" fmla="*/ 1943 h 44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22400" h="4472343">
                <a:moveTo>
                  <a:pt x="0" y="4472343"/>
                </a:moveTo>
                <a:cubicBezTo>
                  <a:pt x="298450" y="3729393"/>
                  <a:pt x="596900" y="2986443"/>
                  <a:pt x="1447800" y="2338743"/>
                </a:cubicBezTo>
                <a:cubicBezTo>
                  <a:pt x="2298700" y="1691043"/>
                  <a:pt x="3678767" y="962910"/>
                  <a:pt x="5105400" y="586143"/>
                </a:cubicBezTo>
                <a:cubicBezTo>
                  <a:pt x="6532033" y="209376"/>
                  <a:pt x="8504767" y="175510"/>
                  <a:pt x="10007600" y="78143"/>
                </a:cubicBezTo>
                <a:cubicBezTo>
                  <a:pt x="11510433" y="-19224"/>
                  <a:pt x="14122400" y="1943"/>
                  <a:pt x="14122400" y="1943"/>
                </a:cubicBezTo>
                <a:lnTo>
                  <a:pt x="14122400" y="1943"/>
                </a:lnTo>
              </a:path>
            </a:pathLst>
          </a:custGeom>
          <a:noFill/>
          <a:ln w="1524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891A838-D093-4E50-8B57-D71C000AA87A}"/>
              </a:ext>
            </a:extLst>
          </p:cNvPr>
          <p:cNvSpPr/>
          <p:nvPr/>
        </p:nvSpPr>
        <p:spPr bwMode="auto">
          <a:xfrm>
            <a:off x="2505972" y="7743819"/>
            <a:ext cx="14198600" cy="4055145"/>
          </a:xfrm>
          <a:custGeom>
            <a:avLst/>
            <a:gdLst>
              <a:gd name="connsiteX0" fmla="*/ 0 w 13512800"/>
              <a:gd name="connsiteY0" fmla="*/ 0 h 4055145"/>
              <a:gd name="connsiteX1" fmla="*/ 838200 w 13512800"/>
              <a:gd name="connsiteY1" fmla="*/ 2387600 h 4055145"/>
              <a:gd name="connsiteX2" fmla="*/ 2438400 w 13512800"/>
              <a:gd name="connsiteY2" fmla="*/ 3683000 h 4055145"/>
              <a:gd name="connsiteX3" fmla="*/ 6096000 w 13512800"/>
              <a:gd name="connsiteY3" fmla="*/ 4038600 h 4055145"/>
              <a:gd name="connsiteX4" fmla="*/ 11303000 w 13512800"/>
              <a:gd name="connsiteY4" fmla="*/ 3987800 h 4055145"/>
              <a:gd name="connsiteX5" fmla="*/ 13512800 w 13512800"/>
              <a:gd name="connsiteY5" fmla="*/ 3911600 h 405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12800" h="4055145">
                <a:moveTo>
                  <a:pt x="0" y="0"/>
                </a:moveTo>
                <a:cubicBezTo>
                  <a:pt x="215900" y="886883"/>
                  <a:pt x="431800" y="1773767"/>
                  <a:pt x="838200" y="2387600"/>
                </a:cubicBezTo>
                <a:cubicBezTo>
                  <a:pt x="1244600" y="3001433"/>
                  <a:pt x="1562100" y="3407833"/>
                  <a:pt x="2438400" y="3683000"/>
                </a:cubicBezTo>
                <a:cubicBezTo>
                  <a:pt x="3314700" y="3958167"/>
                  <a:pt x="4618567" y="3987800"/>
                  <a:pt x="6096000" y="4038600"/>
                </a:cubicBezTo>
                <a:cubicBezTo>
                  <a:pt x="7573433" y="4089400"/>
                  <a:pt x="10066867" y="4008967"/>
                  <a:pt x="11303000" y="3987800"/>
                </a:cubicBezTo>
                <a:cubicBezTo>
                  <a:pt x="12539133" y="3966633"/>
                  <a:pt x="13025966" y="3939116"/>
                  <a:pt x="13512800" y="3911600"/>
                </a:cubicBezTo>
              </a:path>
            </a:pathLst>
          </a:custGeom>
          <a:noFill/>
          <a:ln w="152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516B5-F2A6-42D7-935E-7AEB4E751EEF}"/>
              </a:ext>
            </a:extLst>
          </p:cNvPr>
          <p:cNvSpPr txBox="1"/>
          <p:nvPr/>
        </p:nvSpPr>
        <p:spPr>
          <a:xfrm>
            <a:off x="7382772" y="17429489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 size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977246-F000-4CB4-AB4E-704A5AF9184D}"/>
              </a:ext>
            </a:extLst>
          </p:cNvPr>
          <p:cNvSpPr txBox="1"/>
          <p:nvPr/>
        </p:nvSpPr>
        <p:spPr>
          <a:xfrm>
            <a:off x="649495" y="10960724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18BEE8-086A-4C73-93EB-820FDD37806A}"/>
              </a:ext>
            </a:extLst>
          </p:cNvPr>
          <p:cNvSpPr txBox="1"/>
          <p:nvPr/>
        </p:nvSpPr>
        <p:spPr>
          <a:xfrm>
            <a:off x="4055375" y="9956114"/>
            <a:ext cx="3657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error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82A70B-112A-4D08-883E-F8506981F0E1}"/>
              </a:ext>
            </a:extLst>
          </p:cNvPr>
          <p:cNvSpPr txBox="1"/>
          <p:nvPr/>
        </p:nvSpPr>
        <p:spPr>
          <a:xfrm>
            <a:off x="4588773" y="12195146"/>
            <a:ext cx="434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15173C-C6F7-4A73-95A6-67AE8F81898E}"/>
              </a:ext>
            </a:extLst>
          </p:cNvPr>
          <p:cNvSpPr txBox="1"/>
          <p:nvPr/>
        </p:nvSpPr>
        <p:spPr>
          <a:xfrm>
            <a:off x="5264148" y="14132499"/>
            <a:ext cx="12659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error possible (Bayes error)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478358-A724-4AE5-8593-F99DADA7B9CC}"/>
              </a:ext>
            </a:extLst>
          </p:cNvPr>
          <p:cNvCxnSpPr/>
          <p:nvPr/>
        </p:nvCxnSpPr>
        <p:spPr>
          <a:xfrm>
            <a:off x="14850372" y="12195146"/>
            <a:ext cx="0" cy="17545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E5E522-C012-467C-A778-E27F5399616C}"/>
              </a:ext>
            </a:extLst>
          </p:cNvPr>
          <p:cNvSpPr txBox="1"/>
          <p:nvPr/>
        </p:nvSpPr>
        <p:spPr>
          <a:xfrm>
            <a:off x="15129772" y="12645359"/>
            <a:ext cx="191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65F98C-755B-42B3-BBDE-86361CC574EB}"/>
              </a:ext>
            </a:extLst>
          </p:cNvPr>
          <p:cNvCxnSpPr/>
          <p:nvPr/>
        </p:nvCxnSpPr>
        <p:spPr>
          <a:xfrm>
            <a:off x="19362943" y="6126489"/>
            <a:ext cx="0" cy="10591800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3FDBD-149A-4A3E-835A-4C50B6906413}"/>
              </a:ext>
            </a:extLst>
          </p:cNvPr>
          <p:cNvCxnSpPr>
            <a:cxnSpLocks/>
          </p:cNvCxnSpPr>
          <p:nvPr/>
        </p:nvCxnSpPr>
        <p:spPr>
          <a:xfrm>
            <a:off x="19362943" y="16718289"/>
            <a:ext cx="14238977" cy="0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9DEB78-9B5C-41F5-941E-E786A57FEEAA}"/>
              </a:ext>
            </a:extLst>
          </p:cNvPr>
          <p:cNvCxnSpPr>
            <a:cxnSpLocks/>
          </p:cNvCxnSpPr>
          <p:nvPr/>
        </p:nvCxnSpPr>
        <p:spPr>
          <a:xfrm>
            <a:off x="19362943" y="13949689"/>
            <a:ext cx="1423897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08FBD6-969C-4ED6-A094-1ADB042E0A15}"/>
              </a:ext>
            </a:extLst>
          </p:cNvPr>
          <p:cNvSpPr/>
          <p:nvPr/>
        </p:nvSpPr>
        <p:spPr bwMode="auto">
          <a:xfrm>
            <a:off x="19439143" y="13648043"/>
            <a:ext cx="14122400" cy="3019446"/>
          </a:xfrm>
          <a:custGeom>
            <a:avLst/>
            <a:gdLst>
              <a:gd name="connsiteX0" fmla="*/ 0 w 14122400"/>
              <a:gd name="connsiteY0" fmla="*/ 4472343 h 4472343"/>
              <a:gd name="connsiteX1" fmla="*/ 1447800 w 14122400"/>
              <a:gd name="connsiteY1" fmla="*/ 2338743 h 4472343"/>
              <a:gd name="connsiteX2" fmla="*/ 5105400 w 14122400"/>
              <a:gd name="connsiteY2" fmla="*/ 586143 h 4472343"/>
              <a:gd name="connsiteX3" fmla="*/ 10007600 w 14122400"/>
              <a:gd name="connsiteY3" fmla="*/ 78143 h 4472343"/>
              <a:gd name="connsiteX4" fmla="*/ 14122400 w 14122400"/>
              <a:gd name="connsiteY4" fmla="*/ 1943 h 4472343"/>
              <a:gd name="connsiteX5" fmla="*/ 14122400 w 14122400"/>
              <a:gd name="connsiteY5" fmla="*/ 1943 h 44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22400" h="4472343">
                <a:moveTo>
                  <a:pt x="0" y="4472343"/>
                </a:moveTo>
                <a:cubicBezTo>
                  <a:pt x="298450" y="3729393"/>
                  <a:pt x="596900" y="2986443"/>
                  <a:pt x="1447800" y="2338743"/>
                </a:cubicBezTo>
                <a:cubicBezTo>
                  <a:pt x="2298700" y="1691043"/>
                  <a:pt x="3678767" y="962910"/>
                  <a:pt x="5105400" y="586143"/>
                </a:cubicBezTo>
                <a:cubicBezTo>
                  <a:pt x="6532033" y="209376"/>
                  <a:pt x="8504767" y="175510"/>
                  <a:pt x="10007600" y="78143"/>
                </a:cubicBezTo>
                <a:cubicBezTo>
                  <a:pt x="11510433" y="-19224"/>
                  <a:pt x="14122400" y="1943"/>
                  <a:pt x="14122400" y="1943"/>
                </a:cubicBezTo>
                <a:lnTo>
                  <a:pt x="14122400" y="1943"/>
                </a:lnTo>
              </a:path>
            </a:pathLst>
          </a:custGeom>
          <a:noFill/>
          <a:ln w="1524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06407B4-2435-418F-BDE2-00316C662B9A}"/>
              </a:ext>
            </a:extLst>
          </p:cNvPr>
          <p:cNvSpPr/>
          <p:nvPr/>
        </p:nvSpPr>
        <p:spPr bwMode="auto">
          <a:xfrm>
            <a:off x="19362943" y="7743819"/>
            <a:ext cx="14198600" cy="4055145"/>
          </a:xfrm>
          <a:custGeom>
            <a:avLst/>
            <a:gdLst>
              <a:gd name="connsiteX0" fmla="*/ 0 w 13512800"/>
              <a:gd name="connsiteY0" fmla="*/ 0 h 4055145"/>
              <a:gd name="connsiteX1" fmla="*/ 838200 w 13512800"/>
              <a:gd name="connsiteY1" fmla="*/ 2387600 h 4055145"/>
              <a:gd name="connsiteX2" fmla="*/ 2438400 w 13512800"/>
              <a:gd name="connsiteY2" fmla="*/ 3683000 h 4055145"/>
              <a:gd name="connsiteX3" fmla="*/ 6096000 w 13512800"/>
              <a:gd name="connsiteY3" fmla="*/ 4038600 h 4055145"/>
              <a:gd name="connsiteX4" fmla="*/ 11303000 w 13512800"/>
              <a:gd name="connsiteY4" fmla="*/ 3987800 h 4055145"/>
              <a:gd name="connsiteX5" fmla="*/ 13512800 w 13512800"/>
              <a:gd name="connsiteY5" fmla="*/ 3911600 h 405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12800" h="4055145">
                <a:moveTo>
                  <a:pt x="0" y="0"/>
                </a:moveTo>
                <a:cubicBezTo>
                  <a:pt x="215900" y="886883"/>
                  <a:pt x="431800" y="1773767"/>
                  <a:pt x="838200" y="2387600"/>
                </a:cubicBezTo>
                <a:cubicBezTo>
                  <a:pt x="1244600" y="3001433"/>
                  <a:pt x="1562100" y="3407833"/>
                  <a:pt x="2438400" y="3683000"/>
                </a:cubicBezTo>
                <a:cubicBezTo>
                  <a:pt x="3314700" y="3958167"/>
                  <a:pt x="4618567" y="3987800"/>
                  <a:pt x="6096000" y="4038600"/>
                </a:cubicBezTo>
                <a:cubicBezTo>
                  <a:pt x="7573433" y="4089400"/>
                  <a:pt x="10066867" y="4008967"/>
                  <a:pt x="11303000" y="3987800"/>
                </a:cubicBezTo>
                <a:cubicBezTo>
                  <a:pt x="12539133" y="3966633"/>
                  <a:pt x="13025966" y="3939116"/>
                  <a:pt x="13512800" y="3911600"/>
                </a:cubicBezTo>
              </a:path>
            </a:pathLst>
          </a:custGeom>
          <a:noFill/>
          <a:ln w="152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B61550-C158-489A-B8FE-28F8919BC64A}"/>
              </a:ext>
            </a:extLst>
          </p:cNvPr>
          <p:cNvSpPr txBox="1"/>
          <p:nvPr/>
        </p:nvSpPr>
        <p:spPr>
          <a:xfrm>
            <a:off x="24239743" y="17429489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 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0E578C-8E97-4D09-94F8-58D3BA046AD4}"/>
              </a:ext>
            </a:extLst>
          </p:cNvPr>
          <p:cNvSpPr txBox="1"/>
          <p:nvPr/>
        </p:nvSpPr>
        <p:spPr>
          <a:xfrm>
            <a:off x="17506466" y="10960724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C5BF3-030B-40B1-9190-0D354B97838D}"/>
              </a:ext>
            </a:extLst>
          </p:cNvPr>
          <p:cNvSpPr txBox="1"/>
          <p:nvPr/>
        </p:nvSpPr>
        <p:spPr>
          <a:xfrm>
            <a:off x="20912346" y="9956114"/>
            <a:ext cx="3657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error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60375E-4493-47C4-B19B-D4829B520CE1}"/>
              </a:ext>
            </a:extLst>
          </p:cNvPr>
          <p:cNvSpPr txBox="1"/>
          <p:nvPr/>
        </p:nvSpPr>
        <p:spPr>
          <a:xfrm>
            <a:off x="19532115" y="15135183"/>
            <a:ext cx="434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error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824167-FE59-4709-BA93-5C407AED72BC}"/>
              </a:ext>
            </a:extLst>
          </p:cNvPr>
          <p:cNvCxnSpPr/>
          <p:nvPr/>
        </p:nvCxnSpPr>
        <p:spPr>
          <a:xfrm>
            <a:off x="32850343" y="11779539"/>
            <a:ext cx="0" cy="17545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2DA341D-5D57-47A8-ABE5-35B33F45FFF7}"/>
              </a:ext>
            </a:extLst>
          </p:cNvPr>
          <p:cNvSpPr txBox="1"/>
          <p:nvPr/>
        </p:nvSpPr>
        <p:spPr>
          <a:xfrm>
            <a:off x="29353773" y="12259933"/>
            <a:ext cx="331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7E9F89-45B7-4403-B759-70B52453E2C8}"/>
              </a:ext>
            </a:extLst>
          </p:cNvPr>
          <p:cNvSpPr/>
          <p:nvPr/>
        </p:nvSpPr>
        <p:spPr>
          <a:xfrm>
            <a:off x="4540250" y="3768730"/>
            <a:ext cx="2873094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Bayes error is the best possible error rate if we knew true data distribution. It will not be zero 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Overlap between class distribution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523874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9842178" cy="2538411"/>
          </a:xfrm>
        </p:spPr>
        <p:txBody>
          <a:bodyPr/>
          <a:lstStyle/>
          <a:p>
            <a:r>
              <a:rPr lang="en-US" dirty="0"/>
              <a:t>Regularization to control model complexity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7E9F89-45B7-4403-B759-70B52453E2C8}"/>
              </a:ext>
            </a:extLst>
          </p:cNvPr>
          <p:cNvSpPr/>
          <p:nvPr/>
        </p:nvSpPr>
        <p:spPr>
          <a:xfrm>
            <a:off x="3429605" y="3997330"/>
            <a:ext cx="2971678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Deep learning model is very powerful, that it may overfit training data </a:t>
            </a:r>
            <a:r>
              <a:rPr lang="en-US" dirty="0">
                <a:sym typeface="Wingdings" panose="05000000000000000000" pitchFamily="2" charset="2"/>
              </a:rPr>
              <a:t> degraded generalization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IDEA: change loss function to control model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/>
              <p:nvPr/>
            </p:nvSpPr>
            <p:spPr>
              <a:xfrm>
                <a:off x="10895972" y="8374636"/>
                <a:ext cx="11748729" cy="390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8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8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972" y="8374636"/>
                <a:ext cx="11748729" cy="3901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D6F980-F328-4BDC-81F2-B924EDC53596}"/>
              </a:ext>
            </a:extLst>
          </p:cNvPr>
          <p:cNvCxnSpPr/>
          <p:nvPr/>
        </p:nvCxnSpPr>
        <p:spPr>
          <a:xfrm flipV="1">
            <a:off x="12700000" y="12230589"/>
            <a:ext cx="2362200" cy="3109910"/>
          </a:xfrm>
          <a:prstGeom prst="straightConnector1">
            <a:avLst/>
          </a:prstGeom>
          <a:ln w="177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BD5B5C-0593-4061-8E85-0B351B28B941}"/>
              </a:ext>
            </a:extLst>
          </p:cNvPr>
          <p:cNvCxnSpPr>
            <a:cxnSpLocks/>
          </p:cNvCxnSpPr>
          <p:nvPr/>
        </p:nvCxnSpPr>
        <p:spPr>
          <a:xfrm flipH="1" flipV="1">
            <a:off x="20668111" y="11293102"/>
            <a:ext cx="1277489" cy="4047398"/>
          </a:xfrm>
          <a:prstGeom prst="straightConnector1">
            <a:avLst/>
          </a:prstGeom>
          <a:ln w="177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DECE8D-4B49-4DB8-8543-1B16CF4B7087}"/>
              </a:ext>
            </a:extLst>
          </p:cNvPr>
          <p:cNvSpPr txBox="1"/>
          <p:nvPr/>
        </p:nvSpPr>
        <p:spPr>
          <a:xfrm>
            <a:off x="7518400" y="15594499"/>
            <a:ext cx="1076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loss: how well model fits the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C9258B-0D21-4EEE-B86D-D6BE315BD22B}"/>
              </a:ext>
            </a:extLst>
          </p:cNvPr>
          <p:cNvSpPr txBox="1"/>
          <p:nvPr/>
        </p:nvSpPr>
        <p:spPr>
          <a:xfrm>
            <a:off x="19786600" y="15488847"/>
            <a:ext cx="1076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Regularization loss: prevent model from fitting training data too well</a:t>
            </a:r>
          </a:p>
        </p:txBody>
      </p:sp>
    </p:spTree>
    <p:extLst>
      <p:ext uri="{BB962C8B-B14F-4D97-AF65-F5344CB8AC3E}">
        <p14:creationId xmlns:p14="http://schemas.microsoft.com/office/powerpoint/2010/main" val="2123592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25465778" cy="2538411"/>
          </a:xfrm>
        </p:spPr>
        <p:txBody>
          <a:bodyPr/>
          <a:lstStyle/>
          <a:p>
            <a:r>
              <a:rPr lang="en-US" dirty="0"/>
              <a:t>L2 Regularization, weight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/>
              <p:nvPr/>
            </p:nvSpPr>
            <p:spPr>
              <a:xfrm>
                <a:off x="12147589" y="4577983"/>
                <a:ext cx="11303287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  <m:sub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589" y="4577983"/>
                <a:ext cx="11303287" cy="3554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7DECE8D-4B49-4DB8-8543-1B16CF4B7087}"/>
              </a:ext>
            </a:extLst>
          </p:cNvPr>
          <p:cNvSpPr txBox="1"/>
          <p:nvPr/>
        </p:nvSpPr>
        <p:spPr>
          <a:xfrm>
            <a:off x="10287000" y="10697865"/>
            <a:ext cx="22021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parameters in the model, flatten them and computing the element-wise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05C26-FFEA-44A0-8736-257ED013F09A}"/>
                  </a:ext>
                </a:extLst>
              </p:cNvPr>
              <p:cNvSpPr/>
              <p:nvPr/>
            </p:nvSpPr>
            <p:spPr>
              <a:xfrm>
                <a:off x="4267196" y="9829801"/>
                <a:ext cx="5332614" cy="2429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05C26-FFEA-44A0-8736-257ED013F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6" y="9829801"/>
                <a:ext cx="5332614" cy="2429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9E3DDE-3958-4693-83A1-01FC950D5670}"/>
                  </a:ext>
                </a:extLst>
              </p:cNvPr>
              <p:cNvSpPr/>
              <p:nvPr/>
            </p:nvSpPr>
            <p:spPr>
              <a:xfrm>
                <a:off x="4918094" y="13832964"/>
                <a:ext cx="11292515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8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8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8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9E3DDE-3958-4693-83A1-01FC950D5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94" y="13832964"/>
                <a:ext cx="11292515" cy="3554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0C0A75-3159-4E05-B62A-A10C57B2E31E}"/>
                  </a:ext>
                </a:extLst>
              </p:cNvPr>
              <p:cNvSpPr/>
              <p:nvPr/>
            </p:nvSpPr>
            <p:spPr>
              <a:xfrm>
                <a:off x="17526000" y="13832964"/>
                <a:ext cx="15275079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8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8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8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8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0C0A75-3159-4E05-B62A-A10C57B2E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0" y="13832964"/>
                <a:ext cx="15275079" cy="35549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9A4F262-85E5-4868-82E0-63BA90EE02E0}"/>
              </a:ext>
            </a:extLst>
          </p:cNvPr>
          <p:cNvSpPr/>
          <p:nvPr/>
        </p:nvSpPr>
        <p:spPr>
          <a:xfrm>
            <a:off x="28576846" y="16926247"/>
            <a:ext cx="42242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weight decay</a:t>
            </a:r>
          </a:p>
        </p:txBody>
      </p:sp>
    </p:spTree>
    <p:extLst>
      <p:ext uri="{BB962C8B-B14F-4D97-AF65-F5344CB8AC3E}">
        <p14:creationId xmlns:p14="http://schemas.microsoft.com/office/powerpoint/2010/main" val="3424829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25465778" cy="2538411"/>
          </a:xfrm>
        </p:spPr>
        <p:txBody>
          <a:bodyPr/>
          <a:lstStyle/>
          <a:p>
            <a:r>
              <a:rPr lang="en-US" dirty="0"/>
              <a:t>L1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/>
              <p:nvPr/>
            </p:nvSpPr>
            <p:spPr>
              <a:xfrm>
                <a:off x="12147589" y="4577983"/>
                <a:ext cx="11229549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8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  <m:sub>
                          <m:r>
                            <a:rPr lang="en-US" sz="8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589" y="4577983"/>
                <a:ext cx="11229549" cy="3554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7DECE8D-4B49-4DB8-8543-1B16CF4B7087}"/>
              </a:ext>
            </a:extLst>
          </p:cNvPr>
          <p:cNvSpPr txBox="1"/>
          <p:nvPr/>
        </p:nvSpPr>
        <p:spPr>
          <a:xfrm>
            <a:off x="10287000" y="10697865"/>
            <a:ext cx="22021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parameters in the model, flatten them and computing the element-wise absolute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05C26-FFEA-44A0-8736-257ED013F09A}"/>
                  </a:ext>
                </a:extLst>
              </p:cNvPr>
              <p:cNvSpPr/>
              <p:nvPr/>
            </p:nvSpPr>
            <p:spPr>
              <a:xfrm>
                <a:off x="4267196" y="9829801"/>
                <a:ext cx="5298822" cy="2429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05C26-FFEA-44A0-8736-257ED013F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6" y="9829801"/>
                <a:ext cx="5298822" cy="2429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9E3DDE-3958-4693-83A1-01FC950D5670}"/>
                  </a:ext>
                </a:extLst>
              </p:cNvPr>
              <p:cNvSpPr/>
              <p:nvPr/>
            </p:nvSpPr>
            <p:spPr>
              <a:xfrm>
                <a:off x="4918094" y="13832964"/>
                <a:ext cx="14161890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8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8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8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9E3DDE-3958-4693-83A1-01FC950D5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94" y="13832964"/>
                <a:ext cx="14161890" cy="3554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A4324D-6E08-46A4-95E0-89C310932D8B}"/>
                  </a:ext>
                </a:extLst>
              </p:cNvPr>
              <p:cNvSpPr/>
              <p:nvPr/>
            </p:nvSpPr>
            <p:spPr>
              <a:xfrm>
                <a:off x="20434002" y="13837380"/>
                <a:ext cx="10281661" cy="3629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==0</m:t>
                              </m:r>
                            </m:e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A4324D-6E08-46A4-95E0-89C310932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002" y="13837380"/>
                <a:ext cx="10281661" cy="36296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636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3FA78-6EF9-4216-B363-4EB552122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964E9-C527-44F5-B1EE-E4298829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78F22-526E-48D6-95A8-D05B927A972D}"/>
              </a:ext>
            </a:extLst>
          </p:cNvPr>
          <p:cNvSpPr txBox="1"/>
          <p:nvPr/>
        </p:nvSpPr>
        <p:spPr>
          <a:xfrm>
            <a:off x="2047961" y="18449333"/>
            <a:ext cx="233201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+mj-lt"/>
              </a:rPr>
              <a:t>Nitish Srivastava, Geoffrey Hinton, Alex </a:t>
            </a:r>
            <a:r>
              <a:rPr lang="en-US" sz="2000" dirty="0" err="1">
                <a:effectLst/>
                <a:latin typeface="+mj-lt"/>
              </a:rPr>
              <a:t>Krizhevsky</a:t>
            </a:r>
            <a:r>
              <a:rPr lang="en-US" sz="2000" dirty="0">
                <a:effectLst/>
                <a:latin typeface="+mj-lt"/>
              </a:rPr>
              <a:t>, Ilya </a:t>
            </a:r>
            <a:r>
              <a:rPr lang="en-US" sz="2000" dirty="0" err="1">
                <a:effectLst/>
                <a:latin typeface="+mj-lt"/>
              </a:rPr>
              <a:t>Sutskever</a:t>
            </a:r>
            <a:r>
              <a:rPr lang="en-US" sz="2000" dirty="0">
                <a:effectLst/>
                <a:latin typeface="+mj-lt"/>
              </a:rPr>
              <a:t>, Ruslan </a:t>
            </a:r>
            <a:r>
              <a:rPr lang="en-US" sz="2000" dirty="0" err="1">
                <a:effectLst/>
                <a:latin typeface="+mj-lt"/>
              </a:rPr>
              <a:t>Salakhutdinov</a:t>
            </a:r>
            <a:r>
              <a:rPr lang="en-US" sz="2000" dirty="0">
                <a:latin typeface="+mj-lt"/>
              </a:rPr>
              <a:t>. </a:t>
            </a:r>
            <a:r>
              <a:rPr lang="en-US" sz="2000" dirty="0">
                <a:effectLst/>
                <a:latin typeface="+mj-lt"/>
              </a:rPr>
              <a:t>Dropout: a simple way to prevent neural networks from overfitting. JMLR, 15(56):1929−1958, 2014.</a:t>
            </a:r>
            <a:endParaRPr lang="en-US" sz="20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09E00C-7090-464A-BB4A-044D991C9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43" y="3949480"/>
            <a:ext cx="21620167" cy="11386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C17CF-C71C-4A43-9F40-9B618581AA7A}"/>
              </a:ext>
            </a:extLst>
          </p:cNvPr>
          <p:cNvSpPr txBox="1"/>
          <p:nvPr/>
        </p:nvSpPr>
        <p:spPr>
          <a:xfrm>
            <a:off x="23278816" y="3599114"/>
            <a:ext cx="11586755" cy="1505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Randomly drop out a set of neurons during training phase, with a probability of 1-p (e.g. p=0.5)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It means to randomly select different rows in the W matrix, for every batch, every epoch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During the test time, use all neurons, but scale the score by 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Or, in training time, scale the score by 1/p </a:t>
            </a:r>
            <a:r>
              <a:rPr lang="en-US" dirty="0">
                <a:sym typeface="Wingdings" panose="05000000000000000000" pitchFamily="2" charset="2"/>
              </a:rPr>
              <a:t> inverse dropout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Often used with linear layer, not for convolution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Require more epochs to train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077FE-09A8-4E1A-B9E0-DA3EA338C984}"/>
              </a:ext>
            </a:extLst>
          </p:cNvPr>
          <p:cNvSpPr txBox="1"/>
          <p:nvPr/>
        </p:nvSpPr>
        <p:spPr>
          <a:xfrm>
            <a:off x="2338251" y="15616513"/>
            <a:ext cx="20482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Jointly train many smaller network, randomly selected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Implicitly combine exponentially many different neural network architectures efficiently</a:t>
            </a:r>
          </a:p>
        </p:txBody>
      </p:sp>
    </p:spTree>
    <p:extLst>
      <p:ext uri="{BB962C8B-B14F-4D97-AF65-F5344CB8AC3E}">
        <p14:creationId xmlns:p14="http://schemas.microsoft.com/office/powerpoint/2010/main" val="294009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3466778" cy="2538411"/>
          </a:xfrm>
        </p:spPr>
        <p:txBody>
          <a:bodyPr/>
          <a:lstStyle/>
          <a:p>
            <a:r>
              <a:rPr lang="en-US" dirty="0"/>
              <a:t>Other operations with regularization effects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9988A-7881-40FD-9F29-DBB01B8FB38B}"/>
              </a:ext>
            </a:extLst>
          </p:cNvPr>
          <p:cNvSpPr txBox="1"/>
          <p:nvPr/>
        </p:nvSpPr>
        <p:spPr>
          <a:xfrm>
            <a:off x="2438400" y="9699665"/>
            <a:ext cx="3066288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Other operations to improve test error: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8800" dirty="0"/>
              <a:t>Data augmentation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8800" dirty="0"/>
              <a:t>Drop connection, random connection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8800" dirty="0"/>
              <a:t>Batch/Layer/Channel normalization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8800" dirty="0"/>
              <a:t>Early stopping </a:t>
            </a:r>
          </a:p>
          <a:p>
            <a:pPr lvl="1"/>
            <a:r>
              <a:rPr lang="en-US" sz="88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682E1-5A7C-41C6-92C5-C803576E7EBD}"/>
              </a:ext>
            </a:extLst>
          </p:cNvPr>
          <p:cNvSpPr txBox="1"/>
          <p:nvPr/>
        </p:nvSpPr>
        <p:spPr>
          <a:xfrm>
            <a:off x="2667000" y="4114800"/>
            <a:ext cx="15925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Regularization will: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6600" dirty="0"/>
              <a:t>Increase training error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6600" dirty="0"/>
              <a:t>Decrease testing error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6600" dirty="0"/>
              <a:t>Introduce new hyper-parameters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6600" dirty="0"/>
              <a:t>Often requires experiments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1D4AE-B6C5-4168-8209-120CAFD053D8}"/>
              </a:ext>
            </a:extLst>
          </p:cNvPr>
          <p:cNvSpPr txBox="1"/>
          <p:nvPr/>
        </p:nvSpPr>
        <p:spPr>
          <a:xfrm>
            <a:off x="23317200" y="8754966"/>
            <a:ext cx="1193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More on this topic in later lecturers</a:t>
            </a:r>
          </a:p>
        </p:txBody>
      </p:sp>
    </p:spTree>
    <p:extLst>
      <p:ext uri="{BB962C8B-B14F-4D97-AF65-F5344CB8AC3E}">
        <p14:creationId xmlns:p14="http://schemas.microsoft.com/office/powerpoint/2010/main" val="4100540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descr=" 3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3</a:t>
            </a:r>
          </a:p>
        </p:txBody>
      </p:sp>
      <p:sp>
        <p:nvSpPr>
          <p:cNvPr id="4" name="Title 3" descr=" 4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How do we know a model is good?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 descr=" 11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/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 descr=" 11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 descr=" 22">
            <a:extLst>
              <a:ext uri="{FF2B5EF4-FFF2-40B4-BE49-F238E27FC236}">
                <a16:creationId xmlns:a16="http://schemas.microsoft.com/office/drawing/2014/main" id="{C79A4739-0EF7-47DE-82DE-6FEB1A4B1B99}"/>
              </a:ext>
            </a:extLst>
          </p:cNvPr>
          <p:cNvCxnSpPr>
            <a:cxnSpLocks/>
          </p:cNvCxnSpPr>
          <p:nvPr/>
        </p:nvCxnSpPr>
        <p:spPr>
          <a:xfrm>
            <a:off x="18793989" y="10781706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 descr=" 23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/>
              <p:nvPr/>
            </p:nvSpPr>
            <p:spPr>
              <a:xfrm>
                <a:off x="20386740" y="10254053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Rectangle 22" descr=" 23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6740" y="10254053"/>
                <a:ext cx="79060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 descr=" 54">
            <a:extLst>
              <a:ext uri="{FF2B5EF4-FFF2-40B4-BE49-F238E27FC236}">
                <a16:creationId xmlns:a16="http://schemas.microsoft.com/office/drawing/2014/main" id="{9C41D313-F85D-45CB-B192-8F3017A04583}"/>
              </a:ext>
            </a:extLst>
          </p:cNvPr>
          <p:cNvCxnSpPr>
            <a:cxnSpLocks/>
          </p:cNvCxnSpPr>
          <p:nvPr/>
        </p:nvCxnSpPr>
        <p:spPr>
          <a:xfrm>
            <a:off x="13360374" y="10746397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 descr=" 2">
            <a:extLst>
              <a:ext uri="{FF2B5EF4-FFF2-40B4-BE49-F238E27FC236}">
                <a16:creationId xmlns:a16="http://schemas.microsoft.com/office/drawing/2014/main" id="{1EDAF419-B2D1-4139-84B7-D910CB048A1F}"/>
              </a:ext>
            </a:extLst>
          </p:cNvPr>
          <p:cNvSpPr/>
          <p:nvPr/>
        </p:nvSpPr>
        <p:spPr bwMode="auto">
          <a:xfrm>
            <a:off x="14939748" y="9535660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p:sp>
        <p:nvSpPr>
          <p:cNvPr id="6" name="TextBox 5" descr=" 6">
            <a:extLst>
              <a:ext uri="{FF2B5EF4-FFF2-40B4-BE49-F238E27FC236}">
                <a16:creationId xmlns:a16="http://schemas.microsoft.com/office/drawing/2014/main" id="{6EEFA43C-0689-4022-892D-6BCC624786BC}"/>
              </a:ext>
            </a:extLst>
          </p:cNvPr>
          <p:cNvSpPr txBox="1"/>
          <p:nvPr/>
        </p:nvSpPr>
        <p:spPr>
          <a:xfrm>
            <a:off x="8742556" y="6118236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model and its parameters, how do we know this model gives correct prediction?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 descr=" 73">
                <a:extLst>
                  <a:ext uri="{FF2B5EF4-FFF2-40B4-BE49-F238E27FC236}">
                    <a16:creationId xmlns:a16="http://schemas.microsoft.com/office/drawing/2014/main" id="{D3CAF82A-52E2-4CA6-A466-57CB22CA4B63}"/>
                  </a:ext>
                </a:extLst>
              </p:cNvPr>
              <p:cNvSpPr/>
              <p:nvPr/>
            </p:nvSpPr>
            <p:spPr>
              <a:xfrm>
                <a:off x="12504048" y="136972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 descr=" 73">
                <a:extLst>
                  <a:ext uri="{FF2B5EF4-FFF2-40B4-BE49-F238E27FC236}">
                    <a16:creationId xmlns:a16="http://schemas.microsoft.com/office/drawing/2014/main" id="{D3CAF82A-52E2-4CA6-A466-57CB22CA4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48" y="13697259"/>
                <a:ext cx="79060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 descr=" 8">
            <a:extLst>
              <a:ext uri="{FF2B5EF4-FFF2-40B4-BE49-F238E27FC236}">
                <a16:creationId xmlns:a16="http://schemas.microsoft.com/office/drawing/2014/main" id="{C4B915AE-5924-4704-B284-D14B8F02A583}"/>
              </a:ext>
            </a:extLst>
          </p:cNvPr>
          <p:cNvSpPr txBox="1"/>
          <p:nvPr/>
        </p:nvSpPr>
        <p:spPr>
          <a:xfrm>
            <a:off x="7092176" y="12727602"/>
            <a:ext cx="43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Ground-truth </a:t>
            </a:r>
          </a:p>
        </p:txBody>
      </p:sp>
      <p:sp>
        <p:nvSpPr>
          <p:cNvPr id="10" name="Oval 9" descr=" 9">
            <a:extLst>
              <a:ext uri="{FF2B5EF4-FFF2-40B4-BE49-F238E27FC236}">
                <a16:creationId xmlns:a16="http://schemas.microsoft.com/office/drawing/2014/main" id="{EBD8CE9D-5E63-40E6-8673-C77F09A3A257}"/>
              </a:ext>
            </a:extLst>
          </p:cNvPr>
          <p:cNvSpPr/>
          <p:nvPr/>
        </p:nvSpPr>
        <p:spPr bwMode="auto">
          <a:xfrm>
            <a:off x="12326841" y="10066853"/>
            <a:ext cx="1078137" cy="4898084"/>
          </a:xfrm>
          <a:prstGeom prst="ellips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2" name="Arrow: Right 11" descr=" 74">
            <a:extLst>
              <a:ext uri="{FF2B5EF4-FFF2-40B4-BE49-F238E27FC236}">
                <a16:creationId xmlns:a16="http://schemas.microsoft.com/office/drawing/2014/main" id="{CE7C498E-9142-464E-B732-B2BACC02A94D}"/>
              </a:ext>
            </a:extLst>
          </p:cNvPr>
          <p:cNvSpPr/>
          <p:nvPr/>
        </p:nvSpPr>
        <p:spPr bwMode="auto">
          <a:xfrm rot="16200000">
            <a:off x="12146925" y="16259584"/>
            <a:ext cx="1386958" cy="75707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3" name="TextBox 12" descr=" 75">
            <a:extLst>
              <a:ext uri="{FF2B5EF4-FFF2-40B4-BE49-F238E27FC236}">
                <a16:creationId xmlns:a16="http://schemas.microsoft.com/office/drawing/2014/main" id="{E5C48C02-444F-4B53-A578-67F14FE281CF}"/>
              </a:ext>
            </a:extLst>
          </p:cNvPr>
          <p:cNvSpPr txBox="1"/>
          <p:nvPr/>
        </p:nvSpPr>
        <p:spPr>
          <a:xfrm>
            <a:off x="11441151" y="17377108"/>
            <a:ext cx="43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 descr=" 90">
                <a:extLst>
                  <a:ext uri="{FF2B5EF4-FFF2-40B4-BE49-F238E27FC236}">
                    <a16:creationId xmlns:a16="http://schemas.microsoft.com/office/drawing/2014/main" id="{5617F2E4-8FC7-46C7-A76B-BB7FA4610607}"/>
                  </a:ext>
                </a:extLst>
              </p:cNvPr>
              <p:cNvSpPr/>
              <p:nvPr/>
            </p:nvSpPr>
            <p:spPr>
              <a:xfrm>
                <a:off x="30503555" y="11622616"/>
                <a:ext cx="3080018" cy="102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 descr=" 90">
                <a:extLst>
                  <a:ext uri="{FF2B5EF4-FFF2-40B4-BE49-F238E27FC236}">
                    <a16:creationId xmlns:a16="http://schemas.microsoft.com/office/drawing/2014/main" id="{5617F2E4-8FC7-46C7-A76B-BB7FA4610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3555" y="11622616"/>
                <a:ext cx="3080018" cy="10262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 descr=" 87">
            <a:extLst>
              <a:ext uri="{FF2B5EF4-FFF2-40B4-BE49-F238E27FC236}">
                <a16:creationId xmlns:a16="http://schemas.microsoft.com/office/drawing/2014/main" id="{EC6BB59C-74DC-411D-A1BF-1677C51D8B0E}"/>
              </a:ext>
            </a:extLst>
          </p:cNvPr>
          <p:cNvSpPr txBox="1"/>
          <p:nvPr/>
        </p:nvSpPr>
        <p:spPr>
          <a:xfrm>
            <a:off x="29345927" y="13177882"/>
            <a:ext cx="5548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i-th</a:t>
            </a:r>
            <a:r>
              <a:rPr lang="en-US" dirty="0"/>
              <a:t> sample</a:t>
            </a:r>
          </a:p>
        </p:txBody>
      </p:sp>
    </p:spTree>
    <p:extLst>
      <p:ext uri="{BB962C8B-B14F-4D97-AF65-F5344CB8AC3E}">
        <p14:creationId xmlns:p14="http://schemas.microsoft.com/office/powerpoint/2010/main" val="62795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descr=" 3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3</a:t>
            </a:r>
          </a:p>
        </p:txBody>
      </p:sp>
      <p:sp>
        <p:nvSpPr>
          <p:cNvPr id="4" name="Title 3" descr=" 4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How do we know a model is good?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 descr=" 11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/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 descr=" 11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 descr=" 22">
            <a:extLst>
              <a:ext uri="{FF2B5EF4-FFF2-40B4-BE49-F238E27FC236}">
                <a16:creationId xmlns:a16="http://schemas.microsoft.com/office/drawing/2014/main" id="{C79A4739-0EF7-47DE-82DE-6FEB1A4B1B99}"/>
              </a:ext>
            </a:extLst>
          </p:cNvPr>
          <p:cNvCxnSpPr>
            <a:cxnSpLocks/>
          </p:cNvCxnSpPr>
          <p:nvPr/>
        </p:nvCxnSpPr>
        <p:spPr>
          <a:xfrm>
            <a:off x="18793989" y="10781706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 descr=" 23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/>
              <p:nvPr/>
            </p:nvSpPr>
            <p:spPr>
              <a:xfrm>
                <a:off x="20386740" y="10254053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Rectangle 22" descr=" 23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6740" y="10254053"/>
                <a:ext cx="79060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 descr=" 54">
            <a:extLst>
              <a:ext uri="{FF2B5EF4-FFF2-40B4-BE49-F238E27FC236}">
                <a16:creationId xmlns:a16="http://schemas.microsoft.com/office/drawing/2014/main" id="{9C41D313-F85D-45CB-B192-8F3017A04583}"/>
              </a:ext>
            </a:extLst>
          </p:cNvPr>
          <p:cNvCxnSpPr>
            <a:cxnSpLocks/>
          </p:cNvCxnSpPr>
          <p:nvPr/>
        </p:nvCxnSpPr>
        <p:spPr>
          <a:xfrm>
            <a:off x="13360374" y="10746397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 descr=" 2">
            <a:extLst>
              <a:ext uri="{FF2B5EF4-FFF2-40B4-BE49-F238E27FC236}">
                <a16:creationId xmlns:a16="http://schemas.microsoft.com/office/drawing/2014/main" id="{1EDAF419-B2D1-4139-84B7-D910CB048A1F}"/>
              </a:ext>
            </a:extLst>
          </p:cNvPr>
          <p:cNvSpPr/>
          <p:nvPr/>
        </p:nvSpPr>
        <p:spPr bwMode="auto">
          <a:xfrm>
            <a:off x="14939748" y="9535660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p:sp>
        <p:nvSpPr>
          <p:cNvPr id="6" name="TextBox 5" descr=" 6">
            <a:extLst>
              <a:ext uri="{FF2B5EF4-FFF2-40B4-BE49-F238E27FC236}">
                <a16:creationId xmlns:a16="http://schemas.microsoft.com/office/drawing/2014/main" id="{6EEFA43C-0689-4022-892D-6BCC624786BC}"/>
              </a:ext>
            </a:extLst>
          </p:cNvPr>
          <p:cNvSpPr txBox="1"/>
          <p:nvPr/>
        </p:nvSpPr>
        <p:spPr>
          <a:xfrm>
            <a:off x="8742556" y="6118236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model and its parameters, how do we know this model gives correct prediction?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 descr=" 73">
                <a:extLst>
                  <a:ext uri="{FF2B5EF4-FFF2-40B4-BE49-F238E27FC236}">
                    <a16:creationId xmlns:a16="http://schemas.microsoft.com/office/drawing/2014/main" id="{D3CAF82A-52E2-4CA6-A466-57CB22CA4B63}"/>
                  </a:ext>
                </a:extLst>
              </p:cNvPr>
              <p:cNvSpPr/>
              <p:nvPr/>
            </p:nvSpPr>
            <p:spPr>
              <a:xfrm>
                <a:off x="12504048" y="136972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 descr=" 73">
                <a:extLst>
                  <a:ext uri="{FF2B5EF4-FFF2-40B4-BE49-F238E27FC236}">
                    <a16:creationId xmlns:a16="http://schemas.microsoft.com/office/drawing/2014/main" id="{D3CAF82A-52E2-4CA6-A466-57CB22CA4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48" y="13697259"/>
                <a:ext cx="79060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 descr=" 8">
            <a:extLst>
              <a:ext uri="{FF2B5EF4-FFF2-40B4-BE49-F238E27FC236}">
                <a16:creationId xmlns:a16="http://schemas.microsoft.com/office/drawing/2014/main" id="{C4B915AE-5924-4704-B284-D14B8F02A583}"/>
              </a:ext>
            </a:extLst>
          </p:cNvPr>
          <p:cNvSpPr txBox="1"/>
          <p:nvPr/>
        </p:nvSpPr>
        <p:spPr>
          <a:xfrm>
            <a:off x="7092176" y="12727602"/>
            <a:ext cx="43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Ground-truth </a:t>
            </a:r>
          </a:p>
        </p:txBody>
      </p:sp>
      <p:sp>
        <p:nvSpPr>
          <p:cNvPr id="10" name="Oval 9" descr=" 9">
            <a:extLst>
              <a:ext uri="{FF2B5EF4-FFF2-40B4-BE49-F238E27FC236}">
                <a16:creationId xmlns:a16="http://schemas.microsoft.com/office/drawing/2014/main" id="{EBD8CE9D-5E63-40E6-8673-C77F09A3A257}"/>
              </a:ext>
            </a:extLst>
          </p:cNvPr>
          <p:cNvSpPr/>
          <p:nvPr/>
        </p:nvSpPr>
        <p:spPr bwMode="auto">
          <a:xfrm>
            <a:off x="12326841" y="10066853"/>
            <a:ext cx="1078137" cy="4898084"/>
          </a:xfrm>
          <a:prstGeom prst="ellips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2" name="Arrow: Right 11" descr=" 74">
            <a:extLst>
              <a:ext uri="{FF2B5EF4-FFF2-40B4-BE49-F238E27FC236}">
                <a16:creationId xmlns:a16="http://schemas.microsoft.com/office/drawing/2014/main" id="{CE7C498E-9142-464E-B732-B2BACC02A94D}"/>
              </a:ext>
            </a:extLst>
          </p:cNvPr>
          <p:cNvSpPr/>
          <p:nvPr/>
        </p:nvSpPr>
        <p:spPr bwMode="auto">
          <a:xfrm rot="16200000">
            <a:off x="12146925" y="16259584"/>
            <a:ext cx="1386958" cy="75707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3" name="TextBox 12" descr=" 75">
            <a:extLst>
              <a:ext uri="{FF2B5EF4-FFF2-40B4-BE49-F238E27FC236}">
                <a16:creationId xmlns:a16="http://schemas.microsoft.com/office/drawing/2014/main" id="{E5C48C02-444F-4B53-A578-67F14FE281CF}"/>
              </a:ext>
            </a:extLst>
          </p:cNvPr>
          <p:cNvSpPr txBox="1"/>
          <p:nvPr/>
        </p:nvSpPr>
        <p:spPr>
          <a:xfrm>
            <a:off x="11441151" y="17377108"/>
            <a:ext cx="43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 descr=" 90">
                <a:extLst>
                  <a:ext uri="{FF2B5EF4-FFF2-40B4-BE49-F238E27FC236}">
                    <a16:creationId xmlns:a16="http://schemas.microsoft.com/office/drawing/2014/main" id="{5617F2E4-8FC7-46C7-A76B-BB7FA4610607}"/>
                  </a:ext>
                </a:extLst>
              </p:cNvPr>
              <p:cNvSpPr/>
              <p:nvPr/>
            </p:nvSpPr>
            <p:spPr>
              <a:xfrm>
                <a:off x="30503555" y="11622616"/>
                <a:ext cx="3080018" cy="102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 descr=" 90">
                <a:extLst>
                  <a:ext uri="{FF2B5EF4-FFF2-40B4-BE49-F238E27FC236}">
                    <a16:creationId xmlns:a16="http://schemas.microsoft.com/office/drawing/2014/main" id="{5617F2E4-8FC7-46C7-A76B-BB7FA4610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3555" y="11622616"/>
                <a:ext cx="3080018" cy="10262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 descr=" 87">
            <a:extLst>
              <a:ext uri="{FF2B5EF4-FFF2-40B4-BE49-F238E27FC236}">
                <a16:creationId xmlns:a16="http://schemas.microsoft.com/office/drawing/2014/main" id="{EC6BB59C-74DC-411D-A1BF-1677C51D8B0E}"/>
              </a:ext>
            </a:extLst>
          </p:cNvPr>
          <p:cNvSpPr txBox="1"/>
          <p:nvPr/>
        </p:nvSpPr>
        <p:spPr>
          <a:xfrm>
            <a:off x="29345927" y="13177882"/>
            <a:ext cx="5548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i-th</a:t>
            </a:r>
            <a:r>
              <a:rPr lang="en-US" dirty="0"/>
              <a:t> sample</a:t>
            </a:r>
          </a:p>
        </p:txBody>
      </p:sp>
    </p:spTree>
    <p:extLst>
      <p:ext uri="{BB962C8B-B14F-4D97-AF65-F5344CB8AC3E}">
        <p14:creationId xmlns:p14="http://schemas.microsoft.com/office/powerpoint/2010/main" val="62551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descr=" 3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3</a:t>
            </a:r>
          </a:p>
        </p:txBody>
      </p:sp>
      <p:sp>
        <p:nvSpPr>
          <p:cNvPr id="4" name="Title 3" descr=" 4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How do we know a model is good?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 descr=" 11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/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 descr=" 11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 descr=" 22">
            <a:extLst>
              <a:ext uri="{FF2B5EF4-FFF2-40B4-BE49-F238E27FC236}">
                <a16:creationId xmlns:a16="http://schemas.microsoft.com/office/drawing/2014/main" id="{C79A4739-0EF7-47DE-82DE-6FEB1A4B1B99}"/>
              </a:ext>
            </a:extLst>
          </p:cNvPr>
          <p:cNvCxnSpPr>
            <a:cxnSpLocks/>
          </p:cNvCxnSpPr>
          <p:nvPr/>
        </p:nvCxnSpPr>
        <p:spPr>
          <a:xfrm>
            <a:off x="18793989" y="10781706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 descr=" 23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/>
              <p:nvPr/>
            </p:nvSpPr>
            <p:spPr>
              <a:xfrm>
                <a:off x="20386740" y="10254053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Rectangle 22" descr=" 23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6740" y="10254053"/>
                <a:ext cx="79060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 descr=" 54">
            <a:extLst>
              <a:ext uri="{FF2B5EF4-FFF2-40B4-BE49-F238E27FC236}">
                <a16:creationId xmlns:a16="http://schemas.microsoft.com/office/drawing/2014/main" id="{9C41D313-F85D-45CB-B192-8F3017A04583}"/>
              </a:ext>
            </a:extLst>
          </p:cNvPr>
          <p:cNvCxnSpPr>
            <a:cxnSpLocks/>
          </p:cNvCxnSpPr>
          <p:nvPr/>
        </p:nvCxnSpPr>
        <p:spPr>
          <a:xfrm>
            <a:off x="13360374" y="10746397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 descr=" 2">
            <a:extLst>
              <a:ext uri="{FF2B5EF4-FFF2-40B4-BE49-F238E27FC236}">
                <a16:creationId xmlns:a16="http://schemas.microsoft.com/office/drawing/2014/main" id="{1EDAF419-B2D1-4139-84B7-D910CB048A1F}"/>
              </a:ext>
            </a:extLst>
          </p:cNvPr>
          <p:cNvSpPr/>
          <p:nvPr/>
        </p:nvSpPr>
        <p:spPr bwMode="auto">
          <a:xfrm>
            <a:off x="14939748" y="9535660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p:sp>
        <p:nvSpPr>
          <p:cNvPr id="6" name="TextBox 5" descr=" 6">
            <a:extLst>
              <a:ext uri="{FF2B5EF4-FFF2-40B4-BE49-F238E27FC236}">
                <a16:creationId xmlns:a16="http://schemas.microsoft.com/office/drawing/2014/main" id="{6EEFA43C-0689-4022-892D-6BCC624786BC}"/>
              </a:ext>
            </a:extLst>
          </p:cNvPr>
          <p:cNvSpPr txBox="1"/>
          <p:nvPr/>
        </p:nvSpPr>
        <p:spPr>
          <a:xfrm>
            <a:off x="8742556" y="6118236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model and its parameters, how do we know this model gives correct prediction?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 descr=" 73">
                <a:extLst>
                  <a:ext uri="{FF2B5EF4-FFF2-40B4-BE49-F238E27FC236}">
                    <a16:creationId xmlns:a16="http://schemas.microsoft.com/office/drawing/2014/main" id="{D3CAF82A-52E2-4CA6-A466-57CB22CA4B63}"/>
                  </a:ext>
                </a:extLst>
              </p:cNvPr>
              <p:cNvSpPr/>
              <p:nvPr/>
            </p:nvSpPr>
            <p:spPr>
              <a:xfrm>
                <a:off x="12504048" y="136972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 descr=" 73">
                <a:extLst>
                  <a:ext uri="{FF2B5EF4-FFF2-40B4-BE49-F238E27FC236}">
                    <a16:creationId xmlns:a16="http://schemas.microsoft.com/office/drawing/2014/main" id="{D3CAF82A-52E2-4CA6-A466-57CB22CA4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48" y="13697259"/>
                <a:ext cx="79060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 descr=" 8">
            <a:extLst>
              <a:ext uri="{FF2B5EF4-FFF2-40B4-BE49-F238E27FC236}">
                <a16:creationId xmlns:a16="http://schemas.microsoft.com/office/drawing/2014/main" id="{C4B915AE-5924-4704-B284-D14B8F02A583}"/>
              </a:ext>
            </a:extLst>
          </p:cNvPr>
          <p:cNvSpPr txBox="1"/>
          <p:nvPr/>
        </p:nvSpPr>
        <p:spPr>
          <a:xfrm>
            <a:off x="7092176" y="12727602"/>
            <a:ext cx="43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Ground-truth </a:t>
            </a:r>
          </a:p>
        </p:txBody>
      </p:sp>
      <p:sp>
        <p:nvSpPr>
          <p:cNvPr id="10" name="Oval 9" descr=" 9">
            <a:extLst>
              <a:ext uri="{FF2B5EF4-FFF2-40B4-BE49-F238E27FC236}">
                <a16:creationId xmlns:a16="http://schemas.microsoft.com/office/drawing/2014/main" id="{EBD8CE9D-5E63-40E6-8673-C77F09A3A257}"/>
              </a:ext>
            </a:extLst>
          </p:cNvPr>
          <p:cNvSpPr/>
          <p:nvPr/>
        </p:nvSpPr>
        <p:spPr bwMode="auto">
          <a:xfrm>
            <a:off x="12326841" y="10066853"/>
            <a:ext cx="1078137" cy="4898084"/>
          </a:xfrm>
          <a:prstGeom prst="ellips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2" name="Arrow: Right 11" descr=" 74">
            <a:extLst>
              <a:ext uri="{FF2B5EF4-FFF2-40B4-BE49-F238E27FC236}">
                <a16:creationId xmlns:a16="http://schemas.microsoft.com/office/drawing/2014/main" id="{CE7C498E-9142-464E-B732-B2BACC02A94D}"/>
              </a:ext>
            </a:extLst>
          </p:cNvPr>
          <p:cNvSpPr/>
          <p:nvPr/>
        </p:nvSpPr>
        <p:spPr bwMode="auto">
          <a:xfrm rot="16200000">
            <a:off x="12146925" y="16259584"/>
            <a:ext cx="1386958" cy="75707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3" name="TextBox 12" descr=" 75">
            <a:extLst>
              <a:ext uri="{FF2B5EF4-FFF2-40B4-BE49-F238E27FC236}">
                <a16:creationId xmlns:a16="http://schemas.microsoft.com/office/drawing/2014/main" id="{E5C48C02-444F-4B53-A578-67F14FE281CF}"/>
              </a:ext>
            </a:extLst>
          </p:cNvPr>
          <p:cNvSpPr txBox="1"/>
          <p:nvPr/>
        </p:nvSpPr>
        <p:spPr>
          <a:xfrm>
            <a:off x="11441151" y="17377108"/>
            <a:ext cx="43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sample</a:t>
            </a:r>
          </a:p>
        </p:txBody>
      </p:sp>
      <p:sp>
        <p:nvSpPr>
          <p:cNvPr id="18" name="Oval 17" descr=" 76">
            <a:extLst>
              <a:ext uri="{FF2B5EF4-FFF2-40B4-BE49-F238E27FC236}">
                <a16:creationId xmlns:a16="http://schemas.microsoft.com/office/drawing/2014/main" id="{88C4E11F-BDA4-4234-9228-070BBAE456D5}"/>
              </a:ext>
            </a:extLst>
          </p:cNvPr>
          <p:cNvSpPr/>
          <p:nvPr/>
        </p:nvSpPr>
        <p:spPr bwMode="auto">
          <a:xfrm>
            <a:off x="18856708" y="12847565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Loss </a:t>
            </a:r>
            <a:r>
              <a:rPr lang="en-US" dirty="0" err="1">
                <a:latin typeface="Arial"/>
              </a:rPr>
              <a:t>func</a:t>
            </a:r>
            <a:endParaRPr lang="en-US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 descr=" 90">
                <a:extLst>
                  <a:ext uri="{FF2B5EF4-FFF2-40B4-BE49-F238E27FC236}">
                    <a16:creationId xmlns:a16="http://schemas.microsoft.com/office/drawing/2014/main" id="{5617F2E4-8FC7-46C7-A76B-BB7FA4610607}"/>
                  </a:ext>
                </a:extLst>
              </p:cNvPr>
              <p:cNvSpPr/>
              <p:nvPr/>
            </p:nvSpPr>
            <p:spPr>
              <a:xfrm>
                <a:off x="30503555" y="11622616"/>
                <a:ext cx="3080018" cy="102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 descr=" 90">
                <a:extLst>
                  <a:ext uri="{FF2B5EF4-FFF2-40B4-BE49-F238E27FC236}">
                    <a16:creationId xmlns:a16="http://schemas.microsoft.com/office/drawing/2014/main" id="{5617F2E4-8FC7-46C7-A76B-BB7FA4610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3555" y="11622616"/>
                <a:ext cx="3080018" cy="10262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 descr=" 87">
            <a:extLst>
              <a:ext uri="{FF2B5EF4-FFF2-40B4-BE49-F238E27FC236}">
                <a16:creationId xmlns:a16="http://schemas.microsoft.com/office/drawing/2014/main" id="{EC6BB59C-74DC-411D-A1BF-1677C51D8B0E}"/>
              </a:ext>
            </a:extLst>
          </p:cNvPr>
          <p:cNvSpPr txBox="1"/>
          <p:nvPr/>
        </p:nvSpPr>
        <p:spPr>
          <a:xfrm>
            <a:off x="29345927" y="13177882"/>
            <a:ext cx="5548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i-th</a:t>
            </a:r>
            <a:r>
              <a:rPr lang="en-US" dirty="0"/>
              <a:t> sample</a:t>
            </a:r>
          </a:p>
        </p:txBody>
      </p:sp>
    </p:spTree>
    <p:extLst>
      <p:ext uri="{BB962C8B-B14F-4D97-AF65-F5344CB8AC3E}">
        <p14:creationId xmlns:p14="http://schemas.microsoft.com/office/powerpoint/2010/main" val="83082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descr=" 3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3</a:t>
            </a:r>
          </a:p>
        </p:txBody>
      </p:sp>
      <p:sp>
        <p:nvSpPr>
          <p:cNvPr id="4" name="Title 3" descr=" 4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How do we know a model is good?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 descr=" 11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/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 descr=" 11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 descr=" 22">
            <a:extLst>
              <a:ext uri="{FF2B5EF4-FFF2-40B4-BE49-F238E27FC236}">
                <a16:creationId xmlns:a16="http://schemas.microsoft.com/office/drawing/2014/main" id="{C79A4739-0EF7-47DE-82DE-6FEB1A4B1B99}"/>
              </a:ext>
            </a:extLst>
          </p:cNvPr>
          <p:cNvCxnSpPr>
            <a:cxnSpLocks/>
          </p:cNvCxnSpPr>
          <p:nvPr/>
        </p:nvCxnSpPr>
        <p:spPr>
          <a:xfrm>
            <a:off x="18793989" y="10781706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 descr=" 23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/>
              <p:nvPr/>
            </p:nvSpPr>
            <p:spPr>
              <a:xfrm>
                <a:off x="20386740" y="10254053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Rectangle 22" descr=" 23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6740" y="10254053"/>
                <a:ext cx="79060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 descr=" 54">
            <a:extLst>
              <a:ext uri="{FF2B5EF4-FFF2-40B4-BE49-F238E27FC236}">
                <a16:creationId xmlns:a16="http://schemas.microsoft.com/office/drawing/2014/main" id="{9C41D313-F85D-45CB-B192-8F3017A04583}"/>
              </a:ext>
            </a:extLst>
          </p:cNvPr>
          <p:cNvCxnSpPr>
            <a:cxnSpLocks/>
          </p:cNvCxnSpPr>
          <p:nvPr/>
        </p:nvCxnSpPr>
        <p:spPr>
          <a:xfrm>
            <a:off x="13360374" y="10746397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 descr=" 2">
            <a:extLst>
              <a:ext uri="{FF2B5EF4-FFF2-40B4-BE49-F238E27FC236}">
                <a16:creationId xmlns:a16="http://schemas.microsoft.com/office/drawing/2014/main" id="{1EDAF419-B2D1-4139-84B7-D910CB048A1F}"/>
              </a:ext>
            </a:extLst>
          </p:cNvPr>
          <p:cNvSpPr/>
          <p:nvPr/>
        </p:nvSpPr>
        <p:spPr bwMode="auto">
          <a:xfrm>
            <a:off x="14939748" y="9535660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p:sp>
        <p:nvSpPr>
          <p:cNvPr id="6" name="TextBox 5" descr=" 6">
            <a:extLst>
              <a:ext uri="{FF2B5EF4-FFF2-40B4-BE49-F238E27FC236}">
                <a16:creationId xmlns:a16="http://schemas.microsoft.com/office/drawing/2014/main" id="{6EEFA43C-0689-4022-892D-6BCC624786BC}"/>
              </a:ext>
            </a:extLst>
          </p:cNvPr>
          <p:cNvSpPr txBox="1"/>
          <p:nvPr/>
        </p:nvSpPr>
        <p:spPr>
          <a:xfrm>
            <a:off x="8742556" y="6118236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model and its parameters, how do we know this model gives correct prediction?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 descr=" 73">
                <a:extLst>
                  <a:ext uri="{FF2B5EF4-FFF2-40B4-BE49-F238E27FC236}">
                    <a16:creationId xmlns:a16="http://schemas.microsoft.com/office/drawing/2014/main" id="{D3CAF82A-52E2-4CA6-A466-57CB22CA4B63}"/>
                  </a:ext>
                </a:extLst>
              </p:cNvPr>
              <p:cNvSpPr/>
              <p:nvPr/>
            </p:nvSpPr>
            <p:spPr>
              <a:xfrm>
                <a:off x="12504048" y="136972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 descr=" 73">
                <a:extLst>
                  <a:ext uri="{FF2B5EF4-FFF2-40B4-BE49-F238E27FC236}">
                    <a16:creationId xmlns:a16="http://schemas.microsoft.com/office/drawing/2014/main" id="{D3CAF82A-52E2-4CA6-A466-57CB22CA4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48" y="13697259"/>
                <a:ext cx="79060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 descr=" 8">
            <a:extLst>
              <a:ext uri="{FF2B5EF4-FFF2-40B4-BE49-F238E27FC236}">
                <a16:creationId xmlns:a16="http://schemas.microsoft.com/office/drawing/2014/main" id="{C4B915AE-5924-4704-B284-D14B8F02A583}"/>
              </a:ext>
            </a:extLst>
          </p:cNvPr>
          <p:cNvSpPr txBox="1"/>
          <p:nvPr/>
        </p:nvSpPr>
        <p:spPr>
          <a:xfrm>
            <a:off x="7092176" y="12727602"/>
            <a:ext cx="43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Ground-truth </a:t>
            </a:r>
          </a:p>
        </p:txBody>
      </p:sp>
      <p:sp>
        <p:nvSpPr>
          <p:cNvPr id="10" name="Oval 9" descr=" 9">
            <a:extLst>
              <a:ext uri="{FF2B5EF4-FFF2-40B4-BE49-F238E27FC236}">
                <a16:creationId xmlns:a16="http://schemas.microsoft.com/office/drawing/2014/main" id="{EBD8CE9D-5E63-40E6-8673-C77F09A3A257}"/>
              </a:ext>
            </a:extLst>
          </p:cNvPr>
          <p:cNvSpPr/>
          <p:nvPr/>
        </p:nvSpPr>
        <p:spPr bwMode="auto">
          <a:xfrm>
            <a:off x="12326841" y="10066853"/>
            <a:ext cx="1078137" cy="4898084"/>
          </a:xfrm>
          <a:prstGeom prst="ellips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2" name="Arrow: Right 11" descr=" 74">
            <a:extLst>
              <a:ext uri="{FF2B5EF4-FFF2-40B4-BE49-F238E27FC236}">
                <a16:creationId xmlns:a16="http://schemas.microsoft.com/office/drawing/2014/main" id="{CE7C498E-9142-464E-B732-B2BACC02A94D}"/>
              </a:ext>
            </a:extLst>
          </p:cNvPr>
          <p:cNvSpPr/>
          <p:nvPr/>
        </p:nvSpPr>
        <p:spPr bwMode="auto">
          <a:xfrm rot="16200000">
            <a:off x="12146925" y="16259584"/>
            <a:ext cx="1386958" cy="75707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3" name="TextBox 12" descr=" 75">
            <a:extLst>
              <a:ext uri="{FF2B5EF4-FFF2-40B4-BE49-F238E27FC236}">
                <a16:creationId xmlns:a16="http://schemas.microsoft.com/office/drawing/2014/main" id="{E5C48C02-444F-4B53-A578-67F14FE281CF}"/>
              </a:ext>
            </a:extLst>
          </p:cNvPr>
          <p:cNvSpPr txBox="1"/>
          <p:nvPr/>
        </p:nvSpPr>
        <p:spPr>
          <a:xfrm>
            <a:off x="11441151" y="17377108"/>
            <a:ext cx="43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sample</a:t>
            </a:r>
          </a:p>
        </p:txBody>
      </p:sp>
      <p:sp>
        <p:nvSpPr>
          <p:cNvPr id="18" name="Oval 17" descr=" 76">
            <a:extLst>
              <a:ext uri="{FF2B5EF4-FFF2-40B4-BE49-F238E27FC236}">
                <a16:creationId xmlns:a16="http://schemas.microsoft.com/office/drawing/2014/main" id="{88C4E11F-BDA4-4234-9228-070BBAE456D5}"/>
              </a:ext>
            </a:extLst>
          </p:cNvPr>
          <p:cNvSpPr/>
          <p:nvPr/>
        </p:nvSpPr>
        <p:spPr bwMode="auto">
          <a:xfrm>
            <a:off x="18856708" y="12847565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Loss </a:t>
            </a:r>
            <a:r>
              <a:rPr lang="en-US" dirty="0" err="1">
                <a:latin typeface="Arial"/>
              </a:rPr>
              <a:t>func</a:t>
            </a:r>
            <a:endParaRPr lang="en-US" dirty="0">
              <a:latin typeface="Arial"/>
            </a:endParaRPr>
          </a:p>
        </p:txBody>
      </p:sp>
      <p:cxnSp>
        <p:nvCxnSpPr>
          <p:cNvPr id="19" name="Straight Arrow Connector 18" descr=" 77">
            <a:extLst>
              <a:ext uri="{FF2B5EF4-FFF2-40B4-BE49-F238E27FC236}">
                <a16:creationId xmlns:a16="http://schemas.microsoft.com/office/drawing/2014/main" id="{0B06F547-C301-4F7F-ADF4-7B03B481A704}"/>
              </a:ext>
            </a:extLst>
          </p:cNvPr>
          <p:cNvCxnSpPr>
            <a:cxnSpLocks/>
          </p:cNvCxnSpPr>
          <p:nvPr/>
        </p:nvCxnSpPr>
        <p:spPr>
          <a:xfrm flipH="1">
            <a:off x="20780387" y="11177383"/>
            <a:ext cx="1654" cy="167018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 descr=" 83">
            <a:extLst>
              <a:ext uri="{FF2B5EF4-FFF2-40B4-BE49-F238E27FC236}">
                <a16:creationId xmlns:a16="http://schemas.microsoft.com/office/drawing/2014/main" id="{B9F36D25-0211-4CF2-ADA2-B829F2FF6550}"/>
              </a:ext>
            </a:extLst>
          </p:cNvPr>
          <p:cNvCxnSpPr>
            <a:cxnSpLocks/>
          </p:cNvCxnSpPr>
          <p:nvPr/>
        </p:nvCxnSpPr>
        <p:spPr>
          <a:xfrm flipV="1">
            <a:off x="13270002" y="14268362"/>
            <a:ext cx="5635999" cy="2482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 descr=" 86">
            <a:extLst>
              <a:ext uri="{FF2B5EF4-FFF2-40B4-BE49-F238E27FC236}">
                <a16:creationId xmlns:a16="http://schemas.microsoft.com/office/drawing/2014/main" id="{1D6C242C-8356-418D-B613-A73A641766B7}"/>
              </a:ext>
            </a:extLst>
          </p:cNvPr>
          <p:cNvCxnSpPr>
            <a:cxnSpLocks/>
          </p:cNvCxnSpPr>
          <p:nvPr/>
        </p:nvCxnSpPr>
        <p:spPr>
          <a:xfrm>
            <a:off x="22704065" y="14180299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 descr=" 89">
                <a:extLst>
                  <a:ext uri="{FF2B5EF4-FFF2-40B4-BE49-F238E27FC236}">
                    <a16:creationId xmlns:a16="http://schemas.microsoft.com/office/drawing/2014/main" id="{D3D2FA3D-91BB-49A5-9733-4F35ECE48425}"/>
                  </a:ext>
                </a:extLst>
              </p:cNvPr>
              <p:cNvSpPr/>
              <p:nvPr/>
            </p:nvSpPr>
            <p:spPr>
              <a:xfrm>
                <a:off x="24238837" y="13639547"/>
                <a:ext cx="23125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 descr=" 89">
                <a:extLst>
                  <a:ext uri="{FF2B5EF4-FFF2-40B4-BE49-F238E27FC236}">
                    <a16:creationId xmlns:a16="http://schemas.microsoft.com/office/drawing/2014/main" id="{D3D2FA3D-91BB-49A5-9733-4F35ECE48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837" y="13639547"/>
                <a:ext cx="2312589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 descr=" 90">
                <a:extLst>
                  <a:ext uri="{FF2B5EF4-FFF2-40B4-BE49-F238E27FC236}">
                    <a16:creationId xmlns:a16="http://schemas.microsoft.com/office/drawing/2014/main" id="{5617F2E4-8FC7-46C7-A76B-BB7FA4610607}"/>
                  </a:ext>
                </a:extLst>
              </p:cNvPr>
              <p:cNvSpPr/>
              <p:nvPr/>
            </p:nvSpPr>
            <p:spPr>
              <a:xfrm>
                <a:off x="30503555" y="11622616"/>
                <a:ext cx="3080018" cy="102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 descr=" 90">
                <a:extLst>
                  <a:ext uri="{FF2B5EF4-FFF2-40B4-BE49-F238E27FC236}">
                    <a16:creationId xmlns:a16="http://schemas.microsoft.com/office/drawing/2014/main" id="{5617F2E4-8FC7-46C7-A76B-BB7FA4610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3555" y="11622616"/>
                <a:ext cx="3080018" cy="10262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 descr=" 87">
            <a:extLst>
              <a:ext uri="{FF2B5EF4-FFF2-40B4-BE49-F238E27FC236}">
                <a16:creationId xmlns:a16="http://schemas.microsoft.com/office/drawing/2014/main" id="{EC6BB59C-74DC-411D-A1BF-1677C51D8B0E}"/>
              </a:ext>
            </a:extLst>
          </p:cNvPr>
          <p:cNvSpPr txBox="1"/>
          <p:nvPr/>
        </p:nvSpPr>
        <p:spPr>
          <a:xfrm>
            <a:off x="29345927" y="13177882"/>
            <a:ext cx="5548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i-th</a:t>
            </a:r>
            <a:r>
              <a:rPr lang="en-US" dirty="0"/>
              <a:t> sample</a:t>
            </a:r>
          </a:p>
        </p:txBody>
      </p:sp>
    </p:spTree>
    <p:extLst>
      <p:ext uri="{BB962C8B-B14F-4D97-AF65-F5344CB8AC3E}">
        <p14:creationId xmlns:p14="http://schemas.microsoft.com/office/powerpoint/2010/main" val="300136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r>
              <a:rPr lang="en-US"/>
              <a:t>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FA43C-0689-4022-892D-6BCC624786BC}"/>
                  </a:ext>
                </a:extLst>
              </p:cNvPr>
              <p:cNvSpPr txBox="1"/>
              <p:nvPr/>
            </p:nvSpPr>
            <p:spPr>
              <a:xfrm>
                <a:off x="2834640" y="3755362"/>
                <a:ext cx="18118183" cy="4707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two probability distribution p and q, p is the target distribution and p is the model predicted distribution: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𝒂𝒍𝒍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𝒑𝒐𝒔𝒔𝒊𝒃𝒍𝒆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FA43C-0689-4022-892D-6BCC62478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40" y="3755362"/>
                <a:ext cx="18118183" cy="4707635"/>
              </a:xfrm>
              <a:prstGeom prst="rect">
                <a:avLst/>
              </a:prstGeom>
              <a:blipFill>
                <a:blip r:embed="rId2"/>
                <a:stretch>
                  <a:fillRect l="-1783" t="-3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62CC239-D347-4C3F-8B18-A185061E16D6}"/>
              </a:ext>
            </a:extLst>
          </p:cNvPr>
          <p:cNvSpPr txBox="1"/>
          <p:nvPr/>
        </p:nvSpPr>
        <p:spPr>
          <a:xfrm>
            <a:off x="2834640" y="8907329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Measure how close two distributions are (not 100% rigorous)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Minimized if p=q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E19402-73DC-4A97-A139-AF4936521C58}"/>
                  </a:ext>
                </a:extLst>
              </p:cNvPr>
              <p:cNvSpPr/>
              <p:nvPr/>
            </p:nvSpPr>
            <p:spPr>
              <a:xfrm>
                <a:off x="5795158" y="10880899"/>
                <a:ext cx="922887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𝑲𝑳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E19402-73DC-4A97-A139-AF4936521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58" y="10880899"/>
                <a:ext cx="922887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B14CB4-795B-4F45-AB5A-56554383F1C1}"/>
                  </a:ext>
                </a:extLst>
              </p:cNvPr>
              <p:cNvSpPr/>
              <p:nvPr/>
            </p:nvSpPr>
            <p:spPr>
              <a:xfrm>
                <a:off x="4267196" y="12120891"/>
                <a:ext cx="13433293" cy="6740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𝑲𝑳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KL divergence of p and q.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𝑲𝑳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endParaRPr lang="en-US" b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𝑲𝑳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if and only if p=q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is the entropy of distribution 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B14CB4-795B-4F45-AB5A-56554383F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6" y="12120891"/>
                <a:ext cx="13433293" cy="6740307"/>
              </a:xfrm>
              <a:prstGeom prst="rect">
                <a:avLst/>
              </a:prstGeom>
              <a:blipFill>
                <a:blip r:embed="rId4"/>
                <a:stretch>
                  <a:fillRect t="-2532" r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8655D8-EBE8-4252-BD74-6B191D2723D1}"/>
                  </a:ext>
                </a:extLst>
              </p:cNvPr>
              <p:cNvSpPr txBox="1"/>
              <p:nvPr/>
            </p:nvSpPr>
            <p:spPr>
              <a:xfrm>
                <a:off x="18719074" y="5290843"/>
                <a:ext cx="18288000" cy="11180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US" dirty="0" smtClean="0"/>
                            <m:t> </m:t>
                          </m:r>
                        </m:e>
                      </m:nary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8655D8-EBE8-4252-BD74-6B191D272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074" y="5290843"/>
                <a:ext cx="18288000" cy="11180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8BDE9-A562-4090-972A-34FAD71408DA}"/>
                  </a:ext>
                </a:extLst>
              </p:cNvPr>
              <p:cNvSpPr txBox="1"/>
              <p:nvPr/>
            </p:nvSpPr>
            <p:spPr>
              <a:xfrm>
                <a:off x="23708682" y="16009290"/>
                <a:ext cx="279625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8BDE9-A562-4090-972A-34FAD714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8682" y="16009290"/>
                <a:ext cx="2796257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41A88E-D9BA-433B-A758-FEDC5AD07C02}"/>
                  </a:ext>
                </a:extLst>
              </p:cNvPr>
              <p:cNvSpPr txBox="1"/>
              <p:nvPr/>
            </p:nvSpPr>
            <p:spPr>
              <a:xfrm>
                <a:off x="29809439" y="16009290"/>
                <a:ext cx="459485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𝑲𝑳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41A88E-D9BA-433B-A758-FEDC5AD07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9439" y="16009290"/>
                <a:ext cx="4594859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49E335-1368-4216-B8CC-38952E2E8271}"/>
              </a:ext>
            </a:extLst>
          </p:cNvPr>
          <p:cNvCxnSpPr>
            <a:cxnSpLocks/>
          </p:cNvCxnSpPr>
          <p:nvPr/>
        </p:nvCxnSpPr>
        <p:spPr>
          <a:xfrm>
            <a:off x="22246046" y="15766869"/>
            <a:ext cx="57215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5B7D15-9434-40D6-9EC8-548E11E7C007}"/>
              </a:ext>
            </a:extLst>
          </p:cNvPr>
          <p:cNvCxnSpPr>
            <a:cxnSpLocks/>
          </p:cNvCxnSpPr>
          <p:nvPr/>
        </p:nvCxnSpPr>
        <p:spPr>
          <a:xfrm>
            <a:off x="28682767" y="15766869"/>
            <a:ext cx="57215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C8ADC5-E40B-4414-A7FB-CF7E3EFBF807}"/>
              </a:ext>
            </a:extLst>
          </p:cNvPr>
          <p:cNvSpPr txBox="1"/>
          <p:nvPr/>
        </p:nvSpPr>
        <p:spPr>
          <a:xfrm>
            <a:off x="21749657" y="17193627"/>
            <a:ext cx="774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of distribution p</a:t>
            </a:r>
          </a:p>
        </p:txBody>
      </p:sp>
    </p:spTree>
    <p:extLst>
      <p:ext uri="{BB962C8B-B14F-4D97-AF65-F5344CB8AC3E}">
        <p14:creationId xmlns:p14="http://schemas.microsoft.com/office/powerpoint/2010/main" val="1170907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14&quot;&gt;&lt;/object&gt;&lt;object type=&quot;2&quot; unique_id=&quot;10015&quot;&gt;&lt;object type=&quot;3&quot; unique_id=&quot;10016&quot;&gt;&lt;property id=&quot;20148&quot; value=&quot;5&quot;/&gt;&lt;property id=&quot;20300&quot; value=&quot;Slide 1&quot;/&gt;&lt;property id=&quot;20307&quot; value=&quot;256&quot;/&gt;&lt;/object&gt;&lt;object type=&quot;3&quot; unique_id=&quot;10017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  <p:tag name="ISPRING_RESOURCE_PATHS_HASH_PRESENTER" val="6c510bf5511d6c62b83274350c9744271a6a74"/>
  <p:tag name="ISPRING_RESOURCE_PATHS_HASH" val="94b0f9a2ce84e864a328139283993d548c239c2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0000"/>
        </a:soli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 dirty="0">
            <a:latin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7859</TotalTime>
  <Words>3173</Words>
  <Application>Microsoft Office PowerPoint</Application>
  <PresentationFormat>Custom</PresentationFormat>
  <Paragraphs>692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Lucida Grande</vt:lpstr>
      <vt:lpstr>Arial</vt:lpstr>
      <vt:lpstr>Calibri</vt:lpstr>
      <vt:lpstr>Cambria Math</vt:lpstr>
      <vt:lpstr>Wingdings</vt:lpstr>
      <vt:lpstr>Office Theme</vt:lpstr>
      <vt:lpstr>PowerPoint Presentation</vt:lpstr>
      <vt:lpstr>Outline</vt:lpstr>
      <vt:lpstr>How do we know a model is good?</vt:lpstr>
      <vt:lpstr>How do we know a model is good?</vt:lpstr>
      <vt:lpstr>How do we know a model is good?</vt:lpstr>
      <vt:lpstr>How do we know a model is good?</vt:lpstr>
      <vt:lpstr>How do we know a model is good?</vt:lpstr>
      <vt:lpstr>How do we know a model is good?</vt:lpstr>
      <vt:lpstr>Cross-entropy</vt:lpstr>
      <vt:lpstr>Binary Cross-entropy loss</vt:lpstr>
      <vt:lpstr>Cross-entropy loss for multi-class</vt:lpstr>
      <vt:lpstr>Cross-entropy loss</vt:lpstr>
      <vt:lpstr>Cross-entropy loss</vt:lpstr>
      <vt:lpstr>Cross-entropy loss</vt:lpstr>
      <vt:lpstr>Where we are</vt:lpstr>
      <vt:lpstr>How do we determine the model parameters?</vt:lpstr>
      <vt:lpstr>How do we determine the model parameters?</vt:lpstr>
      <vt:lpstr>How do we determine the model parameters?</vt:lpstr>
      <vt:lpstr>How do we determine the model parameters?</vt:lpstr>
      <vt:lpstr>How do we determine the model parameters?</vt:lpstr>
      <vt:lpstr>Gradient descent</vt:lpstr>
      <vt:lpstr>Gradient of a function</vt:lpstr>
      <vt:lpstr>Gradient descent</vt:lpstr>
      <vt:lpstr>Gradient Descent (GD) over a set of samples</vt:lpstr>
      <vt:lpstr>Gradient descent</vt:lpstr>
      <vt:lpstr>Stochastic Gradient Descent (SGD)</vt:lpstr>
      <vt:lpstr>Mini-Batch SGD</vt:lpstr>
      <vt:lpstr>Larger batch size, higher learning rate</vt:lpstr>
      <vt:lpstr>Model Generalization</vt:lpstr>
      <vt:lpstr>Model Generalization</vt:lpstr>
      <vt:lpstr>Model Generalization</vt:lpstr>
      <vt:lpstr>Model Generalization</vt:lpstr>
      <vt:lpstr>Model Generalization</vt:lpstr>
      <vt:lpstr>Model error</vt:lpstr>
      <vt:lpstr>Model error</vt:lpstr>
      <vt:lpstr>Model error</vt:lpstr>
      <vt:lpstr>Model error</vt:lpstr>
      <vt:lpstr>Underfitting and overfitting</vt:lpstr>
      <vt:lpstr>Underfitting and overfitting</vt:lpstr>
      <vt:lpstr>In Deep Learning set up</vt:lpstr>
      <vt:lpstr>Bias and variance</vt:lpstr>
      <vt:lpstr>Regularization to control model complexity</vt:lpstr>
      <vt:lpstr>L2 Regularization, weight decay</vt:lpstr>
      <vt:lpstr>L1 Regularization</vt:lpstr>
      <vt:lpstr>Drop Out</vt:lpstr>
      <vt:lpstr>Other operations with regularization effects</vt:lpstr>
      <vt:lpstr>PowerPoint Presentation</vt:lpstr>
    </vt:vector>
  </TitlesOfParts>
  <Company>NHLBI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NHLBI Strategic Plan Template</dc:title>
  <dc:subject>NHLBI Strategic Plan Template</dc:subject>
  <dc:creator>dutchens</dc:creator>
  <cp:keywords>nhlbi, heart, lung, blood, institute, strategic, plan, template</cp:keywords>
  <cp:lastModifiedBy>Xue, Hui (NIH/NHLBI) [E]</cp:lastModifiedBy>
  <cp:revision>2260</cp:revision>
  <dcterms:created xsi:type="dcterms:W3CDTF">2010-08-11T18:35:55Z</dcterms:created>
  <dcterms:modified xsi:type="dcterms:W3CDTF">2021-09-21T15:25:54Z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