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76" r:id="rId8"/>
    <p:sldId id="275" r:id="rId9"/>
    <p:sldId id="278" r:id="rId10"/>
    <p:sldId id="279" r:id="rId11"/>
    <p:sldId id="280" r:id="rId12"/>
    <p:sldId id="281" r:id="rId13"/>
    <p:sldId id="282" r:id="rId14"/>
    <p:sldId id="283" r:id="rId15"/>
    <p:sldId id="284" r:id="rId16"/>
    <p:sldId id="288" r:id="rId17"/>
    <p:sldId id="285" r:id="rId18"/>
    <p:sldId id="286" r:id="rId19"/>
    <p:sldId id="287" r:id="rId20"/>
    <p:sldId id="277" r:id="rId21"/>
    <p:sldId id="262" r:id="rId22"/>
    <p:sldId id="263" r:id="rId23"/>
    <p:sldId id="264" r:id="rId24"/>
    <p:sldId id="267" r:id="rId25"/>
    <p:sldId id="265" r:id="rId26"/>
    <p:sldId id="266" r:id="rId27"/>
    <p:sldId id="268" r:id="rId28"/>
    <p:sldId id="269" r:id="rId29"/>
    <p:sldId id="270" r:id="rId30"/>
    <p:sldId id="271" r:id="rId31"/>
    <p:sldId id="272" r:id="rId32"/>
    <p:sldId id="273" r:id="rId33"/>
    <p:sldId id="2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Lst>
        </p14:section>
        <p14:section name="Algemeen" id="{C204DCB9-0C39-46C1-AE5B-4234D36EF3C9}">
          <p14:sldIdLst>
            <p14:sldId id="257"/>
            <p14:sldId id="258"/>
            <p14:sldId id="259"/>
            <p14:sldId id="260"/>
            <p14:sldId id="261"/>
            <p14:sldId id="276"/>
            <p14:sldId id="275"/>
            <p14:sldId id="278"/>
            <p14:sldId id="279"/>
            <p14:sldId id="280"/>
            <p14:sldId id="281"/>
            <p14:sldId id="282"/>
            <p14:sldId id="283"/>
            <p14:sldId id="284"/>
            <p14:sldId id="288"/>
            <p14:sldId id="285"/>
            <p14:sldId id="286"/>
            <p14:sldId id="287"/>
            <p14:sldId id="277"/>
            <p14:sldId id="262"/>
            <p14:sldId id="263"/>
            <p14:sldId id="264"/>
            <p14:sldId id="267"/>
            <p14:sldId id="265"/>
            <p14:sldId id="266"/>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79394" autoAdjust="0"/>
  </p:normalViewPr>
  <p:slideViewPr>
    <p:cSldViewPr snapToGrid="0">
      <p:cViewPr varScale="1">
        <p:scale>
          <a:sx n="88" d="100"/>
          <a:sy n="88"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23-11-2018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20</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33</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11</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14</a:t>
            </a:fld>
            <a:endParaRPr lang="nl-NL"/>
          </a:p>
        </p:txBody>
      </p:sp>
    </p:spTree>
    <p:extLst>
      <p:ext uri="{BB962C8B-B14F-4D97-AF65-F5344CB8AC3E}">
        <p14:creationId xmlns:p14="http://schemas.microsoft.com/office/powerpoint/2010/main" val="230282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Met deze</a:t>
            </a:r>
            <a:r>
              <a:rPr lang="nl-NL" baseline="0" dirty="0" smtClean="0"/>
              <a:t> software kun je een kopie maken van een complete website.</a:t>
            </a:r>
          </a:p>
          <a:p>
            <a:r>
              <a:rPr lang="nl-NL" baseline="0" dirty="0" smtClean="0"/>
              <a:t>Let op : dergelijke </a:t>
            </a:r>
            <a:r>
              <a:rPr lang="nl-NL" baseline="0" dirty="0" err="1" smtClean="0"/>
              <a:t>copiers</a:t>
            </a:r>
            <a:r>
              <a:rPr lang="nl-NL" baseline="0" dirty="0" smtClean="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16</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19</a:t>
            </a:fld>
            <a:endParaRPr lang="nl-NL"/>
          </a:p>
        </p:txBody>
      </p:sp>
    </p:spTree>
    <p:extLst>
      <p:ext uri="{BB962C8B-B14F-4D97-AF65-F5344CB8AC3E}">
        <p14:creationId xmlns:p14="http://schemas.microsoft.com/office/powerpoint/2010/main" val="1239659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smtClean="0"/>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smtClean="0"/>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smtClean="0"/>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smtClean="0"/>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smtClean="0"/>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smtClean="0"/>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smtClean="0"/>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smtClean="0"/>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smtClean="0"/>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smtClean="0"/>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smtClean="0"/>
              <a:t>Front-End Web Development</a:t>
            </a:r>
            <a:endParaRPr lang="nl-NL" dirty="0"/>
          </a:p>
        </p:txBody>
      </p:sp>
    </p:spTree>
    <p:extLst>
      <p:ext uri="{BB962C8B-B14F-4D97-AF65-F5344CB8AC3E}">
        <p14:creationId xmlns:p14="http://schemas.microsoft.com/office/powerpoint/2010/main" val="30082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Mogelijke onderdelen</a:t>
            </a:r>
            <a:endParaRPr lang="nl-NL" dirty="0"/>
          </a:p>
        </p:txBody>
      </p:sp>
      <p:sp>
        <p:nvSpPr>
          <p:cNvPr id="3" name="Tijdelijke aanduiding voor inhoud 2"/>
          <p:cNvSpPr>
            <a:spLocks noGrp="1"/>
          </p:cNvSpPr>
          <p:nvPr>
            <p:ph idx="1"/>
          </p:nvPr>
        </p:nvSpPr>
        <p:spPr/>
        <p:txBody>
          <a:bodyPr>
            <a:normAutofit fontScale="70000" lnSpcReduction="20000"/>
          </a:bodyPr>
          <a:lstStyle/>
          <a:p>
            <a:r>
              <a:rPr lang="nl-NL" dirty="0" smtClean="0"/>
              <a:t>Toegang tot sensors / </a:t>
            </a:r>
            <a:r>
              <a:rPr lang="nl-NL" dirty="0" err="1" smtClean="0"/>
              <a:t>devices</a:t>
            </a:r>
            <a:endParaRPr lang="nl-NL" dirty="0" smtClean="0"/>
          </a:p>
          <a:p>
            <a:pPr lvl="1"/>
            <a:r>
              <a:rPr lang="nl-NL" dirty="0" smtClean="0"/>
              <a:t>GPS</a:t>
            </a:r>
          </a:p>
          <a:p>
            <a:pPr lvl="1"/>
            <a:r>
              <a:rPr lang="nl-NL" dirty="0" smtClean="0"/>
              <a:t>Camera</a:t>
            </a:r>
          </a:p>
          <a:p>
            <a:r>
              <a:rPr lang="nl-NL" dirty="0" smtClean="0"/>
              <a:t>Uitvoering van code in je browser </a:t>
            </a:r>
            <a:r>
              <a:rPr lang="nl-NL" dirty="0" err="1" smtClean="0"/>
              <a:t>ipv</a:t>
            </a:r>
            <a:r>
              <a:rPr lang="nl-NL" dirty="0" smtClean="0"/>
              <a:t> op de server</a:t>
            </a:r>
          </a:p>
          <a:p>
            <a:pPr lvl="1"/>
            <a:r>
              <a:rPr lang="nl-NL" dirty="0" smtClean="0"/>
              <a:t>Javascript</a:t>
            </a:r>
          </a:p>
          <a:p>
            <a:pPr lvl="1"/>
            <a:r>
              <a:rPr lang="nl-NL" dirty="0" smtClean="0"/>
              <a:t>Web Assembly (</a:t>
            </a:r>
            <a:r>
              <a:rPr lang="nl-NL" i="1" dirty="0" smtClean="0"/>
              <a:t>nieuw</a:t>
            </a:r>
            <a:r>
              <a:rPr lang="nl-NL" dirty="0" smtClean="0"/>
              <a:t>)</a:t>
            </a:r>
          </a:p>
          <a:p>
            <a:r>
              <a:rPr lang="nl-NL" dirty="0" smtClean="0"/>
              <a:t>Grote rol voor opmaak</a:t>
            </a:r>
          </a:p>
          <a:p>
            <a:pPr lvl="1"/>
            <a:r>
              <a:rPr lang="nl-NL" dirty="0" smtClean="0"/>
              <a:t>Canvas</a:t>
            </a:r>
          </a:p>
          <a:p>
            <a:pPr lvl="1"/>
            <a:r>
              <a:rPr lang="nl-NL" dirty="0" smtClean="0"/>
              <a:t>SVG</a:t>
            </a:r>
          </a:p>
          <a:p>
            <a:pPr lvl="1"/>
            <a:r>
              <a:rPr lang="nl-NL" dirty="0" smtClean="0"/>
              <a:t>CSS (SASS, LESS)</a:t>
            </a:r>
          </a:p>
          <a:p>
            <a:pPr lvl="1"/>
            <a:r>
              <a:rPr lang="nl-NL" dirty="0" smtClean="0"/>
              <a:t>3d (</a:t>
            </a:r>
            <a:r>
              <a:rPr lang="nl-NL" dirty="0" err="1" smtClean="0"/>
              <a:t>WebGL</a:t>
            </a:r>
            <a:r>
              <a:rPr lang="nl-NL" dirty="0" smtClean="0"/>
              <a:t>)</a:t>
            </a:r>
          </a:p>
          <a:p>
            <a:pPr lvl="1"/>
            <a:r>
              <a:rPr lang="nl-NL" dirty="0" smtClean="0"/>
              <a:t>Animaties</a:t>
            </a:r>
          </a:p>
          <a:p>
            <a:r>
              <a:rPr lang="nl-NL" dirty="0" smtClean="0"/>
              <a:t>Veel gebruikte technieken</a:t>
            </a:r>
          </a:p>
          <a:p>
            <a:pPr lvl="1"/>
            <a:r>
              <a:rPr lang="nl-NL" dirty="0" smtClean="0"/>
              <a:t>Component </a:t>
            </a:r>
            <a:r>
              <a:rPr lang="nl-NL" dirty="0" err="1" smtClean="0"/>
              <a:t>based</a:t>
            </a:r>
            <a:r>
              <a:rPr lang="nl-NL" dirty="0" smtClean="0"/>
              <a:t> design</a:t>
            </a:r>
          </a:p>
          <a:p>
            <a:pPr lvl="1"/>
            <a:r>
              <a:rPr lang="nl-NL" dirty="0" smtClean="0"/>
              <a:t>Just-in-time gegevens ophalen (AJAX)</a:t>
            </a:r>
          </a:p>
          <a:p>
            <a:pPr lvl="1"/>
            <a:r>
              <a:rPr lang="nl-NL" dirty="0" smtClean="0"/>
              <a:t>Single Page Application (SPA)</a:t>
            </a:r>
          </a:p>
          <a:p>
            <a:pPr lvl="1"/>
            <a:r>
              <a:rPr lang="nl-NL" dirty="0" err="1" smtClean="0"/>
              <a:t>Transpiling</a:t>
            </a:r>
            <a:endParaRPr lang="nl-NL" dirty="0" smtClean="0"/>
          </a:p>
          <a:p>
            <a:r>
              <a:rPr lang="nl-NL" dirty="0" smtClean="0"/>
              <a:t>Gebruik van </a:t>
            </a:r>
            <a:r>
              <a:rPr lang="nl-NL" dirty="0" err="1" smtClean="0"/>
              <a:t>frameworks</a:t>
            </a:r>
            <a:endParaRPr lang="nl-NL" dirty="0" smtClean="0"/>
          </a:p>
          <a:p>
            <a:pPr lvl="1"/>
            <a:r>
              <a:rPr lang="nl-NL" dirty="0" err="1" smtClean="0"/>
              <a:t>JQuery</a:t>
            </a:r>
            <a:endParaRPr lang="nl-NL" dirty="0" smtClean="0"/>
          </a:p>
          <a:p>
            <a:pPr lvl="1"/>
            <a:r>
              <a:rPr lang="nl-NL" dirty="0" err="1" smtClean="0"/>
              <a:t>Angular</a:t>
            </a:r>
            <a:endParaRPr lang="nl-NL" dirty="0" smtClean="0"/>
          </a:p>
          <a:p>
            <a:pPr lvl="1"/>
            <a:r>
              <a:rPr lang="nl-NL" dirty="0" err="1" smtClean="0"/>
              <a:t>React</a:t>
            </a:r>
            <a:endParaRPr lang="nl-NL" dirty="0" smtClean="0"/>
          </a:p>
          <a:p>
            <a:pPr lvl="1"/>
            <a:r>
              <a:rPr lang="nl-NL" dirty="0" smtClean="0"/>
              <a:t>Bootstrap</a:t>
            </a:r>
          </a:p>
          <a:p>
            <a:pPr lvl="1"/>
            <a:r>
              <a:rPr lang="nl-NL" dirty="0" err="1" smtClean="0"/>
              <a:t>Materialize</a:t>
            </a:r>
            <a:endParaRPr lang="nl-NL" dirty="0" smtClean="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 </a:t>
            </a:r>
            <a:r>
              <a:rPr lang="nl-NL" dirty="0" err="1" smtClean="0"/>
              <a:t>client</a:t>
            </a:r>
            <a:r>
              <a:rPr lang="nl-NL" dirty="0" smtClean="0"/>
              <a:t> - problemen</a:t>
            </a:r>
            <a:endParaRPr lang="nl-NL" dirty="0"/>
          </a:p>
        </p:txBody>
      </p:sp>
      <p:sp>
        <p:nvSpPr>
          <p:cNvPr id="3" name="Tijdelijke aanduiding voor inhoud 2"/>
          <p:cNvSpPr>
            <a:spLocks noGrp="1"/>
          </p:cNvSpPr>
          <p:nvPr>
            <p:ph idx="1"/>
          </p:nvPr>
        </p:nvSpPr>
        <p:spPr/>
        <p:txBody>
          <a:bodyPr/>
          <a:lstStyle/>
          <a:p>
            <a:r>
              <a:rPr lang="nl-NL" dirty="0" smtClean="0"/>
              <a:t>Client = browser (Chrome, Firefox, </a:t>
            </a:r>
            <a:r>
              <a:rPr lang="nl-NL" dirty="0" err="1" smtClean="0"/>
              <a:t>Edge</a:t>
            </a:r>
            <a:r>
              <a:rPr lang="nl-NL" dirty="0" smtClean="0"/>
              <a:t>, ….)</a:t>
            </a:r>
          </a:p>
          <a:p>
            <a:r>
              <a:rPr lang="nl-NL" dirty="0" smtClean="0"/>
              <a:t>Mobiele telefoons</a:t>
            </a:r>
          </a:p>
          <a:p>
            <a:pPr lvl="1"/>
            <a:r>
              <a:rPr lang="nl-NL" dirty="0" smtClean="0"/>
              <a:t>Kleiner beeldscherm</a:t>
            </a:r>
          </a:p>
          <a:p>
            <a:pPr lvl="1"/>
            <a:r>
              <a:rPr lang="nl-NL" dirty="0" smtClean="0"/>
              <a:t>Andere mogelijkheden</a:t>
            </a:r>
          </a:p>
          <a:p>
            <a:pPr lvl="1"/>
            <a:r>
              <a:rPr lang="nl-NL" dirty="0" smtClean="0"/>
              <a:t>Toegang tot sensors ?</a:t>
            </a:r>
          </a:p>
          <a:p>
            <a:pPr lvl="1"/>
            <a:r>
              <a:rPr lang="nl-NL" dirty="0" smtClean="0"/>
              <a:t>Offline werken</a:t>
            </a:r>
          </a:p>
          <a:p>
            <a:r>
              <a:rPr lang="nl-NL" dirty="0" smtClean="0"/>
              <a:t>Verschillen in kwaliteiten en mogelijkheden van </a:t>
            </a:r>
            <a:r>
              <a:rPr lang="nl-NL" dirty="0" err="1" smtClean="0"/>
              <a:t>clients</a:t>
            </a:r>
            <a:endParaRPr lang="nl-NL" dirty="0" smtClean="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spTree>
    <p:extLst>
      <p:ext uri="{BB962C8B-B14F-4D97-AF65-F5344CB8AC3E}">
        <p14:creationId xmlns:p14="http://schemas.microsoft.com/office/powerpoint/2010/main" val="3500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spTree>
    <p:extLst>
      <p:ext uri="{BB962C8B-B14F-4D97-AF65-F5344CB8AC3E}">
        <p14:creationId xmlns:p14="http://schemas.microsoft.com/office/powerpoint/2010/main" val="104823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Waarom (g)een GUI?</a:t>
            </a:r>
            <a:endParaRPr lang="nl-NL" dirty="0"/>
          </a:p>
        </p:txBody>
      </p:sp>
      <p:sp>
        <p:nvSpPr>
          <p:cNvPr id="3" name="Tijdelijke aanduiding voor inhoud 2"/>
          <p:cNvSpPr>
            <a:spLocks noGrp="1"/>
          </p:cNvSpPr>
          <p:nvPr>
            <p:ph idx="1"/>
          </p:nvPr>
        </p:nvSpPr>
        <p:spPr/>
        <p:txBody>
          <a:bodyPr/>
          <a:lstStyle/>
          <a:p>
            <a:r>
              <a:rPr lang="nl-NL" dirty="0" smtClean="0"/>
              <a:t>Let op dat je ook een website kan benaderen zonder de GUI te tonen</a:t>
            </a:r>
          </a:p>
          <a:p>
            <a:pPr lvl="1"/>
            <a:r>
              <a:rPr lang="nl-NL" dirty="0"/>
              <a:t>Spiders (</a:t>
            </a:r>
            <a:r>
              <a:rPr lang="nl-NL" dirty="0">
                <a:hlinkClick r:id="rId2"/>
              </a:rPr>
              <a:t>https://www.httrack.com</a:t>
            </a:r>
            <a:r>
              <a:rPr lang="nl-NL" dirty="0" smtClean="0">
                <a:hlinkClick r:id="rId2"/>
              </a:rPr>
              <a:t>/</a:t>
            </a:r>
            <a:r>
              <a:rPr lang="nl-NL" dirty="0" smtClean="0"/>
              <a:t> )</a:t>
            </a:r>
          </a:p>
          <a:p>
            <a:pPr lvl="1"/>
            <a:r>
              <a:rPr lang="nl-NL" dirty="0" smtClean="0"/>
              <a:t>Bots (Google, Yahoo!, …)</a:t>
            </a:r>
          </a:p>
          <a:p>
            <a:r>
              <a:rPr lang="nl-NL" dirty="0" smtClean="0"/>
              <a:t>Let op dat je ook informatie naar een website kan sturen zónder GUI</a:t>
            </a:r>
          </a:p>
          <a:p>
            <a:pPr lvl="1"/>
            <a:r>
              <a:rPr lang="nl-NL" dirty="0" smtClean="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smtClean="0"/>
              <a:t>Voorbeeld: </a:t>
            </a:r>
            <a:r>
              <a:rPr lang="nl-NL" dirty="0" err="1" smtClean="0"/>
              <a:t>HTTTrack</a:t>
            </a:r>
            <a:r>
              <a:rPr lang="nl-NL" dirty="0" smtClean="0"/>
              <a:t> website copier</a:t>
            </a:r>
            <a:endParaRPr lang="nl-NL" dirty="0"/>
          </a:p>
        </p:txBody>
      </p:sp>
    </p:spTree>
    <p:extLst>
      <p:ext uri="{BB962C8B-B14F-4D97-AF65-F5344CB8AC3E}">
        <p14:creationId xmlns:p14="http://schemas.microsoft.com/office/powerpoint/2010/main" val="140590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smtClean="0"/>
              <a:t>Voorbeeld van Linux </a:t>
            </a:r>
            <a:r>
              <a:rPr lang="nl-NL" dirty="0" err="1" smtClean="0"/>
              <a:t>wget</a:t>
            </a:r>
            <a:endParaRPr lang="nl-NL" dirty="0"/>
          </a:p>
        </p:txBody>
      </p:sp>
    </p:spTree>
    <p:extLst>
      <p:ext uri="{BB962C8B-B14F-4D97-AF65-F5344CB8AC3E}">
        <p14:creationId xmlns:p14="http://schemas.microsoft.com/office/powerpoint/2010/main" val="1892904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Hoe werkt het web?</a:t>
            </a:r>
            <a:endParaRPr lang="nl-NL" dirty="0"/>
          </a:p>
        </p:txBody>
      </p:sp>
      <p:sp>
        <p:nvSpPr>
          <p:cNvPr id="6" name="Tijdelijke aanduiding voor inhoud 5"/>
          <p:cNvSpPr>
            <a:spLocks noGrp="1"/>
          </p:cNvSpPr>
          <p:nvPr>
            <p:ph idx="1"/>
          </p:nvPr>
        </p:nvSpPr>
        <p:spPr/>
        <p:txBody>
          <a:bodyPr>
            <a:normAutofit fontScale="92500" lnSpcReduction="20000"/>
          </a:bodyPr>
          <a:lstStyle/>
          <a:p>
            <a:r>
              <a:rPr lang="nl-NL" dirty="0" smtClean="0"/>
              <a:t>Jij typt een URL</a:t>
            </a:r>
          </a:p>
          <a:p>
            <a:r>
              <a:rPr lang="nl-NL" dirty="0" smtClean="0"/>
              <a:t>URL wordt omgezet naar een IP-adres</a:t>
            </a:r>
          </a:p>
          <a:p>
            <a:r>
              <a:rPr lang="nl-NL" dirty="0" smtClean="0"/>
              <a:t>Browser stuurt een HTTP GET-verzoek </a:t>
            </a:r>
          </a:p>
          <a:p>
            <a:pPr lvl="1"/>
            <a:r>
              <a:rPr lang="nl-NL" dirty="0" smtClean="0"/>
              <a:t>Host</a:t>
            </a:r>
          </a:p>
          <a:p>
            <a:pPr lvl="1"/>
            <a:r>
              <a:rPr lang="nl-NL" dirty="0" err="1" smtClean="0"/>
              <a:t>Path</a:t>
            </a:r>
            <a:endParaRPr lang="nl-NL" dirty="0" smtClean="0"/>
          </a:p>
          <a:p>
            <a:pPr lvl="1"/>
            <a:r>
              <a:rPr lang="nl-NL" dirty="0" smtClean="0"/>
              <a:t>Query-variabele</a:t>
            </a:r>
          </a:p>
          <a:p>
            <a:pPr lvl="1"/>
            <a:r>
              <a:rPr lang="nl-NL" dirty="0" smtClean="0"/>
              <a:t>Webserver stuurt response</a:t>
            </a:r>
          </a:p>
          <a:p>
            <a:pPr lvl="2"/>
            <a:r>
              <a:rPr lang="nl-NL" dirty="0" smtClean="0"/>
              <a:t>Status (200, 401, 404, 301 </a:t>
            </a:r>
            <a:r>
              <a:rPr lang="nl-NL" dirty="0" err="1" smtClean="0"/>
              <a:t>etc</a:t>
            </a:r>
            <a:r>
              <a:rPr lang="nl-NL" dirty="0" smtClean="0"/>
              <a:t>)</a:t>
            </a:r>
          </a:p>
          <a:p>
            <a:pPr lvl="2"/>
            <a:r>
              <a:rPr lang="nl-NL" dirty="0" smtClean="0"/>
              <a:t>Inhoud (html)</a:t>
            </a:r>
          </a:p>
          <a:p>
            <a:pPr lvl="1"/>
            <a:r>
              <a:rPr lang="nl-NL" dirty="0" smtClean="0"/>
              <a:t>Browser analyseert de inhoud (HTML body)</a:t>
            </a:r>
          </a:p>
          <a:p>
            <a:r>
              <a:rPr lang="nl-NL" dirty="0" smtClean="0"/>
              <a:t>Ontbrekende bestanden worden opgehaald zoals:</a:t>
            </a:r>
          </a:p>
          <a:p>
            <a:pPr lvl="1"/>
            <a:r>
              <a:rPr lang="nl-NL" dirty="0" smtClean="0"/>
              <a:t>CSS</a:t>
            </a:r>
          </a:p>
          <a:p>
            <a:pPr lvl="1"/>
            <a:r>
              <a:rPr lang="nl-NL" dirty="0" smtClean="0"/>
              <a:t>Javascript</a:t>
            </a:r>
          </a:p>
          <a:p>
            <a:pPr lvl="1"/>
            <a:r>
              <a:rPr lang="nl-NL" dirty="0" smtClean="0"/>
              <a:t>Audio/video</a:t>
            </a:r>
          </a:p>
          <a:p>
            <a:r>
              <a:rPr lang="nl-NL" dirty="0" smtClean="0"/>
              <a:t>Per bestand wordt weer een status (200, 401,404 </a:t>
            </a:r>
            <a:r>
              <a:rPr lang="nl-NL" dirty="0" err="1" smtClean="0"/>
              <a:t>etc</a:t>
            </a:r>
            <a:r>
              <a:rPr lang="nl-NL" dirty="0" smtClean="0"/>
              <a:t>)+ inhoud teruggestuurd</a:t>
            </a:r>
          </a:p>
          <a:p>
            <a:r>
              <a:rPr lang="nl-NL" dirty="0" smtClean="0"/>
              <a:t>Browser voert actieve inhoud uit (Javascript)</a:t>
            </a:r>
          </a:p>
          <a:p>
            <a:endParaRPr lang="nl-NL" dirty="0" smtClean="0"/>
          </a:p>
          <a:p>
            <a:pPr lvl="1"/>
            <a:endParaRPr lang="nl-NL" dirty="0" smtClean="0"/>
          </a:p>
        </p:txBody>
      </p:sp>
    </p:spTree>
    <p:extLst>
      <p:ext uri="{BB962C8B-B14F-4D97-AF65-F5344CB8AC3E}">
        <p14:creationId xmlns:p14="http://schemas.microsoft.com/office/powerpoint/2010/main" val="2696949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Sequence</a:t>
            </a:r>
            <a:r>
              <a:rPr lang="nl-NL" dirty="0" smtClean="0"/>
              <a:t> diagram</a:t>
            </a:r>
            <a:endParaRPr lang="nl-NL" dirty="0"/>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smtClean="0"/>
              <a:t>Haal hoofd document op</a:t>
            </a:r>
          </a:p>
          <a:p>
            <a:pPr marL="342900" indent="-342900">
              <a:buFont typeface="+mj-lt"/>
              <a:buAutoNum type="arabicPeriod"/>
            </a:pPr>
            <a:r>
              <a:rPr lang="nl-NL" dirty="0" smtClean="0"/>
              <a:t>Analyseer HTML</a:t>
            </a:r>
          </a:p>
          <a:p>
            <a:pPr marL="342900" indent="-342900">
              <a:buFont typeface="+mj-lt"/>
              <a:buAutoNum type="arabicPeriod"/>
            </a:pPr>
            <a:r>
              <a:rPr lang="nl-NL" dirty="0" smtClean="0"/>
              <a:t>Ophalen index.css</a:t>
            </a:r>
          </a:p>
          <a:p>
            <a:pPr marL="342900" indent="-342900">
              <a:buFont typeface="+mj-lt"/>
              <a:buAutoNum type="arabicPeriod"/>
            </a:pPr>
            <a:r>
              <a:rPr lang="nl-NL" dirty="0" smtClean="0"/>
              <a:t>Ophalen calendar.css</a:t>
            </a:r>
          </a:p>
          <a:p>
            <a:pPr marL="342900" indent="-342900">
              <a:buFont typeface="+mj-lt"/>
              <a:buAutoNum type="arabicPeriod"/>
            </a:pPr>
            <a:r>
              <a:rPr lang="nl-NL" dirty="0" smtClean="0"/>
              <a:t>Ophalen afbeeldingen</a:t>
            </a:r>
          </a:p>
          <a:p>
            <a:pPr marL="342900" indent="-342900">
              <a:buFont typeface="+mj-lt"/>
              <a:buAutoNum type="arabicPeriod"/>
            </a:pPr>
            <a:r>
              <a:rPr lang="nl-NL" dirty="0" smtClean="0"/>
              <a:t>Ophalen javascript</a:t>
            </a:r>
            <a:endParaRPr lang="nl-NL" dirty="0"/>
          </a:p>
        </p:txBody>
      </p:sp>
    </p:spTree>
    <p:extLst>
      <p:ext uri="{BB962C8B-B14F-4D97-AF65-F5344CB8AC3E}">
        <p14:creationId xmlns:p14="http://schemas.microsoft.com/office/powerpoint/2010/main" val="268364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smtClean="0"/>
              <a:t>Algemeen</a:t>
            </a:r>
            <a:endParaRPr lang="nl-NL" dirty="0"/>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smtClean="0"/>
              <a:t>Verschil Front-End / </a:t>
            </a:r>
            <a:r>
              <a:rPr lang="nl-NL" dirty="0" err="1" smtClean="0"/>
              <a:t>Back-End</a:t>
            </a:r>
            <a:r>
              <a:rPr lang="nl-NL" dirty="0" smtClean="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The Basics</a:t>
            </a:r>
            <a:endParaRPr lang="nl-NL" dirty="0"/>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smtClean="0"/>
              <a:t>Basic </a:t>
            </a:r>
            <a:r>
              <a:rPr lang="nl-NL" dirty="0" err="1" smtClean="0"/>
              <a:t>client</a:t>
            </a:r>
            <a:r>
              <a:rPr lang="nl-NL" dirty="0" smtClean="0"/>
              <a:t> output</a:t>
            </a:r>
          </a:p>
          <a:p>
            <a:r>
              <a:rPr lang="nl-NL" dirty="0" smtClean="0"/>
              <a:t>DOM model</a:t>
            </a:r>
          </a:p>
          <a:p>
            <a:r>
              <a:rPr lang="nl-NL" dirty="0" smtClean="0"/>
              <a:t>DOM </a:t>
            </a:r>
            <a:r>
              <a:rPr lang="nl-NL" dirty="0" err="1" smtClean="0"/>
              <a:t>Manipulation</a:t>
            </a:r>
            <a:endParaRPr lang="nl-NL" dirty="0" smtClean="0"/>
          </a:p>
          <a:p>
            <a:r>
              <a:rPr lang="nl-NL" dirty="0" err="1" smtClean="0"/>
              <a:t>Vanilla</a:t>
            </a:r>
            <a:r>
              <a:rPr lang="nl-NL" dirty="0" smtClean="0"/>
              <a:t> JS </a:t>
            </a:r>
            <a:r>
              <a:rPr lang="nl-NL" dirty="0" err="1" smtClean="0"/>
              <a:t>vs</a:t>
            </a:r>
            <a:r>
              <a:rPr lang="nl-NL" dirty="0" smtClean="0"/>
              <a:t> </a:t>
            </a:r>
            <a:r>
              <a:rPr lang="nl-NL" dirty="0" err="1" smtClean="0"/>
              <a:t>Jquery</a:t>
            </a:r>
            <a:endParaRPr lang="nl-NL" dirty="0" smtClean="0"/>
          </a:p>
          <a:p>
            <a:r>
              <a:rPr lang="nl-NL" dirty="0" smtClean="0"/>
              <a:t>CSS </a:t>
            </a:r>
            <a:r>
              <a:rPr lang="nl-NL" dirty="0" err="1" smtClean="0"/>
              <a:t>vs</a:t>
            </a:r>
            <a:r>
              <a:rPr lang="nl-NL" dirty="0" smtClean="0"/>
              <a:t> JS</a:t>
            </a:r>
          </a:p>
          <a:p>
            <a:r>
              <a:rPr lang="nl-NL" dirty="0" smtClean="0"/>
              <a:t>SVG &amp; canvas</a:t>
            </a:r>
          </a:p>
          <a:p>
            <a:r>
              <a:rPr lang="nl-NL" dirty="0" smtClean="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Basic Client Output</a:t>
            </a:r>
            <a:endParaRPr lang="nl-NL" dirty="0"/>
          </a:p>
        </p:txBody>
      </p:sp>
      <p:sp>
        <p:nvSpPr>
          <p:cNvPr id="5" name="Tijdelijke aanduiding voor inhoud 4"/>
          <p:cNvSpPr>
            <a:spLocks noGrp="1"/>
          </p:cNvSpPr>
          <p:nvPr>
            <p:ph idx="1"/>
          </p:nvPr>
        </p:nvSpPr>
        <p:spPr/>
        <p:txBody>
          <a:bodyPr/>
          <a:lstStyle/>
          <a:p>
            <a:r>
              <a:rPr lang="nl-NL" dirty="0" err="1" smtClean="0"/>
              <a:t>Document.write</a:t>
            </a:r>
            <a:r>
              <a:rPr lang="nl-NL" dirty="0" smtClean="0"/>
              <a:t>(….)</a:t>
            </a:r>
          </a:p>
          <a:p>
            <a:r>
              <a:rPr lang="nl-NL" dirty="0">
                <a:hlinkClick r:id="rId2"/>
              </a:rPr>
              <a:t>https://</a:t>
            </a:r>
            <a:r>
              <a:rPr lang="nl-NL" dirty="0" smtClean="0">
                <a:hlinkClick r:id="rId2"/>
              </a:rPr>
              <a:t>github.com/NHLStenden/Flex-WebDevelopment-FrontEndDevelopment/tree/master/WebDevelopment/content/examples/Fase01</a:t>
            </a:r>
            <a:endParaRPr lang="nl-NL" dirty="0" smtClean="0"/>
          </a:p>
          <a:p>
            <a:endParaRPr lang="nl-NL" dirty="0"/>
          </a:p>
          <a:p>
            <a:r>
              <a:rPr lang="nl-NL" dirty="0">
                <a:hlinkClick r:id="rId3"/>
              </a:rPr>
              <a:t>https://</a:t>
            </a:r>
            <a:r>
              <a:rPr lang="nl-NL" dirty="0" smtClean="0">
                <a:hlinkClick r:id="rId3"/>
              </a:rPr>
              <a:t>github.com/NHLStenden/Flex-WebDevelopment-FrontEndDevelopment/tree/master/WebDevelopment/content/assignments/01</a:t>
            </a:r>
            <a:endParaRPr lang="nl-NL" dirty="0" smtClean="0"/>
          </a:p>
          <a:p>
            <a:endParaRPr lang="nl-NL" dirty="0"/>
          </a:p>
          <a:p>
            <a:r>
              <a:rPr lang="nl-NL">
                <a:hlinkClick r:id="rId4"/>
              </a:rPr>
              <a:t>https://</a:t>
            </a:r>
            <a:r>
              <a:rPr lang="nl-NL" smtClean="0">
                <a:hlinkClick r:id="rId4"/>
              </a:rPr>
              <a:t>github.com/NHLStenden/Flex-WebDevelopment-FrontEndDevelopment/tree/master/WebDevelopment/content/solutions/opdracht01</a:t>
            </a:r>
            <a:endParaRPr lang="nl-NL" smtClean="0"/>
          </a:p>
          <a:p>
            <a:endParaRPr lang="nl-NL" dirty="0" smtClean="0"/>
          </a:p>
          <a:p>
            <a:endParaRPr lang="nl-NL" dirty="0" smtClean="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DOM Model</a:t>
            </a:r>
            <a:endParaRPr lang="nl-NL" dirty="0"/>
          </a:p>
        </p:txBody>
      </p:sp>
      <p:sp>
        <p:nvSpPr>
          <p:cNvPr id="5" name="Tijdelijke aanduiding voor inhoud 4"/>
          <p:cNvSpPr>
            <a:spLocks noGrp="1"/>
          </p:cNvSpPr>
          <p:nvPr>
            <p:ph idx="1"/>
          </p:nvPr>
        </p:nvSpPr>
        <p:spPr/>
        <p:txBody>
          <a:bodyPr/>
          <a:lstStyle/>
          <a:p>
            <a:r>
              <a:rPr lang="nl-NL" dirty="0" smtClean="0"/>
              <a:t>Document Object Model</a:t>
            </a:r>
          </a:p>
          <a:p>
            <a:r>
              <a:rPr lang="nl-NL" dirty="0">
                <a:hlinkClick r:id="rId2"/>
              </a:rPr>
              <a:t>https://</a:t>
            </a:r>
            <a:r>
              <a:rPr lang="nl-NL" dirty="0" smtClean="0">
                <a:hlinkClick r:id="rId2"/>
              </a:rPr>
              <a:t>github.com/NHLStenden/Flex-WebDevelopment-FrontEndDevelopment/tree/master/WebDevelopment/content/examples/Fase02</a:t>
            </a:r>
            <a:endParaRPr lang="nl-NL" dirty="0" smtClean="0"/>
          </a:p>
          <a:p>
            <a:endParaRPr lang="nl-NL" dirty="0" smtClean="0"/>
          </a:p>
          <a:p>
            <a:endParaRPr lang="nl-NL" dirty="0" smtClean="0"/>
          </a:p>
          <a:p>
            <a:endParaRPr lang="nl-NL" dirty="0"/>
          </a:p>
        </p:txBody>
      </p:sp>
    </p:spTree>
    <p:extLst>
      <p:ext uri="{BB962C8B-B14F-4D97-AF65-F5344CB8AC3E}">
        <p14:creationId xmlns:p14="http://schemas.microsoft.com/office/powerpoint/2010/main" val="458481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err="1" smtClean="0"/>
              <a:t>Document.getelementbyid</a:t>
            </a:r>
            <a:r>
              <a:rPr lang="nl-NL" dirty="0" smtClean="0"/>
              <a:t>()</a:t>
            </a:r>
          </a:p>
          <a:p>
            <a:r>
              <a:rPr lang="nl-NL" dirty="0" err="1" smtClean="0"/>
              <a:t>Document.createElement</a:t>
            </a:r>
            <a:r>
              <a:rPr lang="nl-NL" dirty="0" smtClean="0"/>
              <a:t>()</a:t>
            </a:r>
          </a:p>
          <a:p>
            <a:r>
              <a:rPr lang="nl-NL" dirty="0" err="1" smtClean="0"/>
              <a:t>selectors</a:t>
            </a:r>
            <a:endParaRPr lang="nl-NL" dirty="0" smtClean="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Selectors</a:t>
            </a:r>
            <a:endParaRPr lang="nl-NL" dirty="0"/>
          </a:p>
        </p:txBody>
      </p:sp>
      <p:sp>
        <p:nvSpPr>
          <p:cNvPr id="3" name="Tijdelijke aanduiding voor inhoud 2"/>
          <p:cNvSpPr>
            <a:spLocks noGrp="1"/>
          </p:cNvSpPr>
          <p:nvPr>
            <p:ph idx="1"/>
          </p:nvPr>
        </p:nvSpPr>
        <p:spPr/>
        <p:txBody>
          <a:bodyPr/>
          <a:lstStyle/>
          <a:p>
            <a:r>
              <a:rPr lang="nl-NL" dirty="0"/>
              <a:t>Document. </a:t>
            </a:r>
            <a:r>
              <a:rPr lang="nl-NL" dirty="0" err="1"/>
              <a:t>getElementsByClassName</a:t>
            </a:r>
            <a:r>
              <a:rPr lang="nl-NL" dirty="0"/>
              <a:t>()</a:t>
            </a:r>
          </a:p>
          <a:p>
            <a:r>
              <a:rPr lang="nl-NL" dirty="0" err="1"/>
              <a:t>document.querySelectorAll</a:t>
            </a:r>
            <a:r>
              <a:rPr lang="nl-NL" dirty="0"/>
              <a:t>()</a:t>
            </a:r>
          </a:p>
          <a:p>
            <a:endParaRPr lang="nl-NL" dirty="0"/>
          </a:p>
        </p:txBody>
      </p:sp>
    </p:spTree>
    <p:extLst>
      <p:ext uri="{BB962C8B-B14F-4D97-AF65-F5344CB8AC3E}">
        <p14:creationId xmlns:p14="http://schemas.microsoft.com/office/powerpoint/2010/main" val="1313792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smtClean="0"/>
              <a:t>Vanilla</a:t>
            </a:r>
            <a:r>
              <a:rPr lang="nl-NL" dirty="0" smtClean="0"/>
              <a:t> JS: javascript zoals de browser het ‘out of </a:t>
            </a:r>
            <a:r>
              <a:rPr lang="nl-NL" dirty="0" err="1" smtClean="0"/>
              <a:t>the</a:t>
            </a:r>
            <a:r>
              <a:rPr lang="nl-NL" dirty="0" smtClean="0"/>
              <a:t> box’ ondersteunt</a:t>
            </a:r>
          </a:p>
          <a:p>
            <a:r>
              <a:rPr lang="nl-NL" dirty="0" smtClean="0"/>
              <a:t>Probleem: niet alle browsers kunnen evenveel</a:t>
            </a:r>
          </a:p>
          <a:p>
            <a:r>
              <a:rPr lang="nl-NL" dirty="0" smtClean="0"/>
              <a:t>Zie bijv. </a:t>
            </a:r>
            <a:r>
              <a:rPr lang="nl-NL" dirty="0" smtClean="0">
                <a:hlinkClick r:id="rId2"/>
              </a:rPr>
              <a:t>http://www.HTML5Test.com</a:t>
            </a:r>
            <a:r>
              <a:rPr lang="nl-NL" dirty="0" smtClean="0"/>
              <a:t> met verschillende browsers</a:t>
            </a:r>
          </a:p>
          <a:p>
            <a:r>
              <a:rPr lang="nl-NL" dirty="0" smtClean="0"/>
              <a:t>Oplossing:</a:t>
            </a:r>
          </a:p>
          <a:p>
            <a:pPr lvl="1"/>
            <a:r>
              <a:rPr lang="nl-NL" dirty="0" err="1" smtClean="0"/>
              <a:t>Jquery</a:t>
            </a:r>
            <a:endParaRPr lang="nl-NL" dirty="0" smtClean="0"/>
          </a:p>
          <a:p>
            <a:pPr lvl="1"/>
            <a:r>
              <a:rPr lang="nl-NL" dirty="0" err="1" smtClean="0"/>
              <a:t>Webpack</a:t>
            </a:r>
            <a:endParaRPr lang="nl-NL" dirty="0" smtClean="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smtClean="0"/>
              <a:t>Animaties via CSS of JS/</a:t>
            </a:r>
            <a:r>
              <a:rPr lang="nl-NL" dirty="0" err="1" smtClean="0"/>
              <a:t>jQuery</a:t>
            </a:r>
            <a:r>
              <a:rPr lang="nl-NL" dirty="0" smtClean="0"/>
              <a:t> </a:t>
            </a:r>
            <a:r>
              <a:rPr lang="nl-NL" dirty="0" err="1" smtClean="0"/>
              <a:t>etc</a:t>
            </a:r>
            <a:endParaRPr lang="nl-NL" dirty="0" smtClean="0"/>
          </a:p>
          <a:p>
            <a:r>
              <a:rPr lang="nl-NL" dirty="0" smtClean="0"/>
              <a:t>Performance</a:t>
            </a:r>
          </a:p>
          <a:p>
            <a:r>
              <a:rPr lang="nl-NL" dirty="0" smtClean="0"/>
              <a:t>Zie ook in Google Chrome, Developer Tools, “Memory” tab en start </a:t>
            </a:r>
            <a:r>
              <a:rPr lang="nl-NL" dirty="0" err="1" smtClean="0"/>
              <a:t>profiler</a:t>
            </a:r>
            <a:endParaRPr lang="nl-NL" dirty="0" smtClean="0"/>
          </a:p>
          <a:p>
            <a:endParaRPr lang="nl-NL" dirty="0" smtClean="0"/>
          </a:p>
          <a:p>
            <a:endParaRPr lang="nl-NL" dirty="0" smtClean="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SVG &amp; Canvas</a:t>
            </a:r>
            <a:endParaRPr lang="nl-NL" dirty="0"/>
          </a:p>
        </p:txBody>
      </p:sp>
      <p:sp>
        <p:nvSpPr>
          <p:cNvPr id="3" name="Tijdelijke aanduiding voor inhoud 2"/>
          <p:cNvSpPr>
            <a:spLocks noGrp="1"/>
          </p:cNvSpPr>
          <p:nvPr>
            <p:ph idx="1"/>
          </p:nvPr>
        </p:nvSpPr>
        <p:spPr/>
        <p:txBody>
          <a:bodyPr/>
          <a:lstStyle/>
          <a:p>
            <a:r>
              <a:rPr lang="nl-NL" dirty="0" smtClean="0"/>
              <a:t>Tekenen van objecten</a:t>
            </a:r>
          </a:p>
          <a:p>
            <a:pPr lvl="1"/>
            <a:r>
              <a:rPr lang="nl-NL" dirty="0" smtClean="0"/>
              <a:t>Canvas </a:t>
            </a:r>
            <a:r>
              <a:rPr lang="nl-NL" dirty="0" smtClean="0">
                <a:sym typeface="Wingdings" panose="05000000000000000000" pitchFamily="2" charset="2"/>
              </a:rPr>
              <a:t> javascript</a:t>
            </a:r>
          </a:p>
          <a:p>
            <a:pPr lvl="1"/>
            <a:r>
              <a:rPr lang="nl-NL" dirty="0" smtClean="0">
                <a:sym typeface="Wingdings" panose="05000000000000000000" pitchFamily="2" charset="2"/>
              </a:rPr>
              <a:t>SVG  </a:t>
            </a:r>
            <a:r>
              <a:rPr lang="nl-NL" dirty="0" err="1" smtClean="0">
                <a:sym typeface="Wingdings" panose="05000000000000000000" pitchFamily="2" charset="2"/>
              </a:rPr>
              <a:t>xml</a:t>
            </a:r>
            <a:r>
              <a:rPr lang="nl-NL" dirty="0" smtClean="0">
                <a:sym typeface="Wingdings" panose="05000000000000000000" pitchFamily="2" charset="2"/>
              </a:rPr>
              <a:t>-tekst door browser opgebouwd</a:t>
            </a:r>
          </a:p>
          <a:p>
            <a:r>
              <a:rPr lang="nl-NL" dirty="0" err="1" smtClean="0">
                <a:sym typeface="Wingdings" panose="05000000000000000000" pitchFamily="2" charset="2"/>
              </a:rPr>
              <a:t>Frameworks</a:t>
            </a:r>
            <a:endParaRPr lang="nl-NL" dirty="0" smtClean="0">
              <a:sym typeface="Wingdings" panose="05000000000000000000" pitchFamily="2" charset="2"/>
            </a:endParaRPr>
          </a:p>
          <a:p>
            <a:r>
              <a:rPr lang="nl-NL" dirty="0" smtClean="0">
                <a:sym typeface="Wingdings" panose="05000000000000000000" pitchFamily="2" charset="2"/>
              </a:rPr>
              <a:t>Leercurve</a:t>
            </a:r>
          </a:p>
          <a:p>
            <a:r>
              <a:rPr lang="nl-NL" dirty="0" smtClean="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Templating</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380523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Advanced Topics</a:t>
            </a:r>
            <a:endParaRPr lang="nl-NL" dirty="0"/>
          </a:p>
        </p:txBody>
      </p:sp>
      <p:sp>
        <p:nvSpPr>
          <p:cNvPr id="5" name="Tijdelijke aanduiding voor tekst 4"/>
          <p:cNvSpPr>
            <a:spLocks noGrp="1"/>
          </p:cNvSpPr>
          <p:nvPr>
            <p:ph type="body" sz="quarter" idx="10"/>
          </p:nvPr>
        </p:nvSpPr>
        <p:spPr>
          <a:xfrm>
            <a:off x="6096000" y="3483864"/>
            <a:ext cx="4675200" cy="2938707"/>
          </a:xfrm>
        </p:spPr>
        <p:txBody>
          <a:bodyPr/>
          <a:lstStyle/>
          <a:p>
            <a:r>
              <a:rPr lang="nl-NL" dirty="0" smtClean="0"/>
              <a:t>Data retrieval</a:t>
            </a:r>
          </a:p>
          <a:p>
            <a:r>
              <a:rPr lang="nl-NL" dirty="0" smtClean="0"/>
              <a:t>Data </a:t>
            </a:r>
            <a:r>
              <a:rPr lang="nl-NL" dirty="0" err="1" smtClean="0"/>
              <a:t>manipulation</a:t>
            </a:r>
            <a:endParaRPr lang="nl-NL" dirty="0" smtClean="0"/>
          </a:p>
          <a:p>
            <a:r>
              <a:rPr lang="nl-NL" dirty="0" smtClean="0"/>
              <a:t>Data </a:t>
            </a:r>
            <a:r>
              <a:rPr lang="nl-NL" dirty="0" err="1" smtClean="0"/>
              <a:t>presentation</a:t>
            </a:r>
            <a:endParaRPr lang="nl-NL" dirty="0" smtClean="0"/>
          </a:p>
          <a:p>
            <a:r>
              <a:rPr lang="nl-NL" dirty="0" err="1" smtClean="0"/>
              <a:t>Promises</a:t>
            </a:r>
            <a:r>
              <a:rPr lang="nl-NL" dirty="0" smtClean="0"/>
              <a:t> / </a:t>
            </a:r>
            <a:r>
              <a:rPr lang="nl-NL" dirty="0" err="1" smtClean="0"/>
              <a:t>Async</a:t>
            </a:r>
            <a:endParaRPr lang="nl-NL" dirty="0" smtClean="0"/>
          </a:p>
          <a:p>
            <a:endParaRPr lang="nl-NL" dirty="0"/>
          </a:p>
        </p:txBody>
      </p:sp>
    </p:spTree>
    <p:extLst>
      <p:ext uri="{BB962C8B-B14F-4D97-AF65-F5344CB8AC3E}">
        <p14:creationId xmlns:p14="http://schemas.microsoft.com/office/powerpoint/2010/main" val="405239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Verschil Front-end / </a:t>
            </a:r>
            <a:r>
              <a:rPr lang="nl-NL" dirty="0" err="1" smtClean="0"/>
              <a:t>Back-end</a:t>
            </a:r>
            <a:r>
              <a:rPr lang="nl-NL" dirty="0" smtClean="0"/>
              <a:t> versus traditioneel</a:t>
            </a:r>
            <a:endParaRPr lang="nl-NL" dirty="0"/>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Data Retrieval</a:t>
            </a:r>
            <a:endParaRPr lang="nl-NL" dirty="0"/>
          </a:p>
        </p:txBody>
      </p:sp>
      <p:sp>
        <p:nvSpPr>
          <p:cNvPr id="5" name="Tijdelijke aanduiding voor inhoud 4"/>
          <p:cNvSpPr>
            <a:spLocks noGrp="1"/>
          </p:cNvSpPr>
          <p:nvPr>
            <p:ph idx="1"/>
          </p:nvPr>
        </p:nvSpPr>
        <p:spPr/>
        <p:txBody>
          <a:bodyPr/>
          <a:lstStyle/>
          <a:p>
            <a:endParaRPr lang="nl-NL"/>
          </a:p>
        </p:txBody>
      </p:sp>
    </p:spTree>
    <p:extLst>
      <p:ext uri="{BB962C8B-B14F-4D97-AF65-F5344CB8AC3E}">
        <p14:creationId xmlns:p14="http://schemas.microsoft.com/office/powerpoint/2010/main" val="3776559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 </a:t>
            </a:r>
            <a:r>
              <a:rPr lang="nl-NL" dirty="0" err="1" smtClean="0"/>
              <a:t>Manipulation</a:t>
            </a:r>
            <a:endParaRPr lang="nl-NL" dirty="0"/>
          </a:p>
        </p:txBody>
      </p:sp>
      <p:sp>
        <p:nvSpPr>
          <p:cNvPr id="3" name="Tijdelijke aanduiding voor inhoud 2"/>
          <p:cNvSpPr>
            <a:spLocks noGrp="1"/>
          </p:cNvSpPr>
          <p:nvPr>
            <p:ph idx="1"/>
          </p:nvPr>
        </p:nvSpPr>
        <p:spPr/>
        <p:txBody>
          <a:bodyPr/>
          <a:lstStyle/>
          <a:p>
            <a:endParaRPr lang="nl-NL"/>
          </a:p>
        </p:txBody>
      </p:sp>
    </p:spTree>
    <p:extLst>
      <p:ext uri="{BB962C8B-B14F-4D97-AF65-F5344CB8AC3E}">
        <p14:creationId xmlns:p14="http://schemas.microsoft.com/office/powerpoint/2010/main" val="3314037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Promises</a:t>
            </a:r>
            <a:r>
              <a:rPr lang="nl-NL" dirty="0" smtClean="0"/>
              <a:t> / </a:t>
            </a:r>
            <a:r>
              <a:rPr lang="nl-NL" dirty="0" err="1" smtClean="0"/>
              <a:t>ASync</a:t>
            </a:r>
            <a:endParaRPr lang="nl-NL" dirty="0"/>
          </a:p>
        </p:txBody>
      </p:sp>
      <p:sp>
        <p:nvSpPr>
          <p:cNvPr id="3" name="Tijdelijke aanduiding voor inhoud 2"/>
          <p:cNvSpPr>
            <a:spLocks noGrp="1"/>
          </p:cNvSpPr>
          <p:nvPr>
            <p:ph idx="1"/>
          </p:nvPr>
        </p:nvSpPr>
        <p:spPr/>
        <p:txBody>
          <a:bodyPr/>
          <a:lstStyle/>
          <a:p>
            <a:endParaRPr lang="nl-NL" dirty="0"/>
          </a:p>
        </p:txBody>
      </p:sp>
    </p:spTree>
    <p:extLst>
      <p:ext uri="{BB962C8B-B14F-4D97-AF65-F5344CB8AC3E}">
        <p14:creationId xmlns:p14="http://schemas.microsoft.com/office/powerpoint/2010/main" val="2198492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smtClean="0"/>
              <a:t>Angular</a:t>
            </a:r>
            <a:endParaRPr lang="nl-NL" dirty="0" smtClean="0"/>
          </a:p>
          <a:p>
            <a:r>
              <a:rPr lang="nl-NL" dirty="0" smtClean="0"/>
              <a:t>Bootstrap</a:t>
            </a:r>
          </a:p>
          <a:p>
            <a:r>
              <a:rPr lang="nl-NL" dirty="0" smtClean="0"/>
              <a:t>Development</a:t>
            </a:r>
          </a:p>
          <a:p>
            <a:r>
              <a:rPr lang="nl-NL" dirty="0" smtClean="0"/>
              <a:t>Deployment</a:t>
            </a:r>
            <a:endParaRPr lang="nl-NL" dirty="0"/>
          </a:p>
        </p:txBody>
      </p:sp>
    </p:spTree>
    <p:extLst>
      <p:ext uri="{BB962C8B-B14F-4D97-AF65-F5344CB8AC3E}">
        <p14:creationId xmlns:p14="http://schemas.microsoft.com/office/powerpoint/2010/main" val="234575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Traditioneel</a:t>
            </a:r>
            <a:endParaRPr lang="nl-NL" dirty="0"/>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smtClean="0"/>
              <a:t>Client vraagt URL op</a:t>
            </a:r>
          </a:p>
          <a:p>
            <a:pPr marL="342900" indent="-342900">
              <a:buFont typeface="+mj-lt"/>
              <a:buAutoNum type="arabicPeriod"/>
            </a:pPr>
            <a:r>
              <a:rPr lang="nl-NL" dirty="0" smtClean="0"/>
              <a:t>Server maakt documenten</a:t>
            </a:r>
          </a:p>
          <a:p>
            <a:pPr marL="800100" lvl="1" indent="-342900">
              <a:buFont typeface="+mj-lt"/>
              <a:buAutoNum type="alphaLcParenR"/>
            </a:pPr>
            <a:r>
              <a:rPr lang="nl-NL" dirty="0" smtClean="0"/>
              <a:t>HTML (structuur) inclusief representatie van gegevens</a:t>
            </a:r>
          </a:p>
          <a:p>
            <a:pPr marL="800100" lvl="1" indent="-342900">
              <a:buFont typeface="+mj-lt"/>
              <a:buAutoNum type="alphaLcParenR"/>
            </a:pPr>
            <a:r>
              <a:rPr lang="nl-NL" dirty="0" smtClean="0"/>
              <a:t>CSS (Opmaak)</a:t>
            </a:r>
          </a:p>
          <a:p>
            <a:pPr marL="800100" lvl="1" indent="-342900">
              <a:buFont typeface="+mj-lt"/>
              <a:buAutoNum type="alphaLcParenR"/>
            </a:pPr>
            <a:r>
              <a:rPr lang="nl-NL" dirty="0" smtClean="0"/>
              <a:t>Javascript (actieve inhoud)</a:t>
            </a:r>
          </a:p>
          <a:p>
            <a:pPr marL="342900" indent="-342900">
              <a:buFont typeface="+mj-lt"/>
              <a:buAutoNum type="arabicPeriod"/>
            </a:pPr>
            <a:r>
              <a:rPr lang="nl-NL" dirty="0" smtClean="0"/>
              <a:t>Client ontvangt documenten en maakt pagina op</a:t>
            </a:r>
          </a:p>
          <a:p>
            <a:pPr marL="342900" indent="-342900">
              <a:buFont typeface="+mj-lt"/>
              <a:buAutoNum type="arabicPeriod"/>
            </a:pPr>
            <a:r>
              <a:rPr lang="nl-NL" dirty="0" smtClean="0"/>
              <a:t>Gebruiker heeft interactie</a:t>
            </a:r>
          </a:p>
          <a:p>
            <a:pPr marL="342900" indent="-342900">
              <a:buFont typeface="+mj-lt"/>
              <a:buAutoNum type="arabicPeriod"/>
            </a:pPr>
            <a:r>
              <a:rPr lang="nl-NL" dirty="0" smtClean="0"/>
              <a:t>Door interactie navigatie naar nieuwe URL</a:t>
            </a:r>
          </a:p>
          <a:p>
            <a:pPr marL="342900" indent="-342900">
              <a:buFont typeface="+mj-lt"/>
              <a:buAutoNum type="arabicPeriod"/>
            </a:pPr>
            <a:r>
              <a:rPr lang="nl-NL" dirty="0" smtClean="0"/>
              <a:t>…. </a:t>
            </a:r>
            <a:r>
              <a:rPr lang="nl-NL" dirty="0" err="1" smtClean="0"/>
              <a:t>Repeat</a:t>
            </a:r>
            <a:r>
              <a:rPr lang="nl-NL" dirty="0"/>
              <a:t> </a:t>
            </a:r>
            <a:r>
              <a:rPr lang="nl-NL" dirty="0" err="1" smtClean="0"/>
              <a:t>from</a:t>
            </a:r>
            <a:r>
              <a:rPr lang="nl-NL" dirty="0" smtClean="0"/>
              <a:t> step 1</a:t>
            </a:r>
          </a:p>
          <a:p>
            <a:pPr marL="342900" indent="-342900">
              <a:buFont typeface="+mj-lt"/>
              <a:buAutoNum type="arabicPeriod"/>
            </a:pPr>
            <a:endParaRPr lang="nl-NL" dirty="0"/>
          </a:p>
          <a:p>
            <a:r>
              <a:rPr lang="nl-NL" dirty="0" smtClean="0"/>
              <a:t>Soms wat geavanceerder met AJAX (</a:t>
            </a:r>
            <a:r>
              <a:rPr lang="nl-NL" dirty="0" err="1" smtClean="0"/>
              <a:t>Asynchronous</a:t>
            </a:r>
            <a:r>
              <a:rPr lang="nl-NL" dirty="0" smtClean="0"/>
              <a:t> Javascript </a:t>
            </a:r>
            <a:r>
              <a:rPr lang="nl-NL" dirty="0" err="1" smtClean="0"/>
              <a:t>and</a:t>
            </a:r>
            <a:r>
              <a:rPr lang="nl-NL" dirty="0" smtClean="0"/>
              <a:t> XML) of </a:t>
            </a:r>
            <a:r>
              <a:rPr lang="nl-NL" dirty="0" err="1" smtClean="0"/>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Front-end development</a:t>
            </a:r>
            <a:endParaRPr lang="nl-NL" dirty="0"/>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smtClean="0"/>
              <a:t>Client vraagt URL op</a:t>
            </a:r>
          </a:p>
          <a:p>
            <a:pPr marL="342900" indent="-342900">
              <a:buFont typeface="+mj-lt"/>
              <a:buAutoNum type="arabicPeriod"/>
            </a:pPr>
            <a:r>
              <a:rPr lang="nl-NL" dirty="0" smtClean="0"/>
              <a:t>Server maakt documenten</a:t>
            </a:r>
          </a:p>
          <a:p>
            <a:pPr marL="800100" lvl="1" indent="-342900">
              <a:buFont typeface="+mj-lt"/>
              <a:buAutoNum type="alphaLcParenR"/>
            </a:pPr>
            <a:r>
              <a:rPr lang="nl-NL" dirty="0" smtClean="0"/>
              <a:t>HTML (structuur)</a:t>
            </a:r>
          </a:p>
          <a:p>
            <a:pPr marL="800100" lvl="1" indent="-342900">
              <a:buFont typeface="+mj-lt"/>
              <a:buAutoNum type="alphaLcParenR"/>
            </a:pPr>
            <a:r>
              <a:rPr lang="nl-NL" dirty="0" smtClean="0"/>
              <a:t>CSS (Opmaak)</a:t>
            </a:r>
          </a:p>
          <a:p>
            <a:pPr marL="800100" lvl="1" indent="-342900">
              <a:buFont typeface="+mj-lt"/>
              <a:buAutoNum type="alphaLcParenR"/>
            </a:pPr>
            <a:r>
              <a:rPr lang="nl-NL" dirty="0" smtClean="0"/>
              <a:t>Javascript (actieve inhoud)</a:t>
            </a:r>
          </a:p>
          <a:p>
            <a:pPr marL="342900" indent="-342900">
              <a:buFont typeface="+mj-lt"/>
              <a:buAutoNum type="arabicPeriod"/>
            </a:pPr>
            <a:r>
              <a:rPr lang="nl-NL" dirty="0" smtClean="0"/>
              <a:t>Client ontvangt documenten en maakt pagina op</a:t>
            </a:r>
          </a:p>
          <a:p>
            <a:pPr marL="342900" indent="-342900">
              <a:buFont typeface="+mj-lt"/>
              <a:buAutoNum type="arabicPeriod"/>
            </a:pPr>
            <a:r>
              <a:rPr lang="nl-NL" dirty="0" smtClean="0"/>
              <a:t>Javascript vraagt data op via separate HTTP </a:t>
            </a:r>
            <a:r>
              <a:rPr lang="nl-NL" dirty="0" err="1" smtClean="0"/>
              <a:t>request</a:t>
            </a:r>
            <a:endParaRPr lang="nl-NL" dirty="0" smtClean="0"/>
          </a:p>
          <a:p>
            <a:pPr marL="342900" indent="-342900">
              <a:buFont typeface="+mj-lt"/>
              <a:buAutoNum type="arabicPeriod"/>
            </a:pPr>
            <a:r>
              <a:rPr lang="nl-NL" dirty="0" smtClean="0"/>
              <a:t>Server ontvangt HTTP </a:t>
            </a:r>
            <a:r>
              <a:rPr lang="nl-NL" dirty="0" err="1" smtClean="0"/>
              <a:t>request</a:t>
            </a:r>
            <a:r>
              <a:rPr lang="nl-NL" dirty="0" smtClean="0"/>
              <a:t> en bouwt dataset</a:t>
            </a:r>
          </a:p>
          <a:p>
            <a:pPr marL="342900" indent="-342900">
              <a:buFont typeface="+mj-lt"/>
              <a:buAutoNum type="arabicPeriod"/>
            </a:pPr>
            <a:r>
              <a:rPr lang="nl-NL" dirty="0" smtClean="0"/>
              <a:t>Client ontvangt dataset</a:t>
            </a:r>
          </a:p>
          <a:p>
            <a:pPr marL="342900" indent="-342900">
              <a:buFont typeface="+mj-lt"/>
              <a:buAutoNum type="arabicPeriod"/>
            </a:pPr>
            <a:r>
              <a:rPr lang="nl-NL" dirty="0" smtClean="0"/>
              <a:t>Client maakt weergave van dataset</a:t>
            </a:r>
          </a:p>
          <a:p>
            <a:pPr marL="342900" indent="-342900">
              <a:buFont typeface="+mj-lt"/>
              <a:buAutoNum type="arabicPeriod"/>
            </a:pPr>
            <a:r>
              <a:rPr lang="nl-NL" dirty="0" smtClean="0"/>
              <a:t>Gebruiker heeft interactie met pagina</a:t>
            </a:r>
          </a:p>
          <a:p>
            <a:pPr marL="342900" indent="-342900">
              <a:buFont typeface="+mj-lt"/>
              <a:buAutoNum type="arabicPeriod"/>
            </a:pPr>
            <a:r>
              <a:rPr lang="nl-NL" dirty="0" smtClean="0"/>
              <a:t>Interactie leidt tot laden van lokale nieuwe content (views/componenten)  en gegevens (via http </a:t>
            </a:r>
            <a:r>
              <a:rPr lang="nl-NL" dirty="0" err="1" smtClean="0"/>
              <a:t>request</a:t>
            </a:r>
            <a:r>
              <a:rPr lang="nl-NL" dirty="0" smtClean="0"/>
              <a:t>)</a:t>
            </a:r>
          </a:p>
          <a:p>
            <a:pPr marL="342900" indent="-342900">
              <a:buFont typeface="+mj-lt"/>
              <a:buAutoNum type="arabicPeriod"/>
            </a:pPr>
            <a:r>
              <a:rPr lang="nl-NL" dirty="0" smtClean="0"/>
              <a:t>….</a:t>
            </a:r>
            <a:r>
              <a:rPr lang="nl-NL" dirty="0" err="1" smtClean="0"/>
              <a:t>repeat</a:t>
            </a:r>
            <a:r>
              <a:rPr lang="nl-NL" dirty="0" smtClean="0"/>
              <a:t> </a:t>
            </a:r>
            <a:r>
              <a:rPr lang="nl-NL" dirty="0" err="1" smtClean="0"/>
              <a:t>from</a:t>
            </a:r>
            <a:r>
              <a:rPr lang="nl-NL" dirty="0" smtClean="0"/>
              <a:t> 5</a:t>
            </a:r>
          </a:p>
          <a:p>
            <a:pPr marL="342900" indent="-342900">
              <a:buFont typeface="+mj-lt"/>
              <a:buAutoNum type="arabicPeriod"/>
            </a:pPr>
            <a:endParaRPr lang="nl-NL" dirty="0" smtClean="0"/>
          </a:p>
        </p:txBody>
      </p:sp>
    </p:spTree>
    <p:extLst>
      <p:ext uri="{BB962C8B-B14F-4D97-AF65-F5344CB8AC3E}">
        <p14:creationId xmlns:p14="http://schemas.microsoft.com/office/powerpoint/2010/main" val="83692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The Code</a:t>
            </a:r>
            <a:endParaRPr lang="nl-NL" dirty="0"/>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smtClean="0"/>
              <a:t>Git Hub</a:t>
            </a:r>
          </a:p>
          <a:p>
            <a:r>
              <a:rPr lang="nl-NL" dirty="0" smtClean="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Code &amp; Information</a:t>
            </a:r>
            <a:endParaRPr lang="nl-NL" dirty="0"/>
          </a:p>
        </p:txBody>
      </p:sp>
      <p:sp>
        <p:nvSpPr>
          <p:cNvPr id="5" name="Tijdelijke aanduiding voor inhoud 4"/>
          <p:cNvSpPr>
            <a:spLocks noGrp="1"/>
          </p:cNvSpPr>
          <p:nvPr>
            <p:ph idx="1"/>
          </p:nvPr>
        </p:nvSpPr>
        <p:spPr/>
        <p:txBody>
          <a:bodyPr/>
          <a:lstStyle/>
          <a:p>
            <a:r>
              <a:rPr lang="nl-NL" dirty="0" smtClean="0"/>
              <a:t>Git </a:t>
            </a:r>
            <a:r>
              <a:rPr lang="nl-NL" dirty="0" err="1" smtClean="0"/>
              <a:t>clone</a:t>
            </a:r>
            <a:endParaRPr lang="nl-NL" dirty="0" smtClean="0"/>
          </a:p>
          <a:p>
            <a:pPr lvl="1"/>
            <a:r>
              <a:rPr lang="nl-NL" dirty="0">
                <a:hlinkClick r:id="rId2"/>
              </a:rPr>
              <a:t>https://</a:t>
            </a:r>
            <a:r>
              <a:rPr lang="nl-NL" dirty="0" smtClean="0">
                <a:hlinkClick r:id="rId2"/>
              </a:rPr>
              <a:t>github.com/NHLStenden/Flex-WebDevelopment-FrontEndDevelopment.git</a:t>
            </a:r>
            <a:r>
              <a:rPr lang="nl-NL" dirty="0" smtClean="0"/>
              <a:t> </a:t>
            </a:r>
          </a:p>
          <a:p>
            <a:r>
              <a:rPr lang="nl-NL" dirty="0" smtClean="0"/>
              <a:t>README.md</a:t>
            </a:r>
          </a:p>
          <a:p>
            <a:pPr lvl="1"/>
            <a:r>
              <a:rPr lang="nl-NL" dirty="0" smtClean="0"/>
              <a:t>Inzien via GitHub</a:t>
            </a:r>
          </a:p>
          <a:p>
            <a:pPr lvl="1"/>
            <a:r>
              <a:rPr lang="nl-NL" dirty="0" smtClean="0"/>
              <a:t>Installeer .md-viewer in je IDE</a:t>
            </a:r>
          </a:p>
          <a:p>
            <a:pPr lvl="1"/>
            <a:endParaRPr lang="nl-NL" dirty="0" smtClean="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smtClean="0"/>
              <a:t>What</a:t>
            </a:r>
            <a:r>
              <a:rPr lang="nl-NL" dirty="0" smtClean="0"/>
              <a:t> is Front-End Development?</a:t>
            </a:r>
            <a:endParaRPr lang="nl-NL" dirty="0"/>
          </a:p>
        </p:txBody>
      </p:sp>
    </p:spTree>
    <p:extLst>
      <p:ext uri="{BB962C8B-B14F-4D97-AF65-F5344CB8AC3E}">
        <p14:creationId xmlns:p14="http://schemas.microsoft.com/office/powerpoint/2010/main" val="288444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t>What</a:t>
            </a:r>
            <a:r>
              <a:rPr lang="nl-NL" dirty="0" smtClean="0"/>
              <a:t> is Front-End Development?</a:t>
            </a:r>
            <a:endParaRPr lang="nl-NL" dirty="0"/>
          </a:p>
        </p:txBody>
      </p:sp>
      <p:sp>
        <p:nvSpPr>
          <p:cNvPr id="5" name="Tijdelijke aanduiding voor inhoud 4"/>
          <p:cNvSpPr>
            <a:spLocks noGrp="1"/>
          </p:cNvSpPr>
          <p:nvPr>
            <p:ph idx="1"/>
          </p:nvPr>
        </p:nvSpPr>
        <p:spPr/>
        <p:txBody>
          <a:bodyPr/>
          <a:lstStyle/>
          <a:p>
            <a:r>
              <a:rPr lang="nl-NL" dirty="0" smtClean="0"/>
              <a:t>De browser (“</a:t>
            </a:r>
            <a:r>
              <a:rPr lang="nl-NL" dirty="0" err="1" smtClean="0"/>
              <a:t>client</a:t>
            </a:r>
            <a:r>
              <a:rPr lang="nl-NL" dirty="0" smtClean="0"/>
              <a:t>”) krijgt een belangrijkere rol</a:t>
            </a:r>
          </a:p>
          <a:p>
            <a:r>
              <a:rPr lang="nl-NL" dirty="0" smtClean="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endParaRPr lang="nl-NL" sz="1800" dirty="0" smtClean="0"/>
          </a:p>
          <a:p>
            <a:pPr lvl="1"/>
            <a:endParaRPr lang="nl-NL" sz="1800" dirty="0" smtClean="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4514</TotalTime>
  <Words>788</Words>
  <Application>Microsoft Office PowerPoint</Application>
  <PresentationFormat>Breedbeeld</PresentationFormat>
  <Paragraphs>194</Paragraphs>
  <Slides>33</Slides>
  <Notes>11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33</vt:i4>
      </vt:variant>
    </vt:vector>
  </HeadingPairs>
  <TitlesOfParts>
    <vt:vector size="38" baseType="lpstr">
      <vt:lpstr>Arial</vt:lpstr>
      <vt:lpstr>Calibri</vt:lpstr>
      <vt:lpstr>Courier New</vt:lpstr>
      <vt:lpstr>Wingdings</vt:lpstr>
      <vt:lpstr>NHLStendenTheme</vt:lpstr>
      <vt:lpstr>Front-End Web Development</vt:lpstr>
      <vt:lpstr>Algemeen</vt:lpstr>
      <vt:lpstr>Verschil Front-end / Back-end versus traditioneel</vt:lpstr>
      <vt:lpstr>Traditioneel</vt:lpstr>
      <vt:lpstr>Front-end development</vt:lpstr>
      <vt:lpstr>The Code</vt:lpstr>
      <vt:lpstr>Code &amp; Information</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Manipulation</vt:lpstr>
      <vt:lpstr>Selectors</vt:lpstr>
      <vt:lpstr>Vanilla JS vs Jquery</vt:lpstr>
      <vt:lpstr>CSS vs JS</vt:lpstr>
      <vt:lpstr>SVG &amp; Canvas</vt:lpstr>
      <vt:lpstr>Templating</vt:lpstr>
      <vt:lpstr>Advanced Topics</vt:lpstr>
      <vt:lpstr>Data Retrieval</vt:lpstr>
      <vt:lpstr>Data Manipulation</vt:lpstr>
      <vt:lpstr>Promises / ASync</vt:lpstr>
      <vt:lpstr>Frameworks</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Molema, G.J.M.</cp:lastModifiedBy>
  <cp:revision>62</cp:revision>
  <dcterms:created xsi:type="dcterms:W3CDTF">2018-06-08T13:36:05Z</dcterms:created>
  <dcterms:modified xsi:type="dcterms:W3CDTF">2018-11-23T08:30:39Z</dcterms:modified>
</cp:coreProperties>
</file>