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95" r:id="rId3"/>
    <p:sldId id="257" r:id="rId4"/>
    <p:sldId id="258" r:id="rId5"/>
    <p:sldId id="259" r:id="rId6"/>
    <p:sldId id="260" r:id="rId7"/>
    <p:sldId id="292" r:id="rId8"/>
    <p:sldId id="293" r:id="rId9"/>
    <p:sldId id="261" r:id="rId10"/>
    <p:sldId id="276" r:id="rId11"/>
    <p:sldId id="294" r:id="rId12"/>
    <p:sldId id="275" r:id="rId13"/>
    <p:sldId id="278" r:id="rId14"/>
    <p:sldId id="279" r:id="rId15"/>
    <p:sldId id="280" r:id="rId16"/>
    <p:sldId id="281" r:id="rId17"/>
    <p:sldId id="282" r:id="rId18"/>
    <p:sldId id="283" r:id="rId19"/>
    <p:sldId id="284" r:id="rId20"/>
    <p:sldId id="288" r:id="rId21"/>
    <p:sldId id="285" r:id="rId22"/>
    <p:sldId id="286" r:id="rId23"/>
    <p:sldId id="287" r:id="rId24"/>
    <p:sldId id="277" r:id="rId25"/>
    <p:sldId id="262" r:id="rId26"/>
    <p:sldId id="263" r:id="rId27"/>
    <p:sldId id="289" r:id="rId28"/>
    <p:sldId id="290" r:id="rId29"/>
    <p:sldId id="264" r:id="rId30"/>
    <p:sldId id="267" r:id="rId31"/>
    <p:sldId id="291" r:id="rId32"/>
    <p:sldId id="265" r:id="rId33"/>
    <p:sldId id="298" r:id="rId34"/>
    <p:sldId id="296" r:id="rId35"/>
    <p:sldId id="297" r:id="rId36"/>
    <p:sldId id="266" r:id="rId37"/>
    <p:sldId id="268" r:id="rId38"/>
    <p:sldId id="269" r:id="rId39"/>
    <p:sldId id="27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398E4E2-9E28-4562-BE0C-E270A560BA2A}">
          <p14:sldIdLst>
            <p14:sldId id="256"/>
            <p14:sldId id="295"/>
          </p14:sldIdLst>
        </p14:section>
        <p14:section name="Algemeen" id="{C204DCB9-0C39-46C1-AE5B-4234D36EF3C9}">
          <p14:sldIdLst>
            <p14:sldId id="257"/>
            <p14:sldId id="258"/>
            <p14:sldId id="259"/>
            <p14:sldId id="260"/>
            <p14:sldId id="292"/>
            <p14:sldId id="293"/>
            <p14:sldId id="261"/>
            <p14:sldId id="276"/>
            <p14:sldId id="294"/>
            <p14:sldId id="275"/>
            <p14:sldId id="278"/>
            <p14:sldId id="279"/>
            <p14:sldId id="280"/>
            <p14:sldId id="281"/>
            <p14:sldId id="282"/>
            <p14:sldId id="283"/>
            <p14:sldId id="284"/>
            <p14:sldId id="288"/>
            <p14:sldId id="285"/>
            <p14:sldId id="286"/>
            <p14:sldId id="287"/>
            <p14:sldId id="277"/>
            <p14:sldId id="262"/>
            <p14:sldId id="263"/>
            <p14:sldId id="289"/>
            <p14:sldId id="290"/>
            <p14:sldId id="264"/>
            <p14:sldId id="267"/>
            <p14:sldId id="291"/>
            <p14:sldId id="265"/>
            <p14:sldId id="298"/>
            <p14:sldId id="296"/>
            <p14:sldId id="297"/>
            <p14:sldId id="266"/>
            <p14:sldId id="268"/>
            <p14:sldId id="269"/>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5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95" autoAdjust="0"/>
    <p:restoredTop sz="79394" autoAdjust="0"/>
  </p:normalViewPr>
  <p:slideViewPr>
    <p:cSldViewPr snapToGrid="0">
      <p:cViewPr varScale="1">
        <p:scale>
          <a:sx n="85" d="100"/>
          <a:sy n="85" d="100"/>
        </p:scale>
        <p:origin x="9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381E3-FA85-4AE8-9B11-999D5E05561D}" type="datetimeFigureOut">
              <a:rPr lang="nl-NL" smtClean="0"/>
              <a:t>30-11-2020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C6ED0-D734-4939-9338-F1A2206B4A78}" type="slidenum">
              <a:rPr lang="nl-NL" smtClean="0"/>
              <a:t>‹nr.›</a:t>
            </a:fld>
            <a:endParaRPr lang="nl-NL"/>
          </a:p>
        </p:txBody>
      </p:sp>
    </p:spTree>
    <p:extLst>
      <p:ext uri="{BB962C8B-B14F-4D97-AF65-F5344CB8AC3E}">
        <p14:creationId xmlns:p14="http://schemas.microsoft.com/office/powerpoint/2010/main" val="125345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4</a:t>
            </a:fld>
            <a:endParaRPr lang="nl-NL"/>
          </a:p>
        </p:txBody>
      </p:sp>
    </p:spTree>
    <p:extLst>
      <p:ext uri="{BB962C8B-B14F-4D97-AF65-F5344CB8AC3E}">
        <p14:creationId xmlns:p14="http://schemas.microsoft.com/office/powerpoint/2010/main" val="99520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Met deze</a:t>
            </a:r>
            <a:r>
              <a:rPr lang="nl-NL" baseline="0" dirty="0"/>
              <a:t> software kun je een kopie maken van een complete website.</a:t>
            </a:r>
          </a:p>
          <a:p>
            <a:r>
              <a:rPr lang="nl-NL" baseline="0" dirty="0"/>
              <a:t>Let op : dergelijke </a:t>
            </a:r>
            <a:r>
              <a:rPr lang="nl-NL" baseline="0" dirty="0" err="1"/>
              <a:t>copiers</a:t>
            </a:r>
            <a:r>
              <a:rPr lang="nl-NL" baseline="0" dirty="0"/>
              <a:t> willen meestal géén Javascript uitvoeren </a:t>
            </a:r>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20</a:t>
            </a:fld>
            <a:endParaRPr lang="nl-NL"/>
          </a:p>
        </p:txBody>
      </p:sp>
    </p:spTree>
    <p:extLst>
      <p:ext uri="{BB962C8B-B14F-4D97-AF65-F5344CB8AC3E}">
        <p14:creationId xmlns:p14="http://schemas.microsoft.com/office/powerpoint/2010/main" val="2153475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23</a:t>
            </a:fld>
            <a:endParaRPr lang="nl-NL"/>
          </a:p>
        </p:txBody>
      </p:sp>
    </p:spTree>
    <p:extLst>
      <p:ext uri="{BB962C8B-B14F-4D97-AF65-F5344CB8AC3E}">
        <p14:creationId xmlns:p14="http://schemas.microsoft.com/office/powerpoint/2010/main" val="123965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24</a:t>
            </a:fld>
            <a:endParaRPr lang="nl-NL"/>
          </a:p>
        </p:txBody>
      </p:sp>
    </p:spTree>
    <p:extLst>
      <p:ext uri="{BB962C8B-B14F-4D97-AF65-F5344CB8AC3E}">
        <p14:creationId xmlns:p14="http://schemas.microsoft.com/office/powerpoint/2010/main" val="148894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39</a:t>
            </a:fld>
            <a:endParaRPr lang="nl-NL"/>
          </a:p>
        </p:txBody>
      </p:sp>
    </p:spTree>
    <p:extLst>
      <p:ext uri="{BB962C8B-B14F-4D97-AF65-F5344CB8AC3E}">
        <p14:creationId xmlns:p14="http://schemas.microsoft.com/office/powerpoint/2010/main" val="2067295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5</a:t>
            </a:fld>
            <a:endParaRPr lang="nl-NL"/>
          </a:p>
        </p:txBody>
      </p:sp>
    </p:spTree>
    <p:extLst>
      <p:ext uri="{BB962C8B-B14F-4D97-AF65-F5344CB8AC3E}">
        <p14:creationId xmlns:p14="http://schemas.microsoft.com/office/powerpoint/2010/main" val="393094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6</a:t>
            </a:fld>
            <a:endParaRPr lang="nl-NL"/>
          </a:p>
        </p:txBody>
      </p:sp>
    </p:spTree>
    <p:extLst>
      <p:ext uri="{BB962C8B-B14F-4D97-AF65-F5344CB8AC3E}">
        <p14:creationId xmlns:p14="http://schemas.microsoft.com/office/powerpoint/2010/main" val="356910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7</a:t>
            </a:fld>
            <a:endParaRPr lang="nl-NL"/>
          </a:p>
        </p:txBody>
      </p:sp>
    </p:spTree>
    <p:extLst>
      <p:ext uri="{BB962C8B-B14F-4D97-AF65-F5344CB8AC3E}">
        <p14:creationId xmlns:p14="http://schemas.microsoft.com/office/powerpoint/2010/main" val="64457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8</a:t>
            </a:fld>
            <a:endParaRPr lang="nl-NL"/>
          </a:p>
        </p:txBody>
      </p:sp>
    </p:spTree>
    <p:extLst>
      <p:ext uri="{BB962C8B-B14F-4D97-AF65-F5344CB8AC3E}">
        <p14:creationId xmlns:p14="http://schemas.microsoft.com/office/powerpoint/2010/main" val="286784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9</a:t>
            </a:fld>
            <a:endParaRPr lang="nl-NL"/>
          </a:p>
        </p:txBody>
      </p:sp>
    </p:spTree>
    <p:extLst>
      <p:ext uri="{BB962C8B-B14F-4D97-AF65-F5344CB8AC3E}">
        <p14:creationId xmlns:p14="http://schemas.microsoft.com/office/powerpoint/2010/main" val="37951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12</a:t>
            </a:fld>
            <a:endParaRPr lang="nl-NL"/>
          </a:p>
        </p:txBody>
      </p:sp>
    </p:spTree>
    <p:extLst>
      <p:ext uri="{BB962C8B-B14F-4D97-AF65-F5344CB8AC3E}">
        <p14:creationId xmlns:p14="http://schemas.microsoft.com/office/powerpoint/2010/main" val="142109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Zie afbeeldingen op volgende sheets</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15</a:t>
            </a:fld>
            <a:endParaRPr lang="nl-NL"/>
          </a:p>
        </p:txBody>
      </p:sp>
    </p:spTree>
    <p:extLst>
      <p:ext uri="{BB962C8B-B14F-4D97-AF65-F5344CB8AC3E}">
        <p14:creationId xmlns:p14="http://schemas.microsoft.com/office/powerpoint/2010/main" val="142514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18</a:t>
            </a:fld>
            <a:endParaRPr lang="nl-NL"/>
          </a:p>
        </p:txBody>
      </p:sp>
    </p:spTree>
    <p:extLst>
      <p:ext uri="{BB962C8B-B14F-4D97-AF65-F5344CB8AC3E}">
        <p14:creationId xmlns:p14="http://schemas.microsoft.com/office/powerpoint/2010/main" val="230282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1">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3551768" y="4914900"/>
            <a:ext cx="8640233" cy="19431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7" name="Rechthoek 6">
            <a:extLst>
              <a:ext uri="{FF2B5EF4-FFF2-40B4-BE49-F238E27FC236}">
                <a16:creationId xmlns:a16="http://schemas.microsoft.com/office/drawing/2014/main" id="{4DD468CE-DF7F-4644-B5D4-7D038EC09BF1}"/>
              </a:ext>
            </a:extLst>
          </p:cNvPr>
          <p:cNvSpPr/>
          <p:nvPr/>
        </p:nvSpPr>
        <p:spPr>
          <a:xfrm>
            <a:off x="0" y="0"/>
            <a:ext cx="35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sp>
        <p:nvSpPr>
          <p:cNvPr id="2" name="Title 1"/>
          <p:cNvSpPr>
            <a:spLocks noGrp="1"/>
          </p:cNvSpPr>
          <p:nvPr>
            <p:ph type="ctrTitle"/>
          </p:nvPr>
        </p:nvSpPr>
        <p:spPr>
          <a:xfrm>
            <a:off x="6287253" y="502024"/>
            <a:ext cx="4978400" cy="310403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cxnSp>
        <p:nvCxnSpPr>
          <p:cNvPr id="12" name="Rechte verbindingslijn 11">
            <a:extLst>
              <a:ext uri="{FF2B5EF4-FFF2-40B4-BE49-F238E27FC236}">
                <a16:creationId xmlns:a16="http://schemas.microsoft.com/office/drawing/2014/main" id="{D567A8D1-339B-456D-A3FD-F617564DB681}"/>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A1A6DCC4-2EF0-49D2-92FF-FB105290DEBD}"/>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142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eeld rechts, blauwe balk">
    <p:bg>
      <p:bgRef idx="1001">
        <a:schemeClr val="bg1"/>
      </p:bgRef>
    </p:bg>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872166"/>
            <a:ext cx="12192000" cy="3815403"/>
          </a:xfrm>
          <a:solidFill>
            <a:srgbClr val="185BA7"/>
          </a:solidFill>
        </p:spPr>
        <p:txBody>
          <a:bodyPr lIns="576000" tIns="1152000" rIns="5220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498593" y="138"/>
            <a:ext cx="6193536" cy="6857862"/>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title"/>
          </p:nvPr>
        </p:nvSpPr>
        <p:spPr>
          <a:xfrm>
            <a:off x="762433" y="2386584"/>
            <a:ext cx="4589856"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409946406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onder">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1128192" y="2066544"/>
            <a:ext cx="5674944" cy="437083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7254241" y="3154680"/>
            <a:ext cx="4937761" cy="37033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pic>
        <p:nvPicPr>
          <p:cNvPr id="8" name="Afbeelding 7">
            <a:extLst>
              <a:ext uri="{FF2B5EF4-FFF2-40B4-BE49-F238E27FC236}">
                <a16:creationId xmlns:a16="http://schemas.microsoft.com/office/drawing/2014/main" id="{871B4E1C-391A-4DCA-BCD7-56E443138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6146812" cy="1408179"/>
          </a:xfrm>
          <a:prstGeom prst="rect">
            <a:avLst/>
          </a:prstGeom>
        </p:spPr>
      </p:pic>
      <p:sp>
        <p:nvSpPr>
          <p:cNvPr id="2" name="Title 1"/>
          <p:cNvSpPr>
            <a:spLocks noGrp="1"/>
          </p:cNvSpPr>
          <p:nvPr>
            <p:ph type="title"/>
          </p:nvPr>
        </p:nvSpPr>
        <p:spPr>
          <a:xfrm>
            <a:off x="26400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392233154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6803137" y="1678780"/>
            <a:ext cx="5388865" cy="51792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728133" y="1270000"/>
            <a:ext cx="5367867" cy="5167376"/>
          </a:xfrm>
          <a:solidFill>
            <a:schemeClr val="bg1"/>
          </a:solidFill>
        </p:spPr>
        <p:txBody>
          <a:bodyPr lIns="288000" tIns="288000" rIns="18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22893165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Grote foto tekst links">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6858000"/>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261872"/>
            <a:ext cx="6096000" cy="5596128"/>
          </a:xfrm>
          <a:solidFill>
            <a:schemeClr val="bg1"/>
          </a:solidFill>
        </p:spPr>
        <p:txBody>
          <a:bodyPr lIns="576000" tIns="756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581912"/>
            <a:ext cx="5103444" cy="342900"/>
          </a:xfrm>
        </p:spPr>
        <p:txBody>
          <a:bodyPr/>
          <a:lstStyle>
            <a:lvl1pPr>
              <a:defRPr>
                <a:solidFill>
                  <a:schemeClr val="accent2"/>
                </a:solidFill>
              </a:defRPr>
            </a:lvl1pPr>
          </a:lstStyle>
          <a:p>
            <a:r>
              <a:rPr lang="nl-NL"/>
              <a:t>Klik om de stijl te bewerken</a:t>
            </a:r>
            <a:endParaRPr lang="en-US" dirty="0"/>
          </a:p>
        </p:txBody>
      </p:sp>
    </p:spTree>
    <p:extLst>
      <p:ext uri="{BB962C8B-B14F-4D97-AF65-F5344CB8AC3E}">
        <p14:creationId xmlns:p14="http://schemas.microsoft.com/office/powerpoint/2010/main" val="184016376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2176272"/>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655064"/>
            <a:ext cx="6425184" cy="5202936"/>
          </a:xfrm>
          <a:solidFill>
            <a:schemeClr val="bg1"/>
          </a:solidFill>
        </p:spPr>
        <p:txBody>
          <a:bodyPr lIns="576000" tIns="648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833510"/>
            <a:ext cx="5103444" cy="342900"/>
          </a:xfrm>
        </p:spPr>
        <p:txBody>
          <a:bodyPr/>
          <a:lstStyle>
            <a:lvl1pPr>
              <a:defRPr>
                <a:solidFill>
                  <a:schemeClr val="accent2"/>
                </a:solidFill>
              </a:defRPr>
            </a:lvl1pPr>
          </a:lstStyle>
          <a:p>
            <a:r>
              <a:rPr lang="nl-NL"/>
              <a:t>Klik om de stijl te bewerken</a:t>
            </a:r>
            <a:endParaRPr lang="en-US" dirty="0"/>
          </a:p>
        </p:txBody>
      </p:sp>
      <p:pic>
        <p:nvPicPr>
          <p:cNvPr id="8" name="Afbeelding 7">
            <a:extLst>
              <a:ext uri="{FF2B5EF4-FFF2-40B4-BE49-F238E27FC236}">
                <a16:creationId xmlns:a16="http://schemas.microsoft.com/office/drawing/2014/main" id="{6BDE57EF-A71F-46B8-B57B-AE93997968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2642" y="2171649"/>
            <a:ext cx="4769113" cy="3503683"/>
          </a:xfrm>
          <a:prstGeom prst="rect">
            <a:avLst/>
          </a:prstGeom>
        </p:spPr>
      </p:pic>
      <p:sp>
        <p:nvSpPr>
          <p:cNvPr id="10" name="Tijdelijke aanduiding voor tekst 9">
            <a:extLst>
              <a:ext uri="{FF2B5EF4-FFF2-40B4-BE49-F238E27FC236}">
                <a16:creationId xmlns:a16="http://schemas.microsoft.com/office/drawing/2014/main" id="{34165097-063F-478D-B4DB-9174446C79C0}"/>
              </a:ext>
            </a:extLst>
          </p:cNvPr>
          <p:cNvSpPr>
            <a:spLocks noGrp="1"/>
          </p:cNvSpPr>
          <p:nvPr>
            <p:ph type="body" sz="quarter" idx="12" hasCustomPrompt="1"/>
          </p:nvPr>
        </p:nvSpPr>
        <p:spPr>
          <a:xfrm>
            <a:off x="8351520" y="2176272"/>
            <a:ext cx="3376931" cy="3209544"/>
          </a:xfrm>
        </p:spPr>
        <p:txBody>
          <a:bodyPr anchor="ctr" anchorCtr="0">
            <a:normAutofit/>
          </a:bodyPr>
          <a:lstStyle>
            <a:lvl1pPr marL="0" indent="0">
              <a:buNone/>
              <a:defRPr sz="2000" b="1">
                <a:solidFill>
                  <a:schemeClr val="accent2"/>
                </a:solidFill>
              </a:defRPr>
            </a:lvl1pPr>
            <a:lvl2pPr>
              <a:defRPr sz="2000" b="1">
                <a:solidFill>
                  <a:schemeClr val="accent2"/>
                </a:solidFill>
              </a:defRPr>
            </a:lvl2pPr>
            <a:lvl3pPr>
              <a:defRPr sz="2000" b="1">
                <a:solidFill>
                  <a:schemeClr val="accent2"/>
                </a:solidFill>
              </a:defRPr>
            </a:lvl3pPr>
            <a:lvl4pPr>
              <a:defRPr sz="2000" b="1">
                <a:solidFill>
                  <a:schemeClr val="accent2"/>
                </a:solidFill>
              </a:defRPr>
            </a:lvl4pPr>
            <a:lvl5pPr>
              <a:defRPr sz="2000" b="1">
                <a:solidFill>
                  <a:schemeClr val="accent2"/>
                </a:solidFill>
              </a:defRPr>
            </a:lvl5pPr>
          </a:lstStyle>
          <a:p>
            <a:pPr lvl="0"/>
            <a:r>
              <a:rPr lang="en-GB" dirty="0"/>
              <a:t>Type </a:t>
            </a:r>
            <a:r>
              <a:rPr lang="en-GB" dirty="0" err="1"/>
              <a:t>hier</a:t>
            </a:r>
            <a:r>
              <a:rPr lang="en-GB" dirty="0"/>
              <a:t> </a:t>
            </a:r>
            <a:r>
              <a:rPr lang="en-GB" dirty="0" err="1"/>
              <a:t>een</a:t>
            </a:r>
            <a:r>
              <a:rPr lang="en-GB" dirty="0"/>
              <a:t> quote</a:t>
            </a:r>
          </a:p>
        </p:txBody>
      </p:sp>
    </p:spTree>
    <p:extLst>
      <p:ext uri="{BB962C8B-B14F-4D97-AF65-F5344CB8AC3E}">
        <p14:creationId xmlns:p14="http://schemas.microsoft.com/office/powerpoint/2010/main" val="19493741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Hoofdstuk blauw">
    <p:bg>
      <p:bgRef idx="1001">
        <a:schemeClr val="bg2"/>
      </p:bgRef>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191178251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oofdstuk rood">
    <p:bg>
      <p:bgPr>
        <a:solidFill>
          <a:schemeClr val="accent2"/>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00872988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Hoofdstuk groen">
    <p:bg>
      <p:bgPr>
        <a:solidFill>
          <a:schemeClr val="accent3"/>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339931831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auze">
    <p:bg>
      <p:bgRef idx="1001">
        <a:schemeClr val="bg2"/>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DAB26ACA-2592-4173-B4AC-DFAB31E64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474" y="957829"/>
            <a:ext cx="6543053" cy="4942342"/>
          </a:xfrm>
          <a:prstGeom prst="rect">
            <a:avLst/>
          </a:prstGeom>
        </p:spPr>
      </p:pic>
      <p:sp>
        <p:nvSpPr>
          <p:cNvPr id="5" name="Tekstvak 4">
            <a:extLst>
              <a:ext uri="{FF2B5EF4-FFF2-40B4-BE49-F238E27FC236}">
                <a16:creationId xmlns:a16="http://schemas.microsoft.com/office/drawing/2014/main" id="{63CCB440-3D3F-4930-ADC2-E7E0853D9A59}"/>
              </a:ext>
            </a:extLst>
          </p:cNvPr>
          <p:cNvSpPr txBox="1">
            <a:spLocks/>
          </p:cNvSpPr>
          <p:nvPr/>
        </p:nvSpPr>
        <p:spPr>
          <a:xfrm>
            <a:off x="2926080" y="1033272"/>
            <a:ext cx="6327648" cy="4791456"/>
          </a:xfrm>
          <a:prstGeom prst="rect">
            <a:avLst/>
          </a:prstGeom>
          <a:noFill/>
        </p:spPr>
        <p:txBody>
          <a:bodyPr wrap="square" lIns="0" tIns="0" rIns="0" bIns="0" rtlCol="0" anchor="ctr" anchorCtr="0">
            <a:noAutofit/>
          </a:bodyPr>
          <a:lstStyle/>
          <a:p>
            <a:pPr algn="ctr"/>
            <a:r>
              <a:rPr lang="nl-NL" sz="7200" b="1" noProof="0"/>
              <a:t>Pauze</a:t>
            </a:r>
          </a:p>
        </p:txBody>
      </p:sp>
    </p:spTree>
    <p:extLst>
      <p:ext uri="{BB962C8B-B14F-4D97-AF65-F5344CB8AC3E}">
        <p14:creationId xmlns:p14="http://schemas.microsoft.com/office/powerpoint/2010/main" val="225291915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auze met foto">
    <p:bg>
      <p:bgRef idx="1001">
        <a:schemeClr val="bg2"/>
      </p:bgRef>
    </p:bg>
    <p:spTree>
      <p:nvGrpSpPr>
        <p:cNvPr id="1" name=""/>
        <p:cNvGrpSpPr/>
        <p:nvPr/>
      </p:nvGrpSpPr>
      <p:grpSpPr>
        <a:xfrm>
          <a:off x="0" y="0"/>
          <a:ext cx="0" cy="0"/>
          <a:chOff x="0" y="0"/>
          <a:chExt cx="0" cy="0"/>
        </a:xfrm>
      </p:grpSpPr>
      <p:sp>
        <p:nvSpPr>
          <p:cNvPr id="4" name="Tijdelijke aanduiding voor afbeelding 3">
            <a:extLst>
              <a:ext uri="{FF2B5EF4-FFF2-40B4-BE49-F238E27FC236}">
                <a16:creationId xmlns:a16="http://schemas.microsoft.com/office/drawing/2014/main" id="{7986C9AA-DDE5-4DF5-B6B0-96D0480390FF}"/>
              </a:ext>
            </a:extLst>
          </p:cNvPr>
          <p:cNvSpPr>
            <a:spLocks noGrp="1"/>
          </p:cNvSpPr>
          <p:nvPr>
            <p:ph type="pic" sz="quarter" idx="10"/>
          </p:nvPr>
        </p:nvSpPr>
        <p:spPr>
          <a:xfrm>
            <a:off x="-1" y="0"/>
            <a:ext cx="6560457" cy="6858000"/>
          </a:xfrm>
          <a:solidFill>
            <a:schemeClr val="bg1">
              <a:lumMod val="10000"/>
              <a:lumOff val="90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1" name="Tijdelijke aanduiding voor tekst 10">
            <a:extLst>
              <a:ext uri="{FF2B5EF4-FFF2-40B4-BE49-F238E27FC236}">
                <a16:creationId xmlns:a16="http://schemas.microsoft.com/office/drawing/2014/main" id="{869EBCD6-4EDF-4C78-B1E3-80BE6F8BA8F3}"/>
              </a:ext>
            </a:extLst>
          </p:cNvPr>
          <p:cNvSpPr>
            <a:spLocks noGrp="1"/>
          </p:cNvSpPr>
          <p:nvPr>
            <p:ph type="body" sz="quarter" idx="11" hasCustomPrompt="1"/>
          </p:nvPr>
        </p:nvSpPr>
        <p:spPr>
          <a:xfrm>
            <a:off x="5683200" y="972458"/>
            <a:ext cx="6508800" cy="4942800"/>
          </a:xfrm>
          <a:blipFill>
            <a:blip r:embed="rId2"/>
            <a:stretch>
              <a:fillRect/>
            </a:stretch>
          </a:blipFill>
        </p:spPr>
        <p:txBody>
          <a:bodyPr lIns="648000" rIns="72000" bIns="720000" anchor="ctr" anchorCtr="0">
            <a:normAutofit/>
          </a:bodyPr>
          <a:lstStyle>
            <a:lvl1pPr marL="0" indent="0" algn="ctr">
              <a:buNone/>
              <a:defRPr sz="7200" b="1">
                <a:solidFill>
                  <a:schemeClr val="tx1"/>
                </a:solidFill>
              </a:defRPr>
            </a:lvl1pPr>
          </a:lstStyle>
          <a:p>
            <a:pPr lvl="0"/>
            <a:r>
              <a:rPr lang="en-GB" dirty="0" err="1"/>
              <a:t>Pauze-boodschap</a:t>
            </a:r>
            <a:endParaRPr lang="en-GB" dirty="0"/>
          </a:p>
        </p:txBody>
      </p:sp>
    </p:spTree>
    <p:extLst>
      <p:ext uri="{BB962C8B-B14F-4D97-AF65-F5344CB8AC3E}">
        <p14:creationId xmlns:p14="http://schemas.microsoft.com/office/powerpoint/2010/main" val="15249230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dia 2">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1" y="0"/>
            <a:ext cx="5068047"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ctrTitle"/>
          </p:nvPr>
        </p:nvSpPr>
        <p:spPr>
          <a:xfrm>
            <a:off x="6288000" y="504000"/>
            <a:ext cx="4978400" cy="310320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22" name="Tijdelijke aanduiding voor tekst 14">
            <a:extLst>
              <a:ext uri="{FF2B5EF4-FFF2-40B4-BE49-F238E27FC236}">
                <a16:creationId xmlns:a16="http://schemas.microsoft.com/office/drawing/2014/main" id="{D47B9F3E-CC86-4E8D-BFB2-3A319A3FCF60}"/>
              </a:ext>
            </a:extLst>
          </p:cNvPr>
          <p:cNvSpPr>
            <a:spLocks noGrp="1"/>
          </p:cNvSpPr>
          <p:nvPr>
            <p:ph type="body" sz="quarter" idx="13"/>
          </p:nvPr>
        </p:nvSpPr>
        <p:spPr>
          <a:xfrm>
            <a:off x="681600" y="5295600"/>
            <a:ext cx="1752000" cy="1033200"/>
          </a:xfrm>
          <a:blipFill>
            <a:blip r:embed="rId2"/>
            <a:stretch>
              <a:fillRect/>
            </a:stretch>
          </a:blipFill>
        </p:spPr>
        <p:txBody>
          <a:bodyPr>
            <a:normAutofit/>
          </a:bodyPr>
          <a:lstStyle>
            <a:lvl1pPr marL="0" indent="0">
              <a:buNone/>
              <a:defRPr sz="100">
                <a:solidFill>
                  <a:schemeClr val="bg1"/>
                </a:solidFill>
              </a:defRPr>
            </a:lvl1pPr>
          </a:lstStyle>
          <a:p>
            <a:pPr lvl="0"/>
            <a:r>
              <a:rPr lang="nl-NL"/>
              <a:t>Tekststijl van het model bewerken</a:t>
            </a:r>
          </a:p>
        </p:txBody>
      </p:sp>
      <p:cxnSp>
        <p:nvCxnSpPr>
          <p:cNvPr id="12" name="Rechte verbindingslijn 11">
            <a:extLst>
              <a:ext uri="{FF2B5EF4-FFF2-40B4-BE49-F238E27FC236}">
                <a16:creationId xmlns:a16="http://schemas.microsoft.com/office/drawing/2014/main" id="{606A9DA1-CDB8-4A6F-9C3D-49E31CAFD330}"/>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86894007-5DD9-4E89-A7B5-5D8AC4270EF1}"/>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733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Tree>
    <p:extLst>
      <p:ext uri="{BB962C8B-B14F-4D97-AF65-F5344CB8AC3E}">
        <p14:creationId xmlns:p14="http://schemas.microsoft.com/office/powerpoint/2010/main" val="145110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759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edankt 1">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ijdelijke aanduiding voor afbeelding 3">
            <a:extLst>
              <a:ext uri="{FF2B5EF4-FFF2-40B4-BE49-F238E27FC236}">
                <a16:creationId xmlns:a16="http://schemas.microsoft.com/office/drawing/2014/main" id="{EC201FCC-10A3-40FB-B72E-45F0189CD1E0}"/>
              </a:ext>
            </a:extLst>
          </p:cNvPr>
          <p:cNvSpPr>
            <a:spLocks noGrp="1"/>
          </p:cNvSpPr>
          <p:nvPr>
            <p:ph type="pic" sz="quarter" idx="10"/>
          </p:nvPr>
        </p:nvSpPr>
        <p:spPr>
          <a:xfrm>
            <a:off x="0" y="0"/>
            <a:ext cx="4925568" cy="3430800"/>
          </a:xfrm>
          <a:solidFill>
            <a:schemeClr val="bg1">
              <a:lumMod val="95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0" name="Tekstvak 9">
            <a:extLst>
              <a:ext uri="{FF2B5EF4-FFF2-40B4-BE49-F238E27FC236}">
                <a16:creationId xmlns:a16="http://schemas.microsoft.com/office/drawing/2014/main" id="{9584B28B-34D4-4B58-8AD0-ADDC3D1450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321557620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edankt 2">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ekstvak 7">
            <a:extLst>
              <a:ext uri="{FF2B5EF4-FFF2-40B4-BE49-F238E27FC236}">
                <a16:creationId xmlns:a16="http://schemas.microsoft.com/office/drawing/2014/main" id="{98DB7C85-266B-4B7C-A977-69E605114D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2994693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edankt 3">
    <p:bg>
      <p:bgRef idx="1001">
        <a:schemeClr val="bg2"/>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6" name="Tekstvak 5">
            <a:extLst>
              <a:ext uri="{FF2B5EF4-FFF2-40B4-BE49-F238E27FC236}">
                <a16:creationId xmlns:a16="http://schemas.microsoft.com/office/drawing/2014/main" id="{1D4D80BF-F59B-450A-922E-771A825E7D2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tx1"/>
                </a:solidFill>
              </a:rPr>
              <a:t>Bedankt voor uw aandacht</a:t>
            </a:r>
          </a:p>
        </p:txBody>
      </p:sp>
    </p:spTree>
    <p:extLst>
      <p:ext uri="{BB962C8B-B14F-4D97-AF65-F5344CB8AC3E}">
        <p14:creationId xmlns:p14="http://schemas.microsoft.com/office/powerpoint/2010/main" val="203389771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dia 3">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ctrTitle"/>
          </p:nvPr>
        </p:nvSpPr>
        <p:spPr>
          <a:xfrm>
            <a:off x="6299200" y="1835725"/>
            <a:ext cx="4978400" cy="3200400"/>
          </a:xfrm>
        </p:spPr>
        <p:txBody>
          <a:bodyPr anchor="ctr" anchorCtr="0">
            <a:normAutofit/>
          </a:bodyPr>
          <a:lstStyle>
            <a:lvl1pPr algn="l">
              <a:lnSpc>
                <a:spcPct val="100000"/>
              </a:lnSpc>
              <a:defRPr sz="3600">
                <a:solidFill>
                  <a:schemeClr val="bg1"/>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Tree>
    <p:extLst>
      <p:ext uri="{BB962C8B-B14F-4D97-AF65-F5344CB8AC3E}">
        <p14:creationId xmlns:p14="http://schemas.microsoft.com/office/powerpoint/2010/main" val="30349478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0612" y="685801"/>
            <a:ext cx="5689601" cy="4217894"/>
          </a:xfrm>
        </p:spPr>
        <p:txBody>
          <a:bodyPr anchor="t" anchorCtr="0">
            <a:noAutofit/>
          </a:bodyPr>
          <a:lstStyle>
            <a:lvl1pPr>
              <a:lnSpc>
                <a:spcPct val="100000"/>
              </a:lnSpc>
              <a:defRPr sz="5900"/>
            </a:lvl1pPr>
          </a:lstStyle>
          <a:p>
            <a:r>
              <a:rPr lang="nl-NL"/>
              <a:t>Klik om de stijl te bewerken</a:t>
            </a:r>
            <a:endParaRPr lang="en-US" dirty="0"/>
          </a:p>
        </p:txBody>
      </p:sp>
      <p:sp>
        <p:nvSpPr>
          <p:cNvPr id="4" name="Tijdelijke aanduiding voor afbeelding 10">
            <a:extLst>
              <a:ext uri="{FF2B5EF4-FFF2-40B4-BE49-F238E27FC236}">
                <a16:creationId xmlns:a16="http://schemas.microsoft.com/office/drawing/2014/main" id="{05C441A1-76AD-4759-AE71-07EE1271F2ED}"/>
              </a:ext>
            </a:extLst>
          </p:cNvPr>
          <p:cNvSpPr>
            <a:spLocks noGrp="1"/>
          </p:cNvSpPr>
          <p:nvPr>
            <p:ph type="pic" sz="quarter" idx="10"/>
          </p:nvPr>
        </p:nvSpPr>
        <p:spPr>
          <a:xfrm>
            <a:off x="860611" y="5038165"/>
            <a:ext cx="11336283" cy="1819835"/>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Content Placeholder 2"/>
          <p:cNvSpPr>
            <a:spLocks noGrp="1"/>
          </p:cNvSpPr>
          <p:nvPr>
            <p:ph idx="1"/>
          </p:nvPr>
        </p:nvSpPr>
        <p:spPr>
          <a:xfrm>
            <a:off x="8239561" y="907475"/>
            <a:ext cx="3669553" cy="3600000"/>
          </a:xfrm>
        </p:spPr>
        <p:txBody>
          <a:bodyPr/>
          <a:lstStyle>
            <a:lvl1pPr marL="360000" indent="-360000">
              <a:spcAft>
                <a:spcPts val="2400"/>
              </a:spcAft>
              <a:buClr>
                <a:schemeClr val="tx2"/>
              </a:buClr>
              <a:buSzPct val="200000"/>
              <a:buFont typeface="+mj-lt"/>
              <a:buAutoNum type="arabicPeriod"/>
              <a:defRPr/>
            </a:lvl1pPr>
          </a:lstStyle>
          <a:p>
            <a:pPr lvl="0"/>
            <a:r>
              <a:rPr lang="nl-NL"/>
              <a:t>Tekststijl van het model bewerken</a:t>
            </a:r>
          </a:p>
        </p:txBody>
      </p:sp>
      <p:cxnSp>
        <p:nvCxnSpPr>
          <p:cNvPr id="11" name="Rechte verbindingslijn 10">
            <a:extLst>
              <a:ext uri="{FF2B5EF4-FFF2-40B4-BE49-F238E27FC236}">
                <a16:creationId xmlns:a16="http://schemas.microsoft.com/office/drawing/2014/main" id="{53FA8AD5-41EE-41EB-B993-4DEB48228550}"/>
              </a:ext>
            </a:extLst>
          </p:cNvPr>
          <p:cNvCxnSpPr>
            <a:cxnSpLocks/>
          </p:cNvCxnSpPr>
          <p:nvPr/>
        </p:nvCxnSpPr>
        <p:spPr>
          <a:xfrm>
            <a:off x="7537565" y="0"/>
            <a:ext cx="0" cy="47117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9DB53CB8-55BD-43C3-A4C9-658D4B9DFF18}"/>
              </a:ext>
            </a:extLst>
          </p:cNvPr>
          <p:cNvCxnSpPr>
            <a:cxnSpLocks/>
          </p:cNvCxnSpPr>
          <p:nvPr/>
        </p:nvCxnSpPr>
        <p:spPr>
          <a:xfrm flipH="1">
            <a:off x="7587435" y="4674414"/>
            <a:ext cx="4604565"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336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nl-NL"/>
              <a:t>Klik om de stijl te bewerken</a:t>
            </a:r>
            <a:endParaRPr lang="en-US" dirty="0"/>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15361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kst met beeld rech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00000"/>
            <a:ext cx="5109633"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8205217"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404025683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kst met beeld link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1824" y="1307592"/>
            <a:ext cx="6187008"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5041824" y="1800000"/>
            <a:ext cx="6187008"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31674472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kst met beeld rechtson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864353" y="3145536"/>
            <a:ext cx="6327649" cy="3712464"/>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1841717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kst met beeld linksonder">
    <p:bg>
      <p:bgRef idx="1001">
        <a:schemeClr val="bg1"/>
      </p:bgRef>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581022C-5DDA-4B99-BB47-902FB2BFD6E5}"/>
              </a:ext>
            </a:extLst>
          </p:cNvPr>
          <p:cNvSpPr/>
          <p:nvPr/>
        </p:nvSpPr>
        <p:spPr>
          <a:xfrm>
            <a:off x="246" y="6144768"/>
            <a:ext cx="12191509" cy="713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2642616"/>
            <a:ext cx="6717792" cy="3877056"/>
          </a:xfrm>
          <a:solidFill>
            <a:schemeClr val="bg1">
              <a:lumMod val="95000"/>
            </a:schemeClr>
          </a:solidFill>
        </p:spPr>
        <p:txBody>
          <a:bodyPr lIns="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6289189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Afbeelding 16">
            <a:extLst>
              <a:ext uri="{FF2B5EF4-FFF2-40B4-BE49-F238E27FC236}">
                <a16:creationId xmlns:a16="http://schemas.microsoft.com/office/drawing/2014/main" id="{CE8F42C6-EF91-4EDB-8FB3-F11C4AE9D4EF}"/>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 y="0"/>
            <a:ext cx="6146812" cy="1408178"/>
          </a:xfrm>
          <a:prstGeom prst="rect">
            <a:avLst/>
          </a:prstGeom>
        </p:spPr>
      </p:pic>
      <p:sp>
        <p:nvSpPr>
          <p:cNvPr id="2" name="Title Placeholder 1"/>
          <p:cNvSpPr>
            <a:spLocks noGrp="1"/>
          </p:cNvSpPr>
          <p:nvPr>
            <p:ph type="title"/>
          </p:nvPr>
        </p:nvSpPr>
        <p:spPr>
          <a:xfrm>
            <a:off x="2640000" y="685800"/>
            <a:ext cx="8584381" cy="342900"/>
          </a:xfrm>
          <a:prstGeom prst="rect">
            <a:avLst/>
          </a:prstGeom>
        </p:spPr>
        <p:txBody>
          <a:bodyPr vert="horz" lIns="0" tIns="0" rIns="0" bIns="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2640000" y="1800001"/>
            <a:ext cx="8584381" cy="4264025"/>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Tree>
    <p:extLst>
      <p:ext uri="{BB962C8B-B14F-4D97-AF65-F5344CB8AC3E}">
        <p14:creationId xmlns:p14="http://schemas.microsoft.com/office/powerpoint/2010/main" val="305867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2000" b="1" kern="1200">
          <a:solidFill>
            <a:schemeClr val="tx2"/>
          </a:solidFill>
          <a:latin typeface="+mj-lt"/>
          <a:ea typeface="+mj-ea"/>
          <a:cs typeface="+mj-cs"/>
        </a:defRPr>
      </a:lvl1pPr>
    </p:titleStyle>
    <p:bodyStyle>
      <a:lvl1pPr marL="144000" indent="-1440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1pPr>
      <a:lvl2pPr marL="288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2pPr>
      <a:lvl3pPr marL="432000" indent="-144000" algn="l" defTabSz="914400" rtl="0" eaLnBrk="1" latinLnBrk="0" hangingPunct="1">
        <a:lnSpc>
          <a:spcPct val="100000"/>
        </a:lnSpc>
        <a:spcBef>
          <a:spcPts val="0"/>
        </a:spcBef>
        <a:buSzPct val="80000"/>
        <a:buFont typeface="Wingdings" panose="05000000000000000000" pitchFamily="2" charset="2"/>
        <a:buChar char="§"/>
        <a:defRPr sz="1600" kern="1200">
          <a:solidFill>
            <a:schemeClr val="tx1"/>
          </a:solidFill>
          <a:latin typeface="+mn-lt"/>
          <a:ea typeface="+mn-ea"/>
          <a:cs typeface="+mn-cs"/>
        </a:defRPr>
      </a:lvl3pPr>
      <a:lvl4pPr marL="576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4pPr>
      <a:lvl5pPr marL="720000" indent="-144000" algn="l" defTabSz="914400" rtl="0" eaLnBrk="1" latinLnBrk="0" hangingPunct="1">
        <a:lnSpc>
          <a:spcPct val="100000"/>
        </a:lnSpc>
        <a:spcBef>
          <a:spcPts val="0"/>
        </a:spcBef>
        <a:buSzPct val="75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HLStenden/Flex-WebDevelopment-FrontEndDevelopment.git"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hyperlink" Target="https://www.httrack.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HLStenden/Flex-WebDevelopment-FrontEndDevelopment/tree/master/WebDevelopment/content/assignments/01" TargetMode="External"/><Relationship Id="rId2" Type="http://schemas.openxmlformats.org/officeDocument/2006/relationships/hyperlink" Target="https://github.com/NHLStenden/Flex-WebDevelopment-FrontEndDevelopment/tree/master/WebDevelopment/content/examples/Fase01" TargetMode="External"/><Relationship Id="rId1" Type="http://schemas.openxmlformats.org/officeDocument/2006/relationships/slideLayout" Target="../slideLayouts/slideLayout5.xml"/><Relationship Id="rId4" Type="http://schemas.openxmlformats.org/officeDocument/2006/relationships/hyperlink" Target="https://github.com/NHLStenden/Flex-WebDevelopment-FrontEndDevelopment/tree/master/WebDevelopment/content/solutions/opdracht01"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NHLStenden/Flex-WebDevelopment-FrontEndDevelopment/tree/master/WebDevelopment/content/examples/Fase02"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API/Document_object_model/Locating_DOM_elements_using_selectors"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hyperlink" Target="http://www.html5test.com/"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s://www.w3schools.com/html/html5_intro.asp" TargetMode="External"/><Relationship Id="rId2" Type="http://schemas.openxmlformats.org/officeDocument/2006/relationships/hyperlink" Target="https://developer.mozilla.org/en-US/docs/Web/HTML/Element/template" TargetMode="Externa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afbeelding 4"/>
          <p:cNvPicPr>
            <a:picLocks noGrp="1" noChangeAspect="1"/>
          </p:cNvPicPr>
          <p:nvPr>
            <p:ph type="pic" sz="quarter" idx="10"/>
          </p:nvPr>
        </p:nvPicPr>
        <p:blipFill rotWithShape="1">
          <a:blip r:embed="rId2"/>
          <a:srcRect l="-100006" t="5021" r="-100006" b="5021"/>
          <a:stretch/>
        </p:blipFill>
        <p:spPr>
          <a:prstGeom prst="rect">
            <a:avLst/>
          </a:prstGeom>
        </p:spPr>
      </p:pic>
      <p:sp>
        <p:nvSpPr>
          <p:cNvPr id="3" name="Ondertitel 2"/>
          <p:cNvSpPr>
            <a:spLocks noGrp="1"/>
          </p:cNvSpPr>
          <p:nvPr>
            <p:ph type="subTitle" idx="1"/>
          </p:nvPr>
        </p:nvSpPr>
        <p:spPr/>
        <p:txBody>
          <a:bodyPr/>
          <a:lstStyle/>
          <a:p>
            <a:endParaRPr lang="nl-NL"/>
          </a:p>
        </p:txBody>
      </p:sp>
      <p:sp>
        <p:nvSpPr>
          <p:cNvPr id="4" name="Titel 3"/>
          <p:cNvSpPr>
            <a:spLocks noGrp="1"/>
          </p:cNvSpPr>
          <p:nvPr>
            <p:ph type="ctrTitle"/>
          </p:nvPr>
        </p:nvSpPr>
        <p:spPr/>
        <p:txBody>
          <a:bodyPr/>
          <a:lstStyle/>
          <a:p>
            <a:r>
              <a:rPr lang="nl-NL" dirty="0"/>
              <a:t>Front-End Web Development</a:t>
            </a:r>
          </a:p>
        </p:txBody>
      </p:sp>
    </p:spTree>
    <p:extLst>
      <p:ext uri="{BB962C8B-B14F-4D97-AF65-F5344CB8AC3E}">
        <p14:creationId xmlns:p14="http://schemas.microsoft.com/office/powerpoint/2010/main" val="3008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Code &amp; Information</a:t>
            </a:r>
          </a:p>
        </p:txBody>
      </p:sp>
      <p:sp>
        <p:nvSpPr>
          <p:cNvPr id="5" name="Tijdelijke aanduiding voor inhoud 4"/>
          <p:cNvSpPr>
            <a:spLocks noGrp="1"/>
          </p:cNvSpPr>
          <p:nvPr>
            <p:ph idx="1"/>
          </p:nvPr>
        </p:nvSpPr>
        <p:spPr/>
        <p:txBody>
          <a:bodyPr/>
          <a:lstStyle/>
          <a:p>
            <a:r>
              <a:rPr lang="nl-NL" dirty="0"/>
              <a:t>Git </a:t>
            </a:r>
            <a:r>
              <a:rPr lang="nl-NL" dirty="0" err="1"/>
              <a:t>clone</a:t>
            </a:r>
            <a:endParaRPr lang="nl-NL" dirty="0"/>
          </a:p>
          <a:p>
            <a:pPr lvl="1"/>
            <a:r>
              <a:rPr lang="nl-NL" dirty="0">
                <a:hlinkClick r:id="rId2"/>
              </a:rPr>
              <a:t>https://github.com/NHLStenden/Flex-WebDevelopment-FrontEndDevelopment.git</a:t>
            </a:r>
            <a:r>
              <a:rPr lang="nl-NL" dirty="0"/>
              <a:t> </a:t>
            </a:r>
          </a:p>
          <a:p>
            <a:r>
              <a:rPr lang="nl-NL" dirty="0"/>
              <a:t>README.md</a:t>
            </a:r>
          </a:p>
          <a:p>
            <a:pPr lvl="1"/>
            <a:r>
              <a:rPr lang="nl-NL" dirty="0"/>
              <a:t>Inzien via GitHub</a:t>
            </a:r>
          </a:p>
          <a:p>
            <a:pPr lvl="1"/>
            <a:r>
              <a:rPr lang="nl-NL" dirty="0"/>
              <a:t>Installeer .md-viewer in je IDE</a:t>
            </a:r>
          </a:p>
          <a:p>
            <a:pPr lvl="1"/>
            <a:endParaRPr lang="nl-NL" dirty="0"/>
          </a:p>
          <a:p>
            <a:endParaRPr lang="nl-NL" dirty="0"/>
          </a:p>
        </p:txBody>
      </p:sp>
    </p:spTree>
    <p:extLst>
      <p:ext uri="{BB962C8B-B14F-4D97-AF65-F5344CB8AC3E}">
        <p14:creationId xmlns:p14="http://schemas.microsoft.com/office/powerpoint/2010/main" val="36564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DAB094-F11A-4FF2-A922-5F39E30AD33B}"/>
              </a:ext>
            </a:extLst>
          </p:cNvPr>
          <p:cNvSpPr>
            <a:spLocks noGrp="1"/>
          </p:cNvSpPr>
          <p:nvPr>
            <p:ph type="title"/>
          </p:nvPr>
        </p:nvSpPr>
        <p:spPr/>
        <p:txBody>
          <a:bodyPr/>
          <a:lstStyle/>
          <a:p>
            <a:r>
              <a:rPr lang="nl-NL" dirty="0" err="1"/>
              <a:t>Angular</a:t>
            </a:r>
            <a:r>
              <a:rPr lang="nl-NL" dirty="0"/>
              <a:t> – mijn eerste applicatie</a:t>
            </a:r>
          </a:p>
        </p:txBody>
      </p:sp>
      <p:sp>
        <p:nvSpPr>
          <p:cNvPr id="4" name="Rechthoek 3">
            <a:extLst>
              <a:ext uri="{FF2B5EF4-FFF2-40B4-BE49-F238E27FC236}">
                <a16:creationId xmlns:a16="http://schemas.microsoft.com/office/drawing/2014/main" id="{1937813C-8C84-4BCA-9479-AA126196BF75}"/>
              </a:ext>
            </a:extLst>
          </p:cNvPr>
          <p:cNvSpPr/>
          <p:nvPr/>
        </p:nvSpPr>
        <p:spPr>
          <a:xfrm>
            <a:off x="8636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5" name="Rechthoek 4">
            <a:extLst>
              <a:ext uri="{FF2B5EF4-FFF2-40B4-BE49-F238E27FC236}">
                <a16:creationId xmlns:a16="http://schemas.microsoft.com/office/drawing/2014/main" id="{8AE9C59E-5324-4581-972D-BEF0CEBEE93A}"/>
              </a:ext>
            </a:extLst>
          </p:cNvPr>
          <p:cNvSpPr/>
          <p:nvPr/>
        </p:nvSpPr>
        <p:spPr>
          <a:xfrm>
            <a:off x="36830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6" name="Rechthoek 5">
            <a:extLst>
              <a:ext uri="{FF2B5EF4-FFF2-40B4-BE49-F238E27FC236}">
                <a16:creationId xmlns:a16="http://schemas.microsoft.com/office/drawing/2014/main" id="{91F27DF1-5F6E-4585-B72D-3A325AEBA749}"/>
              </a:ext>
            </a:extLst>
          </p:cNvPr>
          <p:cNvSpPr/>
          <p:nvPr/>
        </p:nvSpPr>
        <p:spPr>
          <a:xfrm>
            <a:off x="65024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l-NL" sz="4000" b="1" dirty="0">
                <a:solidFill>
                  <a:schemeClr val="tx1"/>
                </a:solidFill>
              </a:rPr>
              <a:t>Typescript</a:t>
            </a:r>
          </a:p>
        </p:txBody>
      </p:sp>
      <p:pic>
        <p:nvPicPr>
          <p:cNvPr id="1026" name="Picture 2">
            <a:extLst>
              <a:ext uri="{FF2B5EF4-FFF2-40B4-BE49-F238E27FC236}">
                <a16:creationId xmlns:a16="http://schemas.microsoft.com/office/drawing/2014/main" id="{8A496F34-D680-4943-8DDF-00F85C5D7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2832100"/>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0B406CB-3DF1-4DEC-A87B-EA223A21A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7" y="2832100"/>
            <a:ext cx="2162175"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Afbeelding 10" descr="Afbeelding met tekening&#10;&#10;Automatisch gegenereerde beschrijving">
            <a:extLst>
              <a:ext uri="{FF2B5EF4-FFF2-40B4-BE49-F238E27FC236}">
                <a16:creationId xmlns:a16="http://schemas.microsoft.com/office/drawing/2014/main" id="{F09CD84E-BEFD-4CCF-B3DE-8637C022FA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1462" y="3429000"/>
            <a:ext cx="2174876" cy="2174876"/>
          </a:xfrm>
          <a:prstGeom prst="rect">
            <a:avLst/>
          </a:prstGeom>
        </p:spPr>
      </p:pic>
    </p:spTree>
    <p:extLst>
      <p:ext uri="{BB962C8B-B14F-4D97-AF65-F5344CB8AC3E}">
        <p14:creationId xmlns:p14="http://schemas.microsoft.com/office/powerpoint/2010/main" val="238816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462518" y="1490472"/>
            <a:ext cx="8815082" cy="1993392"/>
          </a:xfrm>
        </p:spPr>
        <p:txBody>
          <a:bodyPr/>
          <a:lstStyle/>
          <a:p>
            <a:r>
              <a:rPr lang="nl-NL" dirty="0" err="1"/>
              <a:t>What</a:t>
            </a:r>
            <a:r>
              <a:rPr lang="nl-NL" dirty="0"/>
              <a:t> is Front-End Development?</a:t>
            </a:r>
          </a:p>
        </p:txBody>
      </p:sp>
    </p:spTree>
    <p:extLst>
      <p:ext uri="{BB962C8B-B14F-4D97-AF65-F5344CB8AC3E}">
        <p14:creationId xmlns:p14="http://schemas.microsoft.com/office/powerpoint/2010/main" val="288444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What</a:t>
            </a:r>
            <a:r>
              <a:rPr lang="nl-NL" dirty="0"/>
              <a:t> is Front-End Development?</a:t>
            </a:r>
          </a:p>
        </p:txBody>
      </p:sp>
      <p:sp>
        <p:nvSpPr>
          <p:cNvPr id="5" name="Tijdelijke aanduiding voor inhoud 4"/>
          <p:cNvSpPr>
            <a:spLocks noGrp="1"/>
          </p:cNvSpPr>
          <p:nvPr>
            <p:ph idx="1"/>
          </p:nvPr>
        </p:nvSpPr>
        <p:spPr/>
        <p:txBody>
          <a:bodyPr/>
          <a:lstStyle/>
          <a:p>
            <a:r>
              <a:rPr lang="nl-NL" dirty="0"/>
              <a:t>De browser (“</a:t>
            </a:r>
            <a:r>
              <a:rPr lang="nl-NL" dirty="0" err="1"/>
              <a:t>client</a:t>
            </a:r>
            <a:r>
              <a:rPr lang="nl-NL" dirty="0"/>
              <a:t>”) krijgt een belangrijkere rol</a:t>
            </a:r>
          </a:p>
          <a:p>
            <a:r>
              <a:rPr lang="nl-NL" dirty="0"/>
              <a:t>Een extract van een online vacature voor FE-Developer:</a:t>
            </a:r>
          </a:p>
          <a:p>
            <a:pPr lvl="1"/>
            <a:r>
              <a:rPr lang="nl-NL" sz="1800" dirty="0"/>
              <a:t>Een front-end </a:t>
            </a:r>
            <a:r>
              <a:rPr lang="nl-NL" sz="1800" dirty="0" err="1"/>
              <a:t>developer</a:t>
            </a:r>
            <a:r>
              <a:rPr lang="nl-NL" sz="1800" dirty="0"/>
              <a:t> (ook wel front-end programmeur of front-end ontwikkelaar) is iemand die verantwoordelijk is voor de technische kant van het front-end (de voorkant) van een applicatie, website of programma. Hij zorgt in feite voor de verbinding tussen het design en de programmatuur die nodig is om het te laten functioneren. Veel front-end </a:t>
            </a:r>
            <a:r>
              <a:rPr lang="nl-NL" sz="1800" dirty="0" err="1"/>
              <a:t>developers</a:t>
            </a:r>
            <a:r>
              <a:rPr lang="nl-NL" sz="1800" dirty="0"/>
              <a:t> hebben zich gespecialiseerd in een bepaald </a:t>
            </a:r>
            <a:r>
              <a:rPr lang="nl-NL" sz="1800" dirty="0" err="1"/>
              <a:t>framework</a:t>
            </a:r>
            <a:r>
              <a:rPr lang="nl-NL" sz="1800" dirty="0"/>
              <a:t> of een specifieke programmeertaal, zodat er bijvoorbeeld .NET-</a:t>
            </a:r>
            <a:r>
              <a:rPr lang="nl-NL" sz="1800" dirty="0" err="1"/>
              <a:t>developers</a:t>
            </a:r>
            <a:r>
              <a:rPr lang="nl-NL" sz="1800" dirty="0"/>
              <a:t>, PHP-</a:t>
            </a:r>
            <a:r>
              <a:rPr lang="nl-NL" sz="1800" dirty="0" err="1"/>
              <a:t>developers</a:t>
            </a:r>
            <a:r>
              <a:rPr lang="nl-NL" sz="1800" dirty="0"/>
              <a:t>, Java-</a:t>
            </a:r>
            <a:r>
              <a:rPr lang="nl-NL" sz="1800" dirty="0" err="1"/>
              <a:t>developers</a:t>
            </a:r>
            <a:r>
              <a:rPr lang="nl-NL" sz="1800" dirty="0"/>
              <a:t> en C++ </a:t>
            </a:r>
            <a:r>
              <a:rPr lang="nl-NL" sz="1800" dirty="0" err="1"/>
              <a:t>developers</a:t>
            </a:r>
            <a:r>
              <a:rPr lang="nl-NL" sz="1800" dirty="0"/>
              <a:t> zijn</a:t>
            </a:r>
          </a:p>
          <a:p>
            <a:pPr lvl="1"/>
            <a:endParaRPr lang="nl-NL" sz="1800" dirty="0"/>
          </a:p>
          <a:p>
            <a:endParaRPr lang="nl-NL" sz="1800" dirty="0"/>
          </a:p>
        </p:txBody>
      </p:sp>
    </p:spTree>
    <p:extLst>
      <p:ext uri="{BB962C8B-B14F-4D97-AF65-F5344CB8AC3E}">
        <p14:creationId xmlns:p14="http://schemas.microsoft.com/office/powerpoint/2010/main" val="400188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Mogelijke onderdelen</a:t>
            </a:r>
          </a:p>
        </p:txBody>
      </p:sp>
      <p:sp>
        <p:nvSpPr>
          <p:cNvPr id="3" name="Tijdelijke aanduiding voor inhoud 2"/>
          <p:cNvSpPr>
            <a:spLocks noGrp="1"/>
          </p:cNvSpPr>
          <p:nvPr>
            <p:ph idx="1"/>
          </p:nvPr>
        </p:nvSpPr>
        <p:spPr/>
        <p:txBody>
          <a:bodyPr>
            <a:normAutofit fontScale="70000" lnSpcReduction="20000"/>
          </a:bodyPr>
          <a:lstStyle/>
          <a:p>
            <a:r>
              <a:rPr lang="nl-NL" dirty="0"/>
              <a:t>Toegang tot sensors / </a:t>
            </a:r>
            <a:r>
              <a:rPr lang="nl-NL" dirty="0" err="1"/>
              <a:t>devices</a:t>
            </a:r>
            <a:endParaRPr lang="nl-NL" dirty="0"/>
          </a:p>
          <a:p>
            <a:pPr lvl="1"/>
            <a:r>
              <a:rPr lang="nl-NL" dirty="0"/>
              <a:t>GPS</a:t>
            </a:r>
          </a:p>
          <a:p>
            <a:pPr lvl="1"/>
            <a:r>
              <a:rPr lang="nl-NL" dirty="0"/>
              <a:t>Camera</a:t>
            </a:r>
          </a:p>
          <a:p>
            <a:r>
              <a:rPr lang="nl-NL" dirty="0"/>
              <a:t>Uitvoering van code in je browser </a:t>
            </a:r>
            <a:r>
              <a:rPr lang="nl-NL" dirty="0" err="1"/>
              <a:t>ipv</a:t>
            </a:r>
            <a:r>
              <a:rPr lang="nl-NL" dirty="0"/>
              <a:t> op de server</a:t>
            </a:r>
          </a:p>
          <a:p>
            <a:pPr lvl="1"/>
            <a:r>
              <a:rPr lang="nl-NL" dirty="0"/>
              <a:t>Javascript</a:t>
            </a:r>
          </a:p>
          <a:p>
            <a:pPr lvl="1"/>
            <a:r>
              <a:rPr lang="nl-NL" dirty="0"/>
              <a:t>Web Assembly (</a:t>
            </a:r>
            <a:r>
              <a:rPr lang="nl-NL" i="1" dirty="0"/>
              <a:t>nieuw</a:t>
            </a:r>
            <a:r>
              <a:rPr lang="nl-NL" dirty="0"/>
              <a:t>)</a:t>
            </a:r>
          </a:p>
          <a:p>
            <a:r>
              <a:rPr lang="nl-NL" dirty="0"/>
              <a:t>Grote rol voor opmaak</a:t>
            </a:r>
          </a:p>
          <a:p>
            <a:pPr lvl="1"/>
            <a:r>
              <a:rPr lang="nl-NL" dirty="0"/>
              <a:t>Canvas</a:t>
            </a:r>
          </a:p>
          <a:p>
            <a:pPr lvl="1"/>
            <a:r>
              <a:rPr lang="nl-NL" dirty="0"/>
              <a:t>SVG</a:t>
            </a:r>
          </a:p>
          <a:p>
            <a:pPr lvl="1"/>
            <a:r>
              <a:rPr lang="nl-NL" dirty="0"/>
              <a:t>CSS (SASS, LESS)</a:t>
            </a:r>
          </a:p>
          <a:p>
            <a:pPr lvl="1"/>
            <a:r>
              <a:rPr lang="nl-NL" dirty="0"/>
              <a:t>3d (</a:t>
            </a:r>
            <a:r>
              <a:rPr lang="nl-NL" dirty="0" err="1"/>
              <a:t>WebGL</a:t>
            </a:r>
            <a:r>
              <a:rPr lang="nl-NL" dirty="0"/>
              <a:t>)</a:t>
            </a:r>
          </a:p>
          <a:p>
            <a:pPr lvl="1"/>
            <a:r>
              <a:rPr lang="nl-NL" dirty="0"/>
              <a:t>Animaties</a:t>
            </a:r>
          </a:p>
          <a:p>
            <a:r>
              <a:rPr lang="nl-NL" dirty="0"/>
              <a:t>Veel gebruikte technieken</a:t>
            </a:r>
          </a:p>
          <a:p>
            <a:pPr lvl="1"/>
            <a:r>
              <a:rPr lang="nl-NL" dirty="0"/>
              <a:t>Component </a:t>
            </a:r>
            <a:r>
              <a:rPr lang="nl-NL" dirty="0" err="1"/>
              <a:t>based</a:t>
            </a:r>
            <a:r>
              <a:rPr lang="nl-NL" dirty="0"/>
              <a:t> design</a:t>
            </a:r>
          </a:p>
          <a:p>
            <a:pPr lvl="1"/>
            <a:r>
              <a:rPr lang="nl-NL" dirty="0"/>
              <a:t>Just-in-time gegevens ophalen (AJAX)</a:t>
            </a:r>
          </a:p>
          <a:p>
            <a:pPr lvl="1"/>
            <a:r>
              <a:rPr lang="nl-NL" dirty="0"/>
              <a:t>Single Page Application (SPA)</a:t>
            </a:r>
          </a:p>
          <a:p>
            <a:pPr lvl="1"/>
            <a:r>
              <a:rPr lang="nl-NL" dirty="0" err="1"/>
              <a:t>Transpiling</a:t>
            </a:r>
            <a:endParaRPr lang="nl-NL" dirty="0"/>
          </a:p>
          <a:p>
            <a:r>
              <a:rPr lang="nl-NL" dirty="0"/>
              <a:t>Gebruik van </a:t>
            </a:r>
            <a:r>
              <a:rPr lang="nl-NL" dirty="0" err="1"/>
              <a:t>frameworks</a:t>
            </a:r>
            <a:endParaRPr lang="nl-NL" dirty="0"/>
          </a:p>
          <a:p>
            <a:pPr lvl="1"/>
            <a:r>
              <a:rPr lang="nl-NL" dirty="0" err="1"/>
              <a:t>JQuery</a:t>
            </a:r>
            <a:endParaRPr lang="nl-NL" dirty="0"/>
          </a:p>
          <a:p>
            <a:pPr lvl="1"/>
            <a:r>
              <a:rPr lang="nl-NL" dirty="0" err="1"/>
              <a:t>Angular</a:t>
            </a:r>
            <a:endParaRPr lang="nl-NL" dirty="0"/>
          </a:p>
          <a:p>
            <a:pPr lvl="1"/>
            <a:r>
              <a:rPr lang="nl-NL" dirty="0" err="1"/>
              <a:t>React</a:t>
            </a:r>
            <a:endParaRPr lang="nl-NL" dirty="0"/>
          </a:p>
          <a:p>
            <a:pPr lvl="1"/>
            <a:r>
              <a:rPr lang="nl-NL" dirty="0"/>
              <a:t>Bootstrap</a:t>
            </a:r>
          </a:p>
          <a:p>
            <a:pPr lvl="1"/>
            <a:r>
              <a:rPr lang="nl-NL" dirty="0" err="1"/>
              <a:t>Materialize</a:t>
            </a:r>
            <a:endParaRPr lang="nl-NL" dirty="0"/>
          </a:p>
          <a:p>
            <a:endParaRPr lang="nl-NL" dirty="0"/>
          </a:p>
        </p:txBody>
      </p:sp>
    </p:spTree>
    <p:extLst>
      <p:ext uri="{BB962C8B-B14F-4D97-AF65-F5344CB8AC3E}">
        <p14:creationId xmlns:p14="http://schemas.microsoft.com/office/powerpoint/2010/main" val="7682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 </a:t>
            </a:r>
            <a:r>
              <a:rPr lang="nl-NL" dirty="0" err="1"/>
              <a:t>client</a:t>
            </a:r>
            <a:r>
              <a:rPr lang="nl-NL" dirty="0"/>
              <a:t> - problemen</a:t>
            </a:r>
          </a:p>
        </p:txBody>
      </p:sp>
      <p:sp>
        <p:nvSpPr>
          <p:cNvPr id="3" name="Tijdelijke aanduiding voor inhoud 2"/>
          <p:cNvSpPr>
            <a:spLocks noGrp="1"/>
          </p:cNvSpPr>
          <p:nvPr>
            <p:ph idx="1"/>
          </p:nvPr>
        </p:nvSpPr>
        <p:spPr/>
        <p:txBody>
          <a:bodyPr/>
          <a:lstStyle/>
          <a:p>
            <a:r>
              <a:rPr lang="nl-NL" dirty="0"/>
              <a:t>Client = browser (Chrome, Firefox, </a:t>
            </a:r>
            <a:r>
              <a:rPr lang="nl-NL" dirty="0" err="1"/>
              <a:t>Edge</a:t>
            </a:r>
            <a:r>
              <a:rPr lang="nl-NL" dirty="0"/>
              <a:t>, ….)</a:t>
            </a:r>
          </a:p>
          <a:p>
            <a:r>
              <a:rPr lang="nl-NL" dirty="0"/>
              <a:t>Mobiele telefoons</a:t>
            </a:r>
          </a:p>
          <a:p>
            <a:pPr lvl="1"/>
            <a:r>
              <a:rPr lang="nl-NL" dirty="0"/>
              <a:t>Kleiner beeldscherm</a:t>
            </a:r>
          </a:p>
          <a:p>
            <a:pPr lvl="1"/>
            <a:r>
              <a:rPr lang="nl-NL" dirty="0"/>
              <a:t>Andere mogelijkheden</a:t>
            </a:r>
          </a:p>
          <a:p>
            <a:pPr lvl="1"/>
            <a:r>
              <a:rPr lang="nl-NL" dirty="0"/>
              <a:t>Toegang tot sensors ?</a:t>
            </a:r>
          </a:p>
          <a:p>
            <a:pPr lvl="1"/>
            <a:r>
              <a:rPr lang="nl-NL" dirty="0"/>
              <a:t>Offline werken</a:t>
            </a:r>
          </a:p>
          <a:p>
            <a:r>
              <a:rPr lang="nl-NL" dirty="0"/>
              <a:t>Verschillen in kwaliteiten en mogelijkheden van </a:t>
            </a:r>
            <a:r>
              <a:rPr lang="nl-NL" dirty="0" err="1"/>
              <a:t>clients</a:t>
            </a:r>
            <a:endParaRPr lang="nl-NL" dirty="0"/>
          </a:p>
          <a:p>
            <a:pPr lvl="1"/>
            <a:endParaRPr lang="nl-NL" dirty="0"/>
          </a:p>
        </p:txBody>
      </p:sp>
    </p:spTree>
    <p:extLst>
      <p:ext uri="{BB962C8B-B14F-4D97-AF65-F5344CB8AC3E}">
        <p14:creationId xmlns:p14="http://schemas.microsoft.com/office/powerpoint/2010/main" val="140786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88" y="952154"/>
            <a:ext cx="8764223" cy="4953691"/>
          </a:xfrm>
          <a:prstGeom prst="rect">
            <a:avLst/>
          </a:prstGeom>
        </p:spPr>
      </p:pic>
      <p:sp>
        <p:nvSpPr>
          <p:cNvPr id="6" name="Tekstvak 5"/>
          <p:cNvSpPr txBox="1"/>
          <p:nvPr/>
        </p:nvSpPr>
        <p:spPr>
          <a:xfrm>
            <a:off x="8313309" y="623269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spTree>
    <p:extLst>
      <p:ext uri="{BB962C8B-B14F-4D97-AF65-F5344CB8AC3E}">
        <p14:creationId xmlns:p14="http://schemas.microsoft.com/office/powerpoint/2010/main" val="35008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28" y="153344"/>
            <a:ext cx="7353035" cy="6443046"/>
          </a:xfrm>
          <a:prstGeom prst="rect">
            <a:avLst/>
          </a:prstGeom>
        </p:spPr>
      </p:pic>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spTree>
    <p:extLst>
      <p:ext uri="{BB962C8B-B14F-4D97-AF65-F5344CB8AC3E}">
        <p14:creationId xmlns:p14="http://schemas.microsoft.com/office/powerpoint/2010/main" val="1048230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pic>
        <p:nvPicPr>
          <p:cNvPr id="3" name="Afbeelding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88012" cy="6011114"/>
          </a:xfrm>
          <a:prstGeom prst="rect">
            <a:avLst/>
          </a:prstGeom>
        </p:spPr>
      </p:pic>
    </p:spTree>
    <p:extLst>
      <p:ext uri="{BB962C8B-B14F-4D97-AF65-F5344CB8AC3E}">
        <p14:creationId xmlns:p14="http://schemas.microsoft.com/office/powerpoint/2010/main" val="1055309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(g)een GUI?</a:t>
            </a:r>
          </a:p>
        </p:txBody>
      </p:sp>
      <p:sp>
        <p:nvSpPr>
          <p:cNvPr id="3" name="Tijdelijke aanduiding voor inhoud 2"/>
          <p:cNvSpPr>
            <a:spLocks noGrp="1"/>
          </p:cNvSpPr>
          <p:nvPr>
            <p:ph idx="1"/>
          </p:nvPr>
        </p:nvSpPr>
        <p:spPr/>
        <p:txBody>
          <a:bodyPr/>
          <a:lstStyle/>
          <a:p>
            <a:r>
              <a:rPr lang="nl-NL" dirty="0"/>
              <a:t>Let op dat je ook een website kan benaderen zonder de GUI te tonen</a:t>
            </a:r>
          </a:p>
          <a:p>
            <a:pPr lvl="1"/>
            <a:r>
              <a:rPr lang="nl-NL" dirty="0"/>
              <a:t>Spiders (</a:t>
            </a:r>
            <a:r>
              <a:rPr lang="nl-NL" dirty="0">
                <a:hlinkClick r:id="rId2"/>
              </a:rPr>
              <a:t>https://www.httrack.com/</a:t>
            </a:r>
            <a:r>
              <a:rPr lang="nl-NL" dirty="0"/>
              <a:t> )</a:t>
            </a:r>
          </a:p>
          <a:p>
            <a:pPr lvl="1"/>
            <a:r>
              <a:rPr lang="nl-NL" dirty="0"/>
              <a:t>Bots (Google, Yahoo!, …)</a:t>
            </a:r>
          </a:p>
          <a:p>
            <a:r>
              <a:rPr lang="nl-NL" dirty="0"/>
              <a:t>Let op dat je ook informatie naar een website kan sturen zónder GUI</a:t>
            </a:r>
          </a:p>
          <a:p>
            <a:pPr lvl="1"/>
            <a:r>
              <a:rPr lang="nl-NL" dirty="0"/>
              <a:t>HTTP Post </a:t>
            </a:r>
          </a:p>
          <a:p>
            <a:pPr lvl="1"/>
            <a:endParaRPr lang="nl-NL" dirty="0"/>
          </a:p>
        </p:txBody>
      </p:sp>
    </p:spTree>
    <p:extLst>
      <p:ext uri="{BB962C8B-B14F-4D97-AF65-F5344CB8AC3E}">
        <p14:creationId xmlns:p14="http://schemas.microsoft.com/office/powerpoint/2010/main" val="371778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a:extLst>
              <a:ext uri="{FF2B5EF4-FFF2-40B4-BE49-F238E27FC236}">
                <a16:creationId xmlns:a16="http://schemas.microsoft.com/office/drawing/2014/main" id="{45DAC9F6-3738-4460-8688-6326A9BE3FE6}"/>
              </a:ext>
            </a:extLst>
          </p:cNvPr>
          <p:cNvSpPr>
            <a:spLocks noGrp="1"/>
          </p:cNvSpPr>
          <p:nvPr>
            <p:ph type="pic" sz="quarter" idx="10"/>
          </p:nvPr>
        </p:nvSpPr>
        <p:spPr/>
      </p:sp>
      <p:sp>
        <p:nvSpPr>
          <p:cNvPr id="3" name="Titel 2">
            <a:extLst>
              <a:ext uri="{FF2B5EF4-FFF2-40B4-BE49-F238E27FC236}">
                <a16:creationId xmlns:a16="http://schemas.microsoft.com/office/drawing/2014/main" id="{9A45B11F-5214-4B9D-8CB6-7FCD1631B189}"/>
              </a:ext>
            </a:extLst>
          </p:cNvPr>
          <p:cNvSpPr>
            <a:spLocks noGrp="1"/>
          </p:cNvSpPr>
          <p:nvPr>
            <p:ph type="ctrTitle"/>
          </p:nvPr>
        </p:nvSpPr>
        <p:spPr/>
        <p:txBody>
          <a:bodyPr/>
          <a:lstStyle/>
          <a:p>
            <a:endParaRPr lang="nl-NL"/>
          </a:p>
        </p:txBody>
      </p:sp>
      <p:sp>
        <p:nvSpPr>
          <p:cNvPr id="4" name="Ondertitel 3">
            <a:extLst>
              <a:ext uri="{FF2B5EF4-FFF2-40B4-BE49-F238E27FC236}">
                <a16:creationId xmlns:a16="http://schemas.microsoft.com/office/drawing/2014/main" id="{382C83AC-5D3A-4B0A-80CF-45CB817DD86B}"/>
              </a:ext>
            </a:extLst>
          </p:cNvPr>
          <p:cNvSpPr>
            <a:spLocks noGrp="1"/>
          </p:cNvSpPr>
          <p:nvPr>
            <p:ph type="subTitle" idx="1"/>
          </p:nvPr>
        </p:nvSpPr>
        <p:spPr/>
        <p:txBody>
          <a:bodyPr/>
          <a:lstStyle/>
          <a:p>
            <a:endParaRPr lang="nl-NL"/>
          </a:p>
        </p:txBody>
      </p:sp>
      <p:sp>
        <p:nvSpPr>
          <p:cNvPr id="5" name="Tijdelijke aanduiding voor tekst 4">
            <a:extLst>
              <a:ext uri="{FF2B5EF4-FFF2-40B4-BE49-F238E27FC236}">
                <a16:creationId xmlns:a16="http://schemas.microsoft.com/office/drawing/2014/main" id="{4BC0AFAE-23FE-4BE4-878D-AB8587E157CC}"/>
              </a:ext>
            </a:extLst>
          </p:cNvPr>
          <p:cNvSpPr>
            <a:spLocks noGrp="1"/>
          </p:cNvSpPr>
          <p:nvPr>
            <p:ph type="body" sz="quarter" idx="13"/>
          </p:nvPr>
        </p:nvSpPr>
        <p:spPr/>
        <p:txBody>
          <a:bodyPr/>
          <a:lstStyle/>
          <a:p>
            <a:endParaRPr lang="nl-NL"/>
          </a:p>
        </p:txBody>
      </p:sp>
    </p:spTree>
    <p:extLst>
      <p:ext uri="{BB962C8B-B14F-4D97-AF65-F5344CB8AC3E}">
        <p14:creationId xmlns:p14="http://schemas.microsoft.com/office/powerpoint/2010/main" val="1364180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694299" y="1506684"/>
            <a:ext cx="7198969" cy="5201256"/>
          </a:xfrm>
          <a:prstGeom prst="rect">
            <a:avLst/>
          </a:prstGeom>
        </p:spPr>
      </p:pic>
      <p:sp>
        <p:nvSpPr>
          <p:cNvPr id="5" name="Titel 4"/>
          <p:cNvSpPr>
            <a:spLocks noGrp="1"/>
          </p:cNvSpPr>
          <p:nvPr>
            <p:ph type="title"/>
          </p:nvPr>
        </p:nvSpPr>
        <p:spPr/>
        <p:txBody>
          <a:bodyPr/>
          <a:lstStyle/>
          <a:p>
            <a:r>
              <a:rPr lang="nl-NL" dirty="0"/>
              <a:t>Voorbeeld: </a:t>
            </a:r>
            <a:r>
              <a:rPr lang="nl-NL" dirty="0" err="1"/>
              <a:t>HTTTrack</a:t>
            </a:r>
            <a:r>
              <a:rPr lang="nl-NL" dirty="0"/>
              <a:t> website copier</a:t>
            </a:r>
          </a:p>
        </p:txBody>
      </p:sp>
    </p:spTree>
    <p:extLst>
      <p:ext uri="{BB962C8B-B14F-4D97-AF65-F5344CB8AC3E}">
        <p14:creationId xmlns:p14="http://schemas.microsoft.com/office/powerpoint/2010/main" val="140590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4" y="1564834"/>
            <a:ext cx="11445045" cy="4299938"/>
          </a:xfrm>
          <a:prstGeom prst="rect">
            <a:avLst/>
          </a:prstGeom>
        </p:spPr>
      </p:pic>
      <p:sp>
        <p:nvSpPr>
          <p:cNvPr id="5" name="Titel 4"/>
          <p:cNvSpPr>
            <a:spLocks noGrp="1"/>
          </p:cNvSpPr>
          <p:nvPr>
            <p:ph type="title"/>
          </p:nvPr>
        </p:nvSpPr>
        <p:spPr/>
        <p:txBody>
          <a:bodyPr/>
          <a:lstStyle/>
          <a:p>
            <a:r>
              <a:rPr lang="nl-NL" dirty="0"/>
              <a:t>Voorbeeld van Linux </a:t>
            </a:r>
            <a:r>
              <a:rPr lang="nl-NL" dirty="0" err="1"/>
              <a:t>wget</a:t>
            </a:r>
            <a:endParaRPr lang="nl-NL" dirty="0"/>
          </a:p>
        </p:txBody>
      </p:sp>
    </p:spTree>
    <p:extLst>
      <p:ext uri="{BB962C8B-B14F-4D97-AF65-F5344CB8AC3E}">
        <p14:creationId xmlns:p14="http://schemas.microsoft.com/office/powerpoint/2010/main" val="189290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Hoe werkt het web?</a:t>
            </a:r>
          </a:p>
        </p:txBody>
      </p:sp>
      <p:sp>
        <p:nvSpPr>
          <p:cNvPr id="6" name="Tijdelijke aanduiding voor inhoud 5"/>
          <p:cNvSpPr>
            <a:spLocks noGrp="1"/>
          </p:cNvSpPr>
          <p:nvPr>
            <p:ph idx="1"/>
          </p:nvPr>
        </p:nvSpPr>
        <p:spPr/>
        <p:txBody>
          <a:bodyPr>
            <a:normAutofit fontScale="92500" lnSpcReduction="20000"/>
          </a:bodyPr>
          <a:lstStyle/>
          <a:p>
            <a:r>
              <a:rPr lang="nl-NL" dirty="0"/>
              <a:t>Jij typt een URL</a:t>
            </a:r>
          </a:p>
          <a:p>
            <a:r>
              <a:rPr lang="nl-NL" dirty="0"/>
              <a:t>URL wordt omgezet naar een IP-adres</a:t>
            </a:r>
          </a:p>
          <a:p>
            <a:r>
              <a:rPr lang="nl-NL" dirty="0"/>
              <a:t>Browser stuurt een HTTP GET-verzoek </a:t>
            </a:r>
          </a:p>
          <a:p>
            <a:pPr lvl="1"/>
            <a:r>
              <a:rPr lang="nl-NL" dirty="0"/>
              <a:t>Host</a:t>
            </a:r>
          </a:p>
          <a:p>
            <a:pPr lvl="1"/>
            <a:r>
              <a:rPr lang="nl-NL" dirty="0" err="1"/>
              <a:t>Path</a:t>
            </a:r>
            <a:endParaRPr lang="nl-NL" dirty="0"/>
          </a:p>
          <a:p>
            <a:pPr lvl="1"/>
            <a:r>
              <a:rPr lang="nl-NL" dirty="0"/>
              <a:t>Query-variabele</a:t>
            </a:r>
          </a:p>
          <a:p>
            <a:pPr lvl="1"/>
            <a:r>
              <a:rPr lang="nl-NL" dirty="0"/>
              <a:t>Webserver stuurt response</a:t>
            </a:r>
          </a:p>
          <a:p>
            <a:pPr lvl="2"/>
            <a:r>
              <a:rPr lang="nl-NL" dirty="0"/>
              <a:t>Status (200, 401, 404, 301 </a:t>
            </a:r>
            <a:r>
              <a:rPr lang="nl-NL" dirty="0" err="1"/>
              <a:t>etc</a:t>
            </a:r>
            <a:r>
              <a:rPr lang="nl-NL" dirty="0"/>
              <a:t>)</a:t>
            </a:r>
          </a:p>
          <a:p>
            <a:pPr lvl="2"/>
            <a:r>
              <a:rPr lang="nl-NL" dirty="0"/>
              <a:t>Inhoud (html)</a:t>
            </a:r>
          </a:p>
          <a:p>
            <a:pPr lvl="1"/>
            <a:r>
              <a:rPr lang="nl-NL" dirty="0"/>
              <a:t>Browser analyseert de inhoud (HTML body)</a:t>
            </a:r>
          </a:p>
          <a:p>
            <a:r>
              <a:rPr lang="nl-NL" dirty="0"/>
              <a:t>Ontbrekende bestanden worden opgehaald zoals:</a:t>
            </a:r>
          </a:p>
          <a:p>
            <a:pPr lvl="1"/>
            <a:r>
              <a:rPr lang="nl-NL" dirty="0"/>
              <a:t>CSS</a:t>
            </a:r>
          </a:p>
          <a:p>
            <a:pPr lvl="1"/>
            <a:r>
              <a:rPr lang="nl-NL" dirty="0"/>
              <a:t>Javascript</a:t>
            </a:r>
          </a:p>
          <a:p>
            <a:pPr lvl="1"/>
            <a:r>
              <a:rPr lang="nl-NL" dirty="0"/>
              <a:t>Audio/video</a:t>
            </a:r>
          </a:p>
          <a:p>
            <a:r>
              <a:rPr lang="nl-NL" dirty="0"/>
              <a:t>Per bestand wordt weer een status (200, 401,404 </a:t>
            </a:r>
            <a:r>
              <a:rPr lang="nl-NL" dirty="0" err="1"/>
              <a:t>etc</a:t>
            </a:r>
            <a:r>
              <a:rPr lang="nl-NL" dirty="0"/>
              <a:t>)+ inhoud teruggestuurd</a:t>
            </a:r>
          </a:p>
          <a:p>
            <a:r>
              <a:rPr lang="nl-NL" dirty="0"/>
              <a:t>Browser voert actieve inhoud uit (Javascript)</a:t>
            </a:r>
          </a:p>
          <a:p>
            <a:endParaRPr lang="nl-NL" dirty="0"/>
          </a:p>
          <a:p>
            <a:pPr lvl="1"/>
            <a:endParaRPr lang="nl-NL" dirty="0"/>
          </a:p>
        </p:txBody>
      </p:sp>
    </p:spTree>
    <p:extLst>
      <p:ext uri="{BB962C8B-B14F-4D97-AF65-F5344CB8AC3E}">
        <p14:creationId xmlns:p14="http://schemas.microsoft.com/office/powerpoint/2010/main" val="2696949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Sequence</a:t>
            </a:r>
            <a:r>
              <a:rPr lang="nl-NL" dirty="0"/>
              <a:t> diagram</a:t>
            </a:r>
          </a:p>
        </p:txBody>
      </p:sp>
      <p:pic>
        <p:nvPicPr>
          <p:cNvPr id="5" name="Afbeelding 4"/>
          <p:cNvPicPr>
            <a:picLocks noChangeAspect="1"/>
          </p:cNvPicPr>
          <p:nvPr/>
        </p:nvPicPr>
        <p:blipFill>
          <a:blip r:embed="rId3"/>
          <a:stretch>
            <a:fillRect/>
          </a:stretch>
        </p:blipFill>
        <p:spPr>
          <a:xfrm>
            <a:off x="319252" y="1650616"/>
            <a:ext cx="8610600" cy="4733925"/>
          </a:xfrm>
          <a:prstGeom prst="rect">
            <a:avLst/>
          </a:prstGeom>
        </p:spPr>
      </p:pic>
      <p:sp>
        <p:nvSpPr>
          <p:cNvPr id="3" name="Tekstvak 2"/>
          <p:cNvSpPr txBox="1"/>
          <p:nvPr/>
        </p:nvSpPr>
        <p:spPr>
          <a:xfrm>
            <a:off x="8986345" y="1566041"/>
            <a:ext cx="3132083" cy="1754326"/>
          </a:xfrm>
          <a:prstGeom prst="rect">
            <a:avLst/>
          </a:prstGeom>
          <a:noFill/>
        </p:spPr>
        <p:txBody>
          <a:bodyPr wrap="square" rtlCol="0">
            <a:spAutoFit/>
          </a:bodyPr>
          <a:lstStyle/>
          <a:p>
            <a:pPr marL="342900" indent="-342900">
              <a:buFont typeface="+mj-lt"/>
              <a:buAutoNum type="arabicPeriod"/>
            </a:pPr>
            <a:r>
              <a:rPr lang="nl-NL" dirty="0"/>
              <a:t>Haal hoofd document op</a:t>
            </a:r>
          </a:p>
          <a:p>
            <a:pPr marL="342900" indent="-342900">
              <a:buFont typeface="+mj-lt"/>
              <a:buAutoNum type="arabicPeriod"/>
            </a:pPr>
            <a:r>
              <a:rPr lang="nl-NL" dirty="0"/>
              <a:t>Analyseer HTML</a:t>
            </a:r>
          </a:p>
          <a:p>
            <a:pPr marL="342900" indent="-342900">
              <a:buFont typeface="+mj-lt"/>
              <a:buAutoNum type="arabicPeriod"/>
            </a:pPr>
            <a:r>
              <a:rPr lang="nl-NL" dirty="0"/>
              <a:t>Ophalen index.css</a:t>
            </a:r>
          </a:p>
          <a:p>
            <a:pPr marL="342900" indent="-342900">
              <a:buFont typeface="+mj-lt"/>
              <a:buAutoNum type="arabicPeriod"/>
            </a:pPr>
            <a:r>
              <a:rPr lang="nl-NL" dirty="0"/>
              <a:t>Ophalen calendar.css</a:t>
            </a:r>
          </a:p>
          <a:p>
            <a:pPr marL="342900" indent="-342900">
              <a:buFont typeface="+mj-lt"/>
              <a:buAutoNum type="arabicPeriod"/>
            </a:pPr>
            <a:r>
              <a:rPr lang="nl-NL" dirty="0"/>
              <a:t>Ophalen afbeeldingen</a:t>
            </a:r>
          </a:p>
          <a:p>
            <a:pPr marL="342900" indent="-342900">
              <a:buFont typeface="+mj-lt"/>
              <a:buAutoNum type="arabicPeriod"/>
            </a:pPr>
            <a:r>
              <a:rPr lang="nl-NL" dirty="0"/>
              <a:t>Ophalen javascript</a:t>
            </a:r>
          </a:p>
        </p:txBody>
      </p:sp>
    </p:spTree>
    <p:extLst>
      <p:ext uri="{BB962C8B-B14F-4D97-AF65-F5344CB8AC3E}">
        <p14:creationId xmlns:p14="http://schemas.microsoft.com/office/powerpoint/2010/main" val="2683648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Basics</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Basic </a:t>
            </a:r>
            <a:r>
              <a:rPr lang="nl-NL" dirty="0" err="1"/>
              <a:t>client</a:t>
            </a:r>
            <a:r>
              <a:rPr lang="nl-NL" dirty="0"/>
              <a:t> output</a:t>
            </a:r>
          </a:p>
          <a:p>
            <a:r>
              <a:rPr lang="nl-NL" dirty="0"/>
              <a:t>DOM model</a:t>
            </a:r>
          </a:p>
          <a:p>
            <a:r>
              <a:rPr lang="nl-NL" dirty="0"/>
              <a:t>DOM </a:t>
            </a:r>
            <a:r>
              <a:rPr lang="nl-NL" dirty="0" err="1"/>
              <a:t>Manipulation</a:t>
            </a:r>
            <a:endParaRPr lang="nl-NL" dirty="0"/>
          </a:p>
          <a:p>
            <a:r>
              <a:rPr lang="nl-NL" dirty="0" err="1"/>
              <a:t>Vanilla</a:t>
            </a:r>
            <a:r>
              <a:rPr lang="nl-NL" dirty="0"/>
              <a:t> JS </a:t>
            </a:r>
            <a:r>
              <a:rPr lang="nl-NL" dirty="0" err="1"/>
              <a:t>vs</a:t>
            </a:r>
            <a:r>
              <a:rPr lang="nl-NL" dirty="0"/>
              <a:t> </a:t>
            </a:r>
            <a:r>
              <a:rPr lang="nl-NL" dirty="0" err="1"/>
              <a:t>Jquery</a:t>
            </a:r>
            <a:endParaRPr lang="nl-NL" dirty="0"/>
          </a:p>
          <a:p>
            <a:r>
              <a:rPr lang="nl-NL" dirty="0"/>
              <a:t>CSS </a:t>
            </a:r>
            <a:r>
              <a:rPr lang="nl-NL" dirty="0" err="1"/>
              <a:t>vs</a:t>
            </a:r>
            <a:r>
              <a:rPr lang="nl-NL" dirty="0"/>
              <a:t> JS</a:t>
            </a:r>
          </a:p>
          <a:p>
            <a:r>
              <a:rPr lang="nl-NL" dirty="0"/>
              <a:t>SVG &amp; canvas</a:t>
            </a:r>
          </a:p>
          <a:p>
            <a:r>
              <a:rPr lang="nl-NL" dirty="0"/>
              <a:t>Templating</a:t>
            </a:r>
          </a:p>
          <a:p>
            <a:pPr marL="0" indent="0">
              <a:buNone/>
            </a:pPr>
            <a:endParaRPr lang="nl-NL" dirty="0"/>
          </a:p>
        </p:txBody>
      </p:sp>
    </p:spTree>
    <p:extLst>
      <p:ext uri="{BB962C8B-B14F-4D97-AF65-F5344CB8AC3E}">
        <p14:creationId xmlns:p14="http://schemas.microsoft.com/office/powerpoint/2010/main" val="1520110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Basic Client Output</a:t>
            </a:r>
          </a:p>
        </p:txBody>
      </p:sp>
      <p:sp>
        <p:nvSpPr>
          <p:cNvPr id="5" name="Tijdelijke aanduiding voor inhoud 4"/>
          <p:cNvSpPr>
            <a:spLocks noGrp="1"/>
          </p:cNvSpPr>
          <p:nvPr>
            <p:ph idx="1"/>
          </p:nvPr>
        </p:nvSpPr>
        <p:spPr/>
        <p:txBody>
          <a:bodyPr/>
          <a:lstStyle/>
          <a:p>
            <a:r>
              <a:rPr lang="nl-NL" dirty="0" err="1"/>
              <a:t>Document.write</a:t>
            </a:r>
            <a:r>
              <a:rPr lang="nl-NL" dirty="0"/>
              <a:t>(….)</a:t>
            </a:r>
          </a:p>
          <a:p>
            <a:r>
              <a:rPr lang="nl-NL" dirty="0">
                <a:hlinkClick r:id="rId2"/>
              </a:rPr>
              <a:t>https://github.com/NHLStenden/Flex-WebDevelopment-FrontEndDevelopment/tree/master/WebDevelopment/content/examples/Fase01</a:t>
            </a:r>
            <a:endParaRPr lang="nl-NL" dirty="0"/>
          </a:p>
          <a:p>
            <a:endParaRPr lang="nl-NL" dirty="0"/>
          </a:p>
          <a:p>
            <a:r>
              <a:rPr lang="nl-NL" dirty="0">
                <a:hlinkClick r:id="rId3"/>
              </a:rPr>
              <a:t>https://github.com/NHLStenden/Flex-WebDevelopment-FrontEndDevelopment/tree/master/WebDevelopment/content/assignments/01</a:t>
            </a:r>
            <a:endParaRPr lang="nl-NL" dirty="0"/>
          </a:p>
          <a:p>
            <a:endParaRPr lang="nl-NL" dirty="0"/>
          </a:p>
          <a:p>
            <a:r>
              <a:rPr lang="nl-NL">
                <a:hlinkClick r:id="rId4"/>
              </a:rPr>
              <a:t>https://github.com/NHLStenden/Flex-WebDevelopment-FrontEndDevelopment/tree/master/WebDevelopment/content/solutions/opdracht01</a:t>
            </a:r>
            <a:endParaRPr lang="nl-NL"/>
          </a:p>
          <a:p>
            <a:endParaRPr lang="nl-NL" dirty="0"/>
          </a:p>
          <a:p>
            <a:endParaRPr lang="nl-NL" dirty="0"/>
          </a:p>
          <a:p>
            <a:endParaRPr lang="nl-NL" dirty="0"/>
          </a:p>
        </p:txBody>
      </p:sp>
    </p:spTree>
    <p:extLst>
      <p:ext uri="{BB962C8B-B14F-4D97-AF65-F5344CB8AC3E}">
        <p14:creationId xmlns:p14="http://schemas.microsoft.com/office/powerpoint/2010/main" val="1871689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sp>
        <p:nvSpPr>
          <p:cNvPr id="5" name="Tijdelijke aanduiding voor inhoud 4"/>
          <p:cNvSpPr>
            <a:spLocks noGrp="1"/>
          </p:cNvSpPr>
          <p:nvPr>
            <p:ph idx="1"/>
          </p:nvPr>
        </p:nvSpPr>
        <p:spPr>
          <a:xfrm>
            <a:off x="2640000" y="1800002"/>
            <a:ext cx="8584381" cy="1463152"/>
          </a:xfrm>
        </p:spPr>
        <p:txBody>
          <a:bodyPr/>
          <a:lstStyle/>
          <a:p>
            <a:r>
              <a:rPr lang="nl-NL" dirty="0"/>
              <a:t>Document Object Model</a:t>
            </a:r>
          </a:p>
          <a:p>
            <a:r>
              <a:rPr lang="nl-NL" dirty="0">
                <a:hlinkClick r:id="rId2"/>
              </a:rPr>
              <a:t>https://github.com/NHLStenden/Flex-WebDevelopment-FrontEndDevelopment/tree/master/WebDevelopment/content/examples/Fase02</a:t>
            </a:r>
            <a:endParaRPr lang="nl-NL" dirty="0"/>
          </a:p>
          <a:p>
            <a:pPr marL="0" indent="0">
              <a:buNone/>
            </a:pPr>
            <a:endParaRPr lang="nl-NL" dirty="0"/>
          </a:p>
        </p:txBody>
      </p:sp>
    </p:spTree>
    <p:extLst>
      <p:ext uri="{BB962C8B-B14F-4D97-AF65-F5344CB8AC3E}">
        <p14:creationId xmlns:p14="http://schemas.microsoft.com/office/powerpoint/2010/main" val="45848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87" y="1610004"/>
            <a:ext cx="9906000" cy="4391025"/>
          </a:xfrm>
          <a:prstGeom prst="rect">
            <a:avLst/>
          </a:prstGeom>
        </p:spPr>
      </p:pic>
    </p:spTree>
    <p:extLst>
      <p:ext uri="{BB962C8B-B14F-4D97-AF65-F5344CB8AC3E}">
        <p14:creationId xmlns:p14="http://schemas.microsoft.com/office/powerpoint/2010/main" val="3739044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3440"/>
            <a:ext cx="9906000" cy="4391025"/>
          </a:xfrm>
          <a:prstGeom prst="rect">
            <a:avLst/>
          </a:prstGeom>
        </p:spPr>
      </p:pic>
    </p:spTree>
    <p:extLst>
      <p:ext uri="{BB962C8B-B14F-4D97-AF65-F5344CB8AC3E}">
        <p14:creationId xmlns:p14="http://schemas.microsoft.com/office/powerpoint/2010/main" val="1945810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a:t>
            </a:r>
            <a:r>
              <a:rPr lang="nl-NL" dirty="0" err="1"/>
              <a:t>Manipulation</a:t>
            </a:r>
            <a:endParaRPr lang="nl-NL" dirty="0"/>
          </a:p>
        </p:txBody>
      </p:sp>
      <p:sp>
        <p:nvSpPr>
          <p:cNvPr id="5" name="Tijdelijke aanduiding voor inhoud 4"/>
          <p:cNvSpPr>
            <a:spLocks noGrp="1"/>
          </p:cNvSpPr>
          <p:nvPr>
            <p:ph idx="1"/>
          </p:nvPr>
        </p:nvSpPr>
        <p:spPr/>
        <p:txBody>
          <a:bodyPr/>
          <a:lstStyle/>
          <a:p>
            <a:r>
              <a:rPr lang="nl-NL" dirty="0"/>
              <a:t>Als de DOM eenmaal klaar is met laden kunnen we zaken aanpassen</a:t>
            </a:r>
          </a:p>
          <a:p>
            <a:r>
              <a:rPr lang="nl-NL" dirty="0"/>
              <a:t>Daarvoor zijn functies nodig om bestaande elementen op te zoeken:</a:t>
            </a:r>
          </a:p>
          <a:p>
            <a:pPr lvl="1"/>
            <a:r>
              <a:rPr lang="nl-NL" dirty="0" err="1"/>
              <a:t>document.getElementById</a:t>
            </a:r>
            <a:r>
              <a:rPr lang="nl-NL" dirty="0"/>
              <a:t>()</a:t>
            </a:r>
          </a:p>
          <a:p>
            <a:pPr lvl="1"/>
            <a:r>
              <a:rPr lang="nl-NL" dirty="0" err="1"/>
              <a:t>document.getElementsByClassName</a:t>
            </a:r>
            <a:r>
              <a:rPr lang="nl-NL" dirty="0"/>
              <a:t>()</a:t>
            </a:r>
          </a:p>
          <a:p>
            <a:pPr lvl="1"/>
            <a:r>
              <a:rPr lang="nl-NL" dirty="0" err="1"/>
              <a:t>document.querySelector</a:t>
            </a:r>
            <a:r>
              <a:rPr lang="nl-NL" dirty="0"/>
              <a:t>()</a:t>
            </a:r>
          </a:p>
          <a:p>
            <a:pPr lvl="1"/>
            <a:r>
              <a:rPr lang="nl-NL" dirty="0" err="1"/>
              <a:t>document.querySelectorAll</a:t>
            </a:r>
            <a:r>
              <a:rPr lang="nl-NL" dirty="0"/>
              <a:t>()</a:t>
            </a:r>
          </a:p>
          <a:p>
            <a:pPr lvl="1"/>
            <a:r>
              <a:rPr lang="nl-NL" dirty="0" err="1"/>
              <a:t>document.documentElement</a:t>
            </a:r>
            <a:r>
              <a:rPr lang="nl-NL" dirty="0"/>
              <a:t> (let op; geen functie!)</a:t>
            </a:r>
          </a:p>
          <a:p>
            <a:r>
              <a:rPr lang="nl-NL" dirty="0"/>
              <a:t>De parameters van deze functies variëren  maar kunnen samengenomen worden in de categorie “</a:t>
            </a:r>
            <a:r>
              <a:rPr lang="nl-NL" dirty="0" err="1"/>
              <a:t>selectors</a:t>
            </a:r>
            <a:r>
              <a:rPr lang="nl-NL" dirty="0"/>
              <a: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274228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a:t>Algemeen</a:t>
            </a:r>
          </a:p>
        </p:txBody>
      </p:sp>
      <p:sp>
        <p:nvSpPr>
          <p:cNvPr id="6" name="Tijdelijke aanduiding voor tekst 5"/>
          <p:cNvSpPr>
            <a:spLocks noGrp="1"/>
          </p:cNvSpPr>
          <p:nvPr>
            <p:ph type="body" sz="quarter" idx="10"/>
          </p:nvPr>
        </p:nvSpPr>
        <p:spPr>
          <a:xfrm>
            <a:off x="6096000" y="3483864"/>
            <a:ext cx="4675200" cy="2884279"/>
          </a:xfrm>
        </p:spPr>
        <p:txBody>
          <a:bodyPr/>
          <a:lstStyle/>
          <a:p>
            <a:r>
              <a:rPr lang="nl-NL" dirty="0"/>
              <a:t>Verschil Front-End / </a:t>
            </a:r>
            <a:r>
              <a:rPr lang="nl-NL" dirty="0" err="1"/>
              <a:t>Back-End</a:t>
            </a:r>
            <a:r>
              <a:rPr lang="nl-NL" dirty="0"/>
              <a:t> versus Traditioneel</a:t>
            </a:r>
          </a:p>
          <a:p>
            <a:endParaRPr lang="nl-NL" dirty="0"/>
          </a:p>
        </p:txBody>
      </p:sp>
    </p:spTree>
    <p:extLst>
      <p:ext uri="{BB962C8B-B14F-4D97-AF65-F5344CB8AC3E}">
        <p14:creationId xmlns:p14="http://schemas.microsoft.com/office/powerpoint/2010/main" val="1087083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Selectors</a:t>
            </a:r>
            <a:endParaRPr lang="nl-NL" dirty="0"/>
          </a:p>
        </p:txBody>
      </p:sp>
      <p:sp>
        <p:nvSpPr>
          <p:cNvPr id="3" name="Tijdelijke aanduiding voor inhoud 2"/>
          <p:cNvSpPr>
            <a:spLocks noGrp="1"/>
          </p:cNvSpPr>
          <p:nvPr>
            <p:ph idx="1"/>
          </p:nvPr>
        </p:nvSpPr>
        <p:spPr/>
        <p:txBody>
          <a:bodyPr>
            <a:normAutofit/>
          </a:bodyPr>
          <a:lstStyle/>
          <a:p>
            <a:r>
              <a:rPr lang="nl-NL" dirty="0" err="1"/>
              <a:t>Selectors</a:t>
            </a:r>
            <a:r>
              <a:rPr lang="nl-NL" dirty="0"/>
              <a:t> lijken sterk op hoe je CSS schrijft:</a:t>
            </a:r>
          </a:p>
          <a:p>
            <a:pPr lvl="1"/>
            <a:r>
              <a:rPr lang="nl-NL" dirty="0"/>
              <a:t>Alle elementen van een specifiek type: </a:t>
            </a:r>
            <a:r>
              <a:rPr lang="nl-NL" dirty="0">
                <a:latin typeface="Courier New" panose="02070309020205020404" pitchFamily="49" charset="0"/>
                <a:cs typeface="Courier New" panose="02070309020205020404" pitchFamily="49" charset="0"/>
              </a:rPr>
              <a:t>UL</a:t>
            </a:r>
          </a:p>
          <a:p>
            <a:pPr lvl="1"/>
            <a:r>
              <a:rPr lang="nl-NL" dirty="0"/>
              <a:t>Heeft een element een ID</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mijnid</a:t>
            </a:r>
            <a:endParaRPr lang="nl-NL" dirty="0">
              <a:latin typeface="Courier New" panose="02070309020205020404" pitchFamily="49" charset="0"/>
              <a:cs typeface="Courier New" panose="02070309020205020404" pitchFamily="49" charset="0"/>
            </a:endParaRPr>
          </a:p>
          <a:p>
            <a:pPr lvl="1"/>
            <a:r>
              <a:rPr lang="nl-NL" dirty="0"/>
              <a:t>Heeft een (of meerdere elementen) een class: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endParaRPr lang="nl-NL" dirty="0">
              <a:latin typeface="Courier New" panose="02070309020205020404" pitchFamily="49" charset="0"/>
              <a:cs typeface="Courier New" panose="02070309020205020404" pitchFamily="49" charset="0"/>
            </a:endParaRPr>
          </a:p>
          <a:p>
            <a:pPr lvl="1"/>
            <a:r>
              <a:rPr lang="nl-NL" dirty="0"/>
              <a:t>Kiezen tussen classes: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anotherclass</a:t>
            </a:r>
            <a:endParaRPr lang="nl-NL" dirty="0"/>
          </a:p>
          <a:p>
            <a:pPr lvl="1"/>
            <a:r>
              <a:rPr lang="nl-NL" dirty="0"/>
              <a:t>Wil je een ouder-kind relatie opgeven: UL &gt; LI</a:t>
            </a:r>
          </a:p>
          <a:p>
            <a:pPr lvl="1"/>
            <a:r>
              <a:rPr lang="nl-NL" dirty="0">
                <a:hlinkClick r:id="rId2"/>
              </a:rPr>
              <a:t>https://www.w3schools.com/cssref/css_selectors.asp</a:t>
            </a:r>
            <a:r>
              <a:rPr lang="nl-NL" dirty="0"/>
              <a:t> </a:t>
            </a:r>
          </a:p>
          <a:p>
            <a:pPr marL="144000" lvl="1" indent="0">
              <a:buNone/>
            </a:pPr>
            <a:r>
              <a:rPr lang="nl-NL" dirty="0">
                <a:hlinkClick r:id="rId3"/>
              </a:rPr>
              <a:t>https://developer.mozilla.org/en-US/docs/Web/API/Document_object_model/Locating_DOM_elements_using_selectors</a:t>
            </a:r>
            <a:r>
              <a:rPr lang="nl-NL" dirty="0"/>
              <a:t> </a:t>
            </a:r>
          </a:p>
        </p:txBody>
      </p:sp>
    </p:spTree>
    <p:extLst>
      <p:ext uri="{BB962C8B-B14F-4D97-AF65-F5344CB8AC3E}">
        <p14:creationId xmlns:p14="http://schemas.microsoft.com/office/powerpoint/2010/main" val="1313792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Het maken van een nieuw item</a:t>
            </a:r>
          </a:p>
        </p:txBody>
      </p:sp>
      <p:sp>
        <p:nvSpPr>
          <p:cNvPr id="3" name="Tijdelijke aanduiding voor inhoud 2"/>
          <p:cNvSpPr>
            <a:spLocks noGrp="1"/>
          </p:cNvSpPr>
          <p:nvPr>
            <p:ph idx="1"/>
          </p:nvPr>
        </p:nvSpPr>
        <p:spPr/>
        <p:txBody>
          <a:bodyPr/>
          <a:lstStyle/>
          <a:p>
            <a:r>
              <a:rPr lang="nl-NL" dirty="0"/>
              <a:t>Maak een nieuw item met </a:t>
            </a:r>
            <a:r>
              <a:rPr lang="nl-NL" dirty="0" err="1">
                <a:latin typeface="Courier New" panose="02070309020205020404" pitchFamily="49" charset="0"/>
                <a:cs typeface="Courier New" panose="02070309020205020404" pitchFamily="49" charset="0"/>
              </a:rPr>
              <a:t>document.createElement</a:t>
            </a:r>
            <a:r>
              <a:rPr lang="nl-NL" dirty="0">
                <a:latin typeface="Courier New" panose="02070309020205020404" pitchFamily="49" charset="0"/>
                <a:cs typeface="Courier New" panose="02070309020205020404" pitchFamily="49" charset="0"/>
              </a:rPr>
              <a:t>()</a:t>
            </a:r>
          </a:p>
          <a:p>
            <a:r>
              <a:rPr lang="nl-NL" dirty="0"/>
              <a:t>Voeg het toe aan een ander element met </a:t>
            </a:r>
            <a:r>
              <a:rPr lang="nl-NL" dirty="0" err="1">
                <a:latin typeface="Courier New" panose="02070309020205020404" pitchFamily="49" charset="0"/>
                <a:cs typeface="Courier New" panose="02070309020205020404" pitchFamily="49" charset="0"/>
              </a:rPr>
              <a:t>mijnobject.appendChild</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nieuwObject</a:t>
            </a:r>
            <a:r>
              <a:rPr lang="nl-N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970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Vanilla</a:t>
            </a:r>
            <a:r>
              <a:rPr lang="nl-NL" dirty="0"/>
              <a:t> JS </a:t>
            </a:r>
            <a:r>
              <a:rPr lang="nl-NL" dirty="0" err="1"/>
              <a:t>vs</a:t>
            </a:r>
            <a:r>
              <a:rPr lang="nl-NL" dirty="0"/>
              <a:t> </a:t>
            </a:r>
            <a:r>
              <a:rPr lang="nl-NL" dirty="0" err="1"/>
              <a:t>Jquery</a:t>
            </a:r>
            <a:endParaRPr lang="nl-NL" dirty="0"/>
          </a:p>
        </p:txBody>
      </p:sp>
      <p:sp>
        <p:nvSpPr>
          <p:cNvPr id="5" name="Tijdelijke aanduiding voor inhoud 4"/>
          <p:cNvSpPr>
            <a:spLocks noGrp="1"/>
          </p:cNvSpPr>
          <p:nvPr>
            <p:ph idx="1"/>
          </p:nvPr>
        </p:nvSpPr>
        <p:spPr/>
        <p:txBody>
          <a:bodyPr/>
          <a:lstStyle/>
          <a:p>
            <a:r>
              <a:rPr lang="nl-NL" dirty="0" err="1"/>
              <a:t>Vanilla</a:t>
            </a:r>
            <a:r>
              <a:rPr lang="nl-NL" dirty="0"/>
              <a:t> JS: javascript zoals de browser het ‘out of </a:t>
            </a:r>
            <a:r>
              <a:rPr lang="nl-NL" dirty="0" err="1"/>
              <a:t>the</a:t>
            </a:r>
            <a:r>
              <a:rPr lang="nl-NL" dirty="0"/>
              <a:t> box’ ondersteunt</a:t>
            </a:r>
          </a:p>
          <a:p>
            <a:r>
              <a:rPr lang="nl-NL" dirty="0"/>
              <a:t>Probleem: niet alle browsers kunnen evenveel</a:t>
            </a:r>
          </a:p>
          <a:p>
            <a:r>
              <a:rPr lang="nl-NL" dirty="0"/>
              <a:t>Zie bijv. </a:t>
            </a:r>
            <a:r>
              <a:rPr lang="nl-NL" dirty="0">
                <a:hlinkClick r:id="rId2"/>
              </a:rPr>
              <a:t>http://www.HTML5Test.com</a:t>
            </a:r>
            <a:r>
              <a:rPr lang="nl-NL" dirty="0"/>
              <a:t> met verschillende browsers</a:t>
            </a:r>
          </a:p>
          <a:p>
            <a:r>
              <a:rPr lang="nl-NL" dirty="0"/>
              <a:t>Oplossing:</a:t>
            </a:r>
          </a:p>
          <a:p>
            <a:pPr lvl="1"/>
            <a:r>
              <a:rPr lang="nl-NL" dirty="0" err="1"/>
              <a:t>Jquery</a:t>
            </a:r>
            <a:endParaRPr lang="nl-NL" dirty="0"/>
          </a:p>
          <a:p>
            <a:pPr lvl="1"/>
            <a:r>
              <a:rPr lang="nl-NL" dirty="0" err="1"/>
              <a:t>Webpack</a:t>
            </a:r>
            <a:endParaRPr lang="nl-NL" dirty="0"/>
          </a:p>
          <a:p>
            <a:pPr lvl="1"/>
            <a:endParaRPr lang="nl-NL" dirty="0"/>
          </a:p>
        </p:txBody>
      </p:sp>
    </p:spTree>
    <p:extLst>
      <p:ext uri="{BB962C8B-B14F-4D97-AF65-F5344CB8AC3E}">
        <p14:creationId xmlns:p14="http://schemas.microsoft.com/office/powerpoint/2010/main" val="3023698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6E29D38-A62F-4B74-B288-AB0B7BF9EA15}"/>
              </a:ext>
            </a:extLst>
          </p:cNvPr>
          <p:cNvSpPr>
            <a:spLocks noGrp="1"/>
          </p:cNvSpPr>
          <p:nvPr>
            <p:ph type="title"/>
          </p:nvPr>
        </p:nvSpPr>
        <p:spPr/>
        <p:txBody>
          <a:bodyPr/>
          <a:lstStyle/>
          <a:p>
            <a:r>
              <a:rPr lang="nl-NL" dirty="0"/>
              <a:t>Asynchrone functies</a:t>
            </a:r>
            <a:endParaRPr lang="en-NL" dirty="0"/>
          </a:p>
        </p:txBody>
      </p:sp>
      <p:sp>
        <p:nvSpPr>
          <p:cNvPr id="5" name="Tijdelijke aanduiding voor tekst 4">
            <a:extLst>
              <a:ext uri="{FF2B5EF4-FFF2-40B4-BE49-F238E27FC236}">
                <a16:creationId xmlns:a16="http://schemas.microsoft.com/office/drawing/2014/main" id="{5CFF4A4F-6735-43E3-B465-07DAAABF0AF7}"/>
              </a:ext>
            </a:extLst>
          </p:cNvPr>
          <p:cNvSpPr>
            <a:spLocks noGrp="1"/>
          </p:cNvSpPr>
          <p:nvPr>
            <p:ph type="body" sz="quarter" idx="10"/>
          </p:nvPr>
        </p:nvSpPr>
        <p:spPr/>
        <p:txBody>
          <a:bodyPr/>
          <a:lstStyle/>
          <a:p>
            <a:r>
              <a:rPr lang="nl-NL" dirty="0"/>
              <a:t>Asynchrone functies</a:t>
            </a:r>
          </a:p>
          <a:p>
            <a:r>
              <a:rPr lang="nl-NL" dirty="0"/>
              <a:t>HTTP-calls</a:t>
            </a:r>
          </a:p>
          <a:p>
            <a:r>
              <a:rPr lang="nl-NL" dirty="0" err="1"/>
              <a:t>Promises</a:t>
            </a:r>
            <a:endParaRPr lang="nl-NL" dirty="0"/>
          </a:p>
        </p:txBody>
      </p:sp>
    </p:spTree>
    <p:extLst>
      <p:ext uri="{BB962C8B-B14F-4D97-AF65-F5344CB8AC3E}">
        <p14:creationId xmlns:p14="http://schemas.microsoft.com/office/powerpoint/2010/main" val="1070384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0529-BBF5-4760-A086-20135F9DAE80}"/>
              </a:ext>
            </a:extLst>
          </p:cNvPr>
          <p:cNvSpPr>
            <a:spLocks noGrp="1"/>
          </p:cNvSpPr>
          <p:nvPr>
            <p:ph type="title"/>
          </p:nvPr>
        </p:nvSpPr>
        <p:spPr/>
        <p:txBody>
          <a:bodyPr/>
          <a:lstStyle/>
          <a:p>
            <a:r>
              <a:rPr lang="nl-NL" dirty="0"/>
              <a:t>Asynchrone functies</a:t>
            </a:r>
            <a:endParaRPr lang="en-NL" dirty="0"/>
          </a:p>
        </p:txBody>
      </p:sp>
      <p:sp>
        <p:nvSpPr>
          <p:cNvPr id="3" name="Tijdelijke aanduiding voor inhoud 2">
            <a:extLst>
              <a:ext uri="{FF2B5EF4-FFF2-40B4-BE49-F238E27FC236}">
                <a16:creationId xmlns:a16="http://schemas.microsoft.com/office/drawing/2014/main" id="{063752D4-2CD4-40D6-A7BD-C58FC4297045}"/>
              </a:ext>
            </a:extLst>
          </p:cNvPr>
          <p:cNvSpPr>
            <a:spLocks noGrp="1"/>
          </p:cNvSpPr>
          <p:nvPr>
            <p:ph idx="1"/>
          </p:nvPr>
        </p:nvSpPr>
        <p:spPr>
          <a:xfrm>
            <a:off x="21457" y="1558263"/>
            <a:ext cx="5706682" cy="4989682"/>
          </a:xfrm>
        </p:spPr>
        <p:txBody>
          <a:bodyPr/>
          <a:lstStyle/>
          <a:p>
            <a:r>
              <a:rPr lang="nl-NL" dirty="0"/>
              <a:t>Asynchroon:</a:t>
            </a:r>
          </a:p>
          <a:p>
            <a:pPr lvl="1"/>
            <a:r>
              <a:rPr lang="nl-NL" dirty="0"/>
              <a:t>Het antwoord van een functie-aanroep komt niet meteen maar ‘later’.</a:t>
            </a:r>
          </a:p>
          <a:p>
            <a:pPr lvl="1"/>
            <a:r>
              <a:rPr lang="nl-NL" dirty="0"/>
              <a:t>De functie stopt meteen </a:t>
            </a:r>
          </a:p>
          <a:p>
            <a:pPr lvl="1"/>
            <a:r>
              <a:rPr lang="nl-NL" dirty="0"/>
              <a:t>Je geeft een ‘</a:t>
            </a:r>
            <a:r>
              <a:rPr lang="nl-NL" dirty="0" err="1"/>
              <a:t>callback</a:t>
            </a:r>
            <a:r>
              <a:rPr lang="nl-NL" dirty="0"/>
              <a:t>’ functie mee</a:t>
            </a:r>
          </a:p>
          <a:p>
            <a:pPr lvl="1"/>
            <a:r>
              <a:rPr lang="nl-NL" dirty="0"/>
              <a:t>“Callback </a:t>
            </a:r>
            <a:r>
              <a:rPr lang="nl-NL" dirty="0" err="1"/>
              <a:t>hell</a:t>
            </a:r>
            <a:r>
              <a:rPr lang="nl-NL" dirty="0"/>
              <a:t>” </a:t>
            </a:r>
            <a:r>
              <a:rPr lang="nl-NL" dirty="0">
                <a:sym typeface="Wingdings" panose="05000000000000000000" pitchFamily="2" charset="2"/>
              </a:rPr>
              <a:t> stapelen van </a:t>
            </a:r>
            <a:r>
              <a:rPr lang="nl-NL" dirty="0" err="1">
                <a:sym typeface="Wingdings" panose="05000000000000000000" pitchFamily="2" charset="2"/>
              </a:rPr>
              <a:t>callbacks</a:t>
            </a:r>
            <a:r>
              <a:rPr lang="nl-NL" dirty="0">
                <a:sym typeface="Wingdings" panose="05000000000000000000" pitchFamily="2" charset="2"/>
              </a:rPr>
              <a:t> in </a:t>
            </a:r>
            <a:r>
              <a:rPr lang="nl-NL" dirty="0" err="1">
                <a:sym typeface="Wingdings" panose="05000000000000000000" pitchFamily="2" charset="2"/>
              </a:rPr>
              <a:t>callbacks</a:t>
            </a:r>
            <a:endParaRPr lang="nl-NL" dirty="0">
              <a:sym typeface="Wingdings" panose="05000000000000000000" pitchFamily="2" charset="2"/>
            </a:endParaRPr>
          </a:p>
          <a:p>
            <a:pPr lvl="1"/>
            <a:endParaRPr lang="en-NL" dirty="0"/>
          </a:p>
        </p:txBody>
      </p:sp>
      <p:pic>
        <p:nvPicPr>
          <p:cNvPr id="7" name="Afbeelding 6">
            <a:extLst>
              <a:ext uri="{FF2B5EF4-FFF2-40B4-BE49-F238E27FC236}">
                <a16:creationId xmlns:a16="http://schemas.microsoft.com/office/drawing/2014/main" id="{7A0C1268-953A-4277-BF98-76A719AC0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868" y="685800"/>
            <a:ext cx="5019675" cy="5743575"/>
          </a:xfrm>
          <a:prstGeom prst="rect">
            <a:avLst/>
          </a:prstGeom>
        </p:spPr>
      </p:pic>
    </p:spTree>
    <p:extLst>
      <p:ext uri="{BB962C8B-B14F-4D97-AF65-F5344CB8AC3E}">
        <p14:creationId xmlns:p14="http://schemas.microsoft.com/office/powerpoint/2010/main" val="4228017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1F949-7BC4-4EA1-B308-EA5491F06C4D}"/>
              </a:ext>
            </a:extLst>
          </p:cNvPr>
          <p:cNvSpPr>
            <a:spLocks noGrp="1"/>
          </p:cNvSpPr>
          <p:nvPr>
            <p:ph type="title"/>
          </p:nvPr>
        </p:nvSpPr>
        <p:spPr/>
        <p:txBody>
          <a:bodyPr/>
          <a:lstStyle/>
          <a:p>
            <a:r>
              <a:rPr lang="nl-NL" dirty="0"/>
              <a:t>Callback ellende</a:t>
            </a:r>
            <a:endParaRPr lang="en-NL" dirty="0"/>
          </a:p>
        </p:txBody>
      </p:sp>
      <p:pic>
        <p:nvPicPr>
          <p:cNvPr id="5" name="Afbeelding 4">
            <a:extLst>
              <a:ext uri="{FF2B5EF4-FFF2-40B4-BE49-F238E27FC236}">
                <a16:creationId xmlns:a16="http://schemas.microsoft.com/office/drawing/2014/main" id="{DB46DA79-5BE2-43F4-B0CF-188EE3CFB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59" y="1498848"/>
            <a:ext cx="9896967" cy="4673352"/>
          </a:xfrm>
          <a:prstGeom prst="rect">
            <a:avLst/>
          </a:prstGeom>
        </p:spPr>
      </p:pic>
    </p:spTree>
    <p:extLst>
      <p:ext uri="{BB962C8B-B14F-4D97-AF65-F5344CB8AC3E}">
        <p14:creationId xmlns:p14="http://schemas.microsoft.com/office/powerpoint/2010/main" val="2087133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CSS </a:t>
            </a:r>
            <a:r>
              <a:rPr lang="nl-NL" dirty="0" err="1"/>
              <a:t>vs</a:t>
            </a:r>
            <a:r>
              <a:rPr lang="nl-NL" dirty="0"/>
              <a:t> JS</a:t>
            </a:r>
          </a:p>
        </p:txBody>
      </p:sp>
      <p:sp>
        <p:nvSpPr>
          <p:cNvPr id="5" name="Tijdelijke aanduiding voor inhoud 4"/>
          <p:cNvSpPr>
            <a:spLocks noGrp="1"/>
          </p:cNvSpPr>
          <p:nvPr>
            <p:ph idx="1"/>
          </p:nvPr>
        </p:nvSpPr>
        <p:spPr/>
        <p:txBody>
          <a:bodyPr/>
          <a:lstStyle/>
          <a:p>
            <a:r>
              <a:rPr lang="nl-NL" dirty="0"/>
              <a:t>Animaties via CSS of JS/</a:t>
            </a:r>
            <a:r>
              <a:rPr lang="nl-NL" dirty="0" err="1"/>
              <a:t>jQuery</a:t>
            </a:r>
            <a:r>
              <a:rPr lang="nl-NL" dirty="0"/>
              <a:t> </a:t>
            </a:r>
            <a:r>
              <a:rPr lang="nl-NL" dirty="0" err="1"/>
              <a:t>etc</a:t>
            </a:r>
            <a:endParaRPr lang="nl-NL" dirty="0"/>
          </a:p>
          <a:p>
            <a:r>
              <a:rPr lang="nl-NL" dirty="0"/>
              <a:t>Performance</a:t>
            </a:r>
          </a:p>
          <a:p>
            <a:r>
              <a:rPr lang="nl-NL" dirty="0"/>
              <a:t>Zie ook in Google Chrome, Developer Tools, “Memory” tab en start </a:t>
            </a:r>
            <a:r>
              <a:rPr lang="nl-NL" dirty="0" err="1"/>
              <a:t>profiler</a:t>
            </a:r>
            <a:endParaRPr lang="nl-NL" dirty="0"/>
          </a:p>
          <a:p>
            <a:endParaRPr lang="nl-NL" dirty="0"/>
          </a:p>
          <a:p>
            <a:endParaRPr lang="nl-NL" dirty="0"/>
          </a:p>
          <a:p>
            <a:endParaRPr lang="nl-NL" dirty="0"/>
          </a:p>
        </p:txBody>
      </p:sp>
    </p:spTree>
    <p:extLst>
      <p:ext uri="{BB962C8B-B14F-4D97-AF65-F5344CB8AC3E}">
        <p14:creationId xmlns:p14="http://schemas.microsoft.com/office/powerpoint/2010/main" val="3749883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SVG &amp; Canvas</a:t>
            </a:r>
          </a:p>
        </p:txBody>
      </p:sp>
      <p:sp>
        <p:nvSpPr>
          <p:cNvPr id="3" name="Tijdelijke aanduiding voor inhoud 2"/>
          <p:cNvSpPr>
            <a:spLocks noGrp="1"/>
          </p:cNvSpPr>
          <p:nvPr>
            <p:ph idx="1"/>
          </p:nvPr>
        </p:nvSpPr>
        <p:spPr/>
        <p:txBody>
          <a:bodyPr/>
          <a:lstStyle/>
          <a:p>
            <a:r>
              <a:rPr lang="nl-NL" dirty="0"/>
              <a:t>Tekenen van objecten</a:t>
            </a:r>
          </a:p>
          <a:p>
            <a:pPr lvl="1"/>
            <a:r>
              <a:rPr lang="nl-NL" dirty="0"/>
              <a:t>Canvas </a:t>
            </a:r>
            <a:r>
              <a:rPr lang="nl-NL" dirty="0">
                <a:sym typeface="Wingdings" panose="05000000000000000000" pitchFamily="2" charset="2"/>
              </a:rPr>
              <a:t> javascript</a:t>
            </a:r>
          </a:p>
          <a:p>
            <a:pPr lvl="1"/>
            <a:r>
              <a:rPr lang="nl-NL" dirty="0">
                <a:sym typeface="Wingdings" panose="05000000000000000000" pitchFamily="2" charset="2"/>
              </a:rPr>
              <a:t>SVG  </a:t>
            </a:r>
            <a:r>
              <a:rPr lang="nl-NL" dirty="0" err="1">
                <a:sym typeface="Wingdings" panose="05000000000000000000" pitchFamily="2" charset="2"/>
              </a:rPr>
              <a:t>xml</a:t>
            </a:r>
            <a:r>
              <a:rPr lang="nl-NL" dirty="0">
                <a:sym typeface="Wingdings" panose="05000000000000000000" pitchFamily="2" charset="2"/>
              </a:rPr>
              <a:t>-tekst door browser opgebouwd</a:t>
            </a:r>
          </a:p>
          <a:p>
            <a:r>
              <a:rPr lang="nl-NL" dirty="0" err="1">
                <a:sym typeface="Wingdings" panose="05000000000000000000" pitchFamily="2" charset="2"/>
              </a:rPr>
              <a:t>Frameworks</a:t>
            </a:r>
            <a:endParaRPr lang="nl-NL" dirty="0">
              <a:sym typeface="Wingdings" panose="05000000000000000000" pitchFamily="2" charset="2"/>
            </a:endParaRPr>
          </a:p>
          <a:p>
            <a:r>
              <a:rPr lang="nl-NL" dirty="0">
                <a:sym typeface="Wingdings" panose="05000000000000000000" pitchFamily="2" charset="2"/>
              </a:rPr>
              <a:t>Leercurve</a:t>
            </a:r>
          </a:p>
          <a:p>
            <a:r>
              <a:rPr lang="nl-NL" dirty="0">
                <a:sym typeface="Wingdings" panose="05000000000000000000" pitchFamily="2" charset="2"/>
              </a:rPr>
              <a:t>Voorbeelden</a:t>
            </a:r>
          </a:p>
          <a:p>
            <a:endParaRPr lang="nl-NL" dirty="0"/>
          </a:p>
        </p:txBody>
      </p:sp>
    </p:spTree>
    <p:extLst>
      <p:ext uri="{BB962C8B-B14F-4D97-AF65-F5344CB8AC3E}">
        <p14:creationId xmlns:p14="http://schemas.microsoft.com/office/powerpoint/2010/main" val="2023804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Templating</a:t>
            </a:r>
          </a:p>
        </p:txBody>
      </p:sp>
      <p:sp>
        <p:nvSpPr>
          <p:cNvPr id="3" name="Tijdelijke aanduiding voor inhoud 2"/>
          <p:cNvSpPr>
            <a:spLocks noGrp="1"/>
          </p:cNvSpPr>
          <p:nvPr>
            <p:ph idx="1"/>
          </p:nvPr>
        </p:nvSpPr>
        <p:spPr/>
        <p:txBody>
          <a:bodyPr/>
          <a:lstStyle/>
          <a:p>
            <a:r>
              <a:rPr lang="nl-NL" dirty="0"/>
              <a:t>HTML5 heeft een Template Tag</a:t>
            </a:r>
          </a:p>
          <a:p>
            <a:r>
              <a:rPr lang="nl-NL" dirty="0">
                <a:hlinkClick r:id="rId2"/>
              </a:rPr>
              <a:t>https://developer.mozilla.org/en-US/docs/Web/HTML/Element/template</a:t>
            </a:r>
            <a:endParaRPr lang="nl-NL" dirty="0"/>
          </a:p>
          <a:p>
            <a:r>
              <a:rPr lang="nl-NL" dirty="0">
                <a:hlinkClick r:id="rId3"/>
              </a:rPr>
              <a:t>https://www.w3schools.com/html/html5_intro.asp</a:t>
            </a:r>
            <a:endParaRPr lang="nl-NL" dirty="0"/>
          </a:p>
          <a:p>
            <a:endParaRPr lang="nl-NL" dirty="0"/>
          </a:p>
        </p:txBody>
      </p:sp>
    </p:spTree>
    <p:extLst>
      <p:ext uri="{BB962C8B-B14F-4D97-AF65-F5344CB8AC3E}">
        <p14:creationId xmlns:p14="http://schemas.microsoft.com/office/powerpoint/2010/main" val="3805239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Frameworks</a:t>
            </a:r>
            <a:endParaRPr lang="nl-NL" dirty="0"/>
          </a:p>
        </p:txBody>
      </p:sp>
      <p:sp>
        <p:nvSpPr>
          <p:cNvPr id="3" name="Tijdelijke aanduiding voor tekst 2"/>
          <p:cNvSpPr>
            <a:spLocks noGrp="1"/>
          </p:cNvSpPr>
          <p:nvPr>
            <p:ph type="body" sz="quarter" idx="10"/>
          </p:nvPr>
        </p:nvSpPr>
        <p:spPr>
          <a:xfrm>
            <a:off x="6096000" y="3483864"/>
            <a:ext cx="4675200" cy="2742765"/>
          </a:xfrm>
        </p:spPr>
        <p:txBody>
          <a:bodyPr/>
          <a:lstStyle/>
          <a:p>
            <a:r>
              <a:rPr lang="nl-NL" dirty="0" err="1"/>
              <a:t>Angular</a:t>
            </a:r>
            <a:endParaRPr lang="nl-NL" dirty="0"/>
          </a:p>
          <a:p>
            <a:r>
              <a:rPr lang="nl-NL" dirty="0"/>
              <a:t>Bootstrap</a:t>
            </a:r>
          </a:p>
          <a:p>
            <a:r>
              <a:rPr lang="nl-NL" dirty="0"/>
              <a:t>Development</a:t>
            </a:r>
          </a:p>
          <a:p>
            <a:r>
              <a:rPr lang="nl-NL" dirty="0"/>
              <a:t>Deployment</a:t>
            </a:r>
          </a:p>
        </p:txBody>
      </p:sp>
    </p:spTree>
    <p:extLst>
      <p:ext uri="{BB962C8B-B14F-4D97-AF65-F5344CB8AC3E}">
        <p14:creationId xmlns:p14="http://schemas.microsoft.com/office/powerpoint/2010/main" val="234575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Verschil Front-end / </a:t>
            </a:r>
            <a:r>
              <a:rPr lang="nl-NL" dirty="0" err="1"/>
              <a:t>Back-end</a:t>
            </a:r>
            <a:r>
              <a:rPr lang="nl-NL" dirty="0"/>
              <a:t> versus 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pic>
        <p:nvPicPr>
          <p:cNvPr id="9" name="Afbeelding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325" y="1546772"/>
            <a:ext cx="3914775" cy="4391025"/>
          </a:xfrm>
          <a:prstGeom prst="rect">
            <a:avLst/>
          </a:prstGeom>
        </p:spPr>
      </p:pic>
    </p:spTree>
    <p:extLst>
      <p:ext uri="{BB962C8B-B14F-4D97-AF65-F5344CB8AC3E}">
        <p14:creationId xmlns:p14="http://schemas.microsoft.com/office/powerpoint/2010/main" val="362348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sp>
        <p:nvSpPr>
          <p:cNvPr id="2" name="Tekstvak 1"/>
          <p:cNvSpPr txBox="1"/>
          <p:nvPr/>
        </p:nvSpPr>
        <p:spPr>
          <a:xfrm>
            <a:off x="6139543" y="2035629"/>
            <a:ext cx="5943600" cy="3693319"/>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 inclusief representatie van gegevens</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Gebruiker heeft interactie</a:t>
            </a:r>
          </a:p>
          <a:p>
            <a:pPr marL="342900" indent="-342900">
              <a:buFont typeface="+mj-lt"/>
              <a:buAutoNum type="arabicPeriod"/>
            </a:pPr>
            <a:r>
              <a:rPr lang="nl-NL" dirty="0"/>
              <a:t>Door interactie navigatie naar nieuwe URL</a:t>
            </a:r>
          </a:p>
          <a:p>
            <a:pPr marL="342900" indent="-342900">
              <a:buFont typeface="+mj-lt"/>
              <a:buAutoNum type="arabicPeriod"/>
            </a:pPr>
            <a:r>
              <a:rPr lang="nl-NL" dirty="0"/>
              <a:t>…. </a:t>
            </a:r>
            <a:r>
              <a:rPr lang="nl-NL" dirty="0" err="1"/>
              <a:t>Repeat</a:t>
            </a:r>
            <a:r>
              <a:rPr lang="nl-NL" dirty="0"/>
              <a:t> </a:t>
            </a:r>
            <a:r>
              <a:rPr lang="nl-NL" dirty="0" err="1"/>
              <a:t>from</a:t>
            </a:r>
            <a:r>
              <a:rPr lang="nl-NL" dirty="0"/>
              <a:t> step 1</a:t>
            </a:r>
          </a:p>
          <a:p>
            <a:pPr marL="342900" indent="-342900">
              <a:buFont typeface="+mj-lt"/>
              <a:buAutoNum type="arabicPeriod"/>
            </a:pPr>
            <a:endParaRPr lang="nl-NL" dirty="0"/>
          </a:p>
          <a:p>
            <a:r>
              <a:rPr lang="nl-NL" dirty="0"/>
              <a:t>Soms wat geavanceerder met AJAX (</a:t>
            </a:r>
            <a:r>
              <a:rPr lang="nl-NL" dirty="0" err="1"/>
              <a:t>Asynchronous</a:t>
            </a:r>
            <a:r>
              <a:rPr lang="nl-NL" dirty="0"/>
              <a:t> Javascript </a:t>
            </a:r>
            <a:r>
              <a:rPr lang="nl-NL" dirty="0" err="1"/>
              <a:t>and</a:t>
            </a:r>
            <a:r>
              <a:rPr lang="nl-NL" dirty="0"/>
              <a:t> XML) of </a:t>
            </a:r>
            <a:r>
              <a:rPr lang="nl-NL" dirty="0" err="1"/>
              <a:t>XMLHttpRequests</a:t>
            </a:r>
            <a:endParaRPr lang="nl-NL" dirty="0"/>
          </a:p>
        </p:txBody>
      </p:sp>
    </p:spTree>
    <p:extLst>
      <p:ext uri="{BB962C8B-B14F-4D97-AF65-F5344CB8AC3E}">
        <p14:creationId xmlns:p14="http://schemas.microsoft.com/office/powerpoint/2010/main" val="224767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Front-end development</a:t>
            </a:r>
          </a:p>
        </p:txBody>
      </p:sp>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8" y="1622972"/>
            <a:ext cx="3914775" cy="4391025"/>
          </a:xfrm>
          <a:prstGeom prst="rect">
            <a:avLst/>
          </a:prstGeom>
        </p:spPr>
      </p:pic>
      <p:sp>
        <p:nvSpPr>
          <p:cNvPr id="6" name="Tekstvak 5"/>
          <p:cNvSpPr txBox="1"/>
          <p:nvPr/>
        </p:nvSpPr>
        <p:spPr>
          <a:xfrm>
            <a:off x="6139543" y="2035629"/>
            <a:ext cx="5943600" cy="4247317"/>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Javascript vraagt data op via separate HTTP </a:t>
            </a:r>
            <a:r>
              <a:rPr lang="nl-NL" dirty="0" err="1"/>
              <a:t>request</a:t>
            </a:r>
            <a:endParaRPr lang="nl-NL" dirty="0"/>
          </a:p>
          <a:p>
            <a:pPr marL="342900" indent="-342900">
              <a:buFont typeface="+mj-lt"/>
              <a:buAutoNum type="arabicPeriod"/>
            </a:pPr>
            <a:r>
              <a:rPr lang="nl-NL" dirty="0"/>
              <a:t>Server ontvangt HTTP </a:t>
            </a:r>
            <a:r>
              <a:rPr lang="nl-NL" dirty="0" err="1"/>
              <a:t>request</a:t>
            </a:r>
            <a:r>
              <a:rPr lang="nl-NL" dirty="0"/>
              <a:t> en bouwt dataset</a:t>
            </a:r>
          </a:p>
          <a:p>
            <a:pPr marL="342900" indent="-342900">
              <a:buFont typeface="+mj-lt"/>
              <a:buAutoNum type="arabicPeriod"/>
            </a:pPr>
            <a:r>
              <a:rPr lang="nl-NL" dirty="0"/>
              <a:t>Client ontvangt dataset</a:t>
            </a:r>
          </a:p>
          <a:p>
            <a:pPr marL="342900" indent="-342900">
              <a:buFont typeface="+mj-lt"/>
              <a:buAutoNum type="arabicPeriod"/>
            </a:pPr>
            <a:r>
              <a:rPr lang="nl-NL" dirty="0"/>
              <a:t>Client maakt weergave van dataset</a:t>
            </a:r>
          </a:p>
          <a:p>
            <a:pPr marL="342900" indent="-342900">
              <a:buFont typeface="+mj-lt"/>
              <a:buAutoNum type="arabicPeriod"/>
            </a:pPr>
            <a:r>
              <a:rPr lang="nl-NL" dirty="0"/>
              <a:t>Gebruiker heeft interactie met pagina</a:t>
            </a:r>
          </a:p>
          <a:p>
            <a:pPr marL="342900" indent="-342900">
              <a:buFont typeface="+mj-lt"/>
              <a:buAutoNum type="arabicPeriod"/>
            </a:pPr>
            <a:r>
              <a:rPr lang="nl-NL" dirty="0"/>
              <a:t>Interactie leidt tot laden van lokale nieuwe content (views/componenten)  en gegevens (via http </a:t>
            </a:r>
            <a:r>
              <a:rPr lang="nl-NL" dirty="0" err="1"/>
              <a:t>request</a:t>
            </a:r>
            <a:r>
              <a:rPr lang="nl-NL" dirty="0"/>
              <a:t>)</a:t>
            </a:r>
          </a:p>
          <a:p>
            <a:pPr marL="342900" indent="-342900">
              <a:buFont typeface="+mj-lt"/>
              <a:buAutoNum type="arabicPeriod"/>
            </a:pPr>
            <a:r>
              <a:rPr lang="nl-NL" dirty="0"/>
              <a:t>….</a:t>
            </a:r>
            <a:r>
              <a:rPr lang="nl-NL" dirty="0" err="1"/>
              <a:t>repeat</a:t>
            </a:r>
            <a:r>
              <a:rPr lang="nl-NL" dirty="0"/>
              <a:t> </a:t>
            </a:r>
            <a:r>
              <a:rPr lang="nl-NL" dirty="0" err="1"/>
              <a:t>from</a:t>
            </a:r>
            <a:r>
              <a:rPr lang="nl-NL" dirty="0"/>
              <a:t> 5</a:t>
            </a:r>
          </a:p>
          <a:p>
            <a:pPr marL="342900" indent="-342900">
              <a:buFont typeface="+mj-lt"/>
              <a:buAutoNum type="arabicPeriod"/>
            </a:pPr>
            <a:endParaRPr lang="nl-NL" dirty="0"/>
          </a:p>
        </p:txBody>
      </p:sp>
    </p:spTree>
    <p:extLst>
      <p:ext uri="{BB962C8B-B14F-4D97-AF65-F5344CB8AC3E}">
        <p14:creationId xmlns:p14="http://schemas.microsoft.com/office/powerpoint/2010/main" val="83692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Pijl: links/rechts 9">
            <a:extLst>
              <a:ext uri="{FF2B5EF4-FFF2-40B4-BE49-F238E27FC236}">
                <a16:creationId xmlns:a16="http://schemas.microsoft.com/office/drawing/2014/main" id="{C117EA27-0F92-4E51-821F-C05F791685E9}"/>
              </a:ext>
            </a:extLst>
          </p:cNvPr>
          <p:cNvSpPr/>
          <p:nvPr/>
        </p:nvSpPr>
        <p:spPr>
          <a:xfrm>
            <a:off x="2257425" y="4295775"/>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1" name="Pijl: links/rechts 10">
            <a:extLst>
              <a:ext uri="{FF2B5EF4-FFF2-40B4-BE49-F238E27FC236}">
                <a16:creationId xmlns:a16="http://schemas.microsoft.com/office/drawing/2014/main" id="{1E5795F5-D22C-4944-A739-B29817886EF8}"/>
              </a:ext>
            </a:extLst>
          </p:cNvPr>
          <p:cNvSpPr/>
          <p:nvPr/>
        </p:nvSpPr>
        <p:spPr>
          <a:xfrm>
            <a:off x="5912886" y="4361149"/>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2" name="Pijl: links/rechts 11">
            <a:extLst>
              <a:ext uri="{FF2B5EF4-FFF2-40B4-BE49-F238E27FC236}">
                <a16:creationId xmlns:a16="http://schemas.microsoft.com/office/drawing/2014/main" id="{32A0B7F8-E85F-43E8-9FF8-CF24E3D595D8}"/>
              </a:ext>
            </a:extLst>
          </p:cNvPr>
          <p:cNvSpPr/>
          <p:nvPr/>
        </p:nvSpPr>
        <p:spPr>
          <a:xfrm rot="5400000">
            <a:off x="8232889" y="3507085"/>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3" name="Pijl: links/rechts 12">
            <a:extLst>
              <a:ext uri="{FF2B5EF4-FFF2-40B4-BE49-F238E27FC236}">
                <a16:creationId xmlns:a16="http://schemas.microsoft.com/office/drawing/2014/main" id="{5FDFCA60-673C-4D26-92EE-EB589B3E0750}"/>
              </a:ext>
            </a:extLst>
          </p:cNvPr>
          <p:cNvSpPr/>
          <p:nvPr/>
        </p:nvSpPr>
        <p:spPr>
          <a:xfrm rot="5400000">
            <a:off x="3266109" y="2092229"/>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4" name="Kubus 13">
            <a:extLst>
              <a:ext uri="{FF2B5EF4-FFF2-40B4-BE49-F238E27FC236}">
                <a16:creationId xmlns:a16="http://schemas.microsoft.com/office/drawing/2014/main" id="{8CA0C232-1153-4DB5-8261-9E85268B632E}"/>
              </a:ext>
            </a:extLst>
          </p:cNvPr>
          <p:cNvSpPr/>
          <p:nvPr/>
        </p:nvSpPr>
        <p:spPr>
          <a:xfrm>
            <a:off x="134496" y="6241055"/>
            <a:ext cx="1143327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15" name="Kubus 14">
            <a:extLst>
              <a:ext uri="{FF2B5EF4-FFF2-40B4-BE49-F238E27FC236}">
                <a16:creationId xmlns:a16="http://schemas.microsoft.com/office/drawing/2014/main" id="{624C5B3C-D1D7-408D-BF28-7A7BD52B526D}"/>
              </a:ext>
            </a:extLst>
          </p:cNvPr>
          <p:cNvSpPr/>
          <p:nvPr/>
        </p:nvSpPr>
        <p:spPr>
          <a:xfrm>
            <a:off x="5508" y="762459"/>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16" name="Pijl: links/rechts 15">
            <a:extLst>
              <a:ext uri="{FF2B5EF4-FFF2-40B4-BE49-F238E27FC236}">
                <a16:creationId xmlns:a16="http://schemas.microsoft.com/office/drawing/2014/main" id="{8649575E-0710-418B-97AE-CF3D6774048F}"/>
              </a:ext>
            </a:extLst>
          </p:cNvPr>
          <p:cNvSpPr/>
          <p:nvPr/>
        </p:nvSpPr>
        <p:spPr>
          <a:xfrm rot="16200000">
            <a:off x="-1777991" y="3691864"/>
            <a:ext cx="5166222" cy="361778"/>
          </a:xfrm>
          <a:prstGeom prst="leftRightArrow">
            <a:avLst/>
          </a:prstGeom>
          <a:solidFill>
            <a:srgbClr val="7030A0"/>
          </a:solidFill>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17" name="Pijl: links/rechts 16">
            <a:extLst>
              <a:ext uri="{FF2B5EF4-FFF2-40B4-BE49-F238E27FC236}">
                <a16:creationId xmlns:a16="http://schemas.microsoft.com/office/drawing/2014/main" id="{D87A3224-2DAA-4C46-A0B3-F544DBC50D60}"/>
              </a:ext>
            </a:extLst>
          </p:cNvPr>
          <p:cNvSpPr/>
          <p:nvPr/>
        </p:nvSpPr>
        <p:spPr>
          <a:xfrm rot="5400000">
            <a:off x="1548740" y="5969030"/>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8" name="Pijl: links/rechts 17">
            <a:extLst>
              <a:ext uri="{FF2B5EF4-FFF2-40B4-BE49-F238E27FC236}">
                <a16:creationId xmlns:a16="http://schemas.microsoft.com/office/drawing/2014/main" id="{80B381FC-29B1-4CD2-BFFA-11B52EEDF650}"/>
              </a:ext>
            </a:extLst>
          </p:cNvPr>
          <p:cNvSpPr/>
          <p:nvPr/>
        </p:nvSpPr>
        <p:spPr>
          <a:xfrm rot="5400000">
            <a:off x="4000795" y="6003456"/>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9" name="Pijl: links/rechts 18">
            <a:extLst>
              <a:ext uri="{FF2B5EF4-FFF2-40B4-BE49-F238E27FC236}">
                <a16:creationId xmlns:a16="http://schemas.microsoft.com/office/drawing/2014/main" id="{85A51717-70FB-4982-8DB5-E3CF71C0288A}"/>
              </a:ext>
            </a:extLst>
          </p:cNvPr>
          <p:cNvSpPr/>
          <p:nvPr/>
        </p:nvSpPr>
        <p:spPr>
          <a:xfrm rot="5400000">
            <a:off x="8185818" y="5984798"/>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20" name="Pijl: links/rechts 19">
            <a:extLst>
              <a:ext uri="{FF2B5EF4-FFF2-40B4-BE49-F238E27FC236}">
                <a16:creationId xmlns:a16="http://schemas.microsoft.com/office/drawing/2014/main" id="{CA463EA1-E8B2-4646-8B5F-8B097DF9144B}"/>
              </a:ext>
            </a:extLst>
          </p:cNvPr>
          <p:cNvSpPr/>
          <p:nvPr/>
        </p:nvSpPr>
        <p:spPr>
          <a:xfrm rot="5400000">
            <a:off x="7857854" y="4739101"/>
            <a:ext cx="3207859"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93462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Kubus 2">
            <a:extLst>
              <a:ext uri="{FF2B5EF4-FFF2-40B4-BE49-F238E27FC236}">
                <a16:creationId xmlns:a16="http://schemas.microsoft.com/office/drawing/2014/main" id="{71CF72CF-92E2-4124-8F17-8F95B2E6C1A6}"/>
              </a:ext>
            </a:extLst>
          </p:cNvPr>
          <p:cNvSpPr/>
          <p:nvPr/>
        </p:nvSpPr>
        <p:spPr>
          <a:xfrm>
            <a:off x="4397728" y="6343765"/>
            <a:ext cx="6564055"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Store</a:t>
            </a:r>
          </a:p>
        </p:txBody>
      </p:sp>
      <p:cxnSp>
        <p:nvCxnSpPr>
          <p:cNvPr id="16" name="Rechte verbindingslijn met pijl 15">
            <a:extLst>
              <a:ext uri="{FF2B5EF4-FFF2-40B4-BE49-F238E27FC236}">
                <a16:creationId xmlns:a16="http://schemas.microsoft.com/office/drawing/2014/main" id="{696B64C9-F92B-402D-B263-DA08B39A40BC}"/>
              </a:ext>
            </a:extLst>
          </p:cNvPr>
          <p:cNvCxnSpPr/>
          <p:nvPr/>
        </p:nvCxnSpPr>
        <p:spPr>
          <a:xfrm>
            <a:off x="1938969" y="4803354"/>
            <a:ext cx="3073706" cy="1867359"/>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Rechte verbindingslijn met pijl 16">
            <a:extLst>
              <a:ext uri="{FF2B5EF4-FFF2-40B4-BE49-F238E27FC236}">
                <a16:creationId xmlns:a16="http://schemas.microsoft.com/office/drawing/2014/main" id="{A630B451-BE5C-400D-9FC7-1640E6663C78}"/>
              </a:ext>
            </a:extLst>
          </p:cNvPr>
          <p:cNvCxnSpPr>
            <a:cxnSpLocks/>
          </p:cNvCxnSpPr>
          <p:nvPr/>
        </p:nvCxnSpPr>
        <p:spPr>
          <a:xfrm>
            <a:off x="5785462" y="4961129"/>
            <a:ext cx="771871" cy="170958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Rechte verbindingslijn met pijl 19">
            <a:extLst>
              <a:ext uri="{FF2B5EF4-FFF2-40B4-BE49-F238E27FC236}">
                <a16:creationId xmlns:a16="http://schemas.microsoft.com/office/drawing/2014/main" id="{95E47DBB-56C6-45E7-AD0A-28D81B0BAC9D}"/>
              </a:ext>
            </a:extLst>
          </p:cNvPr>
          <p:cNvCxnSpPr>
            <a:cxnSpLocks/>
          </p:cNvCxnSpPr>
          <p:nvPr/>
        </p:nvCxnSpPr>
        <p:spPr>
          <a:xfrm>
            <a:off x="3975416" y="1955493"/>
            <a:ext cx="981258" cy="4646852"/>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Rechte verbindingslijn met pijl 23">
            <a:extLst>
              <a:ext uri="{FF2B5EF4-FFF2-40B4-BE49-F238E27FC236}">
                <a16:creationId xmlns:a16="http://schemas.microsoft.com/office/drawing/2014/main" id="{929E36E0-612E-4C52-9E3B-1E80059B5397}"/>
              </a:ext>
            </a:extLst>
          </p:cNvPr>
          <p:cNvCxnSpPr>
            <a:cxnSpLocks/>
          </p:cNvCxnSpPr>
          <p:nvPr/>
        </p:nvCxnSpPr>
        <p:spPr>
          <a:xfrm flipV="1">
            <a:off x="5012676" y="2562818"/>
            <a:ext cx="619657" cy="4073870"/>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Rechte verbindingslijn met pijl 26">
            <a:extLst>
              <a:ext uri="{FF2B5EF4-FFF2-40B4-BE49-F238E27FC236}">
                <a16:creationId xmlns:a16="http://schemas.microsoft.com/office/drawing/2014/main" id="{C5BF3BAE-3AB1-4108-8853-091A1EBD6DF9}"/>
              </a:ext>
            </a:extLst>
          </p:cNvPr>
          <p:cNvCxnSpPr>
            <a:cxnSpLocks/>
          </p:cNvCxnSpPr>
          <p:nvPr/>
        </p:nvCxnSpPr>
        <p:spPr>
          <a:xfrm flipV="1">
            <a:off x="6557333" y="3849019"/>
            <a:ext cx="1387745" cy="282169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0" name="Rechte verbindingslijn met pijl 29">
            <a:extLst>
              <a:ext uri="{FF2B5EF4-FFF2-40B4-BE49-F238E27FC236}">
                <a16:creationId xmlns:a16="http://schemas.microsoft.com/office/drawing/2014/main" id="{8C3CD661-708C-41A9-8571-8750D963684A}"/>
              </a:ext>
            </a:extLst>
          </p:cNvPr>
          <p:cNvCxnSpPr>
            <a:cxnSpLocks/>
          </p:cNvCxnSpPr>
          <p:nvPr/>
        </p:nvCxnSpPr>
        <p:spPr>
          <a:xfrm flipH="1" flipV="1">
            <a:off x="8557734" y="3200936"/>
            <a:ext cx="219419" cy="163600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2" name="Kubus 31">
            <a:extLst>
              <a:ext uri="{FF2B5EF4-FFF2-40B4-BE49-F238E27FC236}">
                <a16:creationId xmlns:a16="http://schemas.microsoft.com/office/drawing/2014/main" id="{7713E9CA-A1FC-4063-8475-18FAE1E297AD}"/>
              </a:ext>
            </a:extLst>
          </p:cNvPr>
          <p:cNvSpPr/>
          <p:nvPr/>
        </p:nvSpPr>
        <p:spPr>
          <a:xfrm>
            <a:off x="134496" y="6241055"/>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33" name="Pijl: links/rechts 32">
            <a:extLst>
              <a:ext uri="{FF2B5EF4-FFF2-40B4-BE49-F238E27FC236}">
                <a16:creationId xmlns:a16="http://schemas.microsoft.com/office/drawing/2014/main" id="{86DEB916-8665-4272-A097-2CA91174268C}"/>
              </a:ext>
            </a:extLst>
          </p:cNvPr>
          <p:cNvSpPr/>
          <p:nvPr/>
        </p:nvSpPr>
        <p:spPr>
          <a:xfrm>
            <a:off x="1516657" y="6421456"/>
            <a:ext cx="3176529"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34" name="Kubus 33">
            <a:extLst>
              <a:ext uri="{FF2B5EF4-FFF2-40B4-BE49-F238E27FC236}">
                <a16:creationId xmlns:a16="http://schemas.microsoft.com/office/drawing/2014/main" id="{4931F969-74EE-47E9-87E3-DF5CAC59CE1C}"/>
              </a:ext>
            </a:extLst>
          </p:cNvPr>
          <p:cNvSpPr/>
          <p:nvPr/>
        </p:nvSpPr>
        <p:spPr>
          <a:xfrm>
            <a:off x="0" y="680750"/>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35" name="Pijl: links/rechts 34">
            <a:extLst>
              <a:ext uri="{FF2B5EF4-FFF2-40B4-BE49-F238E27FC236}">
                <a16:creationId xmlns:a16="http://schemas.microsoft.com/office/drawing/2014/main" id="{5BA00E0B-3747-46D2-96F2-69074D9598AC}"/>
              </a:ext>
            </a:extLst>
          </p:cNvPr>
          <p:cNvSpPr/>
          <p:nvPr/>
        </p:nvSpPr>
        <p:spPr>
          <a:xfrm rot="16200000">
            <a:off x="-1849935" y="3619920"/>
            <a:ext cx="5310110"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1457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3" grpId="0" animBg="1"/>
      <p:bldP spid="32" grpId="0" animBg="1"/>
      <p:bldP spid="33"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Code</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Git Hub</a:t>
            </a:r>
          </a:p>
          <a:p>
            <a:r>
              <a:rPr lang="nl-NL" dirty="0"/>
              <a:t>Code &amp; Information</a:t>
            </a:r>
          </a:p>
          <a:p>
            <a:pPr marL="0" indent="0">
              <a:buNone/>
            </a:pPr>
            <a:endParaRPr lang="nl-NL" dirty="0"/>
          </a:p>
        </p:txBody>
      </p:sp>
    </p:spTree>
    <p:extLst>
      <p:ext uri="{BB962C8B-B14F-4D97-AF65-F5344CB8AC3E}">
        <p14:creationId xmlns:p14="http://schemas.microsoft.com/office/powerpoint/2010/main" val="799259018"/>
      </p:ext>
    </p:extLst>
  </p:cSld>
  <p:clrMapOvr>
    <a:masterClrMapping/>
  </p:clrMapOvr>
</p:sld>
</file>

<file path=ppt/theme/theme1.xml><?xml version="1.0" encoding="utf-8"?>
<a:theme xmlns:a="http://schemas.openxmlformats.org/drawingml/2006/main" name="NHLStendenTheme">
  <a:themeElements>
    <a:clrScheme name="NHL Stenden">
      <a:dk1>
        <a:srgbClr val="1C1C1A"/>
      </a:dk1>
      <a:lt1>
        <a:sysClr val="window" lastClr="FFFFFF"/>
      </a:lt1>
      <a:dk2>
        <a:srgbClr val="185BA7"/>
      </a:dk2>
      <a:lt2>
        <a:srgbClr val="FFFFFF"/>
      </a:lt2>
      <a:accent1>
        <a:srgbClr val="185BA7"/>
      </a:accent1>
      <a:accent2>
        <a:srgbClr val="DF3138"/>
      </a:accent2>
      <a:accent3>
        <a:srgbClr val="168488"/>
      </a:accent3>
      <a:accent4>
        <a:srgbClr val="185BA7"/>
      </a:accent4>
      <a:accent5>
        <a:srgbClr val="DF3138"/>
      </a:accent5>
      <a:accent6>
        <a:srgbClr val="168488"/>
      </a:accent6>
      <a:hlink>
        <a:srgbClr val="185BA7"/>
      </a:hlink>
      <a:folHlink>
        <a:srgbClr val="185BA7"/>
      </a:folHlink>
    </a:clrScheme>
    <a:fontScheme name="NHL Stenden">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5ADB8579-E16D-46F2-9E4D-AF61D6EEBB1C}" vid="{C68D55C8-5FAC-4DDA-A100-FDC61DA4446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Standaard presentatie NHL Stenden</Template>
  <TotalTime>4809</TotalTime>
  <Words>1193</Words>
  <Application>Microsoft Office PowerPoint</Application>
  <PresentationFormat>Breedbeeld</PresentationFormat>
  <Paragraphs>228</Paragraphs>
  <Slides>39</Slides>
  <Notes>13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39</vt:i4>
      </vt:variant>
    </vt:vector>
  </HeadingPairs>
  <TitlesOfParts>
    <vt:vector size="44" baseType="lpstr">
      <vt:lpstr>Arial</vt:lpstr>
      <vt:lpstr>Calibri</vt:lpstr>
      <vt:lpstr>Courier New</vt:lpstr>
      <vt:lpstr>Wingdings</vt:lpstr>
      <vt:lpstr>NHLStendenTheme</vt:lpstr>
      <vt:lpstr>Front-End Web Development</vt:lpstr>
      <vt:lpstr>PowerPoint-presentatie</vt:lpstr>
      <vt:lpstr>Algemeen</vt:lpstr>
      <vt:lpstr>Verschil Front-end / Back-end versus traditioneel</vt:lpstr>
      <vt:lpstr>Traditioneel</vt:lpstr>
      <vt:lpstr>Front-end development</vt:lpstr>
      <vt:lpstr>Component based versus classic</vt:lpstr>
      <vt:lpstr>Component based versus classic</vt:lpstr>
      <vt:lpstr>The Code</vt:lpstr>
      <vt:lpstr>Code &amp; Information</vt:lpstr>
      <vt:lpstr>Angular – mijn eerste applicatie</vt:lpstr>
      <vt:lpstr>What is Front-End Development?</vt:lpstr>
      <vt:lpstr>What is Front-End Development?</vt:lpstr>
      <vt:lpstr>Mogelijke onderdelen</vt:lpstr>
      <vt:lpstr>De client - problemen</vt:lpstr>
      <vt:lpstr>PowerPoint-presentatie</vt:lpstr>
      <vt:lpstr>PowerPoint-presentatie</vt:lpstr>
      <vt:lpstr>PowerPoint-presentatie</vt:lpstr>
      <vt:lpstr>Waarom (g)een GUI?</vt:lpstr>
      <vt:lpstr>Voorbeeld: HTTTrack website copier</vt:lpstr>
      <vt:lpstr>Voorbeeld van Linux wget</vt:lpstr>
      <vt:lpstr>Hoe werkt het web?</vt:lpstr>
      <vt:lpstr>Sequence diagram</vt:lpstr>
      <vt:lpstr>The Basics</vt:lpstr>
      <vt:lpstr>Basic Client Output</vt:lpstr>
      <vt:lpstr>DOM Model</vt:lpstr>
      <vt:lpstr>DOM Model</vt:lpstr>
      <vt:lpstr>DOM Model</vt:lpstr>
      <vt:lpstr>DOM Manipulation</vt:lpstr>
      <vt:lpstr>Selectors</vt:lpstr>
      <vt:lpstr>Het maken van een nieuw item</vt:lpstr>
      <vt:lpstr>Vanilla JS vs Jquery</vt:lpstr>
      <vt:lpstr>Asynchrone functies</vt:lpstr>
      <vt:lpstr>Asynchrone functies</vt:lpstr>
      <vt:lpstr>Callback ellende</vt:lpstr>
      <vt:lpstr>CSS vs JS</vt:lpstr>
      <vt:lpstr>SVG &amp; Canvas</vt:lpstr>
      <vt:lpstr>Templating</vt:lpstr>
      <vt:lpstr>Frameworks</vt:lpstr>
    </vt:vector>
  </TitlesOfParts>
  <Company>NHL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Molema, G.J.M.</dc:creator>
  <cp:lastModifiedBy>Martin Molema</cp:lastModifiedBy>
  <cp:revision>93</cp:revision>
  <dcterms:created xsi:type="dcterms:W3CDTF">2018-06-08T13:36:05Z</dcterms:created>
  <dcterms:modified xsi:type="dcterms:W3CDTF">2020-11-30T17:16:25Z</dcterms:modified>
</cp:coreProperties>
</file>