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300" r:id="rId37"/>
    <p:sldId id="301" r:id="rId38"/>
    <p:sldId id="303" r:id="rId39"/>
    <p:sldId id="274" r:id="rId40"/>
    <p:sldId id="304" r:id="rId41"/>
    <p:sldId id="305" r:id="rId42"/>
    <p:sldId id="306" r:id="rId43"/>
    <p:sldId id="307" r:id="rId44"/>
    <p:sldId id="308" r:id="rId45"/>
    <p:sldId id="310" r:id="rId46"/>
    <p:sldId id="309" r:id="rId47"/>
    <p:sldId id="299" r:id="rId48"/>
    <p:sldId id="266" r:id="rId49"/>
    <p:sldId id="268" r:id="rId50"/>
    <p:sldId id="26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74"/>
            <p14:sldId id="304"/>
            <p14:sldId id="305"/>
            <p14:sldId id="306"/>
            <p14:sldId id="307"/>
            <p14:sldId id="308"/>
            <p14:sldId id="310"/>
            <p14:sldId id="309"/>
            <p14:sldId id="299"/>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86179" autoAdjust="0"/>
  </p:normalViewPr>
  <p:slideViewPr>
    <p:cSldViewPr snapToGrid="0">
      <p:cViewPr varScale="1">
        <p:scale>
          <a:sx n="99" d="100"/>
          <a:sy n="99" d="100"/>
        </p:scale>
        <p:origin x="11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14-12-2020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38</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39</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41</a:t>
            </a:fld>
            <a:endParaRPr lang="nl-NL"/>
          </a:p>
        </p:txBody>
      </p:sp>
    </p:spTree>
    <p:extLst>
      <p:ext uri="{BB962C8B-B14F-4D97-AF65-F5344CB8AC3E}">
        <p14:creationId xmlns:p14="http://schemas.microsoft.com/office/powerpoint/2010/main" val="170884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42</a:t>
            </a:fld>
            <a:endParaRPr lang="nl-NL"/>
          </a:p>
        </p:txBody>
      </p:sp>
    </p:spTree>
    <p:extLst>
      <p:ext uri="{BB962C8B-B14F-4D97-AF65-F5344CB8AC3E}">
        <p14:creationId xmlns:p14="http://schemas.microsoft.com/office/powerpoint/2010/main" val="160937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2950792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44</a:t>
            </a:fld>
            <a:endParaRPr lang="nl-NL"/>
          </a:p>
        </p:txBody>
      </p:sp>
    </p:spTree>
    <p:extLst>
      <p:ext uri="{BB962C8B-B14F-4D97-AF65-F5344CB8AC3E}">
        <p14:creationId xmlns:p14="http://schemas.microsoft.com/office/powerpoint/2010/main" val="4282219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45</a:t>
            </a:fld>
            <a:endParaRPr lang="nl-NL"/>
          </a:p>
        </p:txBody>
      </p:sp>
    </p:spTree>
    <p:extLst>
      <p:ext uri="{BB962C8B-B14F-4D97-AF65-F5344CB8AC3E}">
        <p14:creationId xmlns:p14="http://schemas.microsoft.com/office/powerpoint/2010/main" val="225416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err="1"/>
              <a:t>Material</a:t>
            </a:r>
            <a:r>
              <a:rPr lang="nl-NL" dirty="0"/>
              <a:t> design</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A05DF0-E774-4C64-BA99-CF36307A37D7}"/>
              </a:ext>
            </a:extLst>
          </p:cNvPr>
          <p:cNvSpPr>
            <a:spLocks noGrp="1"/>
          </p:cNvSpPr>
          <p:nvPr>
            <p:ph type="title"/>
          </p:nvPr>
        </p:nvSpPr>
        <p:spPr/>
        <p:txBody>
          <a:bodyPr/>
          <a:lstStyle/>
          <a:p>
            <a:r>
              <a:rPr lang="nl-NL" dirty="0" err="1"/>
              <a:t>Angular</a:t>
            </a:r>
            <a:endParaRPr lang="en-NL" dirty="0"/>
          </a:p>
        </p:txBody>
      </p:sp>
      <p:sp>
        <p:nvSpPr>
          <p:cNvPr id="5" name="Tijdelijke aanduiding voor inhoud 4">
            <a:extLst>
              <a:ext uri="{FF2B5EF4-FFF2-40B4-BE49-F238E27FC236}">
                <a16:creationId xmlns:a16="http://schemas.microsoft.com/office/drawing/2014/main" id="{2DFE7F7E-639B-43F7-A961-8C56303E97B7}"/>
              </a:ext>
            </a:extLst>
          </p:cNvPr>
          <p:cNvSpPr>
            <a:spLocks noGrp="1"/>
          </p:cNvSpPr>
          <p:nvPr>
            <p:ph idx="1"/>
          </p:nvPr>
        </p:nvSpPr>
        <p:spPr/>
        <p:txBody>
          <a:bodyPr/>
          <a:lstStyle/>
          <a:p>
            <a:r>
              <a:rPr lang="nl-NL" dirty="0"/>
              <a:t>Huidige versie: 11.x</a:t>
            </a:r>
          </a:p>
          <a:p>
            <a:r>
              <a:rPr lang="nl-NL" dirty="0"/>
              <a:t>Component </a:t>
            </a:r>
            <a:r>
              <a:rPr lang="nl-NL" dirty="0" err="1"/>
              <a:t>based</a:t>
            </a:r>
            <a:r>
              <a:rPr lang="nl-NL" dirty="0"/>
              <a:t> web design</a:t>
            </a:r>
          </a:p>
          <a:p>
            <a:r>
              <a:rPr lang="nl-NL" dirty="0"/>
              <a:t>Component bestaat uit</a:t>
            </a:r>
          </a:p>
          <a:p>
            <a:pPr lvl="1"/>
            <a:r>
              <a:rPr lang="nl-NL" dirty="0"/>
              <a:t>Eigen sjabloon (HTML)</a:t>
            </a:r>
          </a:p>
          <a:p>
            <a:pPr lvl="1"/>
            <a:r>
              <a:rPr lang="nl-NL" dirty="0"/>
              <a:t>Eigen styling (CSS)</a:t>
            </a:r>
          </a:p>
          <a:p>
            <a:pPr lvl="1"/>
            <a:r>
              <a:rPr lang="nl-NL" dirty="0"/>
              <a:t>Eigen code (</a:t>
            </a:r>
            <a:r>
              <a:rPr lang="nl-NL" dirty="0" err="1"/>
              <a:t>TypeScript</a:t>
            </a:r>
            <a:r>
              <a:rPr lang="nl-NL" dirty="0"/>
              <a:t>)</a:t>
            </a:r>
          </a:p>
          <a:p>
            <a:r>
              <a:rPr lang="nl-NL" dirty="0"/>
              <a:t>Typescript = afgeleid van Javascript</a:t>
            </a:r>
          </a:p>
          <a:p>
            <a:r>
              <a:rPr lang="nl-NL" dirty="0" err="1"/>
              <a:t>Transpiling</a:t>
            </a:r>
            <a:endParaRPr lang="nl-NL" dirty="0"/>
          </a:p>
          <a:p>
            <a:pPr lvl="1"/>
            <a:r>
              <a:rPr lang="nl-NL" dirty="0"/>
              <a:t>Vertaal </a:t>
            </a:r>
            <a:r>
              <a:rPr lang="nl-NL" dirty="0" err="1"/>
              <a:t>TypeScript</a:t>
            </a:r>
            <a:r>
              <a:rPr lang="nl-NL" dirty="0"/>
              <a:t> naar Javascript die in alle browsers draait</a:t>
            </a:r>
          </a:p>
          <a:p>
            <a:pPr lvl="1"/>
            <a:r>
              <a:rPr lang="nl-NL" dirty="0"/>
              <a:t>Hulpmiddelen: </a:t>
            </a:r>
            <a:r>
              <a:rPr lang="nl-NL" dirty="0" err="1"/>
              <a:t>WebPack</a:t>
            </a:r>
            <a:r>
              <a:rPr lang="nl-NL" dirty="0"/>
              <a:t>, Babel</a:t>
            </a:r>
          </a:p>
          <a:p>
            <a:endParaRPr lang="en-NL" dirty="0"/>
          </a:p>
        </p:txBody>
      </p:sp>
    </p:spTree>
    <p:extLst>
      <p:ext uri="{BB962C8B-B14F-4D97-AF65-F5344CB8AC3E}">
        <p14:creationId xmlns:p14="http://schemas.microsoft.com/office/powerpoint/2010/main" val="2399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4A7DF-22CB-4D20-BBBF-02D8FB76ED18}"/>
              </a:ext>
            </a:extLst>
          </p:cNvPr>
          <p:cNvSpPr>
            <a:spLocks noGrp="1"/>
          </p:cNvSpPr>
          <p:nvPr>
            <p:ph type="title"/>
          </p:nvPr>
        </p:nvSpPr>
        <p:spPr/>
        <p:txBody>
          <a:bodyPr/>
          <a:lstStyle/>
          <a:p>
            <a:r>
              <a:rPr lang="nl-NL" dirty="0"/>
              <a:t>Componenten</a:t>
            </a:r>
            <a:endParaRPr lang="en-NL" dirty="0"/>
          </a:p>
        </p:txBody>
      </p:sp>
      <p:sp>
        <p:nvSpPr>
          <p:cNvPr id="3" name="Tijdelijke aanduiding voor inhoud 2">
            <a:extLst>
              <a:ext uri="{FF2B5EF4-FFF2-40B4-BE49-F238E27FC236}">
                <a16:creationId xmlns:a16="http://schemas.microsoft.com/office/drawing/2014/main" id="{79E874B3-FA9E-4696-8C46-7BFC87855CB2}"/>
              </a:ext>
            </a:extLst>
          </p:cNvPr>
          <p:cNvSpPr>
            <a:spLocks noGrp="1"/>
          </p:cNvSpPr>
          <p:nvPr>
            <p:ph idx="1"/>
          </p:nvPr>
        </p:nvSpPr>
        <p:spPr>
          <a:xfrm>
            <a:off x="2640000" y="1800001"/>
            <a:ext cx="8584381" cy="4874067"/>
          </a:xfrm>
        </p:spPr>
        <p:txBody>
          <a:bodyPr>
            <a:normAutofit/>
          </a:bodyPr>
          <a:lstStyle/>
          <a:p>
            <a:r>
              <a:rPr lang="nl-NL" dirty="0"/>
              <a:t>Een component is handig om zaken te isoleren</a:t>
            </a:r>
          </a:p>
          <a:p>
            <a:pPr lvl="1"/>
            <a:r>
              <a:rPr lang="nl-NL" dirty="0"/>
              <a:t>Structuur</a:t>
            </a:r>
          </a:p>
          <a:p>
            <a:pPr lvl="1"/>
            <a:r>
              <a:rPr lang="nl-NL" dirty="0"/>
              <a:t>Styling</a:t>
            </a:r>
          </a:p>
          <a:p>
            <a:pPr lvl="1"/>
            <a:r>
              <a:rPr lang="nl-NL" dirty="0"/>
              <a:t>Gedrag</a:t>
            </a:r>
          </a:p>
          <a:p>
            <a:pPr lvl="1"/>
            <a:r>
              <a:rPr lang="nl-NL" dirty="0" err="1"/>
              <a:t>Inputs</a:t>
            </a:r>
            <a:endParaRPr lang="nl-NL" dirty="0"/>
          </a:p>
          <a:p>
            <a:pPr lvl="1"/>
            <a:r>
              <a:rPr lang="nl-NL" dirty="0" err="1"/>
              <a:t>Outputs</a:t>
            </a:r>
            <a:endParaRPr lang="nl-NL" dirty="0"/>
          </a:p>
          <a:p>
            <a:r>
              <a:rPr lang="nl-NL" dirty="0"/>
              <a:t>Maak componenten herbruikbaar</a:t>
            </a:r>
          </a:p>
          <a:p>
            <a:pPr lvl="1"/>
            <a:r>
              <a:rPr lang="nl-NL" dirty="0"/>
              <a:t>Generiek/autonoom/herbruikbaar gedrag</a:t>
            </a:r>
          </a:p>
          <a:p>
            <a:pPr lvl="1"/>
            <a:r>
              <a:rPr lang="nl-NL" dirty="0"/>
              <a:t>Uniforme look/feel</a:t>
            </a:r>
          </a:p>
          <a:p>
            <a:pPr lvl="1"/>
            <a:r>
              <a:rPr lang="nl-NL" dirty="0"/>
              <a:t>Aanpasbaar met </a:t>
            </a:r>
            <a:r>
              <a:rPr lang="nl-NL" dirty="0" err="1"/>
              <a:t>inputs</a:t>
            </a:r>
            <a:r>
              <a:rPr lang="nl-NL" dirty="0"/>
              <a:t>/</a:t>
            </a:r>
            <a:r>
              <a:rPr lang="nl-NL" dirty="0" err="1"/>
              <a:t>outputs</a:t>
            </a:r>
            <a:endParaRPr lang="nl-NL" dirty="0"/>
          </a:p>
          <a:p>
            <a:r>
              <a:rPr lang="nl-NL" dirty="0"/>
              <a:t>Maak componenten zoveel mogelijk autonoom</a:t>
            </a:r>
          </a:p>
          <a:p>
            <a:pPr lvl="1"/>
            <a:r>
              <a:rPr lang="nl-NL" dirty="0"/>
              <a:t>Geen kennis van  </a:t>
            </a:r>
            <a:r>
              <a:rPr lang="nl-NL" dirty="0" err="1"/>
              <a:t>parent</a:t>
            </a:r>
            <a:endParaRPr lang="nl-NL" dirty="0"/>
          </a:p>
          <a:p>
            <a:pPr lvl="1"/>
            <a:r>
              <a:rPr lang="nl-NL" dirty="0"/>
              <a:t>Geen kennis van </a:t>
            </a:r>
            <a:r>
              <a:rPr lang="nl-NL" dirty="0" err="1"/>
              <a:t>siblings</a:t>
            </a:r>
            <a:endParaRPr lang="nl-NL" dirty="0"/>
          </a:p>
          <a:p>
            <a:pPr lvl="1"/>
            <a:endParaRPr lang="en-NL" dirty="0"/>
          </a:p>
        </p:txBody>
      </p:sp>
    </p:spTree>
    <p:extLst>
      <p:ext uri="{BB962C8B-B14F-4D97-AF65-F5344CB8AC3E}">
        <p14:creationId xmlns:p14="http://schemas.microsoft.com/office/powerpoint/2010/main" val="52111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extLst>
              <p:ext uri="{D42A27DB-BD31-4B8C-83A1-F6EECF244321}">
                <p14:modId xmlns:p14="http://schemas.microsoft.com/office/powerpoint/2010/main" val="3475470328"/>
              </p:ext>
            </p:extLst>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extLst>
              <p:ext uri="{D42A27DB-BD31-4B8C-83A1-F6EECF244321}">
                <p14:modId xmlns:p14="http://schemas.microsoft.com/office/powerpoint/2010/main" val="1495819886"/>
              </p:ext>
            </p:extLst>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1583905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1786903"/>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2355094"/>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235509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p:cNvCxnSpPr>
          <p:nvPr/>
        </p:nvCxnSpPr>
        <p:spPr>
          <a:xfrm flipV="1">
            <a:off x="1452909" y="2218591"/>
            <a:ext cx="1128737" cy="1119549"/>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490835782"/>
              </p:ext>
            </p:extLst>
          </p:nvPr>
        </p:nvGraphicFramePr>
        <p:xfrm>
          <a:off x="594786"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p:cNvCxnSpPr>
          <p:nvPr/>
        </p:nvCxnSpPr>
        <p:spPr>
          <a:xfrm>
            <a:off x="4647547" y="2357052"/>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2668729"/>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2569760"/>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p:cNvCxnSpPr>
          <p:nvPr/>
        </p:nvCxnSpPr>
        <p:spPr>
          <a:xfrm flipV="1">
            <a:off x="6667720" y="2150771"/>
            <a:ext cx="1456870" cy="88981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2717418"/>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2293582"/>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001536535"/>
              </p:ext>
            </p:extLst>
          </p:nvPr>
        </p:nvGraphicFramePr>
        <p:xfrm>
          <a:off x="899130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p:nvPr/>
        </p:nvCxnSpPr>
        <p:spPr>
          <a:xfrm>
            <a:off x="2975429" y="4688114"/>
            <a:ext cx="78812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p:cNvCxnSpPr>
          <p:nvPr/>
        </p:nvCxnSpPr>
        <p:spPr>
          <a:xfrm>
            <a:off x="9208381" y="2264178"/>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2635109"/>
            <a:ext cx="1369390" cy="646331"/>
          </a:xfrm>
          <a:prstGeom prst="rect">
            <a:avLst/>
          </a:prstGeom>
          <a:noFill/>
        </p:spPr>
        <p:txBody>
          <a:bodyPr wrap="square" rtlCol="0">
            <a:spAutoFit/>
          </a:bodyPr>
          <a:lstStyle/>
          <a:p>
            <a:pPr algn="ctr"/>
            <a:r>
              <a:rPr lang="nl-NL" dirty="0"/>
              <a:t>Nieuwe informatie</a:t>
            </a:r>
            <a:endParaRPr lang="en-NL" dirty="0"/>
          </a:p>
        </p:txBody>
      </p:sp>
      <p:graphicFrame>
        <p:nvGraphicFramePr>
          <p:cNvPr id="34" name="Tabel 14">
            <a:extLst>
              <a:ext uri="{FF2B5EF4-FFF2-40B4-BE49-F238E27FC236}">
                <a16:creationId xmlns:a16="http://schemas.microsoft.com/office/drawing/2014/main" id="{A2FBA976-E253-41CC-917A-AFB21F569F71}"/>
              </a:ext>
            </a:extLst>
          </p:cNvPr>
          <p:cNvGraphicFramePr>
            <a:graphicFrameLocks noGrp="1"/>
          </p:cNvGraphicFramePr>
          <p:nvPr>
            <p:extLst>
              <p:ext uri="{D42A27DB-BD31-4B8C-83A1-F6EECF244321}">
                <p14:modId xmlns:p14="http://schemas.microsoft.com/office/powerpoint/2010/main" val="2277876114"/>
              </p:ext>
            </p:extLst>
          </p:nvPr>
        </p:nvGraphicFramePr>
        <p:xfrm>
          <a:off x="5101783" y="3734187"/>
          <a:ext cx="2675872" cy="1674483"/>
        </p:xfrm>
        <a:graphic>
          <a:graphicData uri="http://schemas.openxmlformats.org/drawingml/2006/table">
            <a:tbl>
              <a:tblPr firstCol="1" bandRow="1">
                <a:tableStyleId>{5C22544A-7EE6-4342-B048-85BDC9FD1C3A}</a:tableStyleId>
              </a:tblPr>
              <a:tblGrid>
                <a:gridCol w="1337936">
                  <a:extLst>
                    <a:ext uri="{9D8B030D-6E8A-4147-A177-3AD203B41FA5}">
                      <a16:colId xmlns:a16="http://schemas.microsoft.com/office/drawing/2014/main" val="3986655731"/>
                    </a:ext>
                  </a:extLst>
                </a:gridCol>
                <a:gridCol w="1337936">
                  <a:extLst>
                    <a:ext uri="{9D8B030D-6E8A-4147-A177-3AD203B41FA5}">
                      <a16:colId xmlns:a16="http://schemas.microsoft.com/office/drawing/2014/main" val="3668402625"/>
                    </a:ext>
                  </a:extLst>
                </a:gridCol>
              </a:tblGrid>
              <a:tr h="302883">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5383">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5383">
                <a:tc>
                  <a:txBody>
                    <a:bodyPr/>
                    <a:lstStyle/>
                    <a:p>
                      <a:r>
                        <a:rPr lang="nl-NL" sz="1200" dirty="0"/>
                        <a:t>Leeftijd</a:t>
                      </a:r>
                      <a:endParaRPr lang="en-NL" sz="1200" dirty="0"/>
                    </a:p>
                  </a:txBody>
                  <a:tcPr/>
                </a:tc>
                <a:tc>
                  <a:txBody>
                    <a:bodyPr/>
                    <a:lstStyle/>
                    <a:p>
                      <a:r>
                        <a:rPr lang="nl-NL" sz="1200" dirty="0"/>
                        <a:t>18</a:t>
                      </a:r>
                      <a:endParaRPr lang="en-NL" sz="1200" dirty="0"/>
                    </a:p>
                  </a:txBody>
                  <a:tcPr/>
                </a:tc>
                <a:extLst>
                  <a:ext uri="{0D108BD9-81ED-4DB2-BD59-A6C34878D82A}">
                    <a16:rowId xmlns:a16="http://schemas.microsoft.com/office/drawing/2014/main" val="123423597"/>
                  </a:ext>
                </a:extLst>
              </a:tr>
              <a:tr h="245383">
                <a:tc>
                  <a:txBody>
                    <a:bodyPr/>
                    <a:lstStyle/>
                    <a:p>
                      <a:r>
                        <a:rPr lang="nl-NL" sz="1200" dirty="0"/>
                        <a:t>Woonplaats</a:t>
                      </a:r>
                      <a:endParaRPr lang="en-NL" sz="1200" dirty="0"/>
                    </a:p>
                  </a:txBody>
                  <a:tcPr/>
                </a:tc>
                <a:tc>
                  <a:txBody>
                    <a:bodyPr/>
                    <a:lstStyle/>
                    <a:p>
                      <a:r>
                        <a:rPr lang="nl-NL" sz="1200" dirty="0"/>
                        <a:t>Amsterdam</a:t>
                      </a:r>
                      <a:endParaRPr lang="en-NL" sz="1200" dirty="0"/>
                    </a:p>
                  </a:txBody>
                  <a:tcPr/>
                </a:tc>
                <a:extLst>
                  <a:ext uri="{0D108BD9-81ED-4DB2-BD59-A6C34878D82A}">
                    <a16:rowId xmlns:a16="http://schemas.microsoft.com/office/drawing/2014/main" val="3920558840"/>
                  </a:ext>
                </a:extLst>
              </a:tr>
              <a:tr h="245383">
                <a:tc>
                  <a:txBody>
                    <a:bodyPr/>
                    <a:lstStyle/>
                    <a:p>
                      <a:r>
                        <a:rPr lang="nl-NL" sz="1200" dirty="0"/>
                        <a:t>Beroep</a:t>
                      </a:r>
                      <a:endParaRPr lang="en-NL" sz="1200" dirty="0"/>
                    </a:p>
                  </a:txBody>
                  <a:tcPr/>
                </a:tc>
                <a:tc>
                  <a:txBody>
                    <a:bodyPr/>
                    <a:lstStyle/>
                    <a:p>
                      <a:r>
                        <a:rPr lang="nl-NL" sz="1200" dirty="0"/>
                        <a:t>Student</a:t>
                      </a:r>
                      <a:endParaRPr lang="en-NL" sz="1200" dirty="0"/>
                    </a:p>
                  </a:txBody>
                  <a:tcPr/>
                </a:tc>
                <a:extLst>
                  <a:ext uri="{0D108BD9-81ED-4DB2-BD59-A6C34878D82A}">
                    <a16:rowId xmlns:a16="http://schemas.microsoft.com/office/drawing/2014/main" val="2736647680"/>
                  </a:ext>
                </a:extLst>
              </a:tr>
              <a:tr h="245383">
                <a:tc>
                  <a:txBody>
                    <a:bodyPr/>
                    <a:lstStyle/>
                    <a:p>
                      <a:r>
                        <a:rPr lang="nl-NL" sz="1200" dirty="0" err="1"/>
                        <a:t>Hobbies</a:t>
                      </a:r>
                      <a:endParaRPr lang="en-NL" sz="1200" dirty="0"/>
                    </a:p>
                  </a:txBody>
                  <a:tcPr/>
                </a:tc>
                <a:tc>
                  <a:txBody>
                    <a:bodyPr/>
                    <a:lstStyle/>
                    <a:p>
                      <a:r>
                        <a:rPr lang="nl-NL" sz="1200" dirty="0"/>
                        <a:t>Lessen terugkijken</a:t>
                      </a:r>
                      <a:endParaRPr lang="en-NL" sz="1200" dirty="0"/>
                    </a:p>
                  </a:txBody>
                  <a:tcPr/>
                </a:tc>
                <a:extLst>
                  <a:ext uri="{0D108BD9-81ED-4DB2-BD59-A6C34878D82A}">
                    <a16:rowId xmlns:a16="http://schemas.microsoft.com/office/drawing/2014/main" val="936127613"/>
                  </a:ext>
                </a:extLst>
              </a:tr>
            </a:tbl>
          </a:graphicData>
        </a:graphic>
      </p:graphicFrame>
      <p:sp>
        <p:nvSpPr>
          <p:cNvPr id="3" name="Rechthoek: afgeronde hoeken 2">
            <a:extLst>
              <a:ext uri="{FF2B5EF4-FFF2-40B4-BE49-F238E27FC236}">
                <a16:creationId xmlns:a16="http://schemas.microsoft.com/office/drawing/2014/main" id="{C80CE034-527B-4949-89B6-FA5C939A58EB}"/>
              </a:ext>
            </a:extLst>
          </p:cNvPr>
          <p:cNvSpPr/>
          <p:nvPr/>
        </p:nvSpPr>
        <p:spPr>
          <a:xfrm>
            <a:off x="6015789" y="3315060"/>
            <a:ext cx="885525" cy="25212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Edit</a:t>
            </a:r>
            <a:endParaRPr lang="en-NL" dirty="0"/>
          </a:p>
        </p:txBody>
      </p:sp>
    </p:spTree>
    <p:extLst>
      <p:ext uri="{BB962C8B-B14F-4D97-AF65-F5344CB8AC3E}">
        <p14:creationId xmlns:p14="http://schemas.microsoft.com/office/powerpoint/2010/main" val="176544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3115339"/>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 – met HTTP/Backend</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3830400"/>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3830399"/>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p:cNvCxnSpPr>
          <p:nvPr/>
        </p:nvCxnSpPr>
        <p:spPr>
          <a:xfrm flipV="1">
            <a:off x="1653469" y="3693899"/>
            <a:ext cx="928177" cy="77330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3615855930"/>
              </p:ext>
            </p:extLst>
          </p:nvPr>
        </p:nvGraphicFramePr>
        <p:xfrm>
          <a:off x="85523" y="5195035"/>
          <a:ext cx="2858814" cy="1697421"/>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33335">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b="1" dirty="0"/>
                        <a:t>18</a:t>
                      </a:r>
                      <a:endParaRPr lang="en-NL" b="1"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a:stCxn id="38" idx="3"/>
            <a:endCxn id="5" idx="1"/>
          </p:cNvCxnSpPr>
          <p:nvPr/>
        </p:nvCxnSpPr>
        <p:spPr>
          <a:xfrm>
            <a:off x="4412466" y="3444730"/>
            <a:ext cx="1163258" cy="102247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4144035"/>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4045066"/>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a:endCxn id="39" idx="1"/>
          </p:cNvCxnSpPr>
          <p:nvPr/>
        </p:nvCxnSpPr>
        <p:spPr>
          <a:xfrm flipV="1">
            <a:off x="6667720" y="3543502"/>
            <a:ext cx="981415" cy="82552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071398" y="3950812"/>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3768888"/>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300707921"/>
              </p:ext>
            </p:extLst>
          </p:nvPr>
        </p:nvGraphicFramePr>
        <p:xfrm>
          <a:off x="8991301" y="5172552"/>
          <a:ext cx="2858814" cy="16854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213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b="1" dirty="0"/>
                        <a:t>33</a:t>
                      </a:r>
                      <a:endParaRPr lang="en-NL" b="1"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a:cxnSpLocks/>
          </p:cNvCxnSpPr>
          <p:nvPr/>
        </p:nvCxnSpPr>
        <p:spPr>
          <a:xfrm flipV="1">
            <a:off x="2312276" y="5765403"/>
            <a:ext cx="8523890" cy="678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a:stCxn id="39" idx="3"/>
          </p:cNvCxnSpPr>
          <p:nvPr/>
        </p:nvCxnSpPr>
        <p:spPr>
          <a:xfrm>
            <a:off x="8902262" y="3543502"/>
            <a:ext cx="1151968" cy="770405"/>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4110415"/>
            <a:ext cx="1369390" cy="646331"/>
          </a:xfrm>
          <a:prstGeom prst="rect">
            <a:avLst/>
          </a:prstGeom>
          <a:noFill/>
        </p:spPr>
        <p:txBody>
          <a:bodyPr wrap="square" rtlCol="0">
            <a:spAutoFit/>
          </a:bodyPr>
          <a:lstStyle/>
          <a:p>
            <a:pPr algn="ctr"/>
            <a:r>
              <a:rPr lang="nl-NL" dirty="0"/>
              <a:t>Nieuwe informatie</a:t>
            </a:r>
            <a:endParaRPr lang="en-NL" dirty="0"/>
          </a:p>
        </p:txBody>
      </p:sp>
      <p:sp>
        <p:nvSpPr>
          <p:cNvPr id="18" name="Rechthoek 17">
            <a:extLst>
              <a:ext uri="{FF2B5EF4-FFF2-40B4-BE49-F238E27FC236}">
                <a16:creationId xmlns:a16="http://schemas.microsoft.com/office/drawing/2014/main" id="{9C6D5EBD-DAFF-4B8E-8212-96BAA0CA4DBA}"/>
              </a:ext>
            </a:extLst>
          </p:cNvPr>
          <p:cNvSpPr/>
          <p:nvPr/>
        </p:nvSpPr>
        <p:spPr>
          <a:xfrm>
            <a:off x="13509" y="2117470"/>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API Service (</a:t>
            </a:r>
            <a:r>
              <a:rPr lang="nl-NL" dirty="0" err="1"/>
              <a:t>Angular</a:t>
            </a:r>
            <a:r>
              <a:rPr lang="nl-NL" dirty="0"/>
              <a:t>: Service)</a:t>
            </a:r>
            <a:endParaRPr lang="en-NL" dirty="0"/>
          </a:p>
        </p:txBody>
      </p:sp>
      <p:sp>
        <p:nvSpPr>
          <p:cNvPr id="3" name="Cilinder 2">
            <a:extLst>
              <a:ext uri="{FF2B5EF4-FFF2-40B4-BE49-F238E27FC236}">
                <a16:creationId xmlns:a16="http://schemas.microsoft.com/office/drawing/2014/main" id="{58E2B1B5-A4CF-4B7A-89EA-8C6B1633AF19}"/>
              </a:ext>
            </a:extLst>
          </p:cNvPr>
          <p:cNvSpPr/>
          <p:nvPr/>
        </p:nvSpPr>
        <p:spPr>
          <a:xfrm>
            <a:off x="7904187" y="1092597"/>
            <a:ext cx="720051" cy="66058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dirty="0"/>
              <a:t>DB</a:t>
            </a:r>
            <a:endParaRPr lang="en-NL" dirty="0"/>
          </a:p>
        </p:txBody>
      </p:sp>
      <p:sp>
        <p:nvSpPr>
          <p:cNvPr id="10" name="Rechthoek: met één afgeschuinde hoek 9">
            <a:extLst>
              <a:ext uri="{FF2B5EF4-FFF2-40B4-BE49-F238E27FC236}">
                <a16:creationId xmlns:a16="http://schemas.microsoft.com/office/drawing/2014/main" id="{0EA6A91F-8407-4C65-A35F-FCC9C2B84F38}"/>
              </a:ext>
            </a:extLst>
          </p:cNvPr>
          <p:cNvSpPr/>
          <p:nvPr/>
        </p:nvSpPr>
        <p:spPr>
          <a:xfrm>
            <a:off x="231447" y="2322286"/>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12" name="Rechte verbindingslijn met pijl 11">
            <a:extLst>
              <a:ext uri="{FF2B5EF4-FFF2-40B4-BE49-F238E27FC236}">
                <a16:creationId xmlns:a16="http://schemas.microsoft.com/office/drawing/2014/main" id="{D070C96C-9339-4C52-BE22-22AD42D5F8D4}"/>
              </a:ext>
            </a:extLst>
          </p:cNvPr>
          <p:cNvCxnSpPr>
            <a:cxnSpLocks/>
            <a:stCxn id="10" idx="1"/>
            <a:endCxn id="86" idx="3"/>
          </p:cNvCxnSpPr>
          <p:nvPr/>
        </p:nvCxnSpPr>
        <p:spPr>
          <a:xfrm flipH="1">
            <a:off x="849983" y="2706490"/>
            <a:ext cx="19513" cy="441972"/>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25" name="Rechthoek: met één afgeschuinde hoek 24">
            <a:extLst>
              <a:ext uri="{FF2B5EF4-FFF2-40B4-BE49-F238E27FC236}">
                <a16:creationId xmlns:a16="http://schemas.microsoft.com/office/drawing/2014/main" id="{6FE51267-EEEE-499A-B59D-8DC2D3B7DF53}"/>
              </a:ext>
            </a:extLst>
          </p:cNvPr>
          <p:cNvSpPr/>
          <p:nvPr/>
        </p:nvSpPr>
        <p:spPr>
          <a:xfrm>
            <a:off x="7626164" y="2277634"/>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Put : Persoon</a:t>
            </a:r>
            <a:endParaRPr lang="en-NL" sz="1400" dirty="0"/>
          </a:p>
        </p:txBody>
      </p:sp>
      <p:cxnSp>
        <p:nvCxnSpPr>
          <p:cNvPr id="26" name="Rechte verbindingslijn met pijl 25">
            <a:extLst>
              <a:ext uri="{FF2B5EF4-FFF2-40B4-BE49-F238E27FC236}">
                <a16:creationId xmlns:a16="http://schemas.microsoft.com/office/drawing/2014/main" id="{F1FAEA45-DA78-4B3E-BF29-B9208B66B7DB}"/>
              </a:ext>
            </a:extLst>
          </p:cNvPr>
          <p:cNvCxnSpPr>
            <a:cxnSpLocks/>
            <a:stCxn id="39" idx="0"/>
            <a:endCxn id="25" idx="1"/>
          </p:cNvCxnSpPr>
          <p:nvPr/>
        </p:nvCxnSpPr>
        <p:spPr>
          <a:xfrm flipH="1" flipV="1">
            <a:off x="8264213" y="2661838"/>
            <a:ext cx="11486" cy="642864"/>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Rechte verbindingslijn met pijl 26">
            <a:extLst>
              <a:ext uri="{FF2B5EF4-FFF2-40B4-BE49-F238E27FC236}">
                <a16:creationId xmlns:a16="http://schemas.microsoft.com/office/drawing/2014/main" id="{9383E2EB-F37F-4CED-AC00-A505402D5BAD}"/>
              </a:ext>
            </a:extLst>
          </p:cNvPr>
          <p:cNvCxnSpPr>
            <a:cxnSpLocks/>
            <a:stCxn id="3" idx="2"/>
            <a:endCxn id="10" idx="0"/>
          </p:cNvCxnSpPr>
          <p:nvPr/>
        </p:nvCxnSpPr>
        <p:spPr>
          <a:xfrm flipH="1">
            <a:off x="1507545" y="1422891"/>
            <a:ext cx="6396642" cy="109149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30" name="Rechte verbindingslijn met pijl 29">
            <a:extLst>
              <a:ext uri="{FF2B5EF4-FFF2-40B4-BE49-F238E27FC236}">
                <a16:creationId xmlns:a16="http://schemas.microsoft.com/office/drawing/2014/main" id="{27A2D800-C453-47F3-8C3A-0AD4D356BEAE}"/>
              </a:ext>
            </a:extLst>
          </p:cNvPr>
          <p:cNvCxnSpPr>
            <a:cxnSpLocks/>
            <a:stCxn id="25" idx="3"/>
            <a:endCxn id="3" idx="3"/>
          </p:cNvCxnSpPr>
          <p:nvPr/>
        </p:nvCxnSpPr>
        <p:spPr>
          <a:xfrm flipV="1">
            <a:off x="8264213" y="1753184"/>
            <a:ext cx="0" cy="52445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38" name="Rechthoek: afgeronde hoeken 37">
            <a:extLst>
              <a:ext uri="{FF2B5EF4-FFF2-40B4-BE49-F238E27FC236}">
                <a16:creationId xmlns:a16="http://schemas.microsoft.com/office/drawing/2014/main" id="{65AB85B0-544F-48C6-8335-CB2675D94A67}"/>
              </a:ext>
            </a:extLst>
          </p:cNvPr>
          <p:cNvSpPr/>
          <p:nvPr/>
        </p:nvSpPr>
        <p:spPr>
          <a:xfrm>
            <a:off x="2640000" y="3205930"/>
            <a:ext cx="1772466"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39" name="Rechthoek: afgeronde hoeken 38">
            <a:extLst>
              <a:ext uri="{FF2B5EF4-FFF2-40B4-BE49-F238E27FC236}">
                <a16:creationId xmlns:a16="http://schemas.microsoft.com/office/drawing/2014/main" id="{1CD02BE6-1216-40BC-9AB7-878A4E621F1B}"/>
              </a:ext>
            </a:extLst>
          </p:cNvPr>
          <p:cNvSpPr/>
          <p:nvPr/>
        </p:nvSpPr>
        <p:spPr>
          <a:xfrm>
            <a:off x="7649135" y="3304702"/>
            <a:ext cx="1253127"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52" name="Rechthoek: met één afgeschuinde hoek 51">
            <a:extLst>
              <a:ext uri="{FF2B5EF4-FFF2-40B4-BE49-F238E27FC236}">
                <a16:creationId xmlns:a16="http://schemas.microsoft.com/office/drawing/2014/main" id="{A3B7EF92-1DB1-4462-9283-B939D26993AF}"/>
              </a:ext>
            </a:extLst>
          </p:cNvPr>
          <p:cNvSpPr/>
          <p:nvPr/>
        </p:nvSpPr>
        <p:spPr>
          <a:xfrm>
            <a:off x="9410542" y="2309121"/>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53" name="Rechte verbindingslijn met pijl 52">
            <a:extLst>
              <a:ext uri="{FF2B5EF4-FFF2-40B4-BE49-F238E27FC236}">
                <a16:creationId xmlns:a16="http://schemas.microsoft.com/office/drawing/2014/main" id="{E99F37D3-CF55-45A9-B725-9479DE556ACE}"/>
              </a:ext>
            </a:extLst>
          </p:cNvPr>
          <p:cNvCxnSpPr>
            <a:cxnSpLocks/>
            <a:stCxn id="52" idx="1"/>
            <a:endCxn id="39" idx="3"/>
          </p:cNvCxnSpPr>
          <p:nvPr/>
        </p:nvCxnSpPr>
        <p:spPr>
          <a:xfrm flipH="1">
            <a:off x="8902262" y="2693325"/>
            <a:ext cx="1146329" cy="85017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57" name="Rechte verbindingslijn met pijl 56">
            <a:extLst>
              <a:ext uri="{FF2B5EF4-FFF2-40B4-BE49-F238E27FC236}">
                <a16:creationId xmlns:a16="http://schemas.microsoft.com/office/drawing/2014/main" id="{50053D93-6DDC-42A8-BF95-5AC07A2B2225}"/>
              </a:ext>
            </a:extLst>
          </p:cNvPr>
          <p:cNvCxnSpPr>
            <a:cxnSpLocks/>
            <a:stCxn id="3" idx="4"/>
            <a:endCxn id="52" idx="3"/>
          </p:cNvCxnSpPr>
          <p:nvPr/>
        </p:nvCxnSpPr>
        <p:spPr>
          <a:xfrm>
            <a:off x="8624238" y="1422891"/>
            <a:ext cx="1424353" cy="88623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86" name="Rechthoek: met één afgeschuinde hoek 85">
            <a:extLst>
              <a:ext uri="{FF2B5EF4-FFF2-40B4-BE49-F238E27FC236}">
                <a16:creationId xmlns:a16="http://schemas.microsoft.com/office/drawing/2014/main" id="{4B104A96-771F-4D1F-8143-C4D264E6B69A}"/>
              </a:ext>
            </a:extLst>
          </p:cNvPr>
          <p:cNvSpPr/>
          <p:nvPr/>
        </p:nvSpPr>
        <p:spPr>
          <a:xfrm>
            <a:off x="211934" y="3148462"/>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Haal Personen</a:t>
            </a:r>
            <a:endParaRPr lang="en-NL" sz="1400" dirty="0"/>
          </a:p>
        </p:txBody>
      </p:sp>
      <p:cxnSp>
        <p:nvCxnSpPr>
          <p:cNvPr id="88" name="Rechte verbindingslijn met pijl 87">
            <a:extLst>
              <a:ext uri="{FF2B5EF4-FFF2-40B4-BE49-F238E27FC236}">
                <a16:creationId xmlns:a16="http://schemas.microsoft.com/office/drawing/2014/main" id="{75CE2ADD-0633-4BF1-AA78-42B86A90C0FD}"/>
              </a:ext>
            </a:extLst>
          </p:cNvPr>
          <p:cNvCxnSpPr>
            <a:cxnSpLocks/>
            <a:stCxn id="4" idx="0"/>
            <a:endCxn id="86" idx="1"/>
          </p:cNvCxnSpPr>
          <p:nvPr/>
        </p:nvCxnSpPr>
        <p:spPr>
          <a:xfrm flipH="1" flipV="1">
            <a:off x="849983" y="3532666"/>
            <a:ext cx="19513" cy="297734"/>
          </a:xfrm>
          <a:prstGeom prst="straightConnector1">
            <a:avLst/>
          </a:prstGeom>
          <a:ln w="28575">
            <a:solidFill>
              <a:srgbClr val="00B050"/>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graphicFrame>
        <p:nvGraphicFramePr>
          <p:cNvPr id="34" name="Tabel 14">
            <a:extLst>
              <a:ext uri="{FF2B5EF4-FFF2-40B4-BE49-F238E27FC236}">
                <a16:creationId xmlns:a16="http://schemas.microsoft.com/office/drawing/2014/main" id="{DF5EDE3E-2016-4811-B510-3E140158FDBA}"/>
              </a:ext>
            </a:extLst>
          </p:cNvPr>
          <p:cNvGraphicFramePr>
            <a:graphicFrameLocks noGrp="1"/>
          </p:cNvGraphicFramePr>
          <p:nvPr>
            <p:extLst>
              <p:ext uri="{D42A27DB-BD31-4B8C-83A1-F6EECF244321}">
                <p14:modId xmlns:p14="http://schemas.microsoft.com/office/powerpoint/2010/main" val="944972102"/>
              </p:ext>
            </p:extLst>
          </p:nvPr>
        </p:nvGraphicFramePr>
        <p:xfrm>
          <a:off x="5019111" y="5101472"/>
          <a:ext cx="2858814" cy="1645920"/>
        </p:xfrm>
        <a:graphic>
          <a:graphicData uri="http://schemas.openxmlformats.org/drawingml/2006/table">
            <a:tbl>
              <a:tblPr firstCol="1" bandRow="1">
                <a:tableStyleId>{5C22544A-7EE6-4342-B048-85BDC9FD1C3A}</a:tableStyleId>
              </a:tblPr>
              <a:tblGrid>
                <a:gridCol w="1429407">
                  <a:extLst>
                    <a:ext uri="{9D8B030D-6E8A-4147-A177-3AD203B41FA5}">
                      <a16:colId xmlns:a16="http://schemas.microsoft.com/office/drawing/2014/main" val="3986655731"/>
                    </a:ext>
                  </a:extLst>
                </a:gridCol>
                <a:gridCol w="1429407">
                  <a:extLst>
                    <a:ext uri="{9D8B030D-6E8A-4147-A177-3AD203B41FA5}">
                      <a16:colId xmlns:a16="http://schemas.microsoft.com/office/drawing/2014/main" val="3668402625"/>
                    </a:ext>
                  </a:extLst>
                </a:gridCol>
              </a:tblGrid>
              <a:tr h="247640">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7640">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7640">
                <a:tc>
                  <a:txBody>
                    <a:bodyPr/>
                    <a:lstStyle/>
                    <a:p>
                      <a:r>
                        <a:rPr lang="nl-NL" sz="1200" dirty="0"/>
                        <a:t>Leeftijd</a:t>
                      </a:r>
                      <a:endParaRPr lang="en-NL" sz="1200" dirty="0"/>
                    </a:p>
                  </a:txBody>
                  <a:tcPr/>
                </a:tc>
                <a:tc>
                  <a:txBody>
                    <a:bodyPr/>
                    <a:lstStyle/>
                    <a:p>
                      <a:r>
                        <a:rPr lang="nl-NL" sz="1200" dirty="0"/>
                        <a:t>18 </a:t>
                      </a:r>
                      <a:r>
                        <a:rPr lang="nl-NL" sz="1200" dirty="0">
                          <a:sym typeface="Wingdings" panose="05000000000000000000" pitchFamily="2" charset="2"/>
                        </a:rPr>
                        <a:t> 33</a:t>
                      </a:r>
                      <a:endParaRPr lang="en-NL" sz="1200" dirty="0"/>
                    </a:p>
                  </a:txBody>
                  <a:tcPr/>
                </a:tc>
                <a:extLst>
                  <a:ext uri="{0D108BD9-81ED-4DB2-BD59-A6C34878D82A}">
                    <a16:rowId xmlns:a16="http://schemas.microsoft.com/office/drawing/2014/main" val="123423597"/>
                  </a:ext>
                </a:extLst>
              </a:tr>
              <a:tr h="247640">
                <a:tc>
                  <a:txBody>
                    <a:bodyPr/>
                    <a:lstStyle/>
                    <a:p>
                      <a:r>
                        <a:rPr lang="nl-NL" sz="1200" dirty="0"/>
                        <a:t>Woonplaats</a:t>
                      </a:r>
                      <a:endParaRPr lang="en-NL" sz="1200" dirty="0"/>
                    </a:p>
                  </a:txBody>
                  <a:tcPr/>
                </a:tc>
                <a:tc>
                  <a:txBody>
                    <a:bodyPr/>
                    <a:lstStyle/>
                    <a:p>
                      <a:r>
                        <a:rPr lang="nl-NL" sz="1200" dirty="0" err="1"/>
                        <a:t>Ljouwert</a:t>
                      </a:r>
                      <a:endParaRPr lang="en-NL" sz="1200" dirty="0"/>
                    </a:p>
                  </a:txBody>
                  <a:tcPr/>
                </a:tc>
                <a:extLst>
                  <a:ext uri="{0D108BD9-81ED-4DB2-BD59-A6C34878D82A}">
                    <a16:rowId xmlns:a16="http://schemas.microsoft.com/office/drawing/2014/main" val="3920558840"/>
                  </a:ext>
                </a:extLst>
              </a:tr>
              <a:tr h="247640">
                <a:tc>
                  <a:txBody>
                    <a:bodyPr/>
                    <a:lstStyle/>
                    <a:p>
                      <a:r>
                        <a:rPr lang="nl-NL" sz="1200" dirty="0"/>
                        <a:t>Beroep</a:t>
                      </a:r>
                      <a:endParaRPr lang="en-NL" sz="1200" dirty="0"/>
                    </a:p>
                  </a:txBody>
                  <a:tcPr/>
                </a:tc>
                <a:tc>
                  <a:txBody>
                    <a:bodyPr/>
                    <a:lstStyle/>
                    <a:p>
                      <a:r>
                        <a:rPr lang="nl-NL" sz="1200" dirty="0"/>
                        <a:t>Docent</a:t>
                      </a:r>
                      <a:endParaRPr lang="en-NL" sz="1200" dirty="0"/>
                    </a:p>
                  </a:txBody>
                  <a:tcPr/>
                </a:tc>
                <a:extLst>
                  <a:ext uri="{0D108BD9-81ED-4DB2-BD59-A6C34878D82A}">
                    <a16:rowId xmlns:a16="http://schemas.microsoft.com/office/drawing/2014/main" val="2736647680"/>
                  </a:ext>
                </a:extLst>
              </a:tr>
              <a:tr h="247640">
                <a:tc>
                  <a:txBody>
                    <a:bodyPr/>
                    <a:lstStyle/>
                    <a:p>
                      <a:r>
                        <a:rPr lang="nl-NL" sz="1200" dirty="0" err="1"/>
                        <a:t>Hobbies</a:t>
                      </a:r>
                      <a:endParaRPr lang="en-NL" sz="1200" dirty="0"/>
                    </a:p>
                  </a:txBody>
                  <a:tcPr/>
                </a:tc>
                <a:tc>
                  <a:txBody>
                    <a:bodyPr/>
                    <a:lstStyle/>
                    <a:p>
                      <a:r>
                        <a:rPr lang="nl-NL" sz="1200" dirty="0"/>
                        <a:t>Vissen</a:t>
                      </a:r>
                      <a:endParaRPr lang="en-NL" sz="1200"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61878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3: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
        <p:nvSpPr>
          <p:cNvPr id="9" name="Rechthoek: afgeronde hoeken 8">
            <a:extLst>
              <a:ext uri="{FF2B5EF4-FFF2-40B4-BE49-F238E27FC236}">
                <a16:creationId xmlns:a16="http://schemas.microsoft.com/office/drawing/2014/main" id="{A7F0C998-4698-4EB7-BAFD-9114315910E8}"/>
              </a:ext>
            </a:extLst>
          </p:cNvPr>
          <p:cNvSpPr/>
          <p:nvPr/>
        </p:nvSpPr>
        <p:spPr>
          <a:xfrm>
            <a:off x="1674796" y="3263765"/>
            <a:ext cx="885525" cy="25212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Edit</a:t>
            </a:r>
            <a:endParaRPr lang="en-NL" dirty="0"/>
          </a:p>
        </p:txBody>
      </p:sp>
      <p:sp>
        <p:nvSpPr>
          <p:cNvPr id="3" name="Tekstvak 2">
            <a:extLst>
              <a:ext uri="{FF2B5EF4-FFF2-40B4-BE49-F238E27FC236}">
                <a16:creationId xmlns:a16="http://schemas.microsoft.com/office/drawing/2014/main" id="{3BA5868F-2BEA-4A2A-81D0-0E464E36A71A}"/>
              </a:ext>
            </a:extLst>
          </p:cNvPr>
          <p:cNvSpPr txBox="1"/>
          <p:nvPr/>
        </p:nvSpPr>
        <p:spPr>
          <a:xfrm>
            <a:off x="1072055" y="1607419"/>
            <a:ext cx="4539473" cy="646331"/>
          </a:xfrm>
          <a:prstGeom prst="rect">
            <a:avLst/>
          </a:prstGeom>
          <a:noFill/>
        </p:spPr>
        <p:txBody>
          <a:bodyPr wrap="square" rtlCol="0">
            <a:spAutoFit/>
          </a:bodyPr>
          <a:lstStyle/>
          <a:p>
            <a:r>
              <a:rPr lang="nl-NL" dirty="0"/>
              <a:t>Zet de </a:t>
            </a:r>
            <a:r>
              <a:rPr lang="nl-NL" dirty="0" err="1"/>
              <a:t>Edit</a:t>
            </a:r>
            <a:r>
              <a:rPr lang="nl-NL" dirty="0"/>
              <a:t> button in component A zodat component A altijd weet wat er veranderd is.</a:t>
            </a:r>
            <a:endParaRPr lang="en-NL" dirty="0"/>
          </a:p>
        </p:txBody>
      </p:sp>
    </p:spTree>
    <p:extLst>
      <p:ext uri="{BB962C8B-B14F-4D97-AF65-F5344CB8AC3E}">
        <p14:creationId xmlns:p14="http://schemas.microsoft.com/office/powerpoint/2010/main" val="1371347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28D91-C50F-4455-A25B-CA4722A9123A}"/>
              </a:ext>
            </a:extLst>
          </p:cNvPr>
          <p:cNvSpPr>
            <a:spLocks noGrp="1"/>
          </p:cNvSpPr>
          <p:nvPr>
            <p:ph type="title"/>
          </p:nvPr>
        </p:nvSpPr>
        <p:spPr/>
        <p:txBody>
          <a:bodyPr/>
          <a:lstStyle/>
          <a:p>
            <a:r>
              <a:rPr lang="nl-NL" dirty="0"/>
              <a:t>Initialisatie van een component</a:t>
            </a:r>
            <a:endParaRPr lang="en-NL" dirty="0"/>
          </a:p>
        </p:txBody>
      </p:sp>
      <p:sp>
        <p:nvSpPr>
          <p:cNvPr id="4" name="Rechthoek: afgeronde hoeken 3">
            <a:extLst>
              <a:ext uri="{FF2B5EF4-FFF2-40B4-BE49-F238E27FC236}">
                <a16:creationId xmlns:a16="http://schemas.microsoft.com/office/drawing/2014/main" id="{0F185C71-F55C-43D8-8FD8-9D3B8BFB90F2}"/>
              </a:ext>
            </a:extLst>
          </p:cNvPr>
          <p:cNvSpPr/>
          <p:nvPr/>
        </p:nvSpPr>
        <p:spPr>
          <a:xfrm>
            <a:off x="1185512" y="342900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Constructor</a:t>
            </a:r>
            <a:endParaRPr lang="en-NL" dirty="0"/>
          </a:p>
        </p:txBody>
      </p:sp>
      <p:sp>
        <p:nvSpPr>
          <p:cNvPr id="5" name="Rechthoek: afgeronde hoeken 4">
            <a:extLst>
              <a:ext uri="{FF2B5EF4-FFF2-40B4-BE49-F238E27FC236}">
                <a16:creationId xmlns:a16="http://schemas.microsoft.com/office/drawing/2014/main" id="{D681C2F8-7789-4741-9F49-8323ADCF453B}"/>
              </a:ext>
            </a:extLst>
          </p:cNvPr>
          <p:cNvSpPr/>
          <p:nvPr/>
        </p:nvSpPr>
        <p:spPr>
          <a:xfrm>
            <a:off x="3367238" y="343221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OnInit</a:t>
            </a:r>
            <a:endParaRPr lang="en-NL" dirty="0"/>
          </a:p>
        </p:txBody>
      </p:sp>
      <p:sp>
        <p:nvSpPr>
          <p:cNvPr id="6" name="Rechthoek: afgeronde hoeken 5">
            <a:extLst>
              <a:ext uri="{FF2B5EF4-FFF2-40B4-BE49-F238E27FC236}">
                <a16:creationId xmlns:a16="http://schemas.microsoft.com/office/drawing/2014/main" id="{71E877AE-7EA7-480E-B1BF-C9EBDCC8D180}"/>
              </a:ext>
            </a:extLst>
          </p:cNvPr>
          <p:cNvSpPr/>
          <p:nvPr/>
        </p:nvSpPr>
        <p:spPr>
          <a:xfrm>
            <a:off x="5582653" y="3429001"/>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err="1"/>
              <a:t>ngAfterViewInit</a:t>
            </a:r>
            <a:endParaRPr lang="en-NL" sz="1400" dirty="0"/>
          </a:p>
        </p:txBody>
      </p:sp>
      <p:sp>
        <p:nvSpPr>
          <p:cNvPr id="7" name="Rechthoek: afgeronde hoeken 6">
            <a:extLst>
              <a:ext uri="{FF2B5EF4-FFF2-40B4-BE49-F238E27FC236}">
                <a16:creationId xmlns:a16="http://schemas.microsoft.com/office/drawing/2014/main" id="{EFD25DF2-E2DF-4A82-B6CD-A5ABC0F4B69E}"/>
              </a:ext>
            </a:extLst>
          </p:cNvPr>
          <p:cNvSpPr/>
          <p:nvPr/>
        </p:nvSpPr>
        <p:spPr>
          <a:xfrm>
            <a:off x="7812237" y="342900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On Changes</a:t>
            </a:r>
            <a:endParaRPr lang="en-NL" dirty="0"/>
          </a:p>
        </p:txBody>
      </p:sp>
      <p:cxnSp>
        <p:nvCxnSpPr>
          <p:cNvPr id="10" name="Rechte verbindingslijn met pijl 9">
            <a:extLst>
              <a:ext uri="{FF2B5EF4-FFF2-40B4-BE49-F238E27FC236}">
                <a16:creationId xmlns:a16="http://schemas.microsoft.com/office/drawing/2014/main" id="{22C8F60E-E397-41BC-AFFD-87D076B516EF}"/>
              </a:ext>
            </a:extLst>
          </p:cNvPr>
          <p:cNvCxnSpPr>
            <a:cxnSpLocks/>
            <a:stCxn id="4" idx="3"/>
            <a:endCxn id="5" idx="1"/>
          </p:cNvCxnSpPr>
          <p:nvPr/>
        </p:nvCxnSpPr>
        <p:spPr>
          <a:xfrm>
            <a:off x="2696678" y="3818824"/>
            <a:ext cx="670560" cy="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3686D336-3CA1-44C7-AFFE-52EA84D52E37}"/>
              </a:ext>
            </a:extLst>
          </p:cNvPr>
          <p:cNvCxnSpPr>
            <a:cxnSpLocks/>
            <a:stCxn id="5" idx="3"/>
            <a:endCxn id="6" idx="1"/>
          </p:cNvCxnSpPr>
          <p:nvPr/>
        </p:nvCxnSpPr>
        <p:spPr>
          <a:xfrm flipV="1">
            <a:off x="4878404" y="3818825"/>
            <a:ext cx="704249" cy="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FFB18379-F5E8-450C-8360-30805D1D034A}"/>
              </a:ext>
            </a:extLst>
          </p:cNvPr>
          <p:cNvCxnSpPr>
            <a:cxnSpLocks/>
            <a:stCxn id="6" idx="3"/>
            <a:endCxn id="7" idx="1"/>
          </p:cNvCxnSpPr>
          <p:nvPr/>
        </p:nvCxnSpPr>
        <p:spPr>
          <a:xfrm flipV="1">
            <a:off x="7093819" y="3818824"/>
            <a:ext cx="7184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70E44FB3-AA0C-4F87-B1D1-93F0EDC7786E}"/>
              </a:ext>
            </a:extLst>
          </p:cNvPr>
          <p:cNvSpPr/>
          <p:nvPr/>
        </p:nvSpPr>
        <p:spPr>
          <a:xfrm>
            <a:off x="1213851" y="219455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1</a:t>
            </a:r>
            <a:r>
              <a:rPr lang="nl-NL" sz="1200" baseline="30000" dirty="0"/>
              <a:t>e</a:t>
            </a:r>
            <a:r>
              <a:rPr lang="nl-NL" sz="1200" dirty="0"/>
              <a:t> keer dat component </a:t>
            </a:r>
            <a:r>
              <a:rPr lang="nl-NL" sz="1200" b="1" dirty="0"/>
              <a:t>geladen</a:t>
            </a:r>
            <a:r>
              <a:rPr lang="nl-NL" sz="1200" dirty="0"/>
              <a:t> wordt</a:t>
            </a:r>
            <a:endParaRPr lang="en-NL" sz="1200" dirty="0"/>
          </a:p>
        </p:txBody>
      </p:sp>
      <p:cxnSp>
        <p:nvCxnSpPr>
          <p:cNvPr id="19" name="Rechte verbindingslijn met pijl 18">
            <a:extLst>
              <a:ext uri="{FF2B5EF4-FFF2-40B4-BE49-F238E27FC236}">
                <a16:creationId xmlns:a16="http://schemas.microsoft.com/office/drawing/2014/main" id="{102ACE16-0EAC-422E-B2DE-4EC20A01F1AB}"/>
              </a:ext>
            </a:extLst>
          </p:cNvPr>
          <p:cNvCxnSpPr>
            <a:cxnSpLocks/>
          </p:cNvCxnSpPr>
          <p:nvPr/>
        </p:nvCxnSpPr>
        <p:spPr>
          <a:xfrm>
            <a:off x="1934010" y="2974206"/>
            <a:ext cx="0" cy="454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Ovaal 22">
            <a:extLst>
              <a:ext uri="{FF2B5EF4-FFF2-40B4-BE49-F238E27FC236}">
                <a16:creationId xmlns:a16="http://schemas.microsoft.com/office/drawing/2014/main" id="{933635A6-B87A-4687-8B7F-9124D0FEA117}"/>
              </a:ext>
            </a:extLst>
          </p:cNvPr>
          <p:cNvSpPr/>
          <p:nvPr/>
        </p:nvSpPr>
        <p:spPr>
          <a:xfrm>
            <a:off x="3395577" y="221380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1</a:t>
            </a:r>
            <a:r>
              <a:rPr lang="nl-NL" sz="1200" baseline="30000" dirty="0"/>
              <a:t>e</a:t>
            </a:r>
            <a:r>
              <a:rPr lang="nl-NL" sz="1200" dirty="0"/>
              <a:t> keer dat component </a:t>
            </a:r>
            <a:r>
              <a:rPr lang="nl-NL" sz="1200" b="1" dirty="0"/>
              <a:t>getoond</a:t>
            </a:r>
            <a:r>
              <a:rPr lang="nl-NL" sz="1200" dirty="0"/>
              <a:t> wordt</a:t>
            </a:r>
            <a:endParaRPr lang="en-NL" sz="1200" dirty="0"/>
          </a:p>
        </p:txBody>
      </p:sp>
      <p:sp>
        <p:nvSpPr>
          <p:cNvPr id="24" name="Ovaal 23">
            <a:extLst>
              <a:ext uri="{FF2B5EF4-FFF2-40B4-BE49-F238E27FC236}">
                <a16:creationId xmlns:a16="http://schemas.microsoft.com/office/drawing/2014/main" id="{DDAD331E-34A6-484B-83F3-731336951879}"/>
              </a:ext>
            </a:extLst>
          </p:cNvPr>
          <p:cNvSpPr/>
          <p:nvPr/>
        </p:nvSpPr>
        <p:spPr>
          <a:xfrm>
            <a:off x="7840576" y="221380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Wijziging van @Input</a:t>
            </a:r>
            <a:endParaRPr lang="en-NL" sz="1200" dirty="0"/>
          </a:p>
        </p:txBody>
      </p:sp>
      <p:sp>
        <p:nvSpPr>
          <p:cNvPr id="25" name="Ovaal 24">
            <a:extLst>
              <a:ext uri="{FF2B5EF4-FFF2-40B4-BE49-F238E27FC236}">
                <a16:creationId xmlns:a16="http://schemas.microsoft.com/office/drawing/2014/main" id="{55358904-280D-4F3B-A9B2-FF1F1881B0FA}"/>
              </a:ext>
            </a:extLst>
          </p:cNvPr>
          <p:cNvSpPr/>
          <p:nvPr/>
        </p:nvSpPr>
        <p:spPr>
          <a:xfrm>
            <a:off x="5610992" y="2194558"/>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Component is geladen</a:t>
            </a:r>
            <a:endParaRPr lang="en-NL" sz="1200" dirty="0"/>
          </a:p>
        </p:txBody>
      </p:sp>
      <p:cxnSp>
        <p:nvCxnSpPr>
          <p:cNvPr id="26" name="Rechte verbindingslijn met pijl 25">
            <a:extLst>
              <a:ext uri="{FF2B5EF4-FFF2-40B4-BE49-F238E27FC236}">
                <a16:creationId xmlns:a16="http://schemas.microsoft.com/office/drawing/2014/main" id="{81B9A7F7-AE47-4DCD-BF14-160DB456F4E1}"/>
              </a:ext>
            </a:extLst>
          </p:cNvPr>
          <p:cNvCxnSpPr>
            <a:cxnSpLocks/>
          </p:cNvCxnSpPr>
          <p:nvPr/>
        </p:nvCxnSpPr>
        <p:spPr>
          <a:xfrm>
            <a:off x="4113063" y="2993456"/>
            <a:ext cx="0" cy="4387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Rechte verbindingslijn met pijl 28">
            <a:extLst>
              <a:ext uri="{FF2B5EF4-FFF2-40B4-BE49-F238E27FC236}">
                <a16:creationId xmlns:a16="http://schemas.microsoft.com/office/drawing/2014/main" id="{C7D2286A-E5AE-40AF-854F-269294BB7459}"/>
              </a:ext>
            </a:extLst>
          </p:cNvPr>
          <p:cNvCxnSpPr>
            <a:cxnSpLocks/>
          </p:cNvCxnSpPr>
          <p:nvPr/>
        </p:nvCxnSpPr>
        <p:spPr>
          <a:xfrm>
            <a:off x="6324067" y="2974205"/>
            <a:ext cx="0" cy="4547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Rechte verbindingslijn met pijl 31">
            <a:extLst>
              <a:ext uri="{FF2B5EF4-FFF2-40B4-BE49-F238E27FC236}">
                <a16:creationId xmlns:a16="http://schemas.microsoft.com/office/drawing/2014/main" id="{C1180D3D-93CE-49A5-97BB-CFF03A8F6E98}"/>
              </a:ext>
            </a:extLst>
          </p:cNvPr>
          <p:cNvCxnSpPr>
            <a:cxnSpLocks/>
          </p:cNvCxnSpPr>
          <p:nvPr/>
        </p:nvCxnSpPr>
        <p:spPr>
          <a:xfrm>
            <a:off x="8539482" y="2993456"/>
            <a:ext cx="0" cy="4355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6" name="Rechthoek: afgeronde hoeken 35">
            <a:extLst>
              <a:ext uri="{FF2B5EF4-FFF2-40B4-BE49-F238E27FC236}">
                <a16:creationId xmlns:a16="http://schemas.microsoft.com/office/drawing/2014/main" id="{31D045DD-7CAB-425F-B581-DD9D34DE0806}"/>
              </a:ext>
            </a:extLst>
          </p:cNvPr>
          <p:cNvSpPr/>
          <p:nvPr/>
        </p:nvSpPr>
        <p:spPr>
          <a:xfrm>
            <a:off x="7812237" y="5049653"/>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On </a:t>
            </a:r>
            <a:r>
              <a:rPr lang="nl-NL" dirty="0" err="1"/>
              <a:t>Destroy</a:t>
            </a:r>
            <a:endParaRPr lang="en-NL" dirty="0"/>
          </a:p>
        </p:txBody>
      </p:sp>
      <p:cxnSp>
        <p:nvCxnSpPr>
          <p:cNvPr id="37" name="Rechte verbindingslijn met pijl 36">
            <a:extLst>
              <a:ext uri="{FF2B5EF4-FFF2-40B4-BE49-F238E27FC236}">
                <a16:creationId xmlns:a16="http://schemas.microsoft.com/office/drawing/2014/main" id="{7E42F329-C95A-4A8E-A6FA-7BE4A3FF71DF}"/>
              </a:ext>
            </a:extLst>
          </p:cNvPr>
          <p:cNvCxnSpPr>
            <a:cxnSpLocks/>
            <a:stCxn id="7" idx="2"/>
            <a:endCxn id="36" idx="0"/>
          </p:cNvCxnSpPr>
          <p:nvPr/>
        </p:nvCxnSpPr>
        <p:spPr>
          <a:xfrm>
            <a:off x="8567820" y="4208647"/>
            <a:ext cx="0" cy="84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al 39">
            <a:extLst>
              <a:ext uri="{FF2B5EF4-FFF2-40B4-BE49-F238E27FC236}">
                <a16:creationId xmlns:a16="http://schemas.microsoft.com/office/drawing/2014/main" id="{AAF48471-5D36-40CC-BA97-AE89C64462BF}"/>
              </a:ext>
            </a:extLst>
          </p:cNvPr>
          <p:cNvSpPr/>
          <p:nvPr/>
        </p:nvSpPr>
        <p:spPr>
          <a:xfrm>
            <a:off x="9961611" y="5049653"/>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Component wordt opgeruimd</a:t>
            </a:r>
            <a:endParaRPr lang="en-NL" sz="1200" dirty="0"/>
          </a:p>
        </p:txBody>
      </p:sp>
      <p:cxnSp>
        <p:nvCxnSpPr>
          <p:cNvPr id="41" name="Rechte verbindingslijn met pijl 40">
            <a:extLst>
              <a:ext uri="{FF2B5EF4-FFF2-40B4-BE49-F238E27FC236}">
                <a16:creationId xmlns:a16="http://schemas.microsoft.com/office/drawing/2014/main" id="{6B5665D3-2104-4D33-91D4-E12EB61786FC}"/>
              </a:ext>
            </a:extLst>
          </p:cNvPr>
          <p:cNvCxnSpPr>
            <a:cxnSpLocks/>
            <a:stCxn id="40" idx="2"/>
            <a:endCxn id="36" idx="3"/>
          </p:cNvCxnSpPr>
          <p:nvPr/>
        </p:nvCxnSpPr>
        <p:spPr>
          <a:xfrm flipH="1">
            <a:off x="9323403" y="5439477"/>
            <a:ext cx="63820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Tekstvak 43">
            <a:extLst>
              <a:ext uri="{FF2B5EF4-FFF2-40B4-BE49-F238E27FC236}">
                <a16:creationId xmlns:a16="http://schemas.microsoft.com/office/drawing/2014/main" id="{825C76F6-E3B2-4F2F-BF61-C94F1AAFBBA2}"/>
              </a:ext>
            </a:extLst>
          </p:cNvPr>
          <p:cNvSpPr txBox="1"/>
          <p:nvPr/>
        </p:nvSpPr>
        <p:spPr>
          <a:xfrm>
            <a:off x="3494240" y="4208647"/>
            <a:ext cx="1183899" cy="646331"/>
          </a:xfrm>
          <a:prstGeom prst="rect">
            <a:avLst/>
          </a:prstGeom>
          <a:noFill/>
        </p:spPr>
        <p:txBody>
          <a:bodyPr wrap="square" rtlCol="0">
            <a:spAutoFit/>
          </a:bodyPr>
          <a:lstStyle/>
          <a:p>
            <a:pPr algn="ctr"/>
            <a:r>
              <a:rPr lang="nl-NL" dirty="0"/>
              <a:t>Zelf data ophalen</a:t>
            </a:r>
            <a:endParaRPr lang="en-NL" dirty="0"/>
          </a:p>
        </p:txBody>
      </p:sp>
    </p:spTree>
    <p:extLst>
      <p:ext uri="{BB962C8B-B14F-4D97-AF65-F5344CB8AC3E}">
        <p14:creationId xmlns:p14="http://schemas.microsoft.com/office/powerpoint/2010/main" val="2780855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 (</a:t>
            </a:r>
            <a:r>
              <a:rPr lang="nl-NL" dirty="0" err="1">
                <a:sym typeface="Wingdings" panose="05000000000000000000" pitchFamily="2" charset="2"/>
              </a:rPr>
              <a:t>Scalable</a:t>
            </a:r>
            <a:r>
              <a:rPr lang="nl-NL" dirty="0">
                <a:sym typeface="Wingdings" panose="05000000000000000000" pitchFamily="2" charset="2"/>
              </a:rPr>
              <a:t> </a:t>
            </a:r>
            <a:r>
              <a:rPr lang="nl-NL">
                <a:sym typeface="Wingdings" panose="05000000000000000000" pitchFamily="2" charset="2"/>
              </a:rPr>
              <a:t>Vector Graphics)</a:t>
            </a:r>
            <a:endParaRPr lang="nl-NL" dirty="0">
              <a:sym typeface="Wingdings" panose="05000000000000000000" pitchFamily="2" charset="2"/>
            </a:endParaRP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21" name="Rechte verbindingslijn met pijl 20">
            <a:extLst>
              <a:ext uri="{FF2B5EF4-FFF2-40B4-BE49-F238E27FC236}">
                <a16:creationId xmlns:a16="http://schemas.microsoft.com/office/drawing/2014/main" id="{02FB33FE-B497-43B3-972E-27C75E878E7A}"/>
              </a:ext>
            </a:extLst>
          </p:cNvPr>
          <p:cNvCxnSpPr>
            <a:cxnSpLocks/>
          </p:cNvCxnSpPr>
          <p:nvPr/>
        </p:nvCxnSpPr>
        <p:spPr>
          <a:xfrm flipH="1" flipV="1">
            <a:off x="5433848" y="4961129"/>
            <a:ext cx="1123486"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5182</TotalTime>
  <Words>1920</Words>
  <Application>Microsoft Office PowerPoint</Application>
  <PresentationFormat>Breedbeeld</PresentationFormat>
  <Paragraphs>462</Paragraphs>
  <Slides>50</Slides>
  <Notes>19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50</vt:i4>
      </vt:variant>
    </vt:vector>
  </HeadingPairs>
  <TitlesOfParts>
    <vt:vector size="55"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Frameworks</vt:lpstr>
      <vt:lpstr>Angular</vt:lpstr>
      <vt:lpstr>Componenten</vt:lpstr>
      <vt:lpstr>Variant 1: Master - Detail</vt:lpstr>
      <vt:lpstr>Variant 1: Master – Detail met store</vt:lpstr>
      <vt:lpstr>Variant 1: Master – Detail met store – met HTTP/Backend</vt:lpstr>
      <vt:lpstr>Variant 3: Master - Detail</vt:lpstr>
      <vt:lpstr>Initialisatie van een component</vt:lpstr>
      <vt:lpstr>Animations, Tekenen en Templates</vt:lpstr>
      <vt:lpstr>CSS vs JS</vt:lpstr>
      <vt:lpstr>SVG &amp; Canvas</vt:lpstr>
      <vt:lpstr>Templating</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147</cp:revision>
  <dcterms:created xsi:type="dcterms:W3CDTF">2018-06-08T13:36:05Z</dcterms:created>
  <dcterms:modified xsi:type="dcterms:W3CDTF">2020-12-14T17:45:21Z</dcterms:modified>
</cp:coreProperties>
</file>