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95" r:id="rId3"/>
    <p:sldId id="257" r:id="rId4"/>
    <p:sldId id="258" r:id="rId5"/>
    <p:sldId id="259" r:id="rId6"/>
    <p:sldId id="260" r:id="rId7"/>
    <p:sldId id="292" r:id="rId8"/>
    <p:sldId id="293" r:id="rId9"/>
    <p:sldId id="261" r:id="rId10"/>
    <p:sldId id="276" r:id="rId11"/>
    <p:sldId id="294" r:id="rId12"/>
    <p:sldId id="275" r:id="rId13"/>
    <p:sldId id="278" r:id="rId14"/>
    <p:sldId id="279" r:id="rId15"/>
    <p:sldId id="280" r:id="rId16"/>
    <p:sldId id="281" r:id="rId17"/>
    <p:sldId id="282" r:id="rId18"/>
    <p:sldId id="283" r:id="rId19"/>
    <p:sldId id="284" r:id="rId20"/>
    <p:sldId id="288" r:id="rId21"/>
    <p:sldId id="285" r:id="rId22"/>
    <p:sldId id="286" r:id="rId23"/>
    <p:sldId id="287" r:id="rId24"/>
    <p:sldId id="277" r:id="rId25"/>
    <p:sldId id="262" r:id="rId26"/>
    <p:sldId id="263" r:id="rId27"/>
    <p:sldId id="289" r:id="rId28"/>
    <p:sldId id="290" r:id="rId29"/>
    <p:sldId id="264" r:id="rId30"/>
    <p:sldId id="267" r:id="rId31"/>
    <p:sldId id="291" r:id="rId32"/>
    <p:sldId id="265" r:id="rId33"/>
    <p:sldId id="298" r:id="rId34"/>
    <p:sldId id="296" r:id="rId35"/>
    <p:sldId id="297" r:id="rId36"/>
    <p:sldId id="300" r:id="rId37"/>
    <p:sldId id="301" r:id="rId38"/>
    <p:sldId id="303" r:id="rId39"/>
    <p:sldId id="299" r:id="rId40"/>
    <p:sldId id="266" r:id="rId41"/>
    <p:sldId id="268" r:id="rId42"/>
    <p:sldId id="269" r:id="rId43"/>
    <p:sldId id="27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 id="295"/>
          </p14:sldIdLst>
        </p14:section>
        <p14:section name="Algemeen" id="{C204DCB9-0C39-46C1-AE5B-4234D36EF3C9}">
          <p14:sldIdLst>
            <p14:sldId id="257"/>
            <p14:sldId id="258"/>
            <p14:sldId id="259"/>
            <p14:sldId id="260"/>
            <p14:sldId id="292"/>
            <p14:sldId id="293"/>
            <p14:sldId id="261"/>
            <p14:sldId id="276"/>
            <p14:sldId id="294"/>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98"/>
            <p14:sldId id="296"/>
            <p14:sldId id="297"/>
            <p14:sldId id="300"/>
            <p14:sldId id="301"/>
            <p14:sldId id="303"/>
            <p14:sldId id="299"/>
            <p14:sldId id="266"/>
            <p14:sldId id="268"/>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79394" autoAdjust="0"/>
  </p:normalViewPr>
  <p:slideViewPr>
    <p:cSldViewPr snapToGrid="0">
      <p:cViewPr varScale="1">
        <p:scale>
          <a:sx n="91" d="100"/>
          <a:sy n="91"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3-12-2020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23</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24</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38</a:t>
            </a:fld>
            <a:endParaRPr lang="nl-NL"/>
          </a:p>
        </p:txBody>
      </p:sp>
    </p:spTree>
    <p:extLst>
      <p:ext uri="{BB962C8B-B14F-4D97-AF65-F5344CB8AC3E}">
        <p14:creationId xmlns:p14="http://schemas.microsoft.com/office/powerpoint/2010/main" val="227949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43</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9</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12</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15</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18</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3500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104823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45DAC9F6-3738-4460-8688-6326A9BE3FE6}"/>
              </a:ext>
            </a:extLst>
          </p:cNvPr>
          <p:cNvSpPr>
            <a:spLocks noGrp="1"/>
          </p:cNvSpPr>
          <p:nvPr>
            <p:ph type="pic" sz="quarter" idx="10"/>
          </p:nvPr>
        </p:nvSpPr>
        <p:spPr/>
      </p:sp>
      <p:sp>
        <p:nvSpPr>
          <p:cNvPr id="3" name="Titel 2">
            <a:extLst>
              <a:ext uri="{FF2B5EF4-FFF2-40B4-BE49-F238E27FC236}">
                <a16:creationId xmlns:a16="http://schemas.microsoft.com/office/drawing/2014/main" id="{9A45B11F-5214-4B9D-8CB6-7FCD1631B189}"/>
              </a:ext>
            </a:extLst>
          </p:cNvPr>
          <p:cNvSpPr>
            <a:spLocks noGrp="1"/>
          </p:cNvSpPr>
          <p:nvPr>
            <p:ph type="ctrTitle"/>
          </p:nvPr>
        </p:nvSpPr>
        <p:spPr/>
        <p:txBody>
          <a:bodyPr/>
          <a:lstStyle/>
          <a:p>
            <a:endParaRPr lang="nl-NL"/>
          </a:p>
        </p:txBody>
      </p:sp>
      <p:sp>
        <p:nvSpPr>
          <p:cNvPr id="4" name="Ondertitel 3">
            <a:extLst>
              <a:ext uri="{FF2B5EF4-FFF2-40B4-BE49-F238E27FC236}">
                <a16:creationId xmlns:a16="http://schemas.microsoft.com/office/drawing/2014/main" id="{382C83AC-5D3A-4B0A-80CF-45CB817DD86B}"/>
              </a:ext>
            </a:extLst>
          </p:cNvPr>
          <p:cNvSpPr>
            <a:spLocks noGrp="1"/>
          </p:cNvSpPr>
          <p:nvPr>
            <p:ph type="subTitle" idx="1"/>
          </p:nvPr>
        </p:nvSpPr>
        <p:spPr/>
        <p:txBody>
          <a:bodyPr/>
          <a:lstStyle/>
          <a:p>
            <a:endParaRPr lang="nl-NL"/>
          </a:p>
        </p:txBody>
      </p:sp>
      <p:sp>
        <p:nvSpPr>
          <p:cNvPr id="5" name="Tijdelijke aanduiding voor tekst 4">
            <a:extLst>
              <a:ext uri="{FF2B5EF4-FFF2-40B4-BE49-F238E27FC236}">
                <a16:creationId xmlns:a16="http://schemas.microsoft.com/office/drawing/2014/main" id="{4BC0AFAE-23FE-4BE4-878D-AB8587E157CC}"/>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136418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https://github.com/NHLStenden/Flex-WebDevelopment-FrontEndDevelopment/tree/master/WebDevelopment/content/examples/Fase01</a:t>
            </a:r>
            <a:endParaRPr lang="nl-NL" dirty="0"/>
          </a:p>
          <a:p>
            <a:endParaRPr lang="nl-NL" dirty="0"/>
          </a:p>
          <a:p>
            <a:r>
              <a:rPr lang="nl-NL" dirty="0">
                <a:hlinkClick r:id="rId3"/>
              </a:rPr>
              <a:t>https://github.com/NHLStenden/Flex-WebDevelopment-FrontEndDevelopment/tree/master/WebDevelopment/content/assignments/01</a:t>
            </a:r>
            <a:endParaRPr lang="nl-NL" dirty="0"/>
          </a:p>
          <a:p>
            <a:endParaRPr lang="nl-NL" dirty="0"/>
          </a:p>
          <a:p>
            <a:r>
              <a:rPr lang="nl-NL">
                <a:hlinkClick r:id="rId4"/>
              </a:rPr>
              <a:t>https://github.com/NHLStenden/Flex-WebDevelopment-FrontEndDevelopment/tree/master/WebDevelopment/content/solutions/opdracht01</a:t>
            </a:r>
            <a:endParaRPr lang="nl-NL"/>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hlinkClick r:id="rId2"/>
              </a:rPr>
              <a:t>https://github.com/NHLStenden/Flex-WebDevelopment-FrontEndDevelopment/tree/master/WebDevelopment/content/examples/Fase02</a:t>
            </a:r>
            <a:endParaRPr lang="nl-NL" dirty="0"/>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Algemeen</a:t>
            </a:r>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Verschil Front-End / </a:t>
            </a:r>
            <a:r>
              <a:rPr lang="nl-NL" dirty="0" err="1"/>
              <a:t>Back-End</a:t>
            </a:r>
            <a:r>
              <a:rPr lang="nl-NL" dirty="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E29D38-A62F-4B74-B288-AB0B7BF9EA15}"/>
              </a:ext>
            </a:extLst>
          </p:cNvPr>
          <p:cNvSpPr>
            <a:spLocks noGrp="1"/>
          </p:cNvSpPr>
          <p:nvPr>
            <p:ph type="title"/>
          </p:nvPr>
        </p:nvSpPr>
        <p:spPr/>
        <p:txBody>
          <a:bodyPr/>
          <a:lstStyle/>
          <a:p>
            <a:r>
              <a:rPr lang="nl-NL" dirty="0"/>
              <a:t>Asynchrone functies</a:t>
            </a:r>
            <a:endParaRPr lang="en-NL" dirty="0"/>
          </a:p>
        </p:txBody>
      </p:sp>
      <p:sp>
        <p:nvSpPr>
          <p:cNvPr id="5" name="Tijdelijke aanduiding voor tekst 4">
            <a:extLst>
              <a:ext uri="{FF2B5EF4-FFF2-40B4-BE49-F238E27FC236}">
                <a16:creationId xmlns:a16="http://schemas.microsoft.com/office/drawing/2014/main" id="{5CFF4A4F-6735-43E3-B465-07DAAABF0AF7}"/>
              </a:ext>
            </a:extLst>
          </p:cNvPr>
          <p:cNvSpPr>
            <a:spLocks noGrp="1"/>
          </p:cNvSpPr>
          <p:nvPr>
            <p:ph type="body" sz="quarter" idx="10"/>
          </p:nvPr>
        </p:nvSpPr>
        <p:spPr/>
        <p:txBody>
          <a:bodyPr/>
          <a:lstStyle/>
          <a:p>
            <a:r>
              <a:rPr lang="nl-NL" dirty="0"/>
              <a:t>Asynchrone functies</a:t>
            </a:r>
          </a:p>
          <a:p>
            <a:r>
              <a:rPr lang="nl-NL" dirty="0"/>
              <a:t>HTTP-calls</a:t>
            </a:r>
          </a:p>
          <a:p>
            <a:r>
              <a:rPr lang="nl-NL" dirty="0" err="1"/>
              <a:t>Promises</a:t>
            </a:r>
            <a:endParaRPr lang="nl-NL" dirty="0"/>
          </a:p>
        </p:txBody>
      </p:sp>
    </p:spTree>
    <p:extLst>
      <p:ext uri="{BB962C8B-B14F-4D97-AF65-F5344CB8AC3E}">
        <p14:creationId xmlns:p14="http://schemas.microsoft.com/office/powerpoint/2010/main" val="1070384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0529-BBF5-4760-A086-20135F9DAE80}"/>
              </a:ext>
            </a:extLst>
          </p:cNvPr>
          <p:cNvSpPr>
            <a:spLocks noGrp="1"/>
          </p:cNvSpPr>
          <p:nvPr>
            <p:ph type="title"/>
          </p:nvPr>
        </p:nvSpPr>
        <p:spPr/>
        <p:txBody>
          <a:bodyPr/>
          <a:lstStyle/>
          <a:p>
            <a:r>
              <a:rPr lang="nl-NL" dirty="0"/>
              <a:t>Asynchrone functies</a:t>
            </a:r>
            <a:endParaRPr lang="en-NL" dirty="0"/>
          </a:p>
        </p:txBody>
      </p:sp>
      <p:sp>
        <p:nvSpPr>
          <p:cNvPr id="3" name="Tijdelijke aanduiding voor inhoud 2">
            <a:extLst>
              <a:ext uri="{FF2B5EF4-FFF2-40B4-BE49-F238E27FC236}">
                <a16:creationId xmlns:a16="http://schemas.microsoft.com/office/drawing/2014/main" id="{063752D4-2CD4-40D6-A7BD-C58FC4297045}"/>
              </a:ext>
            </a:extLst>
          </p:cNvPr>
          <p:cNvSpPr>
            <a:spLocks noGrp="1"/>
          </p:cNvSpPr>
          <p:nvPr>
            <p:ph idx="1"/>
          </p:nvPr>
        </p:nvSpPr>
        <p:spPr>
          <a:xfrm>
            <a:off x="21457" y="1558263"/>
            <a:ext cx="5706682" cy="4989682"/>
          </a:xfrm>
        </p:spPr>
        <p:txBody>
          <a:bodyPr/>
          <a:lstStyle/>
          <a:p>
            <a:r>
              <a:rPr lang="nl-NL" dirty="0"/>
              <a:t>Asynchroon:</a:t>
            </a:r>
          </a:p>
          <a:p>
            <a:pPr lvl="1"/>
            <a:r>
              <a:rPr lang="nl-NL" dirty="0"/>
              <a:t>Het antwoord van een functie-aanroep komt niet meteen maar ‘later’.</a:t>
            </a:r>
          </a:p>
          <a:p>
            <a:pPr lvl="1"/>
            <a:r>
              <a:rPr lang="nl-NL" dirty="0"/>
              <a:t>De functie stopt meteen </a:t>
            </a:r>
          </a:p>
          <a:p>
            <a:pPr lvl="1"/>
            <a:r>
              <a:rPr lang="nl-NL" dirty="0"/>
              <a:t>Je geeft een ‘</a:t>
            </a:r>
            <a:r>
              <a:rPr lang="nl-NL" dirty="0" err="1"/>
              <a:t>callback</a:t>
            </a:r>
            <a:r>
              <a:rPr lang="nl-NL" dirty="0"/>
              <a:t>’ functie mee</a:t>
            </a:r>
          </a:p>
          <a:p>
            <a:pPr lvl="1"/>
            <a:r>
              <a:rPr lang="nl-NL" dirty="0"/>
              <a:t>“Callback </a:t>
            </a:r>
            <a:r>
              <a:rPr lang="nl-NL" dirty="0" err="1"/>
              <a:t>hell</a:t>
            </a:r>
            <a:r>
              <a:rPr lang="nl-NL" dirty="0"/>
              <a:t>” </a:t>
            </a:r>
            <a:r>
              <a:rPr lang="nl-NL" dirty="0">
                <a:sym typeface="Wingdings" panose="05000000000000000000" pitchFamily="2" charset="2"/>
              </a:rPr>
              <a:t> stapelen van </a:t>
            </a:r>
            <a:r>
              <a:rPr lang="nl-NL" dirty="0" err="1">
                <a:sym typeface="Wingdings" panose="05000000000000000000" pitchFamily="2" charset="2"/>
              </a:rPr>
              <a:t>callbacks</a:t>
            </a:r>
            <a:r>
              <a:rPr lang="nl-NL" dirty="0">
                <a:sym typeface="Wingdings" panose="05000000000000000000" pitchFamily="2" charset="2"/>
              </a:rPr>
              <a:t> in </a:t>
            </a:r>
            <a:r>
              <a:rPr lang="nl-NL" dirty="0" err="1">
                <a:sym typeface="Wingdings" panose="05000000000000000000" pitchFamily="2" charset="2"/>
              </a:rPr>
              <a:t>callbacks</a:t>
            </a:r>
            <a:endParaRPr lang="nl-NL" dirty="0">
              <a:sym typeface="Wingdings" panose="05000000000000000000" pitchFamily="2" charset="2"/>
            </a:endParaRPr>
          </a:p>
          <a:p>
            <a:pPr lvl="1"/>
            <a:endParaRPr lang="en-NL" dirty="0"/>
          </a:p>
        </p:txBody>
      </p:sp>
      <p:pic>
        <p:nvPicPr>
          <p:cNvPr id="7" name="Afbeelding 6">
            <a:extLst>
              <a:ext uri="{FF2B5EF4-FFF2-40B4-BE49-F238E27FC236}">
                <a16:creationId xmlns:a16="http://schemas.microsoft.com/office/drawing/2014/main" id="{7A0C1268-953A-4277-BF98-76A719AC0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868" y="685800"/>
            <a:ext cx="5019675" cy="5743575"/>
          </a:xfrm>
          <a:prstGeom prst="rect">
            <a:avLst/>
          </a:prstGeom>
        </p:spPr>
      </p:pic>
    </p:spTree>
    <p:extLst>
      <p:ext uri="{BB962C8B-B14F-4D97-AF65-F5344CB8AC3E}">
        <p14:creationId xmlns:p14="http://schemas.microsoft.com/office/powerpoint/2010/main" val="4228017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F949-7BC4-4EA1-B308-EA5491F06C4D}"/>
              </a:ext>
            </a:extLst>
          </p:cNvPr>
          <p:cNvSpPr>
            <a:spLocks noGrp="1"/>
          </p:cNvSpPr>
          <p:nvPr>
            <p:ph type="title"/>
          </p:nvPr>
        </p:nvSpPr>
        <p:spPr/>
        <p:txBody>
          <a:bodyPr/>
          <a:lstStyle/>
          <a:p>
            <a:r>
              <a:rPr lang="nl-NL" dirty="0"/>
              <a:t>Callback ellende</a:t>
            </a:r>
            <a:endParaRPr lang="en-NL" dirty="0"/>
          </a:p>
        </p:txBody>
      </p:sp>
      <p:pic>
        <p:nvPicPr>
          <p:cNvPr id="5" name="Afbeelding 4">
            <a:extLst>
              <a:ext uri="{FF2B5EF4-FFF2-40B4-BE49-F238E27FC236}">
                <a16:creationId xmlns:a16="http://schemas.microsoft.com/office/drawing/2014/main" id="{DB46DA79-5BE2-43F4-B0CF-188EE3CFB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59" y="1498848"/>
            <a:ext cx="9896967" cy="4673352"/>
          </a:xfrm>
          <a:prstGeom prst="rect">
            <a:avLst/>
          </a:prstGeom>
        </p:spPr>
      </p:pic>
    </p:spTree>
    <p:extLst>
      <p:ext uri="{BB962C8B-B14F-4D97-AF65-F5344CB8AC3E}">
        <p14:creationId xmlns:p14="http://schemas.microsoft.com/office/powerpoint/2010/main" val="2087133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92863-520A-4594-AC7A-97B265A61D3A}"/>
              </a:ext>
            </a:extLst>
          </p:cNvPr>
          <p:cNvSpPr>
            <a:spLocks noGrp="1"/>
          </p:cNvSpPr>
          <p:nvPr>
            <p:ph type="title"/>
          </p:nvPr>
        </p:nvSpPr>
        <p:spPr/>
        <p:txBody>
          <a:bodyPr/>
          <a:lstStyle/>
          <a:p>
            <a:r>
              <a:rPr lang="nl-NL" dirty="0" err="1"/>
              <a:t>Promises</a:t>
            </a:r>
            <a:endParaRPr lang="en-NL" dirty="0"/>
          </a:p>
        </p:txBody>
      </p:sp>
      <p:sp>
        <p:nvSpPr>
          <p:cNvPr id="3" name="Tijdelijke aanduiding voor inhoud 2">
            <a:extLst>
              <a:ext uri="{FF2B5EF4-FFF2-40B4-BE49-F238E27FC236}">
                <a16:creationId xmlns:a16="http://schemas.microsoft.com/office/drawing/2014/main" id="{AD86462B-9871-4420-8B03-604AA3B0C3F7}"/>
              </a:ext>
            </a:extLst>
          </p:cNvPr>
          <p:cNvSpPr>
            <a:spLocks noGrp="1"/>
          </p:cNvSpPr>
          <p:nvPr>
            <p:ph idx="1"/>
          </p:nvPr>
        </p:nvSpPr>
        <p:spPr/>
        <p:txBody>
          <a:bodyPr/>
          <a:lstStyle/>
          <a:p>
            <a:r>
              <a:rPr lang="nl-NL" dirty="0" err="1"/>
              <a:t>Promise</a:t>
            </a:r>
            <a:r>
              <a:rPr lang="nl-NL" dirty="0"/>
              <a:t> </a:t>
            </a:r>
            <a:r>
              <a:rPr lang="nl-NL" dirty="0">
                <a:sym typeface="Wingdings" panose="05000000000000000000" pitchFamily="2" charset="2"/>
              </a:rPr>
              <a:t> belofte</a:t>
            </a:r>
          </a:p>
          <a:p>
            <a:r>
              <a:rPr lang="nl-NL" dirty="0">
                <a:sym typeface="Wingdings" panose="05000000000000000000" pitchFamily="2" charset="2"/>
              </a:rPr>
              <a:t>Manier om asynchrone code uit te voeren</a:t>
            </a:r>
          </a:p>
          <a:p>
            <a:r>
              <a:rPr lang="nl-NL" dirty="0">
                <a:sym typeface="Wingdings" panose="05000000000000000000" pitchFamily="2" charset="2"/>
              </a:rPr>
              <a:t>Werking</a:t>
            </a:r>
          </a:p>
          <a:p>
            <a:pPr lvl="1"/>
            <a:r>
              <a:rPr lang="nl-NL" dirty="0">
                <a:sym typeface="Wingdings" panose="05000000000000000000" pitchFamily="2" charset="2"/>
              </a:rPr>
              <a:t>Maak een </a:t>
            </a:r>
            <a:r>
              <a:rPr lang="nl-NL" dirty="0" err="1">
                <a:sym typeface="Wingdings" panose="05000000000000000000" pitchFamily="2" charset="2"/>
              </a:rPr>
              <a:t>Promise</a:t>
            </a:r>
            <a:r>
              <a:rPr lang="nl-NL" dirty="0">
                <a:sym typeface="Wingdings" panose="05000000000000000000" pitchFamily="2" charset="2"/>
              </a:rPr>
              <a:t> object</a:t>
            </a:r>
          </a:p>
          <a:p>
            <a:pPr lvl="1"/>
            <a:r>
              <a:rPr lang="nl-NL" dirty="0">
                <a:sym typeface="Wingdings" panose="05000000000000000000" pitchFamily="2" charset="2"/>
              </a:rPr>
              <a:t>Specificeer een functie die de code uitvoert</a:t>
            </a:r>
          </a:p>
          <a:p>
            <a:pPr lvl="1"/>
            <a:r>
              <a:rPr lang="nl-NL" dirty="0">
                <a:sym typeface="Wingdings" panose="05000000000000000000" pitchFamily="2" charset="2"/>
              </a:rPr>
              <a:t>Geef mogelijkheden om de succes-functie en fout-functie uit te voeren</a:t>
            </a:r>
          </a:p>
          <a:p>
            <a:r>
              <a:rPr lang="nl-NL" dirty="0">
                <a:sym typeface="Wingdings" panose="05000000000000000000" pitchFamily="2" charset="2"/>
              </a:rPr>
              <a:t>De aanroepende partij bepaalt de </a:t>
            </a:r>
            <a:r>
              <a:rPr lang="nl-NL" dirty="0" err="1">
                <a:sym typeface="Wingdings" panose="05000000000000000000" pitchFamily="2" charset="2"/>
              </a:rPr>
              <a:t>success</a:t>
            </a:r>
            <a:r>
              <a:rPr lang="nl-NL" dirty="0">
                <a:sym typeface="Wingdings" panose="05000000000000000000" pitchFamily="2" charset="2"/>
              </a:rPr>
              <a:t>- en fout-functie op een later moment</a:t>
            </a:r>
          </a:p>
          <a:p>
            <a:r>
              <a:rPr lang="nl-NL" dirty="0" err="1">
                <a:sym typeface="Wingdings" panose="05000000000000000000" pitchFamily="2" charset="2"/>
              </a:rPr>
              <a:t>Success</a:t>
            </a:r>
            <a:r>
              <a:rPr lang="nl-NL" dirty="0">
                <a:sym typeface="Wingdings" panose="05000000000000000000" pitchFamily="2" charset="2"/>
              </a:rPr>
              <a:t>-functie noemen we ‘</a:t>
            </a:r>
            <a:r>
              <a:rPr lang="nl-NL" dirty="0" err="1">
                <a:sym typeface="Wingdings" panose="05000000000000000000" pitchFamily="2" charset="2"/>
              </a:rPr>
              <a:t>Resolve</a:t>
            </a:r>
            <a:r>
              <a:rPr lang="nl-NL" dirty="0">
                <a:sym typeface="Wingdings" panose="05000000000000000000" pitchFamily="2" charset="2"/>
              </a:rPr>
              <a:t>’-functie</a:t>
            </a:r>
          </a:p>
          <a:p>
            <a:r>
              <a:rPr lang="nl-NL" dirty="0">
                <a:sym typeface="Wingdings" panose="05000000000000000000" pitchFamily="2" charset="2"/>
              </a:rPr>
              <a:t>Fout-functie noemen we ‘</a:t>
            </a:r>
            <a:r>
              <a:rPr lang="nl-NL" dirty="0" err="1">
                <a:sym typeface="Wingdings" panose="05000000000000000000" pitchFamily="2" charset="2"/>
              </a:rPr>
              <a:t>Reject</a:t>
            </a:r>
            <a:r>
              <a:rPr lang="nl-NL" dirty="0">
                <a:sym typeface="Wingdings" panose="05000000000000000000" pitchFamily="2" charset="2"/>
              </a:rPr>
              <a:t>’-functie</a:t>
            </a:r>
          </a:p>
          <a:p>
            <a:endParaRPr lang="en-NL" dirty="0"/>
          </a:p>
        </p:txBody>
      </p:sp>
    </p:spTree>
    <p:extLst>
      <p:ext uri="{BB962C8B-B14F-4D97-AF65-F5344CB8AC3E}">
        <p14:creationId xmlns:p14="http://schemas.microsoft.com/office/powerpoint/2010/main" val="3698691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Resolved</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997320"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dirty="0" err="1"/>
              <a:t>resolve</a:t>
            </a:r>
            <a:r>
              <a:rPr lang="nl-NL" dirty="0"/>
              <a:t>’)</a:t>
            </a:r>
          </a:p>
          <a:p>
            <a:pPr marL="800100" lvl="1" indent="-342900">
              <a:buFont typeface="+mj-lt"/>
              <a:buAutoNum type="arabicPeriod"/>
            </a:pPr>
            <a:r>
              <a:rPr lang="nl-NL" dirty="0"/>
              <a:t>Een functie voor het afhandelen van data in geval van falen (‘</a:t>
            </a:r>
            <a:r>
              <a:rPr lang="nl-NL"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a:t> anonieme functie</a:t>
            </a:r>
            <a:r>
              <a:rPr lang="nl-NL"/>
              <a:t>)</a:t>
            </a:r>
            <a:endParaRPr lang="nl-NL" dirty="0"/>
          </a:p>
          <a:p>
            <a:pPr marL="342900" indent="-342900">
              <a:buFont typeface="+mj-lt"/>
              <a:buAutoNum type="arabicPeriod"/>
            </a:pPr>
            <a:r>
              <a:rPr lang="nl-NL" dirty="0"/>
              <a:t>Afhankelijk van het resultaat (</a:t>
            </a:r>
            <a:r>
              <a:rPr lang="nl-NL" b="1" dirty="0" err="1"/>
              <a:t>resolve</a:t>
            </a:r>
            <a:r>
              <a:rPr lang="nl-NL" dirty="0"/>
              <a:t> of </a:t>
            </a:r>
            <a:r>
              <a:rPr lang="nl-NL"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worden (</a:t>
            </a:r>
            <a:r>
              <a:rPr lang="nl-NL" sz="1400" dirty="0">
                <a:latin typeface="Courier New" panose="02070309020205020404" pitchFamily="49" charset="0"/>
                <a:cs typeface="Courier New" panose="02070309020205020404" pitchFamily="49" charset="0"/>
              </a:rPr>
              <a:t>12345</a:t>
            </a:r>
            <a:r>
              <a:rPr lang="nl-NL" dirty="0"/>
              <a:t>) meegegeven aan die functie.</a:t>
            </a:r>
            <a:endParaRPr lang="en-NL" dirty="0"/>
          </a:p>
        </p:txBody>
      </p:sp>
      <p:pic>
        <p:nvPicPr>
          <p:cNvPr id="10" name="Afbeelding 9">
            <a:extLst>
              <a:ext uri="{FF2B5EF4-FFF2-40B4-BE49-F238E27FC236}">
                <a16:creationId xmlns:a16="http://schemas.microsoft.com/office/drawing/2014/main" id="{C6632583-E84C-4717-9A8D-E0418A783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918" y="9197"/>
            <a:ext cx="5882117" cy="6297010"/>
          </a:xfrm>
          <a:prstGeom prst="rect">
            <a:avLst/>
          </a:prstGeom>
        </p:spPr>
      </p:pic>
    </p:spTree>
    <p:extLst>
      <p:ext uri="{BB962C8B-B14F-4D97-AF65-F5344CB8AC3E}">
        <p14:creationId xmlns:p14="http://schemas.microsoft.com/office/powerpoint/2010/main" val="3503115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Reject</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812221"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i="1" dirty="0" err="1"/>
              <a:t>resolve</a:t>
            </a:r>
            <a:r>
              <a:rPr lang="nl-NL" dirty="0"/>
              <a:t>’)</a:t>
            </a:r>
          </a:p>
          <a:p>
            <a:pPr marL="800100" lvl="1" indent="-342900">
              <a:buFont typeface="+mj-lt"/>
              <a:buAutoNum type="arabicPeriod"/>
            </a:pPr>
            <a:r>
              <a:rPr lang="nl-NL" dirty="0"/>
              <a:t>Een functie voor het afhandelen van data in geval van falen (‘</a:t>
            </a:r>
            <a:r>
              <a:rPr lang="nl-NL" i="1"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dirty="0"/>
              <a:t> anonieme functie</a:t>
            </a:r>
            <a:r>
              <a:rPr lang="nl-NL" dirty="0"/>
              <a:t>)</a:t>
            </a:r>
          </a:p>
          <a:p>
            <a:pPr marL="342900" indent="-342900">
              <a:buFont typeface="+mj-lt"/>
              <a:buAutoNum type="arabicPeriod"/>
            </a:pPr>
            <a:r>
              <a:rPr lang="nl-NL" dirty="0"/>
              <a:t>Afhankelijk van het resultaat (</a:t>
            </a:r>
            <a:r>
              <a:rPr lang="nl-NL" dirty="0" err="1"/>
              <a:t>resolve</a:t>
            </a:r>
            <a:r>
              <a:rPr lang="nl-NL" dirty="0"/>
              <a:t> of </a:t>
            </a:r>
            <a:r>
              <a:rPr lang="nl-NL" b="1"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a:t>
            </a:r>
            <a:r>
              <a:rPr lang="nl-NL" sz="1400" dirty="0">
                <a:latin typeface="Courier New" panose="02070309020205020404" pitchFamily="49" charset="0"/>
                <a:cs typeface="Courier New" panose="02070309020205020404" pitchFamily="49" charset="0"/>
              </a:rPr>
              <a:t>(‘#</a:t>
            </a:r>
            <a:r>
              <a:rPr lang="nl-NL" sz="1400" dirty="0" err="1">
                <a:latin typeface="Courier New" panose="02070309020205020404" pitchFamily="49" charset="0"/>
                <a:cs typeface="Courier New" panose="02070309020205020404" pitchFamily="49" charset="0"/>
              </a:rPr>
              <a:t>err</a:t>
            </a:r>
            <a:r>
              <a:rPr lang="nl-NL" sz="1400" dirty="0">
                <a:latin typeface="Courier New" panose="02070309020205020404" pitchFamily="49" charset="0"/>
                <a:cs typeface="Courier New" panose="02070309020205020404" pitchFamily="49" charset="0"/>
              </a:rPr>
              <a:t>’</a:t>
            </a:r>
            <a:r>
              <a:rPr lang="nl-NL" dirty="0"/>
              <a:t>) worden meegegeven aan die functie.</a:t>
            </a:r>
            <a:endParaRPr lang="en-NL" dirty="0"/>
          </a:p>
        </p:txBody>
      </p:sp>
      <p:pic>
        <p:nvPicPr>
          <p:cNvPr id="4" name="Afbeelding 3">
            <a:extLst>
              <a:ext uri="{FF2B5EF4-FFF2-40B4-BE49-F238E27FC236}">
                <a16:creationId xmlns:a16="http://schemas.microsoft.com/office/drawing/2014/main" id="{5534A29E-4CDB-4913-AE5C-A3334D957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144936" cy="6858000"/>
          </a:xfrm>
          <a:prstGeom prst="rect">
            <a:avLst/>
          </a:prstGeom>
        </p:spPr>
      </p:pic>
    </p:spTree>
    <p:extLst>
      <p:ext uri="{BB962C8B-B14F-4D97-AF65-F5344CB8AC3E}">
        <p14:creationId xmlns:p14="http://schemas.microsoft.com/office/powerpoint/2010/main" val="1083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D66C7DA-73D5-4F2F-B307-6A06B54EF2D8}"/>
              </a:ext>
            </a:extLst>
          </p:cNvPr>
          <p:cNvSpPr>
            <a:spLocks noGrp="1"/>
          </p:cNvSpPr>
          <p:nvPr>
            <p:ph type="title"/>
          </p:nvPr>
        </p:nvSpPr>
        <p:spPr/>
        <p:txBody>
          <a:bodyPr/>
          <a:lstStyle/>
          <a:p>
            <a:r>
              <a:rPr lang="nl-NL" dirty="0" err="1"/>
              <a:t>Animations</a:t>
            </a:r>
            <a:r>
              <a:rPr lang="nl-NL" dirty="0"/>
              <a:t>, Tekenen en Templates</a:t>
            </a:r>
            <a:endParaRPr lang="en-NL" dirty="0"/>
          </a:p>
        </p:txBody>
      </p:sp>
      <p:sp>
        <p:nvSpPr>
          <p:cNvPr id="5" name="Tijdelijke aanduiding voor tekst 4">
            <a:extLst>
              <a:ext uri="{FF2B5EF4-FFF2-40B4-BE49-F238E27FC236}">
                <a16:creationId xmlns:a16="http://schemas.microsoft.com/office/drawing/2014/main" id="{F8B45FE7-A1BF-4AA2-A84C-037A841DC593}"/>
              </a:ext>
            </a:extLst>
          </p:cNvPr>
          <p:cNvSpPr>
            <a:spLocks noGrp="1"/>
          </p:cNvSpPr>
          <p:nvPr>
            <p:ph type="body" sz="quarter" idx="10"/>
          </p:nvPr>
        </p:nvSpPr>
        <p:spPr/>
        <p:txBody>
          <a:bodyPr/>
          <a:lstStyle/>
          <a:p>
            <a:r>
              <a:rPr lang="nl-NL" dirty="0"/>
              <a:t>Hoe kun je animaties verzorgen in je GUI?</a:t>
            </a:r>
          </a:p>
          <a:p>
            <a:r>
              <a:rPr lang="nl-NL" dirty="0"/>
              <a:t>Tekenen met pixels en vectoren</a:t>
            </a:r>
          </a:p>
          <a:p>
            <a:r>
              <a:rPr lang="nl-NL" dirty="0"/>
              <a:t>Gebruik van templates in HTML5</a:t>
            </a:r>
            <a:endParaRPr lang="en-NL" dirty="0"/>
          </a:p>
        </p:txBody>
      </p:sp>
    </p:spTree>
    <p:extLst>
      <p:ext uri="{BB962C8B-B14F-4D97-AF65-F5344CB8AC3E}">
        <p14:creationId xmlns:p14="http://schemas.microsoft.com/office/powerpoint/2010/main" val="184406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a:t>
            </a: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a:t>Bootstrap</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21" name="Rechte verbindingslijn met pijl 20">
            <a:extLst>
              <a:ext uri="{FF2B5EF4-FFF2-40B4-BE49-F238E27FC236}">
                <a16:creationId xmlns:a16="http://schemas.microsoft.com/office/drawing/2014/main" id="{02FB33FE-B497-43B3-972E-27C75E878E7A}"/>
              </a:ext>
            </a:extLst>
          </p:cNvPr>
          <p:cNvCxnSpPr>
            <a:cxnSpLocks/>
          </p:cNvCxnSpPr>
          <p:nvPr/>
        </p:nvCxnSpPr>
        <p:spPr>
          <a:xfrm flipH="1" flipV="1">
            <a:off x="5433848" y="4961129"/>
            <a:ext cx="1123486"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4903</TotalTime>
  <Words>1521</Words>
  <Application>Microsoft Office PowerPoint</Application>
  <PresentationFormat>Breedbeeld</PresentationFormat>
  <Paragraphs>263</Paragraphs>
  <Slides>43</Slides>
  <Notes>14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43</vt:i4>
      </vt:variant>
    </vt:vector>
  </HeadingPairs>
  <TitlesOfParts>
    <vt:vector size="48" baseType="lpstr">
      <vt:lpstr>Arial</vt:lpstr>
      <vt:lpstr>Calibri</vt:lpstr>
      <vt:lpstr>Courier New</vt:lpstr>
      <vt:lpstr>Wingdings</vt:lpstr>
      <vt:lpstr>NHLStendenTheme</vt:lpstr>
      <vt:lpstr>Front-End Web Development</vt:lpstr>
      <vt:lpstr>PowerPoint-presentatie</vt:lpstr>
      <vt:lpstr>Algemeen</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Asynchrone functies</vt:lpstr>
      <vt:lpstr>Asynchrone functies</vt:lpstr>
      <vt:lpstr>Callback ellende</vt:lpstr>
      <vt:lpstr>Promises</vt:lpstr>
      <vt:lpstr>Promises - Resolved</vt:lpstr>
      <vt:lpstr>Promises - Reject</vt:lpstr>
      <vt:lpstr>Animations, Tekenen en Templates</vt:lpstr>
      <vt:lpstr>CSS vs JS</vt:lpstr>
      <vt:lpstr>SVG &amp; Canvas</vt:lpstr>
      <vt:lpstr>Templating</vt:lpstr>
      <vt:lpstr>Frameworks</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107</cp:revision>
  <dcterms:created xsi:type="dcterms:W3CDTF">2018-06-08T13:36:05Z</dcterms:created>
  <dcterms:modified xsi:type="dcterms:W3CDTF">2020-12-03T16:09:04Z</dcterms:modified>
</cp:coreProperties>
</file>