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95" r:id="rId3"/>
    <p:sldId id="257" r:id="rId4"/>
    <p:sldId id="258" r:id="rId5"/>
    <p:sldId id="259" r:id="rId6"/>
    <p:sldId id="260" r:id="rId7"/>
    <p:sldId id="292" r:id="rId8"/>
    <p:sldId id="293" r:id="rId9"/>
    <p:sldId id="261" r:id="rId10"/>
    <p:sldId id="276" r:id="rId11"/>
    <p:sldId id="294" r:id="rId12"/>
    <p:sldId id="275" r:id="rId13"/>
    <p:sldId id="278" r:id="rId14"/>
    <p:sldId id="279" r:id="rId15"/>
    <p:sldId id="280" r:id="rId16"/>
    <p:sldId id="281" r:id="rId17"/>
    <p:sldId id="282" r:id="rId18"/>
    <p:sldId id="283" r:id="rId19"/>
    <p:sldId id="284" r:id="rId20"/>
    <p:sldId id="288" r:id="rId21"/>
    <p:sldId id="285" r:id="rId22"/>
    <p:sldId id="286" r:id="rId23"/>
    <p:sldId id="287" r:id="rId24"/>
    <p:sldId id="277" r:id="rId25"/>
    <p:sldId id="262" r:id="rId26"/>
    <p:sldId id="263" r:id="rId27"/>
    <p:sldId id="289" r:id="rId28"/>
    <p:sldId id="290" r:id="rId29"/>
    <p:sldId id="264" r:id="rId30"/>
    <p:sldId id="267" r:id="rId31"/>
    <p:sldId id="291" r:id="rId32"/>
    <p:sldId id="265" r:id="rId33"/>
    <p:sldId id="298" r:id="rId34"/>
    <p:sldId id="296" r:id="rId35"/>
    <p:sldId id="297" r:id="rId36"/>
    <p:sldId id="300" r:id="rId37"/>
    <p:sldId id="301" r:id="rId38"/>
    <p:sldId id="303" r:id="rId39"/>
    <p:sldId id="274" r:id="rId40"/>
    <p:sldId id="304" r:id="rId41"/>
    <p:sldId id="305" r:id="rId42"/>
    <p:sldId id="306" r:id="rId43"/>
    <p:sldId id="307" r:id="rId44"/>
    <p:sldId id="308" r:id="rId45"/>
    <p:sldId id="299" r:id="rId46"/>
    <p:sldId id="266" r:id="rId47"/>
    <p:sldId id="268" r:id="rId48"/>
    <p:sldId id="269"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1398E4E2-9E28-4562-BE0C-E270A560BA2A}">
          <p14:sldIdLst>
            <p14:sldId id="256"/>
            <p14:sldId id="295"/>
          </p14:sldIdLst>
        </p14:section>
        <p14:section name="Algemeen" id="{C204DCB9-0C39-46C1-AE5B-4234D36EF3C9}">
          <p14:sldIdLst>
            <p14:sldId id="257"/>
            <p14:sldId id="258"/>
            <p14:sldId id="259"/>
            <p14:sldId id="260"/>
            <p14:sldId id="292"/>
            <p14:sldId id="293"/>
            <p14:sldId id="261"/>
            <p14:sldId id="276"/>
            <p14:sldId id="294"/>
            <p14:sldId id="275"/>
            <p14:sldId id="278"/>
            <p14:sldId id="279"/>
            <p14:sldId id="280"/>
            <p14:sldId id="281"/>
            <p14:sldId id="282"/>
            <p14:sldId id="283"/>
            <p14:sldId id="284"/>
            <p14:sldId id="288"/>
            <p14:sldId id="285"/>
            <p14:sldId id="286"/>
            <p14:sldId id="287"/>
            <p14:sldId id="277"/>
            <p14:sldId id="262"/>
            <p14:sldId id="263"/>
            <p14:sldId id="289"/>
            <p14:sldId id="290"/>
            <p14:sldId id="264"/>
            <p14:sldId id="267"/>
            <p14:sldId id="291"/>
            <p14:sldId id="265"/>
            <p14:sldId id="298"/>
            <p14:sldId id="296"/>
            <p14:sldId id="297"/>
            <p14:sldId id="300"/>
            <p14:sldId id="301"/>
            <p14:sldId id="303"/>
            <p14:sldId id="274"/>
            <p14:sldId id="304"/>
            <p14:sldId id="305"/>
            <p14:sldId id="306"/>
            <p14:sldId id="307"/>
            <p14:sldId id="308"/>
            <p14:sldId id="299"/>
            <p14:sldId id="266"/>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5B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86179" autoAdjust="0"/>
  </p:normalViewPr>
  <p:slideViewPr>
    <p:cSldViewPr snapToGrid="0">
      <p:cViewPr>
        <p:scale>
          <a:sx n="125" d="100"/>
          <a:sy n="125" d="100"/>
        </p:scale>
        <p:origin x="1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381E3-FA85-4AE8-9B11-999D5E05561D}" type="datetimeFigureOut">
              <a:rPr lang="nl-NL" smtClean="0"/>
              <a:t>7-12-2020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C6ED0-D734-4939-9338-F1A2206B4A78}" type="slidenum">
              <a:rPr lang="nl-NL" smtClean="0"/>
              <a:t>‹nr.›</a:t>
            </a:fld>
            <a:endParaRPr lang="nl-NL"/>
          </a:p>
        </p:txBody>
      </p:sp>
    </p:spTree>
    <p:extLst>
      <p:ext uri="{BB962C8B-B14F-4D97-AF65-F5344CB8AC3E}">
        <p14:creationId xmlns:p14="http://schemas.microsoft.com/office/powerpoint/2010/main" val="1253455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4</a:t>
            </a:fld>
            <a:endParaRPr lang="nl-NL"/>
          </a:p>
        </p:txBody>
      </p:sp>
    </p:spTree>
    <p:extLst>
      <p:ext uri="{BB962C8B-B14F-4D97-AF65-F5344CB8AC3E}">
        <p14:creationId xmlns:p14="http://schemas.microsoft.com/office/powerpoint/2010/main" val="995207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Met deze</a:t>
            </a:r>
            <a:r>
              <a:rPr lang="nl-NL" baseline="0" dirty="0"/>
              <a:t> software kun je een kopie maken van een complete website.</a:t>
            </a:r>
          </a:p>
          <a:p>
            <a:r>
              <a:rPr lang="nl-NL" baseline="0" dirty="0"/>
              <a:t>Let op : dergelijke </a:t>
            </a:r>
            <a:r>
              <a:rPr lang="nl-NL" baseline="0" dirty="0" err="1"/>
              <a:t>copiers</a:t>
            </a:r>
            <a:r>
              <a:rPr lang="nl-NL" baseline="0" dirty="0"/>
              <a:t> willen meestal géén Javascript uitvoeren </a:t>
            </a:r>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20</a:t>
            </a:fld>
            <a:endParaRPr lang="nl-NL"/>
          </a:p>
        </p:txBody>
      </p:sp>
    </p:spTree>
    <p:extLst>
      <p:ext uri="{BB962C8B-B14F-4D97-AF65-F5344CB8AC3E}">
        <p14:creationId xmlns:p14="http://schemas.microsoft.com/office/powerpoint/2010/main" val="2153475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23</a:t>
            </a:fld>
            <a:endParaRPr lang="nl-NL"/>
          </a:p>
        </p:txBody>
      </p:sp>
    </p:spTree>
    <p:extLst>
      <p:ext uri="{BB962C8B-B14F-4D97-AF65-F5344CB8AC3E}">
        <p14:creationId xmlns:p14="http://schemas.microsoft.com/office/powerpoint/2010/main" val="1239659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24</a:t>
            </a:fld>
            <a:endParaRPr lang="nl-NL"/>
          </a:p>
        </p:txBody>
      </p:sp>
    </p:spTree>
    <p:extLst>
      <p:ext uri="{BB962C8B-B14F-4D97-AF65-F5344CB8AC3E}">
        <p14:creationId xmlns:p14="http://schemas.microsoft.com/office/powerpoint/2010/main" val="1488949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38</a:t>
            </a:fld>
            <a:endParaRPr lang="nl-NL"/>
          </a:p>
        </p:txBody>
      </p:sp>
    </p:spTree>
    <p:extLst>
      <p:ext uri="{BB962C8B-B14F-4D97-AF65-F5344CB8AC3E}">
        <p14:creationId xmlns:p14="http://schemas.microsoft.com/office/powerpoint/2010/main" val="227949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39</a:t>
            </a:fld>
            <a:endParaRPr lang="nl-NL"/>
          </a:p>
        </p:txBody>
      </p:sp>
    </p:spTree>
    <p:extLst>
      <p:ext uri="{BB962C8B-B14F-4D97-AF65-F5344CB8AC3E}">
        <p14:creationId xmlns:p14="http://schemas.microsoft.com/office/powerpoint/2010/main" val="2067295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41</a:t>
            </a:fld>
            <a:endParaRPr lang="nl-NL"/>
          </a:p>
        </p:txBody>
      </p:sp>
    </p:spTree>
    <p:extLst>
      <p:ext uri="{BB962C8B-B14F-4D97-AF65-F5344CB8AC3E}">
        <p14:creationId xmlns:p14="http://schemas.microsoft.com/office/powerpoint/2010/main" val="1708848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42</a:t>
            </a:fld>
            <a:endParaRPr lang="nl-NL"/>
          </a:p>
        </p:txBody>
      </p:sp>
    </p:spTree>
    <p:extLst>
      <p:ext uri="{BB962C8B-B14F-4D97-AF65-F5344CB8AC3E}">
        <p14:creationId xmlns:p14="http://schemas.microsoft.com/office/powerpoint/2010/main" val="1609371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43</a:t>
            </a:fld>
            <a:endParaRPr lang="nl-NL"/>
          </a:p>
        </p:txBody>
      </p:sp>
    </p:spTree>
    <p:extLst>
      <p:ext uri="{BB962C8B-B14F-4D97-AF65-F5344CB8AC3E}">
        <p14:creationId xmlns:p14="http://schemas.microsoft.com/office/powerpoint/2010/main" val="2950792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44</a:t>
            </a:fld>
            <a:endParaRPr lang="nl-NL"/>
          </a:p>
        </p:txBody>
      </p:sp>
    </p:spTree>
    <p:extLst>
      <p:ext uri="{BB962C8B-B14F-4D97-AF65-F5344CB8AC3E}">
        <p14:creationId xmlns:p14="http://schemas.microsoft.com/office/powerpoint/2010/main" val="4282219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5</a:t>
            </a:fld>
            <a:endParaRPr lang="nl-NL"/>
          </a:p>
        </p:txBody>
      </p:sp>
    </p:spTree>
    <p:extLst>
      <p:ext uri="{BB962C8B-B14F-4D97-AF65-F5344CB8AC3E}">
        <p14:creationId xmlns:p14="http://schemas.microsoft.com/office/powerpoint/2010/main" val="3930942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Links: traditioneel</a:t>
            </a:r>
          </a:p>
          <a:p>
            <a:r>
              <a:rPr lang="nl-NL" dirty="0"/>
              <a:t>Rechts:</a:t>
            </a:r>
            <a:r>
              <a:rPr lang="nl-NL" baseline="0" dirty="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6</a:t>
            </a:fld>
            <a:endParaRPr lang="nl-NL"/>
          </a:p>
        </p:txBody>
      </p:sp>
    </p:spTree>
    <p:extLst>
      <p:ext uri="{BB962C8B-B14F-4D97-AF65-F5344CB8AC3E}">
        <p14:creationId xmlns:p14="http://schemas.microsoft.com/office/powerpoint/2010/main" val="356910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7</a:t>
            </a:fld>
            <a:endParaRPr lang="nl-NL"/>
          </a:p>
        </p:txBody>
      </p:sp>
    </p:spTree>
    <p:extLst>
      <p:ext uri="{BB962C8B-B14F-4D97-AF65-F5344CB8AC3E}">
        <p14:creationId xmlns:p14="http://schemas.microsoft.com/office/powerpoint/2010/main" val="64457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A9AC6ED0-D734-4939-9338-F1A2206B4A78}" type="slidenum">
              <a:rPr lang="nl-NL" smtClean="0"/>
              <a:t>8</a:t>
            </a:fld>
            <a:endParaRPr lang="nl-NL"/>
          </a:p>
        </p:txBody>
      </p:sp>
    </p:spTree>
    <p:extLst>
      <p:ext uri="{BB962C8B-B14F-4D97-AF65-F5344CB8AC3E}">
        <p14:creationId xmlns:p14="http://schemas.microsoft.com/office/powerpoint/2010/main" val="2867843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9</a:t>
            </a:fld>
            <a:endParaRPr lang="nl-NL"/>
          </a:p>
        </p:txBody>
      </p:sp>
    </p:spTree>
    <p:extLst>
      <p:ext uri="{BB962C8B-B14F-4D97-AF65-F5344CB8AC3E}">
        <p14:creationId xmlns:p14="http://schemas.microsoft.com/office/powerpoint/2010/main" val="379514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12</a:t>
            </a:fld>
            <a:endParaRPr lang="nl-NL"/>
          </a:p>
        </p:txBody>
      </p:sp>
    </p:spTree>
    <p:extLst>
      <p:ext uri="{BB962C8B-B14F-4D97-AF65-F5344CB8AC3E}">
        <p14:creationId xmlns:p14="http://schemas.microsoft.com/office/powerpoint/2010/main" val="1421096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Zie afbeeldingen op volgende sheets</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15</a:t>
            </a:fld>
            <a:endParaRPr lang="nl-NL"/>
          </a:p>
        </p:txBody>
      </p:sp>
    </p:spTree>
    <p:extLst>
      <p:ext uri="{BB962C8B-B14F-4D97-AF65-F5344CB8AC3E}">
        <p14:creationId xmlns:p14="http://schemas.microsoft.com/office/powerpoint/2010/main" val="1425146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18</a:t>
            </a:fld>
            <a:endParaRPr lang="nl-NL"/>
          </a:p>
        </p:txBody>
      </p:sp>
    </p:spTree>
    <p:extLst>
      <p:ext uri="{BB962C8B-B14F-4D97-AF65-F5344CB8AC3E}">
        <p14:creationId xmlns:p14="http://schemas.microsoft.com/office/powerpoint/2010/main" val="2302826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1">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3551768" y="4914900"/>
            <a:ext cx="8640233" cy="19431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7" name="Rechthoek 6">
            <a:extLst>
              <a:ext uri="{FF2B5EF4-FFF2-40B4-BE49-F238E27FC236}">
                <a16:creationId xmlns:a16="http://schemas.microsoft.com/office/drawing/2014/main" id="{4DD468CE-DF7F-4644-B5D4-7D038EC09BF1}"/>
              </a:ext>
            </a:extLst>
          </p:cNvPr>
          <p:cNvSpPr/>
          <p:nvPr/>
        </p:nvSpPr>
        <p:spPr>
          <a:xfrm>
            <a:off x="0" y="0"/>
            <a:ext cx="355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sp>
        <p:nvSpPr>
          <p:cNvPr id="2" name="Title 1"/>
          <p:cNvSpPr>
            <a:spLocks noGrp="1"/>
          </p:cNvSpPr>
          <p:nvPr>
            <p:ph type="ctrTitle"/>
          </p:nvPr>
        </p:nvSpPr>
        <p:spPr>
          <a:xfrm>
            <a:off x="6287253" y="502024"/>
            <a:ext cx="4978400" cy="3104030"/>
          </a:xfrm>
        </p:spPr>
        <p:txBody>
          <a:bodyPr anchor="b" anchorCtr="0">
            <a:normAutofit/>
          </a:bodyPr>
          <a:lstStyle>
            <a:lvl1pPr algn="l">
              <a:lnSpc>
                <a:spcPct val="100000"/>
              </a:lnSpc>
              <a:defRPr sz="3600">
                <a:solidFill>
                  <a:schemeClr val="accent2"/>
                </a:solidFill>
              </a:defRPr>
            </a:lvl1pPr>
          </a:lstStyle>
          <a:p>
            <a:r>
              <a:rPr lang="nl-NL"/>
              <a:t>Klik om de stijl te bewerken</a:t>
            </a:r>
            <a:endParaRPr lang="en-US" dirty="0"/>
          </a:p>
        </p:txBody>
      </p:sp>
      <p:cxnSp>
        <p:nvCxnSpPr>
          <p:cNvPr id="12" name="Rechte verbindingslijn 11">
            <a:extLst>
              <a:ext uri="{FF2B5EF4-FFF2-40B4-BE49-F238E27FC236}">
                <a16:creationId xmlns:a16="http://schemas.microsoft.com/office/drawing/2014/main" id="{D567A8D1-339B-456D-A3FD-F617564DB681}"/>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A1A6DCC4-2EF0-49D2-92FF-FB105290DEBD}"/>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91429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eeld rechts, blauwe balk">
    <p:bg>
      <p:bgRef idx="1001">
        <a:schemeClr val="bg1"/>
      </p:bgRef>
    </p:bg>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872166"/>
            <a:ext cx="12192000" cy="3815403"/>
          </a:xfrm>
          <a:solidFill>
            <a:srgbClr val="185BA7"/>
          </a:solidFill>
        </p:spPr>
        <p:txBody>
          <a:bodyPr lIns="576000" tIns="1152000" rIns="5220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498593" y="138"/>
            <a:ext cx="6193536" cy="6857862"/>
          </a:xfrm>
          <a:solidFill>
            <a:schemeClr val="bg1">
              <a:lumMod val="95000"/>
            </a:schemeClr>
          </a:solidFill>
        </p:spPr>
        <p:txBody>
          <a:bodyPr lIns="1260000"/>
          <a:lstStyle>
            <a:lvl1pPr marL="0" indent="0">
              <a:buNone/>
              <a:defRPr/>
            </a:lvl1pPr>
          </a:lstStyle>
          <a:p>
            <a:r>
              <a:rPr lang="nl-NL"/>
              <a:t>Klik op het pictogram als u een afbeelding wilt toevoegen</a:t>
            </a:r>
            <a:endParaRPr lang="en-GB" dirty="0"/>
          </a:p>
        </p:txBody>
      </p:sp>
      <p:sp>
        <p:nvSpPr>
          <p:cNvPr id="2" name="Title 1"/>
          <p:cNvSpPr>
            <a:spLocks noGrp="1"/>
          </p:cNvSpPr>
          <p:nvPr>
            <p:ph type="title"/>
          </p:nvPr>
        </p:nvSpPr>
        <p:spPr>
          <a:xfrm>
            <a:off x="762433" y="2386584"/>
            <a:ext cx="4589856"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409946406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onder">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1128192" y="2066544"/>
            <a:ext cx="5674944" cy="437083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7254241" y="3154680"/>
            <a:ext cx="4937761" cy="370332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pic>
        <p:nvPicPr>
          <p:cNvPr id="8" name="Afbeelding 7">
            <a:extLst>
              <a:ext uri="{FF2B5EF4-FFF2-40B4-BE49-F238E27FC236}">
                <a16:creationId xmlns:a16="http://schemas.microsoft.com/office/drawing/2014/main" id="{871B4E1C-391A-4DCA-BCD7-56E4431387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6146812" cy="1408179"/>
          </a:xfrm>
          <a:prstGeom prst="rect">
            <a:avLst/>
          </a:prstGeom>
        </p:spPr>
      </p:pic>
      <p:sp>
        <p:nvSpPr>
          <p:cNvPr id="2" name="Title 1"/>
          <p:cNvSpPr>
            <a:spLocks noGrp="1"/>
          </p:cNvSpPr>
          <p:nvPr>
            <p:ph type="title"/>
          </p:nvPr>
        </p:nvSpPr>
        <p:spPr>
          <a:xfrm>
            <a:off x="2640000" y="685800"/>
            <a:ext cx="8454720"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392233154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6803137" y="1678780"/>
            <a:ext cx="5388865" cy="517922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728133" y="1270000"/>
            <a:ext cx="5367867" cy="5167376"/>
          </a:xfrm>
          <a:solidFill>
            <a:schemeClr val="bg1"/>
          </a:solidFill>
        </p:spPr>
        <p:txBody>
          <a:bodyPr lIns="288000" tIns="288000" rIns="18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0" y="685800"/>
            <a:ext cx="8454720" cy="342900"/>
          </a:xfrm>
        </p:spPr>
        <p:txBody>
          <a:bodyPr/>
          <a:lstStyle>
            <a:lvl1pPr>
              <a:defRPr>
                <a:solidFill>
                  <a:schemeClr val="bg1"/>
                </a:solidFill>
              </a:defRPr>
            </a:lvl1pPr>
          </a:lstStyle>
          <a:p>
            <a:r>
              <a:rPr lang="nl-NL"/>
              <a:t>Klik om de stijl te bewerken</a:t>
            </a:r>
            <a:endParaRPr lang="en-US" dirty="0"/>
          </a:p>
        </p:txBody>
      </p:sp>
    </p:spTree>
    <p:extLst>
      <p:ext uri="{BB962C8B-B14F-4D97-AF65-F5344CB8AC3E}">
        <p14:creationId xmlns:p14="http://schemas.microsoft.com/office/powerpoint/2010/main" val="22893165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Grote foto tekst links">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6858000"/>
          </a:xfrm>
          <a:solidFill>
            <a:srgbClr val="F2F2F2"/>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261872"/>
            <a:ext cx="6096000" cy="5596128"/>
          </a:xfrm>
          <a:solidFill>
            <a:schemeClr val="bg1"/>
          </a:solidFill>
        </p:spPr>
        <p:txBody>
          <a:bodyPr lIns="576000" tIns="756000" rIns="180000" bIns="36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1" y="1581912"/>
            <a:ext cx="5103444" cy="342900"/>
          </a:xfrm>
        </p:spPr>
        <p:txBody>
          <a:bodyPr/>
          <a:lstStyle>
            <a:lvl1pPr>
              <a:defRPr>
                <a:solidFill>
                  <a:schemeClr val="accent2"/>
                </a:solidFill>
              </a:defRPr>
            </a:lvl1pPr>
          </a:lstStyle>
          <a:p>
            <a:r>
              <a:rPr lang="nl-NL"/>
              <a:t>Klik om de stijl te bewerken</a:t>
            </a:r>
            <a:endParaRPr lang="en-US" dirty="0"/>
          </a:p>
        </p:txBody>
      </p:sp>
    </p:spTree>
    <p:extLst>
      <p:ext uri="{BB962C8B-B14F-4D97-AF65-F5344CB8AC3E}">
        <p14:creationId xmlns:p14="http://schemas.microsoft.com/office/powerpoint/2010/main" val="184016376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2176272"/>
          </a:xfrm>
          <a:solidFill>
            <a:srgbClr val="F2F2F2"/>
          </a:solidFill>
        </p:spPr>
        <p:txBody>
          <a:bodyPr/>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655064"/>
            <a:ext cx="6425184" cy="5202936"/>
          </a:xfrm>
          <a:solidFill>
            <a:schemeClr val="bg1"/>
          </a:solidFill>
        </p:spPr>
        <p:txBody>
          <a:bodyPr lIns="576000" tIns="648000" rIns="180000" bIns="36000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2" name="Title 1"/>
          <p:cNvSpPr>
            <a:spLocks noGrp="1"/>
          </p:cNvSpPr>
          <p:nvPr>
            <p:ph type="title"/>
          </p:nvPr>
        </p:nvSpPr>
        <p:spPr>
          <a:xfrm>
            <a:off x="773101" y="1833510"/>
            <a:ext cx="5103444" cy="342900"/>
          </a:xfrm>
        </p:spPr>
        <p:txBody>
          <a:bodyPr/>
          <a:lstStyle>
            <a:lvl1pPr>
              <a:defRPr>
                <a:solidFill>
                  <a:schemeClr val="accent2"/>
                </a:solidFill>
              </a:defRPr>
            </a:lvl1pPr>
          </a:lstStyle>
          <a:p>
            <a:r>
              <a:rPr lang="nl-NL"/>
              <a:t>Klik om de stijl te bewerken</a:t>
            </a:r>
            <a:endParaRPr lang="en-US" dirty="0"/>
          </a:p>
        </p:txBody>
      </p:sp>
      <p:pic>
        <p:nvPicPr>
          <p:cNvPr id="8" name="Afbeelding 7">
            <a:extLst>
              <a:ext uri="{FF2B5EF4-FFF2-40B4-BE49-F238E27FC236}">
                <a16:creationId xmlns:a16="http://schemas.microsoft.com/office/drawing/2014/main" id="{6BDE57EF-A71F-46B8-B57B-AE93997968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2642" y="2171649"/>
            <a:ext cx="4769113" cy="3503683"/>
          </a:xfrm>
          <a:prstGeom prst="rect">
            <a:avLst/>
          </a:prstGeom>
        </p:spPr>
      </p:pic>
      <p:sp>
        <p:nvSpPr>
          <p:cNvPr id="10" name="Tijdelijke aanduiding voor tekst 9">
            <a:extLst>
              <a:ext uri="{FF2B5EF4-FFF2-40B4-BE49-F238E27FC236}">
                <a16:creationId xmlns:a16="http://schemas.microsoft.com/office/drawing/2014/main" id="{34165097-063F-478D-B4DB-9174446C79C0}"/>
              </a:ext>
            </a:extLst>
          </p:cNvPr>
          <p:cNvSpPr>
            <a:spLocks noGrp="1"/>
          </p:cNvSpPr>
          <p:nvPr>
            <p:ph type="body" sz="quarter" idx="12" hasCustomPrompt="1"/>
          </p:nvPr>
        </p:nvSpPr>
        <p:spPr>
          <a:xfrm>
            <a:off x="8351520" y="2176272"/>
            <a:ext cx="3376931" cy="3209544"/>
          </a:xfrm>
        </p:spPr>
        <p:txBody>
          <a:bodyPr anchor="ctr" anchorCtr="0">
            <a:normAutofit/>
          </a:bodyPr>
          <a:lstStyle>
            <a:lvl1pPr marL="0" indent="0">
              <a:buNone/>
              <a:defRPr sz="2000" b="1">
                <a:solidFill>
                  <a:schemeClr val="accent2"/>
                </a:solidFill>
              </a:defRPr>
            </a:lvl1pPr>
            <a:lvl2pPr>
              <a:defRPr sz="2000" b="1">
                <a:solidFill>
                  <a:schemeClr val="accent2"/>
                </a:solidFill>
              </a:defRPr>
            </a:lvl2pPr>
            <a:lvl3pPr>
              <a:defRPr sz="2000" b="1">
                <a:solidFill>
                  <a:schemeClr val="accent2"/>
                </a:solidFill>
              </a:defRPr>
            </a:lvl3pPr>
            <a:lvl4pPr>
              <a:defRPr sz="2000" b="1">
                <a:solidFill>
                  <a:schemeClr val="accent2"/>
                </a:solidFill>
              </a:defRPr>
            </a:lvl4pPr>
            <a:lvl5pPr>
              <a:defRPr sz="2000" b="1">
                <a:solidFill>
                  <a:schemeClr val="accent2"/>
                </a:solidFill>
              </a:defRPr>
            </a:lvl5pPr>
          </a:lstStyle>
          <a:p>
            <a:pPr lvl="0"/>
            <a:r>
              <a:rPr lang="en-GB" dirty="0"/>
              <a:t>Type </a:t>
            </a:r>
            <a:r>
              <a:rPr lang="en-GB" dirty="0" err="1"/>
              <a:t>hier</a:t>
            </a:r>
            <a:r>
              <a:rPr lang="en-GB" dirty="0"/>
              <a:t> </a:t>
            </a:r>
            <a:r>
              <a:rPr lang="en-GB" dirty="0" err="1"/>
              <a:t>een</a:t>
            </a:r>
            <a:r>
              <a:rPr lang="en-GB" dirty="0"/>
              <a:t> quote</a:t>
            </a:r>
          </a:p>
        </p:txBody>
      </p:sp>
    </p:spTree>
    <p:extLst>
      <p:ext uri="{BB962C8B-B14F-4D97-AF65-F5344CB8AC3E}">
        <p14:creationId xmlns:p14="http://schemas.microsoft.com/office/powerpoint/2010/main" val="194937410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Hoofdstuk blauw">
    <p:bg>
      <p:bgRef idx="1001">
        <a:schemeClr val="bg2"/>
      </p:bgRef>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1911782510"/>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Hoofdstuk rood">
    <p:bg>
      <p:bgPr>
        <a:solidFill>
          <a:schemeClr val="accent2"/>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200872988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Hoofdstuk groen">
    <p:bg>
      <p:bgPr>
        <a:solidFill>
          <a:schemeClr val="accent3"/>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339931831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Pauze">
    <p:bg>
      <p:bgRef idx="1001">
        <a:schemeClr val="bg2"/>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DAB26ACA-2592-4173-B4AC-DFAB31E642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4474" y="957829"/>
            <a:ext cx="6543053" cy="4942342"/>
          </a:xfrm>
          <a:prstGeom prst="rect">
            <a:avLst/>
          </a:prstGeom>
        </p:spPr>
      </p:pic>
      <p:sp>
        <p:nvSpPr>
          <p:cNvPr id="5" name="Tekstvak 4">
            <a:extLst>
              <a:ext uri="{FF2B5EF4-FFF2-40B4-BE49-F238E27FC236}">
                <a16:creationId xmlns:a16="http://schemas.microsoft.com/office/drawing/2014/main" id="{63CCB440-3D3F-4930-ADC2-E7E0853D9A59}"/>
              </a:ext>
            </a:extLst>
          </p:cNvPr>
          <p:cNvSpPr txBox="1">
            <a:spLocks/>
          </p:cNvSpPr>
          <p:nvPr/>
        </p:nvSpPr>
        <p:spPr>
          <a:xfrm>
            <a:off x="2926080" y="1033272"/>
            <a:ext cx="6327648" cy="4791456"/>
          </a:xfrm>
          <a:prstGeom prst="rect">
            <a:avLst/>
          </a:prstGeom>
          <a:noFill/>
        </p:spPr>
        <p:txBody>
          <a:bodyPr wrap="square" lIns="0" tIns="0" rIns="0" bIns="0" rtlCol="0" anchor="ctr" anchorCtr="0">
            <a:noAutofit/>
          </a:bodyPr>
          <a:lstStyle/>
          <a:p>
            <a:pPr algn="ctr"/>
            <a:r>
              <a:rPr lang="nl-NL" sz="7200" b="1" noProof="0"/>
              <a:t>Pauze</a:t>
            </a:r>
          </a:p>
        </p:txBody>
      </p:sp>
    </p:spTree>
    <p:extLst>
      <p:ext uri="{BB962C8B-B14F-4D97-AF65-F5344CB8AC3E}">
        <p14:creationId xmlns:p14="http://schemas.microsoft.com/office/powerpoint/2010/main" val="225291915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Pauze met foto">
    <p:bg>
      <p:bgRef idx="1001">
        <a:schemeClr val="bg2"/>
      </p:bgRef>
    </p:bg>
    <p:spTree>
      <p:nvGrpSpPr>
        <p:cNvPr id="1" name=""/>
        <p:cNvGrpSpPr/>
        <p:nvPr/>
      </p:nvGrpSpPr>
      <p:grpSpPr>
        <a:xfrm>
          <a:off x="0" y="0"/>
          <a:ext cx="0" cy="0"/>
          <a:chOff x="0" y="0"/>
          <a:chExt cx="0" cy="0"/>
        </a:xfrm>
      </p:grpSpPr>
      <p:sp>
        <p:nvSpPr>
          <p:cNvPr id="4" name="Tijdelijke aanduiding voor afbeelding 3">
            <a:extLst>
              <a:ext uri="{FF2B5EF4-FFF2-40B4-BE49-F238E27FC236}">
                <a16:creationId xmlns:a16="http://schemas.microsoft.com/office/drawing/2014/main" id="{7986C9AA-DDE5-4DF5-B6B0-96D0480390FF}"/>
              </a:ext>
            </a:extLst>
          </p:cNvPr>
          <p:cNvSpPr>
            <a:spLocks noGrp="1"/>
          </p:cNvSpPr>
          <p:nvPr>
            <p:ph type="pic" sz="quarter" idx="10"/>
          </p:nvPr>
        </p:nvSpPr>
        <p:spPr>
          <a:xfrm>
            <a:off x="-1" y="0"/>
            <a:ext cx="6560457" cy="6858000"/>
          </a:xfrm>
          <a:solidFill>
            <a:schemeClr val="bg1">
              <a:lumMod val="10000"/>
              <a:lumOff val="90000"/>
            </a:schemeClr>
          </a:solidFill>
        </p:spPr>
        <p:txBody>
          <a:bodyPr/>
          <a:lstStyle>
            <a:lvl1pPr marL="0" indent="0">
              <a:buNone/>
              <a:defRPr>
                <a:solidFill>
                  <a:schemeClr val="bg1"/>
                </a:solidFill>
              </a:defRPr>
            </a:lvl1pPr>
          </a:lstStyle>
          <a:p>
            <a:r>
              <a:rPr lang="nl-NL"/>
              <a:t>Klik op het pictogram als u een afbeelding wilt toevoegen</a:t>
            </a:r>
            <a:endParaRPr lang="en-GB" dirty="0"/>
          </a:p>
        </p:txBody>
      </p:sp>
      <p:sp>
        <p:nvSpPr>
          <p:cNvPr id="11" name="Tijdelijke aanduiding voor tekst 10">
            <a:extLst>
              <a:ext uri="{FF2B5EF4-FFF2-40B4-BE49-F238E27FC236}">
                <a16:creationId xmlns:a16="http://schemas.microsoft.com/office/drawing/2014/main" id="{869EBCD6-4EDF-4C78-B1E3-80BE6F8BA8F3}"/>
              </a:ext>
            </a:extLst>
          </p:cNvPr>
          <p:cNvSpPr>
            <a:spLocks noGrp="1"/>
          </p:cNvSpPr>
          <p:nvPr>
            <p:ph type="body" sz="quarter" idx="11" hasCustomPrompt="1"/>
          </p:nvPr>
        </p:nvSpPr>
        <p:spPr>
          <a:xfrm>
            <a:off x="5683200" y="972458"/>
            <a:ext cx="6508800" cy="4942800"/>
          </a:xfrm>
          <a:blipFill>
            <a:blip r:embed="rId2"/>
            <a:stretch>
              <a:fillRect/>
            </a:stretch>
          </a:blipFill>
        </p:spPr>
        <p:txBody>
          <a:bodyPr lIns="648000" rIns="72000" bIns="720000" anchor="ctr" anchorCtr="0">
            <a:normAutofit/>
          </a:bodyPr>
          <a:lstStyle>
            <a:lvl1pPr marL="0" indent="0" algn="ctr">
              <a:buNone/>
              <a:defRPr sz="7200" b="1">
                <a:solidFill>
                  <a:schemeClr val="tx1"/>
                </a:solidFill>
              </a:defRPr>
            </a:lvl1pPr>
          </a:lstStyle>
          <a:p>
            <a:pPr lvl="0"/>
            <a:r>
              <a:rPr lang="en-GB" dirty="0" err="1"/>
              <a:t>Pauze-boodschap</a:t>
            </a:r>
            <a:endParaRPr lang="en-GB" dirty="0"/>
          </a:p>
        </p:txBody>
      </p:sp>
    </p:spTree>
    <p:extLst>
      <p:ext uri="{BB962C8B-B14F-4D97-AF65-F5344CB8AC3E}">
        <p14:creationId xmlns:p14="http://schemas.microsoft.com/office/powerpoint/2010/main" val="15249230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dia 2">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1" y="0"/>
            <a:ext cx="5068047"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2" name="Title 1"/>
          <p:cNvSpPr>
            <a:spLocks noGrp="1"/>
          </p:cNvSpPr>
          <p:nvPr>
            <p:ph type="ctrTitle"/>
          </p:nvPr>
        </p:nvSpPr>
        <p:spPr>
          <a:xfrm>
            <a:off x="6288000" y="504000"/>
            <a:ext cx="4978400" cy="3103200"/>
          </a:xfrm>
        </p:spPr>
        <p:txBody>
          <a:bodyPr anchor="b" anchorCtr="0">
            <a:normAutofit/>
          </a:bodyPr>
          <a:lstStyle>
            <a:lvl1pPr algn="l">
              <a:lnSpc>
                <a:spcPct val="100000"/>
              </a:lnSpc>
              <a:defRPr sz="3600">
                <a:solidFill>
                  <a:schemeClr val="accent2"/>
                </a:solidFill>
              </a:defRPr>
            </a:lvl1pPr>
          </a:lstStyle>
          <a:p>
            <a:r>
              <a:rPr lang="nl-NL"/>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22" name="Tijdelijke aanduiding voor tekst 14">
            <a:extLst>
              <a:ext uri="{FF2B5EF4-FFF2-40B4-BE49-F238E27FC236}">
                <a16:creationId xmlns:a16="http://schemas.microsoft.com/office/drawing/2014/main" id="{D47B9F3E-CC86-4E8D-BFB2-3A319A3FCF60}"/>
              </a:ext>
            </a:extLst>
          </p:cNvPr>
          <p:cNvSpPr>
            <a:spLocks noGrp="1"/>
          </p:cNvSpPr>
          <p:nvPr>
            <p:ph type="body" sz="quarter" idx="13"/>
          </p:nvPr>
        </p:nvSpPr>
        <p:spPr>
          <a:xfrm>
            <a:off x="681600" y="5295600"/>
            <a:ext cx="1752000" cy="1033200"/>
          </a:xfrm>
          <a:blipFill>
            <a:blip r:embed="rId2"/>
            <a:stretch>
              <a:fillRect/>
            </a:stretch>
          </a:blipFill>
        </p:spPr>
        <p:txBody>
          <a:bodyPr>
            <a:normAutofit/>
          </a:bodyPr>
          <a:lstStyle>
            <a:lvl1pPr marL="0" indent="0">
              <a:buNone/>
              <a:defRPr sz="100">
                <a:solidFill>
                  <a:schemeClr val="bg1"/>
                </a:solidFill>
              </a:defRPr>
            </a:lvl1pPr>
          </a:lstStyle>
          <a:p>
            <a:pPr lvl="0"/>
            <a:r>
              <a:rPr lang="nl-NL"/>
              <a:t>Tekststijl van het model bewerken</a:t>
            </a:r>
          </a:p>
        </p:txBody>
      </p:sp>
      <p:cxnSp>
        <p:nvCxnSpPr>
          <p:cNvPr id="12" name="Rechte verbindingslijn 11">
            <a:extLst>
              <a:ext uri="{FF2B5EF4-FFF2-40B4-BE49-F238E27FC236}">
                <a16:creationId xmlns:a16="http://schemas.microsoft.com/office/drawing/2014/main" id="{606A9DA1-CDB8-4A6F-9C3D-49E31CAFD330}"/>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86894007-5DD9-4E89-A7B5-5D8AC4270EF1}"/>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733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Tree>
    <p:extLst>
      <p:ext uri="{BB962C8B-B14F-4D97-AF65-F5344CB8AC3E}">
        <p14:creationId xmlns:p14="http://schemas.microsoft.com/office/powerpoint/2010/main" val="145110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759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edankt 1">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ijdelijke aanduiding voor afbeelding 3">
            <a:extLst>
              <a:ext uri="{FF2B5EF4-FFF2-40B4-BE49-F238E27FC236}">
                <a16:creationId xmlns:a16="http://schemas.microsoft.com/office/drawing/2014/main" id="{EC201FCC-10A3-40FB-B72E-45F0189CD1E0}"/>
              </a:ext>
            </a:extLst>
          </p:cNvPr>
          <p:cNvSpPr>
            <a:spLocks noGrp="1"/>
          </p:cNvSpPr>
          <p:nvPr>
            <p:ph type="pic" sz="quarter" idx="10"/>
          </p:nvPr>
        </p:nvSpPr>
        <p:spPr>
          <a:xfrm>
            <a:off x="0" y="0"/>
            <a:ext cx="4925568" cy="3430800"/>
          </a:xfrm>
          <a:solidFill>
            <a:schemeClr val="bg1">
              <a:lumMod val="95000"/>
            </a:schemeClr>
          </a:solidFill>
        </p:spPr>
        <p:txBody>
          <a:bodyPr/>
          <a:lstStyle>
            <a:lvl1pPr marL="0" indent="0">
              <a:buNone/>
              <a:defRPr>
                <a:solidFill>
                  <a:schemeClr val="bg1"/>
                </a:solidFill>
              </a:defRPr>
            </a:lvl1pPr>
          </a:lstStyle>
          <a:p>
            <a:r>
              <a:rPr lang="nl-NL"/>
              <a:t>Klik op het pictogram als u een afbeelding wilt toevoegen</a:t>
            </a:r>
            <a:endParaRPr lang="en-GB" dirty="0"/>
          </a:p>
        </p:txBody>
      </p:sp>
      <p:sp>
        <p:nvSpPr>
          <p:cNvPr id="10" name="Tekstvak 9">
            <a:extLst>
              <a:ext uri="{FF2B5EF4-FFF2-40B4-BE49-F238E27FC236}">
                <a16:creationId xmlns:a16="http://schemas.microsoft.com/office/drawing/2014/main" id="{9584B28B-34D4-4B58-8AD0-ADDC3D1450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321557620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edankt 2">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ekstvak 7">
            <a:extLst>
              <a:ext uri="{FF2B5EF4-FFF2-40B4-BE49-F238E27FC236}">
                <a16:creationId xmlns:a16="http://schemas.microsoft.com/office/drawing/2014/main" id="{98DB7C85-266B-4B7C-A977-69E605114D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29946931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edankt 3">
    <p:bg>
      <p:bgRef idx="1001">
        <a:schemeClr val="bg2"/>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6" name="Tekstvak 5">
            <a:extLst>
              <a:ext uri="{FF2B5EF4-FFF2-40B4-BE49-F238E27FC236}">
                <a16:creationId xmlns:a16="http://schemas.microsoft.com/office/drawing/2014/main" id="{1D4D80BF-F59B-450A-922E-771A825E7D2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tx1"/>
                </a:solidFill>
              </a:rPr>
              <a:t>Bedankt voor uw aandacht</a:t>
            </a:r>
          </a:p>
        </p:txBody>
      </p:sp>
    </p:spTree>
    <p:extLst>
      <p:ext uri="{BB962C8B-B14F-4D97-AF65-F5344CB8AC3E}">
        <p14:creationId xmlns:p14="http://schemas.microsoft.com/office/powerpoint/2010/main" val="203389771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dia 3">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ctrTitle"/>
          </p:nvPr>
        </p:nvSpPr>
        <p:spPr>
          <a:xfrm>
            <a:off x="6299200" y="1835725"/>
            <a:ext cx="4978400" cy="3200400"/>
          </a:xfrm>
        </p:spPr>
        <p:txBody>
          <a:bodyPr anchor="ctr" anchorCtr="0">
            <a:normAutofit/>
          </a:bodyPr>
          <a:lstStyle>
            <a:lvl1pPr algn="l">
              <a:lnSpc>
                <a:spcPct val="100000"/>
              </a:lnSpc>
              <a:defRPr sz="3600">
                <a:solidFill>
                  <a:schemeClr val="bg1"/>
                </a:solidFill>
              </a:defRPr>
            </a:lvl1pPr>
          </a:lstStyle>
          <a:p>
            <a:r>
              <a:rPr lang="nl-NL"/>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Tree>
    <p:extLst>
      <p:ext uri="{BB962C8B-B14F-4D97-AF65-F5344CB8AC3E}">
        <p14:creationId xmlns:p14="http://schemas.microsoft.com/office/powerpoint/2010/main" val="303494780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genda">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0612" y="685801"/>
            <a:ext cx="5689601" cy="4217894"/>
          </a:xfrm>
        </p:spPr>
        <p:txBody>
          <a:bodyPr anchor="t" anchorCtr="0">
            <a:noAutofit/>
          </a:bodyPr>
          <a:lstStyle>
            <a:lvl1pPr>
              <a:lnSpc>
                <a:spcPct val="100000"/>
              </a:lnSpc>
              <a:defRPr sz="5900"/>
            </a:lvl1pPr>
          </a:lstStyle>
          <a:p>
            <a:r>
              <a:rPr lang="nl-NL"/>
              <a:t>Klik om de stijl te bewerken</a:t>
            </a:r>
            <a:endParaRPr lang="en-US" dirty="0"/>
          </a:p>
        </p:txBody>
      </p:sp>
      <p:sp>
        <p:nvSpPr>
          <p:cNvPr id="4" name="Tijdelijke aanduiding voor afbeelding 10">
            <a:extLst>
              <a:ext uri="{FF2B5EF4-FFF2-40B4-BE49-F238E27FC236}">
                <a16:creationId xmlns:a16="http://schemas.microsoft.com/office/drawing/2014/main" id="{05C441A1-76AD-4759-AE71-07EE1271F2ED}"/>
              </a:ext>
            </a:extLst>
          </p:cNvPr>
          <p:cNvSpPr>
            <a:spLocks noGrp="1"/>
          </p:cNvSpPr>
          <p:nvPr>
            <p:ph type="pic" sz="quarter" idx="10"/>
          </p:nvPr>
        </p:nvSpPr>
        <p:spPr>
          <a:xfrm>
            <a:off x="860611" y="5038165"/>
            <a:ext cx="11336283" cy="1819835"/>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
        <p:nvSpPr>
          <p:cNvPr id="3" name="Content Placeholder 2"/>
          <p:cNvSpPr>
            <a:spLocks noGrp="1"/>
          </p:cNvSpPr>
          <p:nvPr>
            <p:ph idx="1"/>
          </p:nvPr>
        </p:nvSpPr>
        <p:spPr>
          <a:xfrm>
            <a:off x="8239561" y="907475"/>
            <a:ext cx="3669553" cy="3600000"/>
          </a:xfrm>
        </p:spPr>
        <p:txBody>
          <a:bodyPr/>
          <a:lstStyle>
            <a:lvl1pPr marL="360000" indent="-360000">
              <a:spcAft>
                <a:spcPts val="2400"/>
              </a:spcAft>
              <a:buClr>
                <a:schemeClr val="tx2"/>
              </a:buClr>
              <a:buSzPct val="200000"/>
              <a:buFont typeface="+mj-lt"/>
              <a:buAutoNum type="arabicPeriod"/>
              <a:defRPr/>
            </a:lvl1pPr>
          </a:lstStyle>
          <a:p>
            <a:pPr lvl="0"/>
            <a:r>
              <a:rPr lang="nl-NL"/>
              <a:t>Tekststijl van het model bewerken</a:t>
            </a:r>
          </a:p>
        </p:txBody>
      </p:sp>
      <p:cxnSp>
        <p:nvCxnSpPr>
          <p:cNvPr id="11" name="Rechte verbindingslijn 10">
            <a:extLst>
              <a:ext uri="{FF2B5EF4-FFF2-40B4-BE49-F238E27FC236}">
                <a16:creationId xmlns:a16="http://schemas.microsoft.com/office/drawing/2014/main" id="{53FA8AD5-41EE-41EB-B993-4DEB48228550}"/>
              </a:ext>
            </a:extLst>
          </p:cNvPr>
          <p:cNvCxnSpPr>
            <a:cxnSpLocks/>
          </p:cNvCxnSpPr>
          <p:nvPr/>
        </p:nvCxnSpPr>
        <p:spPr>
          <a:xfrm>
            <a:off x="7537565" y="0"/>
            <a:ext cx="0" cy="471172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9DB53CB8-55BD-43C3-A4C9-658D4B9DFF18}"/>
              </a:ext>
            </a:extLst>
          </p:cNvPr>
          <p:cNvCxnSpPr>
            <a:cxnSpLocks/>
          </p:cNvCxnSpPr>
          <p:nvPr/>
        </p:nvCxnSpPr>
        <p:spPr>
          <a:xfrm flipH="1">
            <a:off x="7587435" y="4674414"/>
            <a:ext cx="4604565"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6336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nl-NL"/>
              <a:t>Klik om de stijl te bewerken</a:t>
            </a:r>
            <a:endParaRPr lang="en-US" dirty="0"/>
          </a:p>
        </p:txBody>
      </p:sp>
      <p:sp>
        <p:nvSpPr>
          <p:cNvPr id="3" name="Content Placeholder 2"/>
          <p:cNvSpPr>
            <a:spLocks noGrp="1"/>
          </p:cNvSpPr>
          <p:nvPr>
            <p:ph idx="1"/>
          </p:nvPr>
        </p:nvSpPr>
        <p:spPr/>
        <p:txBody>
          <a:bodyPr>
            <a:normAutofit/>
          </a:bodyPr>
          <a:lstStyle>
            <a:lvl1pPr>
              <a:defRPr sz="2200"/>
            </a:lvl1pPr>
            <a:lvl2pPr>
              <a:defRPr sz="2200"/>
            </a:lvl2pPr>
            <a:lvl3pPr>
              <a:defRPr sz="2200"/>
            </a:lvl3pPr>
            <a:lvl4pPr>
              <a:defRPr sz="2200"/>
            </a:lvl4pPr>
            <a:lvl5pPr>
              <a:defRPr sz="2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Tree>
    <p:extLst>
      <p:ext uri="{BB962C8B-B14F-4D97-AF65-F5344CB8AC3E}">
        <p14:creationId xmlns:p14="http://schemas.microsoft.com/office/powerpoint/2010/main" val="153615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kst met beeld recht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00000"/>
            <a:ext cx="5109633" cy="43053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8205217" y="0"/>
            <a:ext cx="3986784"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Tree>
    <p:extLst>
      <p:ext uri="{BB962C8B-B14F-4D97-AF65-F5344CB8AC3E}">
        <p14:creationId xmlns:p14="http://schemas.microsoft.com/office/powerpoint/2010/main" val="404025683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ekst met beeld link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1824" y="1307592"/>
            <a:ext cx="6187008" cy="342900"/>
          </a:xfrm>
        </p:spPr>
        <p:txBody>
          <a:bodyPr/>
          <a:lstStyle/>
          <a:p>
            <a:r>
              <a:rPr lang="nl-NL"/>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5041824" y="1800000"/>
            <a:ext cx="6187008" cy="43053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0"/>
            <a:ext cx="3986784" cy="6858000"/>
          </a:xfrm>
          <a:solidFill>
            <a:schemeClr val="bg1">
              <a:lumMod val="95000"/>
            </a:schemeClr>
          </a:solidFill>
        </p:spPr>
        <p:txBody>
          <a:bodyPr/>
          <a:lstStyle>
            <a:lvl1pPr marL="0" indent="0">
              <a:buNone/>
              <a:defRPr/>
            </a:lvl1pPr>
          </a:lstStyle>
          <a:p>
            <a:r>
              <a:rPr lang="nl-NL"/>
              <a:t>Klik op het pictogram als u een afbeelding wilt toevoegen</a:t>
            </a:r>
            <a:endParaRPr lang="en-GB" dirty="0"/>
          </a:p>
        </p:txBody>
      </p:sp>
    </p:spTree>
    <p:extLst>
      <p:ext uri="{BB962C8B-B14F-4D97-AF65-F5344CB8AC3E}">
        <p14:creationId xmlns:p14="http://schemas.microsoft.com/office/powerpoint/2010/main" val="316744723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kst met beeld rechtson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864353" y="3145536"/>
            <a:ext cx="6327649" cy="3712464"/>
          </a:xfrm>
          <a:solidFill>
            <a:schemeClr val="bg1">
              <a:lumMod val="95000"/>
            </a:schemeClr>
          </a:solidFill>
        </p:spPr>
        <p:txBody>
          <a:bodyPr lIns="1260000"/>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21841717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kst met beeld linksonder">
    <p:bg>
      <p:bgRef idx="1001">
        <a:schemeClr val="bg1"/>
      </p:bgRef>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581022C-5DDA-4B99-BB47-902FB2BFD6E5}"/>
              </a:ext>
            </a:extLst>
          </p:cNvPr>
          <p:cNvSpPr/>
          <p:nvPr/>
        </p:nvSpPr>
        <p:spPr>
          <a:xfrm>
            <a:off x="246" y="6144768"/>
            <a:ext cx="12191509" cy="713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2640001" y="685800"/>
            <a:ext cx="5109633" cy="342900"/>
          </a:xfrm>
        </p:spPr>
        <p:txBody>
          <a:bodyPr/>
          <a:lstStyle/>
          <a:p>
            <a:r>
              <a:rPr lang="nl-NL"/>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2642616"/>
            <a:ext cx="6717792" cy="3877056"/>
          </a:xfrm>
          <a:solidFill>
            <a:schemeClr val="bg1">
              <a:lumMod val="95000"/>
            </a:schemeClr>
          </a:solidFill>
        </p:spPr>
        <p:txBody>
          <a:bodyPr lIns="0"/>
          <a:lstStyle>
            <a:lvl1pPr marL="0" indent="0">
              <a:buNone/>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GB" dirty="0"/>
          </a:p>
        </p:txBody>
      </p:sp>
    </p:spTree>
    <p:extLst>
      <p:ext uri="{BB962C8B-B14F-4D97-AF65-F5344CB8AC3E}">
        <p14:creationId xmlns:p14="http://schemas.microsoft.com/office/powerpoint/2010/main" val="62891892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Afbeelding 16">
            <a:extLst>
              <a:ext uri="{FF2B5EF4-FFF2-40B4-BE49-F238E27FC236}">
                <a16:creationId xmlns:a16="http://schemas.microsoft.com/office/drawing/2014/main" id="{CE8F42C6-EF91-4EDB-8FB3-F11C4AE9D4EF}"/>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 y="0"/>
            <a:ext cx="6146812" cy="1408178"/>
          </a:xfrm>
          <a:prstGeom prst="rect">
            <a:avLst/>
          </a:prstGeom>
        </p:spPr>
      </p:pic>
      <p:sp>
        <p:nvSpPr>
          <p:cNvPr id="2" name="Title Placeholder 1"/>
          <p:cNvSpPr>
            <a:spLocks noGrp="1"/>
          </p:cNvSpPr>
          <p:nvPr>
            <p:ph type="title"/>
          </p:nvPr>
        </p:nvSpPr>
        <p:spPr>
          <a:xfrm>
            <a:off x="2640000" y="685800"/>
            <a:ext cx="8584381" cy="342900"/>
          </a:xfrm>
          <a:prstGeom prst="rect">
            <a:avLst/>
          </a:prstGeom>
        </p:spPr>
        <p:txBody>
          <a:bodyPr vert="horz" lIns="0" tIns="0" rIns="0" bIns="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2640000" y="1800001"/>
            <a:ext cx="8584381" cy="4264025"/>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Tree>
    <p:extLst>
      <p:ext uri="{BB962C8B-B14F-4D97-AF65-F5344CB8AC3E}">
        <p14:creationId xmlns:p14="http://schemas.microsoft.com/office/powerpoint/2010/main" val="305867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defTabSz="914400" rtl="0" eaLnBrk="1" latinLnBrk="0" hangingPunct="1">
        <a:lnSpc>
          <a:spcPct val="90000"/>
        </a:lnSpc>
        <a:spcBef>
          <a:spcPct val="0"/>
        </a:spcBef>
        <a:buNone/>
        <a:defRPr sz="2000" b="1" kern="1200">
          <a:solidFill>
            <a:schemeClr val="tx2"/>
          </a:solidFill>
          <a:latin typeface="+mj-lt"/>
          <a:ea typeface="+mj-ea"/>
          <a:cs typeface="+mj-cs"/>
        </a:defRPr>
      </a:lvl1pPr>
    </p:titleStyle>
    <p:bodyStyle>
      <a:lvl1pPr marL="144000" indent="-1440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1pPr>
      <a:lvl2pPr marL="288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2pPr>
      <a:lvl3pPr marL="432000" indent="-144000" algn="l" defTabSz="914400" rtl="0" eaLnBrk="1" latinLnBrk="0" hangingPunct="1">
        <a:lnSpc>
          <a:spcPct val="100000"/>
        </a:lnSpc>
        <a:spcBef>
          <a:spcPts val="0"/>
        </a:spcBef>
        <a:buSzPct val="80000"/>
        <a:buFont typeface="Wingdings" panose="05000000000000000000" pitchFamily="2" charset="2"/>
        <a:buChar char="§"/>
        <a:defRPr sz="1600" kern="1200">
          <a:solidFill>
            <a:schemeClr val="tx1"/>
          </a:solidFill>
          <a:latin typeface="+mn-lt"/>
          <a:ea typeface="+mn-ea"/>
          <a:cs typeface="+mn-cs"/>
        </a:defRPr>
      </a:lvl3pPr>
      <a:lvl4pPr marL="576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4pPr>
      <a:lvl5pPr marL="720000" indent="-144000" algn="l" defTabSz="914400" rtl="0" eaLnBrk="1" latinLnBrk="0" hangingPunct="1">
        <a:lnSpc>
          <a:spcPct val="100000"/>
        </a:lnSpc>
        <a:spcBef>
          <a:spcPts val="0"/>
        </a:spcBef>
        <a:buSzPct val="75000"/>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NHLStenden/Flex-WebDevelopment-FrontEndDevelopment.git"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hyperlink" Target="https://www.httrack.com/"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NHLStenden/Flex-WebDevelopment-FrontEndDevelopment/tree/master/WebDevelopment/content/assignments/01" TargetMode="External"/><Relationship Id="rId2" Type="http://schemas.openxmlformats.org/officeDocument/2006/relationships/hyperlink" Target="https://github.com/NHLStenden/Flex-WebDevelopment-FrontEndDevelopment/tree/master/WebDevelopment/content/examples/Fase01" TargetMode="External"/><Relationship Id="rId1" Type="http://schemas.openxmlformats.org/officeDocument/2006/relationships/slideLayout" Target="../slideLayouts/slideLayout5.xml"/><Relationship Id="rId4" Type="http://schemas.openxmlformats.org/officeDocument/2006/relationships/hyperlink" Target="https://github.com/NHLStenden/Flex-WebDevelopment-FrontEndDevelopment/tree/master/WebDevelopment/content/solutions/opdracht01"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NHLStenden/Flex-WebDevelopment-FrontEndDevelopment/tree/master/WebDevelopment/content/examples/Fase02"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API/Document_object_model/Locating_DOM_elements_using_selectors" TargetMode="External"/><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hyperlink" Target="http://www.html5test.com/"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hyperlink" Target="https://www.w3schools.com/html/html5_intro.asp" TargetMode="External"/><Relationship Id="rId2" Type="http://schemas.openxmlformats.org/officeDocument/2006/relationships/hyperlink" Target="https://developer.mozilla.org/en-US/docs/Web/HTML/Element/template"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afbeelding 4"/>
          <p:cNvPicPr>
            <a:picLocks noGrp="1" noChangeAspect="1"/>
          </p:cNvPicPr>
          <p:nvPr>
            <p:ph type="pic" sz="quarter" idx="10"/>
          </p:nvPr>
        </p:nvPicPr>
        <p:blipFill rotWithShape="1">
          <a:blip r:embed="rId2"/>
          <a:srcRect l="-100006" t="5021" r="-100006" b="5021"/>
          <a:stretch/>
        </p:blipFill>
        <p:spPr>
          <a:prstGeom prst="rect">
            <a:avLst/>
          </a:prstGeom>
        </p:spPr>
      </p:pic>
      <p:sp>
        <p:nvSpPr>
          <p:cNvPr id="3" name="Ondertitel 2"/>
          <p:cNvSpPr>
            <a:spLocks noGrp="1"/>
          </p:cNvSpPr>
          <p:nvPr>
            <p:ph type="subTitle" idx="1"/>
          </p:nvPr>
        </p:nvSpPr>
        <p:spPr/>
        <p:txBody>
          <a:bodyPr/>
          <a:lstStyle/>
          <a:p>
            <a:endParaRPr lang="nl-NL"/>
          </a:p>
        </p:txBody>
      </p:sp>
      <p:sp>
        <p:nvSpPr>
          <p:cNvPr id="4" name="Titel 3"/>
          <p:cNvSpPr>
            <a:spLocks noGrp="1"/>
          </p:cNvSpPr>
          <p:nvPr>
            <p:ph type="ctrTitle"/>
          </p:nvPr>
        </p:nvSpPr>
        <p:spPr/>
        <p:txBody>
          <a:bodyPr/>
          <a:lstStyle/>
          <a:p>
            <a:r>
              <a:rPr lang="nl-NL" dirty="0"/>
              <a:t>Front-End Web Development</a:t>
            </a:r>
          </a:p>
        </p:txBody>
      </p:sp>
    </p:spTree>
    <p:extLst>
      <p:ext uri="{BB962C8B-B14F-4D97-AF65-F5344CB8AC3E}">
        <p14:creationId xmlns:p14="http://schemas.microsoft.com/office/powerpoint/2010/main" val="3008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Code &amp; Information</a:t>
            </a:r>
          </a:p>
        </p:txBody>
      </p:sp>
      <p:sp>
        <p:nvSpPr>
          <p:cNvPr id="5" name="Tijdelijke aanduiding voor inhoud 4"/>
          <p:cNvSpPr>
            <a:spLocks noGrp="1"/>
          </p:cNvSpPr>
          <p:nvPr>
            <p:ph idx="1"/>
          </p:nvPr>
        </p:nvSpPr>
        <p:spPr/>
        <p:txBody>
          <a:bodyPr/>
          <a:lstStyle/>
          <a:p>
            <a:r>
              <a:rPr lang="nl-NL" dirty="0"/>
              <a:t>Git </a:t>
            </a:r>
            <a:r>
              <a:rPr lang="nl-NL" dirty="0" err="1"/>
              <a:t>clone</a:t>
            </a:r>
            <a:endParaRPr lang="nl-NL" dirty="0"/>
          </a:p>
          <a:p>
            <a:pPr lvl="1"/>
            <a:r>
              <a:rPr lang="nl-NL" dirty="0">
                <a:hlinkClick r:id="rId2"/>
              </a:rPr>
              <a:t>https://github.com/NHLStenden/Flex-WebDevelopment-FrontEndDevelopment.git</a:t>
            </a:r>
            <a:r>
              <a:rPr lang="nl-NL" dirty="0"/>
              <a:t> </a:t>
            </a:r>
          </a:p>
          <a:p>
            <a:r>
              <a:rPr lang="nl-NL" dirty="0"/>
              <a:t>README.md</a:t>
            </a:r>
          </a:p>
          <a:p>
            <a:pPr lvl="1"/>
            <a:r>
              <a:rPr lang="nl-NL" dirty="0"/>
              <a:t>Inzien via GitHub</a:t>
            </a:r>
          </a:p>
          <a:p>
            <a:pPr lvl="1"/>
            <a:r>
              <a:rPr lang="nl-NL" dirty="0"/>
              <a:t>Installeer .md-viewer in je IDE</a:t>
            </a:r>
          </a:p>
          <a:p>
            <a:pPr lvl="1"/>
            <a:endParaRPr lang="nl-NL" dirty="0"/>
          </a:p>
          <a:p>
            <a:endParaRPr lang="nl-NL" dirty="0"/>
          </a:p>
        </p:txBody>
      </p:sp>
    </p:spTree>
    <p:extLst>
      <p:ext uri="{BB962C8B-B14F-4D97-AF65-F5344CB8AC3E}">
        <p14:creationId xmlns:p14="http://schemas.microsoft.com/office/powerpoint/2010/main" val="36564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DAB094-F11A-4FF2-A922-5F39E30AD33B}"/>
              </a:ext>
            </a:extLst>
          </p:cNvPr>
          <p:cNvSpPr>
            <a:spLocks noGrp="1"/>
          </p:cNvSpPr>
          <p:nvPr>
            <p:ph type="title"/>
          </p:nvPr>
        </p:nvSpPr>
        <p:spPr/>
        <p:txBody>
          <a:bodyPr/>
          <a:lstStyle/>
          <a:p>
            <a:r>
              <a:rPr lang="nl-NL" dirty="0" err="1"/>
              <a:t>Angular</a:t>
            </a:r>
            <a:r>
              <a:rPr lang="nl-NL" dirty="0"/>
              <a:t> – mijn eerste applicatie</a:t>
            </a:r>
          </a:p>
        </p:txBody>
      </p:sp>
      <p:sp>
        <p:nvSpPr>
          <p:cNvPr id="4" name="Rechthoek 3">
            <a:extLst>
              <a:ext uri="{FF2B5EF4-FFF2-40B4-BE49-F238E27FC236}">
                <a16:creationId xmlns:a16="http://schemas.microsoft.com/office/drawing/2014/main" id="{1937813C-8C84-4BCA-9479-AA126196BF75}"/>
              </a:ext>
            </a:extLst>
          </p:cNvPr>
          <p:cNvSpPr/>
          <p:nvPr/>
        </p:nvSpPr>
        <p:spPr>
          <a:xfrm>
            <a:off x="8636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p>
        </p:txBody>
      </p:sp>
      <p:sp>
        <p:nvSpPr>
          <p:cNvPr id="5" name="Rechthoek 4">
            <a:extLst>
              <a:ext uri="{FF2B5EF4-FFF2-40B4-BE49-F238E27FC236}">
                <a16:creationId xmlns:a16="http://schemas.microsoft.com/office/drawing/2014/main" id="{8AE9C59E-5324-4581-972D-BEF0CEBEE93A}"/>
              </a:ext>
            </a:extLst>
          </p:cNvPr>
          <p:cNvSpPr/>
          <p:nvPr/>
        </p:nvSpPr>
        <p:spPr>
          <a:xfrm>
            <a:off x="36830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dirty="0"/>
          </a:p>
        </p:txBody>
      </p:sp>
      <p:sp>
        <p:nvSpPr>
          <p:cNvPr id="6" name="Rechthoek 5">
            <a:extLst>
              <a:ext uri="{FF2B5EF4-FFF2-40B4-BE49-F238E27FC236}">
                <a16:creationId xmlns:a16="http://schemas.microsoft.com/office/drawing/2014/main" id="{91F27DF1-5F6E-4585-B72D-3A325AEBA749}"/>
              </a:ext>
            </a:extLst>
          </p:cNvPr>
          <p:cNvSpPr/>
          <p:nvPr/>
        </p:nvSpPr>
        <p:spPr>
          <a:xfrm>
            <a:off x="6502400" y="2552700"/>
            <a:ext cx="2413000" cy="269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nl-NL" sz="4000" b="1" dirty="0">
                <a:solidFill>
                  <a:schemeClr val="tx1"/>
                </a:solidFill>
              </a:rPr>
              <a:t>Typescript</a:t>
            </a:r>
          </a:p>
        </p:txBody>
      </p:sp>
      <p:pic>
        <p:nvPicPr>
          <p:cNvPr id="1026" name="Picture 2">
            <a:extLst>
              <a:ext uri="{FF2B5EF4-FFF2-40B4-BE49-F238E27FC236}">
                <a16:creationId xmlns:a16="http://schemas.microsoft.com/office/drawing/2014/main" id="{8A496F34-D680-4943-8DDF-00F85C5D7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 y="2832100"/>
            <a:ext cx="3048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0B406CB-3DF1-4DEC-A87B-EA223A21A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487" y="2832100"/>
            <a:ext cx="2162175"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1" name="Afbeelding 10" descr="Afbeelding met tekening&#10;&#10;Automatisch gegenereerde beschrijving">
            <a:extLst>
              <a:ext uri="{FF2B5EF4-FFF2-40B4-BE49-F238E27FC236}">
                <a16:creationId xmlns:a16="http://schemas.microsoft.com/office/drawing/2014/main" id="{F09CD84E-BEFD-4CCF-B3DE-8637C022FA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1462" y="3429000"/>
            <a:ext cx="2174876" cy="2174876"/>
          </a:xfrm>
          <a:prstGeom prst="rect">
            <a:avLst/>
          </a:prstGeom>
        </p:spPr>
      </p:pic>
    </p:spTree>
    <p:extLst>
      <p:ext uri="{BB962C8B-B14F-4D97-AF65-F5344CB8AC3E}">
        <p14:creationId xmlns:p14="http://schemas.microsoft.com/office/powerpoint/2010/main" val="238816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2462518" y="1490472"/>
            <a:ext cx="8815082" cy="1993392"/>
          </a:xfrm>
        </p:spPr>
        <p:txBody>
          <a:bodyPr/>
          <a:lstStyle/>
          <a:p>
            <a:r>
              <a:rPr lang="nl-NL" dirty="0" err="1"/>
              <a:t>What</a:t>
            </a:r>
            <a:r>
              <a:rPr lang="nl-NL" dirty="0"/>
              <a:t> is Front-End Development?</a:t>
            </a:r>
          </a:p>
        </p:txBody>
      </p:sp>
    </p:spTree>
    <p:extLst>
      <p:ext uri="{BB962C8B-B14F-4D97-AF65-F5344CB8AC3E}">
        <p14:creationId xmlns:p14="http://schemas.microsoft.com/office/powerpoint/2010/main" val="288444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What</a:t>
            </a:r>
            <a:r>
              <a:rPr lang="nl-NL" dirty="0"/>
              <a:t> is Front-End Development?</a:t>
            </a:r>
          </a:p>
        </p:txBody>
      </p:sp>
      <p:sp>
        <p:nvSpPr>
          <p:cNvPr id="5" name="Tijdelijke aanduiding voor inhoud 4"/>
          <p:cNvSpPr>
            <a:spLocks noGrp="1"/>
          </p:cNvSpPr>
          <p:nvPr>
            <p:ph idx="1"/>
          </p:nvPr>
        </p:nvSpPr>
        <p:spPr/>
        <p:txBody>
          <a:bodyPr/>
          <a:lstStyle/>
          <a:p>
            <a:r>
              <a:rPr lang="nl-NL" dirty="0"/>
              <a:t>De browser (“</a:t>
            </a:r>
            <a:r>
              <a:rPr lang="nl-NL" dirty="0" err="1"/>
              <a:t>client</a:t>
            </a:r>
            <a:r>
              <a:rPr lang="nl-NL" dirty="0"/>
              <a:t>”) krijgt een belangrijkere rol</a:t>
            </a:r>
          </a:p>
          <a:p>
            <a:r>
              <a:rPr lang="nl-NL" dirty="0"/>
              <a:t>Een extract van een online vacature voor FE-Developer:</a:t>
            </a:r>
          </a:p>
          <a:p>
            <a:pPr lvl="1"/>
            <a:r>
              <a:rPr lang="nl-NL" sz="1800" dirty="0"/>
              <a:t>Een front-end </a:t>
            </a:r>
            <a:r>
              <a:rPr lang="nl-NL" sz="1800" dirty="0" err="1"/>
              <a:t>developer</a:t>
            </a:r>
            <a:r>
              <a:rPr lang="nl-NL" sz="1800" dirty="0"/>
              <a:t> (ook wel front-end programmeur of front-end ontwikkelaar) is iemand die verantwoordelijk is voor de technische kant van het front-end (de voorkant) van een applicatie, website of programma. Hij zorgt in feite voor de verbinding tussen het design en de programmatuur die nodig is om het te laten functioneren. Veel front-end </a:t>
            </a:r>
            <a:r>
              <a:rPr lang="nl-NL" sz="1800" dirty="0" err="1"/>
              <a:t>developers</a:t>
            </a:r>
            <a:r>
              <a:rPr lang="nl-NL" sz="1800" dirty="0"/>
              <a:t> hebben zich gespecialiseerd in een bepaald </a:t>
            </a:r>
            <a:r>
              <a:rPr lang="nl-NL" sz="1800" dirty="0" err="1"/>
              <a:t>framework</a:t>
            </a:r>
            <a:r>
              <a:rPr lang="nl-NL" sz="1800" dirty="0"/>
              <a:t> of een specifieke programmeertaal, zodat er bijvoorbeeld .NET-</a:t>
            </a:r>
            <a:r>
              <a:rPr lang="nl-NL" sz="1800" dirty="0" err="1"/>
              <a:t>developers</a:t>
            </a:r>
            <a:r>
              <a:rPr lang="nl-NL" sz="1800" dirty="0"/>
              <a:t>, PHP-</a:t>
            </a:r>
            <a:r>
              <a:rPr lang="nl-NL" sz="1800" dirty="0" err="1"/>
              <a:t>developers</a:t>
            </a:r>
            <a:r>
              <a:rPr lang="nl-NL" sz="1800" dirty="0"/>
              <a:t>, Java-</a:t>
            </a:r>
            <a:r>
              <a:rPr lang="nl-NL" sz="1800" dirty="0" err="1"/>
              <a:t>developers</a:t>
            </a:r>
            <a:r>
              <a:rPr lang="nl-NL" sz="1800" dirty="0"/>
              <a:t> en C++ </a:t>
            </a:r>
            <a:r>
              <a:rPr lang="nl-NL" sz="1800" dirty="0" err="1"/>
              <a:t>developers</a:t>
            </a:r>
            <a:r>
              <a:rPr lang="nl-NL" sz="1800" dirty="0"/>
              <a:t> zijn</a:t>
            </a:r>
          </a:p>
          <a:p>
            <a:pPr lvl="1"/>
            <a:endParaRPr lang="nl-NL" sz="1800" dirty="0"/>
          </a:p>
          <a:p>
            <a:endParaRPr lang="nl-NL" sz="1800" dirty="0"/>
          </a:p>
        </p:txBody>
      </p:sp>
    </p:spTree>
    <p:extLst>
      <p:ext uri="{BB962C8B-B14F-4D97-AF65-F5344CB8AC3E}">
        <p14:creationId xmlns:p14="http://schemas.microsoft.com/office/powerpoint/2010/main" val="4001887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Mogelijke onderdelen</a:t>
            </a:r>
          </a:p>
        </p:txBody>
      </p:sp>
      <p:sp>
        <p:nvSpPr>
          <p:cNvPr id="3" name="Tijdelijke aanduiding voor inhoud 2"/>
          <p:cNvSpPr>
            <a:spLocks noGrp="1"/>
          </p:cNvSpPr>
          <p:nvPr>
            <p:ph idx="1"/>
          </p:nvPr>
        </p:nvSpPr>
        <p:spPr/>
        <p:txBody>
          <a:bodyPr>
            <a:normAutofit fontScale="70000" lnSpcReduction="20000"/>
          </a:bodyPr>
          <a:lstStyle/>
          <a:p>
            <a:r>
              <a:rPr lang="nl-NL" dirty="0"/>
              <a:t>Toegang tot sensors / </a:t>
            </a:r>
            <a:r>
              <a:rPr lang="nl-NL" dirty="0" err="1"/>
              <a:t>devices</a:t>
            </a:r>
            <a:endParaRPr lang="nl-NL" dirty="0"/>
          </a:p>
          <a:p>
            <a:pPr lvl="1"/>
            <a:r>
              <a:rPr lang="nl-NL" dirty="0"/>
              <a:t>GPS</a:t>
            </a:r>
          </a:p>
          <a:p>
            <a:pPr lvl="1"/>
            <a:r>
              <a:rPr lang="nl-NL" dirty="0"/>
              <a:t>Camera</a:t>
            </a:r>
          </a:p>
          <a:p>
            <a:r>
              <a:rPr lang="nl-NL" dirty="0"/>
              <a:t>Uitvoering van code in je browser </a:t>
            </a:r>
            <a:r>
              <a:rPr lang="nl-NL" dirty="0" err="1"/>
              <a:t>ipv</a:t>
            </a:r>
            <a:r>
              <a:rPr lang="nl-NL" dirty="0"/>
              <a:t> op de server</a:t>
            </a:r>
          </a:p>
          <a:p>
            <a:pPr lvl="1"/>
            <a:r>
              <a:rPr lang="nl-NL" dirty="0"/>
              <a:t>Javascript</a:t>
            </a:r>
          </a:p>
          <a:p>
            <a:pPr lvl="1"/>
            <a:r>
              <a:rPr lang="nl-NL" dirty="0"/>
              <a:t>Web Assembly (</a:t>
            </a:r>
            <a:r>
              <a:rPr lang="nl-NL" i="1" dirty="0"/>
              <a:t>nieuw</a:t>
            </a:r>
            <a:r>
              <a:rPr lang="nl-NL" dirty="0"/>
              <a:t>)</a:t>
            </a:r>
          </a:p>
          <a:p>
            <a:r>
              <a:rPr lang="nl-NL" dirty="0"/>
              <a:t>Grote rol voor opmaak</a:t>
            </a:r>
          </a:p>
          <a:p>
            <a:pPr lvl="1"/>
            <a:r>
              <a:rPr lang="nl-NL" dirty="0"/>
              <a:t>Canvas</a:t>
            </a:r>
          </a:p>
          <a:p>
            <a:pPr lvl="1"/>
            <a:r>
              <a:rPr lang="nl-NL" dirty="0"/>
              <a:t>SVG</a:t>
            </a:r>
          </a:p>
          <a:p>
            <a:pPr lvl="1"/>
            <a:r>
              <a:rPr lang="nl-NL" dirty="0"/>
              <a:t>CSS (SASS, LESS)</a:t>
            </a:r>
          </a:p>
          <a:p>
            <a:pPr lvl="1"/>
            <a:r>
              <a:rPr lang="nl-NL" dirty="0"/>
              <a:t>3d (</a:t>
            </a:r>
            <a:r>
              <a:rPr lang="nl-NL" dirty="0" err="1"/>
              <a:t>WebGL</a:t>
            </a:r>
            <a:r>
              <a:rPr lang="nl-NL" dirty="0"/>
              <a:t>)</a:t>
            </a:r>
          </a:p>
          <a:p>
            <a:pPr lvl="1"/>
            <a:r>
              <a:rPr lang="nl-NL" dirty="0"/>
              <a:t>Animaties</a:t>
            </a:r>
          </a:p>
          <a:p>
            <a:r>
              <a:rPr lang="nl-NL" dirty="0"/>
              <a:t>Veel gebruikte technieken</a:t>
            </a:r>
          </a:p>
          <a:p>
            <a:pPr lvl="1"/>
            <a:r>
              <a:rPr lang="nl-NL" dirty="0"/>
              <a:t>Component </a:t>
            </a:r>
            <a:r>
              <a:rPr lang="nl-NL" dirty="0" err="1"/>
              <a:t>based</a:t>
            </a:r>
            <a:r>
              <a:rPr lang="nl-NL" dirty="0"/>
              <a:t> design</a:t>
            </a:r>
          </a:p>
          <a:p>
            <a:pPr lvl="1"/>
            <a:r>
              <a:rPr lang="nl-NL" dirty="0"/>
              <a:t>Just-in-time gegevens ophalen (AJAX)</a:t>
            </a:r>
          </a:p>
          <a:p>
            <a:pPr lvl="1"/>
            <a:r>
              <a:rPr lang="nl-NL" dirty="0"/>
              <a:t>Single Page Application (SPA)</a:t>
            </a:r>
          </a:p>
          <a:p>
            <a:pPr lvl="1"/>
            <a:r>
              <a:rPr lang="nl-NL" dirty="0" err="1"/>
              <a:t>Transpiling</a:t>
            </a:r>
            <a:endParaRPr lang="nl-NL" dirty="0"/>
          </a:p>
          <a:p>
            <a:r>
              <a:rPr lang="nl-NL" dirty="0"/>
              <a:t>Gebruik van </a:t>
            </a:r>
            <a:r>
              <a:rPr lang="nl-NL" dirty="0" err="1"/>
              <a:t>frameworks</a:t>
            </a:r>
            <a:endParaRPr lang="nl-NL" dirty="0"/>
          </a:p>
          <a:p>
            <a:pPr lvl="1"/>
            <a:r>
              <a:rPr lang="nl-NL" dirty="0" err="1"/>
              <a:t>JQuery</a:t>
            </a:r>
            <a:endParaRPr lang="nl-NL" dirty="0"/>
          </a:p>
          <a:p>
            <a:pPr lvl="1"/>
            <a:r>
              <a:rPr lang="nl-NL" dirty="0" err="1"/>
              <a:t>Angular</a:t>
            </a:r>
            <a:endParaRPr lang="nl-NL" dirty="0"/>
          </a:p>
          <a:p>
            <a:pPr lvl="1"/>
            <a:r>
              <a:rPr lang="nl-NL" dirty="0" err="1"/>
              <a:t>React</a:t>
            </a:r>
            <a:endParaRPr lang="nl-NL" dirty="0"/>
          </a:p>
          <a:p>
            <a:pPr lvl="1"/>
            <a:r>
              <a:rPr lang="nl-NL" dirty="0"/>
              <a:t>Bootstrap</a:t>
            </a:r>
          </a:p>
          <a:p>
            <a:pPr lvl="1"/>
            <a:r>
              <a:rPr lang="nl-NL" dirty="0" err="1"/>
              <a:t>Materialize</a:t>
            </a:r>
            <a:endParaRPr lang="nl-NL" dirty="0"/>
          </a:p>
          <a:p>
            <a:endParaRPr lang="nl-NL" dirty="0"/>
          </a:p>
        </p:txBody>
      </p:sp>
    </p:spTree>
    <p:extLst>
      <p:ext uri="{BB962C8B-B14F-4D97-AF65-F5344CB8AC3E}">
        <p14:creationId xmlns:p14="http://schemas.microsoft.com/office/powerpoint/2010/main" val="76829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De </a:t>
            </a:r>
            <a:r>
              <a:rPr lang="nl-NL" dirty="0" err="1"/>
              <a:t>client</a:t>
            </a:r>
            <a:r>
              <a:rPr lang="nl-NL" dirty="0"/>
              <a:t> - problemen</a:t>
            </a:r>
          </a:p>
        </p:txBody>
      </p:sp>
      <p:sp>
        <p:nvSpPr>
          <p:cNvPr id="3" name="Tijdelijke aanduiding voor inhoud 2"/>
          <p:cNvSpPr>
            <a:spLocks noGrp="1"/>
          </p:cNvSpPr>
          <p:nvPr>
            <p:ph idx="1"/>
          </p:nvPr>
        </p:nvSpPr>
        <p:spPr/>
        <p:txBody>
          <a:bodyPr/>
          <a:lstStyle/>
          <a:p>
            <a:r>
              <a:rPr lang="nl-NL" dirty="0"/>
              <a:t>Client = browser (Chrome, Firefox, </a:t>
            </a:r>
            <a:r>
              <a:rPr lang="nl-NL" dirty="0" err="1"/>
              <a:t>Edge</a:t>
            </a:r>
            <a:r>
              <a:rPr lang="nl-NL" dirty="0"/>
              <a:t>, ….)</a:t>
            </a:r>
          </a:p>
          <a:p>
            <a:r>
              <a:rPr lang="nl-NL" dirty="0"/>
              <a:t>Mobiele telefoons</a:t>
            </a:r>
          </a:p>
          <a:p>
            <a:pPr lvl="1"/>
            <a:r>
              <a:rPr lang="nl-NL" dirty="0"/>
              <a:t>Kleiner beeldscherm</a:t>
            </a:r>
          </a:p>
          <a:p>
            <a:pPr lvl="1"/>
            <a:r>
              <a:rPr lang="nl-NL" dirty="0"/>
              <a:t>Andere mogelijkheden</a:t>
            </a:r>
          </a:p>
          <a:p>
            <a:pPr lvl="1"/>
            <a:r>
              <a:rPr lang="nl-NL" dirty="0"/>
              <a:t>Toegang tot sensors ?</a:t>
            </a:r>
          </a:p>
          <a:p>
            <a:pPr lvl="1"/>
            <a:r>
              <a:rPr lang="nl-NL" dirty="0"/>
              <a:t>Offline werken</a:t>
            </a:r>
          </a:p>
          <a:p>
            <a:r>
              <a:rPr lang="nl-NL" dirty="0"/>
              <a:t>Verschillen in kwaliteiten en mogelijkheden van </a:t>
            </a:r>
            <a:r>
              <a:rPr lang="nl-NL" dirty="0" err="1"/>
              <a:t>clients</a:t>
            </a:r>
            <a:endParaRPr lang="nl-NL" dirty="0"/>
          </a:p>
          <a:p>
            <a:pPr lvl="1"/>
            <a:endParaRPr lang="nl-NL" dirty="0"/>
          </a:p>
        </p:txBody>
      </p:sp>
    </p:spTree>
    <p:extLst>
      <p:ext uri="{BB962C8B-B14F-4D97-AF65-F5344CB8AC3E}">
        <p14:creationId xmlns:p14="http://schemas.microsoft.com/office/powerpoint/2010/main" val="1407867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888" y="952154"/>
            <a:ext cx="8764223" cy="4953691"/>
          </a:xfrm>
          <a:prstGeom prst="rect">
            <a:avLst/>
          </a:prstGeom>
        </p:spPr>
      </p:pic>
      <p:sp>
        <p:nvSpPr>
          <p:cNvPr id="6" name="Tekstvak 5"/>
          <p:cNvSpPr txBox="1"/>
          <p:nvPr/>
        </p:nvSpPr>
        <p:spPr>
          <a:xfrm>
            <a:off x="8313309" y="623269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spTree>
    <p:extLst>
      <p:ext uri="{BB962C8B-B14F-4D97-AF65-F5344CB8AC3E}">
        <p14:creationId xmlns:p14="http://schemas.microsoft.com/office/powerpoint/2010/main" val="35008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28" y="153344"/>
            <a:ext cx="7353035" cy="6443046"/>
          </a:xfrm>
          <a:prstGeom prst="rect">
            <a:avLst/>
          </a:prstGeom>
        </p:spPr>
      </p:pic>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spTree>
    <p:extLst>
      <p:ext uri="{BB962C8B-B14F-4D97-AF65-F5344CB8AC3E}">
        <p14:creationId xmlns:p14="http://schemas.microsoft.com/office/powerpoint/2010/main" val="1048230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a:t>Bron: </a:t>
            </a:r>
            <a:r>
              <a:rPr lang="nl-NL" sz="1400" dirty="0">
                <a:hlinkClick r:id="rId3"/>
              </a:rPr>
              <a:t>https://html5test.com/results/desktop.html</a:t>
            </a:r>
            <a:r>
              <a:rPr lang="nl-NL" sz="1400" dirty="0"/>
              <a:t> </a:t>
            </a:r>
          </a:p>
          <a:p>
            <a:r>
              <a:rPr lang="nl-NL" sz="1400" dirty="0"/>
              <a:t>2018-11-16</a:t>
            </a:r>
          </a:p>
        </p:txBody>
      </p:sp>
      <p:pic>
        <p:nvPicPr>
          <p:cNvPr id="3" name="Afbeelding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8688012" cy="6011114"/>
          </a:xfrm>
          <a:prstGeom prst="rect">
            <a:avLst/>
          </a:prstGeom>
        </p:spPr>
      </p:pic>
    </p:spTree>
    <p:extLst>
      <p:ext uri="{BB962C8B-B14F-4D97-AF65-F5344CB8AC3E}">
        <p14:creationId xmlns:p14="http://schemas.microsoft.com/office/powerpoint/2010/main" val="1055309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Waarom (g)een GUI?</a:t>
            </a:r>
          </a:p>
        </p:txBody>
      </p:sp>
      <p:sp>
        <p:nvSpPr>
          <p:cNvPr id="3" name="Tijdelijke aanduiding voor inhoud 2"/>
          <p:cNvSpPr>
            <a:spLocks noGrp="1"/>
          </p:cNvSpPr>
          <p:nvPr>
            <p:ph idx="1"/>
          </p:nvPr>
        </p:nvSpPr>
        <p:spPr/>
        <p:txBody>
          <a:bodyPr/>
          <a:lstStyle/>
          <a:p>
            <a:r>
              <a:rPr lang="nl-NL" dirty="0"/>
              <a:t>Let op dat je ook een website kan benaderen zonder de GUI te tonen</a:t>
            </a:r>
          </a:p>
          <a:p>
            <a:pPr lvl="1"/>
            <a:r>
              <a:rPr lang="nl-NL" dirty="0"/>
              <a:t>Spiders (</a:t>
            </a:r>
            <a:r>
              <a:rPr lang="nl-NL" dirty="0">
                <a:hlinkClick r:id="rId2"/>
              </a:rPr>
              <a:t>https://www.httrack.com/</a:t>
            </a:r>
            <a:r>
              <a:rPr lang="nl-NL" dirty="0"/>
              <a:t> )</a:t>
            </a:r>
          </a:p>
          <a:p>
            <a:pPr lvl="1"/>
            <a:r>
              <a:rPr lang="nl-NL" dirty="0"/>
              <a:t>Bots (Google, Yahoo!, …)</a:t>
            </a:r>
          </a:p>
          <a:p>
            <a:r>
              <a:rPr lang="nl-NL" dirty="0"/>
              <a:t>Let op dat je ook informatie naar een website kan sturen zónder GUI</a:t>
            </a:r>
          </a:p>
          <a:p>
            <a:pPr lvl="1"/>
            <a:r>
              <a:rPr lang="nl-NL" dirty="0"/>
              <a:t>HTTP Post </a:t>
            </a:r>
          </a:p>
          <a:p>
            <a:pPr lvl="1"/>
            <a:endParaRPr lang="nl-NL" dirty="0"/>
          </a:p>
        </p:txBody>
      </p:sp>
    </p:spTree>
    <p:extLst>
      <p:ext uri="{BB962C8B-B14F-4D97-AF65-F5344CB8AC3E}">
        <p14:creationId xmlns:p14="http://schemas.microsoft.com/office/powerpoint/2010/main" val="371778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afbeelding 1">
            <a:extLst>
              <a:ext uri="{FF2B5EF4-FFF2-40B4-BE49-F238E27FC236}">
                <a16:creationId xmlns:a16="http://schemas.microsoft.com/office/drawing/2014/main" id="{45DAC9F6-3738-4460-8688-6326A9BE3FE6}"/>
              </a:ext>
            </a:extLst>
          </p:cNvPr>
          <p:cNvSpPr>
            <a:spLocks noGrp="1"/>
          </p:cNvSpPr>
          <p:nvPr>
            <p:ph type="pic" sz="quarter" idx="10"/>
          </p:nvPr>
        </p:nvSpPr>
        <p:spPr/>
      </p:sp>
      <p:sp>
        <p:nvSpPr>
          <p:cNvPr id="3" name="Titel 2">
            <a:extLst>
              <a:ext uri="{FF2B5EF4-FFF2-40B4-BE49-F238E27FC236}">
                <a16:creationId xmlns:a16="http://schemas.microsoft.com/office/drawing/2014/main" id="{9A45B11F-5214-4B9D-8CB6-7FCD1631B189}"/>
              </a:ext>
            </a:extLst>
          </p:cNvPr>
          <p:cNvSpPr>
            <a:spLocks noGrp="1"/>
          </p:cNvSpPr>
          <p:nvPr>
            <p:ph type="ctrTitle"/>
          </p:nvPr>
        </p:nvSpPr>
        <p:spPr/>
        <p:txBody>
          <a:bodyPr/>
          <a:lstStyle/>
          <a:p>
            <a:endParaRPr lang="nl-NL"/>
          </a:p>
        </p:txBody>
      </p:sp>
      <p:sp>
        <p:nvSpPr>
          <p:cNvPr id="4" name="Ondertitel 3">
            <a:extLst>
              <a:ext uri="{FF2B5EF4-FFF2-40B4-BE49-F238E27FC236}">
                <a16:creationId xmlns:a16="http://schemas.microsoft.com/office/drawing/2014/main" id="{382C83AC-5D3A-4B0A-80CF-45CB817DD86B}"/>
              </a:ext>
            </a:extLst>
          </p:cNvPr>
          <p:cNvSpPr>
            <a:spLocks noGrp="1"/>
          </p:cNvSpPr>
          <p:nvPr>
            <p:ph type="subTitle" idx="1"/>
          </p:nvPr>
        </p:nvSpPr>
        <p:spPr/>
        <p:txBody>
          <a:bodyPr/>
          <a:lstStyle/>
          <a:p>
            <a:endParaRPr lang="nl-NL"/>
          </a:p>
        </p:txBody>
      </p:sp>
      <p:sp>
        <p:nvSpPr>
          <p:cNvPr id="5" name="Tijdelijke aanduiding voor tekst 4">
            <a:extLst>
              <a:ext uri="{FF2B5EF4-FFF2-40B4-BE49-F238E27FC236}">
                <a16:creationId xmlns:a16="http://schemas.microsoft.com/office/drawing/2014/main" id="{4BC0AFAE-23FE-4BE4-878D-AB8587E157CC}"/>
              </a:ext>
            </a:extLst>
          </p:cNvPr>
          <p:cNvSpPr>
            <a:spLocks noGrp="1"/>
          </p:cNvSpPr>
          <p:nvPr>
            <p:ph type="body" sz="quarter" idx="13"/>
          </p:nvPr>
        </p:nvSpPr>
        <p:spPr/>
        <p:txBody>
          <a:bodyPr/>
          <a:lstStyle/>
          <a:p>
            <a:endParaRPr lang="nl-NL"/>
          </a:p>
        </p:txBody>
      </p:sp>
    </p:spTree>
    <p:extLst>
      <p:ext uri="{BB962C8B-B14F-4D97-AF65-F5344CB8AC3E}">
        <p14:creationId xmlns:p14="http://schemas.microsoft.com/office/powerpoint/2010/main" val="1364180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3"/>
          <a:stretch>
            <a:fillRect/>
          </a:stretch>
        </p:blipFill>
        <p:spPr>
          <a:xfrm>
            <a:off x="694299" y="1506684"/>
            <a:ext cx="7198969" cy="5201256"/>
          </a:xfrm>
          <a:prstGeom prst="rect">
            <a:avLst/>
          </a:prstGeom>
        </p:spPr>
      </p:pic>
      <p:sp>
        <p:nvSpPr>
          <p:cNvPr id="5" name="Titel 4"/>
          <p:cNvSpPr>
            <a:spLocks noGrp="1"/>
          </p:cNvSpPr>
          <p:nvPr>
            <p:ph type="title"/>
          </p:nvPr>
        </p:nvSpPr>
        <p:spPr/>
        <p:txBody>
          <a:bodyPr/>
          <a:lstStyle/>
          <a:p>
            <a:r>
              <a:rPr lang="nl-NL" dirty="0"/>
              <a:t>Voorbeeld: </a:t>
            </a:r>
            <a:r>
              <a:rPr lang="nl-NL" dirty="0" err="1"/>
              <a:t>HTTTrack</a:t>
            </a:r>
            <a:r>
              <a:rPr lang="nl-NL" dirty="0"/>
              <a:t> website copier</a:t>
            </a:r>
          </a:p>
        </p:txBody>
      </p:sp>
    </p:spTree>
    <p:extLst>
      <p:ext uri="{BB962C8B-B14F-4D97-AF65-F5344CB8AC3E}">
        <p14:creationId xmlns:p14="http://schemas.microsoft.com/office/powerpoint/2010/main" val="1405907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74" y="1564834"/>
            <a:ext cx="11445045" cy="4299938"/>
          </a:xfrm>
          <a:prstGeom prst="rect">
            <a:avLst/>
          </a:prstGeom>
        </p:spPr>
      </p:pic>
      <p:sp>
        <p:nvSpPr>
          <p:cNvPr id="5" name="Titel 4"/>
          <p:cNvSpPr>
            <a:spLocks noGrp="1"/>
          </p:cNvSpPr>
          <p:nvPr>
            <p:ph type="title"/>
          </p:nvPr>
        </p:nvSpPr>
        <p:spPr/>
        <p:txBody>
          <a:bodyPr/>
          <a:lstStyle/>
          <a:p>
            <a:r>
              <a:rPr lang="nl-NL" dirty="0"/>
              <a:t>Voorbeeld van Linux </a:t>
            </a:r>
            <a:r>
              <a:rPr lang="nl-NL" dirty="0" err="1"/>
              <a:t>wget</a:t>
            </a:r>
            <a:endParaRPr lang="nl-NL" dirty="0"/>
          </a:p>
        </p:txBody>
      </p:sp>
    </p:spTree>
    <p:extLst>
      <p:ext uri="{BB962C8B-B14F-4D97-AF65-F5344CB8AC3E}">
        <p14:creationId xmlns:p14="http://schemas.microsoft.com/office/powerpoint/2010/main" val="1892904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Hoe werkt het web?</a:t>
            </a:r>
          </a:p>
        </p:txBody>
      </p:sp>
      <p:sp>
        <p:nvSpPr>
          <p:cNvPr id="6" name="Tijdelijke aanduiding voor inhoud 5"/>
          <p:cNvSpPr>
            <a:spLocks noGrp="1"/>
          </p:cNvSpPr>
          <p:nvPr>
            <p:ph idx="1"/>
          </p:nvPr>
        </p:nvSpPr>
        <p:spPr/>
        <p:txBody>
          <a:bodyPr>
            <a:normAutofit fontScale="92500" lnSpcReduction="20000"/>
          </a:bodyPr>
          <a:lstStyle/>
          <a:p>
            <a:r>
              <a:rPr lang="nl-NL" dirty="0"/>
              <a:t>Jij typt een URL</a:t>
            </a:r>
          </a:p>
          <a:p>
            <a:r>
              <a:rPr lang="nl-NL" dirty="0"/>
              <a:t>URL wordt omgezet naar een IP-adres</a:t>
            </a:r>
          </a:p>
          <a:p>
            <a:r>
              <a:rPr lang="nl-NL" dirty="0"/>
              <a:t>Browser stuurt een HTTP GET-verzoek </a:t>
            </a:r>
          </a:p>
          <a:p>
            <a:pPr lvl="1"/>
            <a:r>
              <a:rPr lang="nl-NL" dirty="0"/>
              <a:t>Host</a:t>
            </a:r>
          </a:p>
          <a:p>
            <a:pPr lvl="1"/>
            <a:r>
              <a:rPr lang="nl-NL" dirty="0" err="1"/>
              <a:t>Path</a:t>
            </a:r>
            <a:endParaRPr lang="nl-NL" dirty="0"/>
          </a:p>
          <a:p>
            <a:pPr lvl="1"/>
            <a:r>
              <a:rPr lang="nl-NL" dirty="0"/>
              <a:t>Query-variabele</a:t>
            </a:r>
          </a:p>
          <a:p>
            <a:pPr lvl="1"/>
            <a:r>
              <a:rPr lang="nl-NL" dirty="0"/>
              <a:t>Webserver stuurt response</a:t>
            </a:r>
          </a:p>
          <a:p>
            <a:pPr lvl="2"/>
            <a:r>
              <a:rPr lang="nl-NL" dirty="0"/>
              <a:t>Status (200, 401, 404, 301 </a:t>
            </a:r>
            <a:r>
              <a:rPr lang="nl-NL" dirty="0" err="1"/>
              <a:t>etc</a:t>
            </a:r>
            <a:r>
              <a:rPr lang="nl-NL" dirty="0"/>
              <a:t>)</a:t>
            </a:r>
          </a:p>
          <a:p>
            <a:pPr lvl="2"/>
            <a:r>
              <a:rPr lang="nl-NL" dirty="0"/>
              <a:t>Inhoud (html)</a:t>
            </a:r>
          </a:p>
          <a:p>
            <a:pPr lvl="1"/>
            <a:r>
              <a:rPr lang="nl-NL" dirty="0"/>
              <a:t>Browser analyseert de inhoud (HTML body)</a:t>
            </a:r>
          </a:p>
          <a:p>
            <a:r>
              <a:rPr lang="nl-NL" dirty="0"/>
              <a:t>Ontbrekende bestanden worden opgehaald zoals:</a:t>
            </a:r>
          </a:p>
          <a:p>
            <a:pPr lvl="1"/>
            <a:r>
              <a:rPr lang="nl-NL" dirty="0"/>
              <a:t>CSS</a:t>
            </a:r>
          </a:p>
          <a:p>
            <a:pPr lvl="1"/>
            <a:r>
              <a:rPr lang="nl-NL" dirty="0"/>
              <a:t>Javascript</a:t>
            </a:r>
          </a:p>
          <a:p>
            <a:pPr lvl="1"/>
            <a:r>
              <a:rPr lang="nl-NL" dirty="0"/>
              <a:t>Audio/video</a:t>
            </a:r>
          </a:p>
          <a:p>
            <a:r>
              <a:rPr lang="nl-NL" dirty="0"/>
              <a:t>Per bestand wordt weer een status (200, 401,404 </a:t>
            </a:r>
            <a:r>
              <a:rPr lang="nl-NL" dirty="0" err="1"/>
              <a:t>etc</a:t>
            </a:r>
            <a:r>
              <a:rPr lang="nl-NL" dirty="0"/>
              <a:t>)+ inhoud teruggestuurd</a:t>
            </a:r>
          </a:p>
          <a:p>
            <a:r>
              <a:rPr lang="nl-NL" dirty="0"/>
              <a:t>Browser voert actieve inhoud uit (Javascript)</a:t>
            </a:r>
          </a:p>
          <a:p>
            <a:endParaRPr lang="nl-NL" dirty="0"/>
          </a:p>
          <a:p>
            <a:pPr lvl="1"/>
            <a:endParaRPr lang="nl-NL" dirty="0"/>
          </a:p>
        </p:txBody>
      </p:sp>
    </p:spTree>
    <p:extLst>
      <p:ext uri="{BB962C8B-B14F-4D97-AF65-F5344CB8AC3E}">
        <p14:creationId xmlns:p14="http://schemas.microsoft.com/office/powerpoint/2010/main" val="2696949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Sequence</a:t>
            </a:r>
            <a:r>
              <a:rPr lang="nl-NL" dirty="0"/>
              <a:t> diagram</a:t>
            </a:r>
          </a:p>
        </p:txBody>
      </p:sp>
      <p:pic>
        <p:nvPicPr>
          <p:cNvPr id="5" name="Afbeelding 4"/>
          <p:cNvPicPr>
            <a:picLocks noChangeAspect="1"/>
          </p:cNvPicPr>
          <p:nvPr/>
        </p:nvPicPr>
        <p:blipFill>
          <a:blip r:embed="rId3"/>
          <a:stretch>
            <a:fillRect/>
          </a:stretch>
        </p:blipFill>
        <p:spPr>
          <a:xfrm>
            <a:off x="319252" y="1650616"/>
            <a:ext cx="8610600" cy="4733925"/>
          </a:xfrm>
          <a:prstGeom prst="rect">
            <a:avLst/>
          </a:prstGeom>
        </p:spPr>
      </p:pic>
      <p:sp>
        <p:nvSpPr>
          <p:cNvPr id="3" name="Tekstvak 2"/>
          <p:cNvSpPr txBox="1"/>
          <p:nvPr/>
        </p:nvSpPr>
        <p:spPr>
          <a:xfrm>
            <a:off x="8986345" y="1566041"/>
            <a:ext cx="3132083" cy="1754326"/>
          </a:xfrm>
          <a:prstGeom prst="rect">
            <a:avLst/>
          </a:prstGeom>
          <a:noFill/>
        </p:spPr>
        <p:txBody>
          <a:bodyPr wrap="square" rtlCol="0">
            <a:spAutoFit/>
          </a:bodyPr>
          <a:lstStyle/>
          <a:p>
            <a:pPr marL="342900" indent="-342900">
              <a:buFont typeface="+mj-lt"/>
              <a:buAutoNum type="arabicPeriod"/>
            </a:pPr>
            <a:r>
              <a:rPr lang="nl-NL" dirty="0"/>
              <a:t>Haal hoofd document op</a:t>
            </a:r>
          </a:p>
          <a:p>
            <a:pPr marL="342900" indent="-342900">
              <a:buFont typeface="+mj-lt"/>
              <a:buAutoNum type="arabicPeriod"/>
            </a:pPr>
            <a:r>
              <a:rPr lang="nl-NL" dirty="0"/>
              <a:t>Analyseer HTML</a:t>
            </a:r>
          </a:p>
          <a:p>
            <a:pPr marL="342900" indent="-342900">
              <a:buFont typeface="+mj-lt"/>
              <a:buAutoNum type="arabicPeriod"/>
            </a:pPr>
            <a:r>
              <a:rPr lang="nl-NL" dirty="0"/>
              <a:t>Ophalen index.css</a:t>
            </a:r>
          </a:p>
          <a:p>
            <a:pPr marL="342900" indent="-342900">
              <a:buFont typeface="+mj-lt"/>
              <a:buAutoNum type="arabicPeriod"/>
            </a:pPr>
            <a:r>
              <a:rPr lang="nl-NL" dirty="0"/>
              <a:t>Ophalen calendar.css</a:t>
            </a:r>
          </a:p>
          <a:p>
            <a:pPr marL="342900" indent="-342900">
              <a:buFont typeface="+mj-lt"/>
              <a:buAutoNum type="arabicPeriod"/>
            </a:pPr>
            <a:r>
              <a:rPr lang="nl-NL" dirty="0"/>
              <a:t>Ophalen afbeeldingen</a:t>
            </a:r>
          </a:p>
          <a:p>
            <a:pPr marL="342900" indent="-342900">
              <a:buFont typeface="+mj-lt"/>
              <a:buAutoNum type="arabicPeriod"/>
            </a:pPr>
            <a:r>
              <a:rPr lang="nl-NL" dirty="0"/>
              <a:t>Ophalen javascript</a:t>
            </a:r>
          </a:p>
        </p:txBody>
      </p:sp>
    </p:spTree>
    <p:extLst>
      <p:ext uri="{BB962C8B-B14F-4D97-AF65-F5344CB8AC3E}">
        <p14:creationId xmlns:p14="http://schemas.microsoft.com/office/powerpoint/2010/main" val="2683648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The Basics</a:t>
            </a:r>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a:t>Basic </a:t>
            </a:r>
            <a:r>
              <a:rPr lang="nl-NL" dirty="0" err="1"/>
              <a:t>client</a:t>
            </a:r>
            <a:r>
              <a:rPr lang="nl-NL" dirty="0"/>
              <a:t> output</a:t>
            </a:r>
          </a:p>
          <a:p>
            <a:r>
              <a:rPr lang="nl-NL" dirty="0"/>
              <a:t>DOM model</a:t>
            </a:r>
          </a:p>
          <a:p>
            <a:r>
              <a:rPr lang="nl-NL" dirty="0"/>
              <a:t>DOM </a:t>
            </a:r>
            <a:r>
              <a:rPr lang="nl-NL" dirty="0" err="1"/>
              <a:t>Manipulation</a:t>
            </a:r>
            <a:endParaRPr lang="nl-NL" dirty="0"/>
          </a:p>
          <a:p>
            <a:r>
              <a:rPr lang="nl-NL" dirty="0" err="1"/>
              <a:t>Vanilla</a:t>
            </a:r>
            <a:r>
              <a:rPr lang="nl-NL" dirty="0"/>
              <a:t> JS </a:t>
            </a:r>
            <a:r>
              <a:rPr lang="nl-NL" dirty="0" err="1"/>
              <a:t>vs</a:t>
            </a:r>
            <a:r>
              <a:rPr lang="nl-NL" dirty="0"/>
              <a:t> </a:t>
            </a:r>
            <a:r>
              <a:rPr lang="nl-NL" dirty="0" err="1"/>
              <a:t>Jquery</a:t>
            </a:r>
            <a:endParaRPr lang="nl-NL" dirty="0"/>
          </a:p>
          <a:p>
            <a:r>
              <a:rPr lang="nl-NL" dirty="0"/>
              <a:t>CSS </a:t>
            </a:r>
            <a:r>
              <a:rPr lang="nl-NL" dirty="0" err="1"/>
              <a:t>vs</a:t>
            </a:r>
            <a:r>
              <a:rPr lang="nl-NL" dirty="0"/>
              <a:t> JS</a:t>
            </a:r>
          </a:p>
          <a:p>
            <a:r>
              <a:rPr lang="nl-NL" dirty="0"/>
              <a:t>SVG &amp; canvas</a:t>
            </a:r>
          </a:p>
          <a:p>
            <a:r>
              <a:rPr lang="nl-NL" dirty="0"/>
              <a:t>Templating</a:t>
            </a:r>
          </a:p>
          <a:p>
            <a:pPr marL="0" indent="0">
              <a:buNone/>
            </a:pPr>
            <a:endParaRPr lang="nl-NL" dirty="0"/>
          </a:p>
        </p:txBody>
      </p:sp>
    </p:spTree>
    <p:extLst>
      <p:ext uri="{BB962C8B-B14F-4D97-AF65-F5344CB8AC3E}">
        <p14:creationId xmlns:p14="http://schemas.microsoft.com/office/powerpoint/2010/main" val="1520110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Basic Client Output</a:t>
            </a:r>
          </a:p>
        </p:txBody>
      </p:sp>
      <p:sp>
        <p:nvSpPr>
          <p:cNvPr id="5" name="Tijdelijke aanduiding voor inhoud 4"/>
          <p:cNvSpPr>
            <a:spLocks noGrp="1"/>
          </p:cNvSpPr>
          <p:nvPr>
            <p:ph idx="1"/>
          </p:nvPr>
        </p:nvSpPr>
        <p:spPr/>
        <p:txBody>
          <a:bodyPr/>
          <a:lstStyle/>
          <a:p>
            <a:r>
              <a:rPr lang="nl-NL" dirty="0" err="1"/>
              <a:t>Document.write</a:t>
            </a:r>
            <a:r>
              <a:rPr lang="nl-NL" dirty="0"/>
              <a:t>(….)</a:t>
            </a:r>
          </a:p>
          <a:p>
            <a:r>
              <a:rPr lang="nl-NL" dirty="0">
                <a:hlinkClick r:id="rId2"/>
              </a:rPr>
              <a:t>https://github.com/NHLStenden/Flex-WebDevelopment-FrontEndDevelopment/tree/master/WebDevelopment/content/examples/Fase01</a:t>
            </a:r>
            <a:endParaRPr lang="nl-NL" dirty="0"/>
          </a:p>
          <a:p>
            <a:endParaRPr lang="nl-NL" dirty="0"/>
          </a:p>
          <a:p>
            <a:r>
              <a:rPr lang="nl-NL" dirty="0">
                <a:hlinkClick r:id="rId3"/>
              </a:rPr>
              <a:t>https://github.com/NHLStenden/Flex-WebDevelopment-FrontEndDevelopment/tree/master/WebDevelopment/content/assignments/01</a:t>
            </a:r>
            <a:endParaRPr lang="nl-NL" dirty="0"/>
          </a:p>
          <a:p>
            <a:endParaRPr lang="nl-NL" dirty="0"/>
          </a:p>
          <a:p>
            <a:r>
              <a:rPr lang="nl-NL">
                <a:hlinkClick r:id="rId4"/>
              </a:rPr>
              <a:t>https://github.com/NHLStenden/Flex-WebDevelopment-FrontEndDevelopment/tree/master/WebDevelopment/content/solutions/opdracht01</a:t>
            </a:r>
            <a:endParaRPr lang="nl-NL"/>
          </a:p>
          <a:p>
            <a:endParaRPr lang="nl-NL" dirty="0"/>
          </a:p>
          <a:p>
            <a:endParaRPr lang="nl-NL" dirty="0"/>
          </a:p>
          <a:p>
            <a:endParaRPr lang="nl-NL" dirty="0"/>
          </a:p>
        </p:txBody>
      </p:sp>
    </p:spTree>
    <p:extLst>
      <p:ext uri="{BB962C8B-B14F-4D97-AF65-F5344CB8AC3E}">
        <p14:creationId xmlns:p14="http://schemas.microsoft.com/office/powerpoint/2010/main" val="1871689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sp>
        <p:nvSpPr>
          <p:cNvPr id="5" name="Tijdelijke aanduiding voor inhoud 4"/>
          <p:cNvSpPr>
            <a:spLocks noGrp="1"/>
          </p:cNvSpPr>
          <p:nvPr>
            <p:ph idx="1"/>
          </p:nvPr>
        </p:nvSpPr>
        <p:spPr>
          <a:xfrm>
            <a:off x="2640000" y="1800002"/>
            <a:ext cx="8584381" cy="1463152"/>
          </a:xfrm>
        </p:spPr>
        <p:txBody>
          <a:bodyPr/>
          <a:lstStyle/>
          <a:p>
            <a:r>
              <a:rPr lang="nl-NL" dirty="0"/>
              <a:t>Document Object Model</a:t>
            </a:r>
          </a:p>
          <a:p>
            <a:r>
              <a:rPr lang="nl-NL" dirty="0">
                <a:hlinkClick r:id="rId2"/>
              </a:rPr>
              <a:t>https://github.com/NHLStenden/Flex-WebDevelopment-FrontEndDevelopment/tree/master/WebDevelopment/content/examples/Fase02</a:t>
            </a:r>
            <a:endParaRPr lang="nl-NL" dirty="0"/>
          </a:p>
          <a:p>
            <a:pPr marL="0" indent="0">
              <a:buNone/>
            </a:pPr>
            <a:endParaRPr lang="nl-NL" dirty="0"/>
          </a:p>
        </p:txBody>
      </p:sp>
    </p:spTree>
    <p:extLst>
      <p:ext uri="{BB962C8B-B14F-4D97-AF65-F5344CB8AC3E}">
        <p14:creationId xmlns:p14="http://schemas.microsoft.com/office/powerpoint/2010/main" val="458481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87" y="1610004"/>
            <a:ext cx="9906000" cy="4391025"/>
          </a:xfrm>
          <a:prstGeom prst="rect">
            <a:avLst/>
          </a:prstGeom>
        </p:spPr>
      </p:pic>
    </p:spTree>
    <p:extLst>
      <p:ext uri="{BB962C8B-B14F-4D97-AF65-F5344CB8AC3E}">
        <p14:creationId xmlns:p14="http://schemas.microsoft.com/office/powerpoint/2010/main" val="3739044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Model</a:t>
            </a:r>
          </a:p>
        </p:txBody>
      </p:sp>
      <p:pic>
        <p:nvPicPr>
          <p:cNvPr id="3" name="Afbeelding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753440"/>
            <a:ext cx="9906000" cy="4391025"/>
          </a:xfrm>
          <a:prstGeom prst="rect">
            <a:avLst/>
          </a:prstGeom>
        </p:spPr>
      </p:pic>
    </p:spTree>
    <p:extLst>
      <p:ext uri="{BB962C8B-B14F-4D97-AF65-F5344CB8AC3E}">
        <p14:creationId xmlns:p14="http://schemas.microsoft.com/office/powerpoint/2010/main" val="1945810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a:t>
            </a:r>
            <a:r>
              <a:rPr lang="nl-NL" dirty="0" err="1"/>
              <a:t>Manipulation</a:t>
            </a:r>
            <a:endParaRPr lang="nl-NL" dirty="0"/>
          </a:p>
        </p:txBody>
      </p:sp>
      <p:sp>
        <p:nvSpPr>
          <p:cNvPr id="5" name="Tijdelijke aanduiding voor inhoud 4"/>
          <p:cNvSpPr>
            <a:spLocks noGrp="1"/>
          </p:cNvSpPr>
          <p:nvPr>
            <p:ph idx="1"/>
          </p:nvPr>
        </p:nvSpPr>
        <p:spPr/>
        <p:txBody>
          <a:bodyPr/>
          <a:lstStyle/>
          <a:p>
            <a:r>
              <a:rPr lang="nl-NL" dirty="0"/>
              <a:t>Als de DOM eenmaal klaar is met laden kunnen we zaken aanpassen</a:t>
            </a:r>
          </a:p>
          <a:p>
            <a:r>
              <a:rPr lang="nl-NL" dirty="0"/>
              <a:t>Daarvoor zijn functies nodig om bestaande elementen op te zoeken:</a:t>
            </a:r>
          </a:p>
          <a:p>
            <a:pPr lvl="1"/>
            <a:r>
              <a:rPr lang="nl-NL" dirty="0" err="1"/>
              <a:t>document.getElementById</a:t>
            </a:r>
            <a:r>
              <a:rPr lang="nl-NL" dirty="0"/>
              <a:t>()</a:t>
            </a:r>
          </a:p>
          <a:p>
            <a:pPr lvl="1"/>
            <a:r>
              <a:rPr lang="nl-NL" dirty="0" err="1"/>
              <a:t>document.getElementsByClassName</a:t>
            </a:r>
            <a:r>
              <a:rPr lang="nl-NL" dirty="0"/>
              <a:t>()</a:t>
            </a:r>
          </a:p>
          <a:p>
            <a:pPr lvl="1"/>
            <a:r>
              <a:rPr lang="nl-NL" dirty="0" err="1"/>
              <a:t>document.querySelector</a:t>
            </a:r>
            <a:r>
              <a:rPr lang="nl-NL" dirty="0"/>
              <a:t>()</a:t>
            </a:r>
          </a:p>
          <a:p>
            <a:pPr lvl="1"/>
            <a:r>
              <a:rPr lang="nl-NL" dirty="0" err="1"/>
              <a:t>document.querySelectorAll</a:t>
            </a:r>
            <a:r>
              <a:rPr lang="nl-NL" dirty="0"/>
              <a:t>()</a:t>
            </a:r>
          </a:p>
          <a:p>
            <a:pPr lvl="1"/>
            <a:r>
              <a:rPr lang="nl-NL" dirty="0" err="1"/>
              <a:t>document.documentElement</a:t>
            </a:r>
            <a:r>
              <a:rPr lang="nl-NL" dirty="0"/>
              <a:t> (let op; geen functie!)</a:t>
            </a:r>
          </a:p>
          <a:p>
            <a:r>
              <a:rPr lang="nl-NL" dirty="0"/>
              <a:t>De parameters van deze functies variëren  maar kunnen samengenomen worden in de categorie “</a:t>
            </a:r>
            <a:r>
              <a:rPr lang="nl-NL" dirty="0" err="1"/>
              <a:t>selectors</a:t>
            </a:r>
            <a:r>
              <a:rPr lang="nl-NL" dirty="0"/>
              <a:t>”.</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274228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NL" dirty="0"/>
              <a:t>Algemeen</a:t>
            </a:r>
          </a:p>
        </p:txBody>
      </p:sp>
      <p:sp>
        <p:nvSpPr>
          <p:cNvPr id="6" name="Tijdelijke aanduiding voor tekst 5"/>
          <p:cNvSpPr>
            <a:spLocks noGrp="1"/>
          </p:cNvSpPr>
          <p:nvPr>
            <p:ph type="body" sz="quarter" idx="10"/>
          </p:nvPr>
        </p:nvSpPr>
        <p:spPr>
          <a:xfrm>
            <a:off x="6096000" y="3483864"/>
            <a:ext cx="4675200" cy="2884279"/>
          </a:xfrm>
        </p:spPr>
        <p:txBody>
          <a:bodyPr/>
          <a:lstStyle/>
          <a:p>
            <a:r>
              <a:rPr lang="nl-NL" dirty="0"/>
              <a:t>Verschil Front-End / </a:t>
            </a:r>
            <a:r>
              <a:rPr lang="nl-NL" dirty="0" err="1"/>
              <a:t>Back-End</a:t>
            </a:r>
            <a:r>
              <a:rPr lang="nl-NL" dirty="0"/>
              <a:t> versus Traditioneel</a:t>
            </a:r>
          </a:p>
          <a:p>
            <a:endParaRPr lang="nl-NL" dirty="0"/>
          </a:p>
        </p:txBody>
      </p:sp>
    </p:spTree>
    <p:extLst>
      <p:ext uri="{BB962C8B-B14F-4D97-AF65-F5344CB8AC3E}">
        <p14:creationId xmlns:p14="http://schemas.microsoft.com/office/powerpoint/2010/main" val="1087083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Selectors</a:t>
            </a:r>
            <a:endParaRPr lang="nl-NL" dirty="0"/>
          </a:p>
        </p:txBody>
      </p:sp>
      <p:sp>
        <p:nvSpPr>
          <p:cNvPr id="3" name="Tijdelijke aanduiding voor inhoud 2"/>
          <p:cNvSpPr>
            <a:spLocks noGrp="1"/>
          </p:cNvSpPr>
          <p:nvPr>
            <p:ph idx="1"/>
          </p:nvPr>
        </p:nvSpPr>
        <p:spPr/>
        <p:txBody>
          <a:bodyPr>
            <a:normAutofit/>
          </a:bodyPr>
          <a:lstStyle/>
          <a:p>
            <a:r>
              <a:rPr lang="nl-NL" dirty="0" err="1"/>
              <a:t>Selectors</a:t>
            </a:r>
            <a:r>
              <a:rPr lang="nl-NL" dirty="0"/>
              <a:t> lijken sterk op hoe je CSS schrijft:</a:t>
            </a:r>
          </a:p>
          <a:p>
            <a:pPr lvl="1"/>
            <a:r>
              <a:rPr lang="nl-NL" dirty="0"/>
              <a:t>Alle elementen van een specifiek type: </a:t>
            </a:r>
            <a:r>
              <a:rPr lang="nl-NL" dirty="0">
                <a:latin typeface="Courier New" panose="02070309020205020404" pitchFamily="49" charset="0"/>
                <a:cs typeface="Courier New" panose="02070309020205020404" pitchFamily="49" charset="0"/>
              </a:rPr>
              <a:t>UL</a:t>
            </a:r>
          </a:p>
          <a:p>
            <a:pPr lvl="1"/>
            <a:r>
              <a:rPr lang="nl-NL" dirty="0"/>
              <a:t>Heeft een element een ID</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mijnid</a:t>
            </a:r>
            <a:endParaRPr lang="nl-NL" dirty="0">
              <a:latin typeface="Courier New" panose="02070309020205020404" pitchFamily="49" charset="0"/>
              <a:cs typeface="Courier New" panose="02070309020205020404" pitchFamily="49" charset="0"/>
            </a:endParaRPr>
          </a:p>
          <a:p>
            <a:pPr lvl="1"/>
            <a:r>
              <a:rPr lang="nl-NL" dirty="0"/>
              <a:t>Heeft een (of meerdere elementen) een class: </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myclass</a:t>
            </a:r>
            <a:endParaRPr lang="nl-NL" dirty="0">
              <a:latin typeface="Courier New" panose="02070309020205020404" pitchFamily="49" charset="0"/>
              <a:cs typeface="Courier New" panose="02070309020205020404" pitchFamily="49" charset="0"/>
            </a:endParaRPr>
          </a:p>
          <a:p>
            <a:pPr lvl="1"/>
            <a:r>
              <a:rPr lang="nl-NL" dirty="0"/>
              <a:t>Kiezen tussen classes: </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myclass</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anotherclass</a:t>
            </a:r>
            <a:endParaRPr lang="nl-NL" dirty="0"/>
          </a:p>
          <a:p>
            <a:pPr lvl="1"/>
            <a:r>
              <a:rPr lang="nl-NL" dirty="0"/>
              <a:t>Wil je een ouder-kind relatie opgeven: UL &gt; LI</a:t>
            </a:r>
          </a:p>
          <a:p>
            <a:pPr lvl="1"/>
            <a:r>
              <a:rPr lang="nl-NL" dirty="0">
                <a:hlinkClick r:id="rId2"/>
              </a:rPr>
              <a:t>https://www.w3schools.com/cssref/css_selectors.asp</a:t>
            </a:r>
            <a:r>
              <a:rPr lang="nl-NL" dirty="0"/>
              <a:t> </a:t>
            </a:r>
          </a:p>
          <a:p>
            <a:pPr marL="144000" lvl="1" indent="0">
              <a:buNone/>
            </a:pPr>
            <a:r>
              <a:rPr lang="nl-NL" dirty="0">
                <a:hlinkClick r:id="rId3"/>
              </a:rPr>
              <a:t>https://developer.mozilla.org/en-US/docs/Web/API/Document_object_model/Locating_DOM_elements_using_selectors</a:t>
            </a:r>
            <a:r>
              <a:rPr lang="nl-NL" dirty="0"/>
              <a:t> </a:t>
            </a:r>
          </a:p>
        </p:txBody>
      </p:sp>
    </p:spTree>
    <p:extLst>
      <p:ext uri="{BB962C8B-B14F-4D97-AF65-F5344CB8AC3E}">
        <p14:creationId xmlns:p14="http://schemas.microsoft.com/office/powerpoint/2010/main" val="1313792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Het maken van een nieuw item</a:t>
            </a:r>
          </a:p>
        </p:txBody>
      </p:sp>
      <p:sp>
        <p:nvSpPr>
          <p:cNvPr id="3" name="Tijdelijke aanduiding voor inhoud 2"/>
          <p:cNvSpPr>
            <a:spLocks noGrp="1"/>
          </p:cNvSpPr>
          <p:nvPr>
            <p:ph idx="1"/>
          </p:nvPr>
        </p:nvSpPr>
        <p:spPr/>
        <p:txBody>
          <a:bodyPr/>
          <a:lstStyle/>
          <a:p>
            <a:r>
              <a:rPr lang="nl-NL" dirty="0"/>
              <a:t>Maak een nieuw item met </a:t>
            </a:r>
            <a:r>
              <a:rPr lang="nl-NL" dirty="0" err="1">
                <a:latin typeface="Courier New" panose="02070309020205020404" pitchFamily="49" charset="0"/>
                <a:cs typeface="Courier New" panose="02070309020205020404" pitchFamily="49" charset="0"/>
              </a:rPr>
              <a:t>document.createElement</a:t>
            </a:r>
            <a:r>
              <a:rPr lang="nl-NL" dirty="0">
                <a:latin typeface="Courier New" panose="02070309020205020404" pitchFamily="49" charset="0"/>
                <a:cs typeface="Courier New" panose="02070309020205020404" pitchFamily="49" charset="0"/>
              </a:rPr>
              <a:t>()</a:t>
            </a:r>
          </a:p>
          <a:p>
            <a:r>
              <a:rPr lang="nl-NL" dirty="0"/>
              <a:t>Voeg het toe aan een ander element met </a:t>
            </a:r>
            <a:r>
              <a:rPr lang="nl-NL" dirty="0" err="1">
                <a:latin typeface="Courier New" panose="02070309020205020404" pitchFamily="49" charset="0"/>
                <a:cs typeface="Courier New" panose="02070309020205020404" pitchFamily="49" charset="0"/>
              </a:rPr>
              <a:t>mijnobject.appendChild</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nieuwObject</a:t>
            </a:r>
            <a:r>
              <a:rPr lang="nl-NL"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59701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Vanilla</a:t>
            </a:r>
            <a:r>
              <a:rPr lang="nl-NL" dirty="0"/>
              <a:t> JS </a:t>
            </a:r>
            <a:r>
              <a:rPr lang="nl-NL" dirty="0" err="1"/>
              <a:t>vs</a:t>
            </a:r>
            <a:r>
              <a:rPr lang="nl-NL" dirty="0"/>
              <a:t> </a:t>
            </a:r>
            <a:r>
              <a:rPr lang="nl-NL" dirty="0" err="1"/>
              <a:t>Jquery</a:t>
            </a:r>
            <a:endParaRPr lang="nl-NL" dirty="0"/>
          </a:p>
        </p:txBody>
      </p:sp>
      <p:sp>
        <p:nvSpPr>
          <p:cNvPr id="5" name="Tijdelijke aanduiding voor inhoud 4"/>
          <p:cNvSpPr>
            <a:spLocks noGrp="1"/>
          </p:cNvSpPr>
          <p:nvPr>
            <p:ph idx="1"/>
          </p:nvPr>
        </p:nvSpPr>
        <p:spPr/>
        <p:txBody>
          <a:bodyPr/>
          <a:lstStyle/>
          <a:p>
            <a:r>
              <a:rPr lang="nl-NL" dirty="0" err="1"/>
              <a:t>Vanilla</a:t>
            </a:r>
            <a:r>
              <a:rPr lang="nl-NL" dirty="0"/>
              <a:t> JS: javascript zoals de browser het ‘out of </a:t>
            </a:r>
            <a:r>
              <a:rPr lang="nl-NL" dirty="0" err="1"/>
              <a:t>the</a:t>
            </a:r>
            <a:r>
              <a:rPr lang="nl-NL" dirty="0"/>
              <a:t> box’ ondersteunt</a:t>
            </a:r>
          </a:p>
          <a:p>
            <a:r>
              <a:rPr lang="nl-NL" dirty="0"/>
              <a:t>Probleem: niet alle browsers kunnen evenveel</a:t>
            </a:r>
          </a:p>
          <a:p>
            <a:r>
              <a:rPr lang="nl-NL" dirty="0"/>
              <a:t>Zie bijv. </a:t>
            </a:r>
            <a:r>
              <a:rPr lang="nl-NL" dirty="0">
                <a:hlinkClick r:id="rId2"/>
              </a:rPr>
              <a:t>http://www.HTML5Test.com</a:t>
            </a:r>
            <a:r>
              <a:rPr lang="nl-NL" dirty="0"/>
              <a:t> met verschillende browsers</a:t>
            </a:r>
          </a:p>
          <a:p>
            <a:r>
              <a:rPr lang="nl-NL" dirty="0"/>
              <a:t>Oplossing:</a:t>
            </a:r>
          </a:p>
          <a:p>
            <a:pPr lvl="1"/>
            <a:r>
              <a:rPr lang="nl-NL" dirty="0" err="1"/>
              <a:t>Jquery</a:t>
            </a:r>
            <a:endParaRPr lang="nl-NL" dirty="0"/>
          </a:p>
          <a:p>
            <a:pPr lvl="1"/>
            <a:r>
              <a:rPr lang="nl-NL" dirty="0" err="1"/>
              <a:t>Webpack</a:t>
            </a:r>
            <a:endParaRPr lang="nl-NL" dirty="0"/>
          </a:p>
          <a:p>
            <a:pPr lvl="1"/>
            <a:endParaRPr lang="nl-NL" dirty="0"/>
          </a:p>
        </p:txBody>
      </p:sp>
    </p:spTree>
    <p:extLst>
      <p:ext uri="{BB962C8B-B14F-4D97-AF65-F5344CB8AC3E}">
        <p14:creationId xmlns:p14="http://schemas.microsoft.com/office/powerpoint/2010/main" val="3023698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6E29D38-A62F-4B74-B288-AB0B7BF9EA15}"/>
              </a:ext>
            </a:extLst>
          </p:cNvPr>
          <p:cNvSpPr>
            <a:spLocks noGrp="1"/>
          </p:cNvSpPr>
          <p:nvPr>
            <p:ph type="title"/>
          </p:nvPr>
        </p:nvSpPr>
        <p:spPr/>
        <p:txBody>
          <a:bodyPr/>
          <a:lstStyle/>
          <a:p>
            <a:r>
              <a:rPr lang="nl-NL" dirty="0"/>
              <a:t>Asynchrone functies</a:t>
            </a:r>
            <a:endParaRPr lang="en-NL" dirty="0"/>
          </a:p>
        </p:txBody>
      </p:sp>
      <p:sp>
        <p:nvSpPr>
          <p:cNvPr id="5" name="Tijdelijke aanduiding voor tekst 4">
            <a:extLst>
              <a:ext uri="{FF2B5EF4-FFF2-40B4-BE49-F238E27FC236}">
                <a16:creationId xmlns:a16="http://schemas.microsoft.com/office/drawing/2014/main" id="{5CFF4A4F-6735-43E3-B465-07DAAABF0AF7}"/>
              </a:ext>
            </a:extLst>
          </p:cNvPr>
          <p:cNvSpPr>
            <a:spLocks noGrp="1"/>
          </p:cNvSpPr>
          <p:nvPr>
            <p:ph type="body" sz="quarter" idx="10"/>
          </p:nvPr>
        </p:nvSpPr>
        <p:spPr/>
        <p:txBody>
          <a:bodyPr/>
          <a:lstStyle/>
          <a:p>
            <a:r>
              <a:rPr lang="nl-NL" dirty="0"/>
              <a:t>Asynchrone functies</a:t>
            </a:r>
          </a:p>
          <a:p>
            <a:r>
              <a:rPr lang="nl-NL" dirty="0"/>
              <a:t>HTTP-calls</a:t>
            </a:r>
          </a:p>
          <a:p>
            <a:r>
              <a:rPr lang="nl-NL" dirty="0" err="1"/>
              <a:t>Promises</a:t>
            </a:r>
            <a:endParaRPr lang="nl-NL" dirty="0"/>
          </a:p>
        </p:txBody>
      </p:sp>
    </p:spTree>
    <p:extLst>
      <p:ext uri="{BB962C8B-B14F-4D97-AF65-F5344CB8AC3E}">
        <p14:creationId xmlns:p14="http://schemas.microsoft.com/office/powerpoint/2010/main" val="1070384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9F0529-BBF5-4760-A086-20135F9DAE80}"/>
              </a:ext>
            </a:extLst>
          </p:cNvPr>
          <p:cNvSpPr>
            <a:spLocks noGrp="1"/>
          </p:cNvSpPr>
          <p:nvPr>
            <p:ph type="title"/>
          </p:nvPr>
        </p:nvSpPr>
        <p:spPr/>
        <p:txBody>
          <a:bodyPr/>
          <a:lstStyle/>
          <a:p>
            <a:r>
              <a:rPr lang="nl-NL" dirty="0"/>
              <a:t>Asynchrone functies</a:t>
            </a:r>
            <a:endParaRPr lang="en-NL" dirty="0"/>
          </a:p>
        </p:txBody>
      </p:sp>
      <p:sp>
        <p:nvSpPr>
          <p:cNvPr id="3" name="Tijdelijke aanduiding voor inhoud 2">
            <a:extLst>
              <a:ext uri="{FF2B5EF4-FFF2-40B4-BE49-F238E27FC236}">
                <a16:creationId xmlns:a16="http://schemas.microsoft.com/office/drawing/2014/main" id="{063752D4-2CD4-40D6-A7BD-C58FC4297045}"/>
              </a:ext>
            </a:extLst>
          </p:cNvPr>
          <p:cNvSpPr>
            <a:spLocks noGrp="1"/>
          </p:cNvSpPr>
          <p:nvPr>
            <p:ph idx="1"/>
          </p:nvPr>
        </p:nvSpPr>
        <p:spPr>
          <a:xfrm>
            <a:off x="21457" y="1558263"/>
            <a:ext cx="5706682" cy="4989682"/>
          </a:xfrm>
        </p:spPr>
        <p:txBody>
          <a:bodyPr/>
          <a:lstStyle/>
          <a:p>
            <a:r>
              <a:rPr lang="nl-NL" dirty="0"/>
              <a:t>Asynchroon:</a:t>
            </a:r>
          </a:p>
          <a:p>
            <a:pPr lvl="1"/>
            <a:r>
              <a:rPr lang="nl-NL" dirty="0"/>
              <a:t>Het antwoord van een functie-aanroep komt niet meteen maar ‘later’.</a:t>
            </a:r>
          </a:p>
          <a:p>
            <a:pPr lvl="1"/>
            <a:r>
              <a:rPr lang="nl-NL" dirty="0"/>
              <a:t>De functie stopt meteen </a:t>
            </a:r>
          </a:p>
          <a:p>
            <a:pPr lvl="1"/>
            <a:r>
              <a:rPr lang="nl-NL" dirty="0"/>
              <a:t>Je geeft een ‘</a:t>
            </a:r>
            <a:r>
              <a:rPr lang="nl-NL" dirty="0" err="1"/>
              <a:t>callback</a:t>
            </a:r>
            <a:r>
              <a:rPr lang="nl-NL" dirty="0"/>
              <a:t>’ functie mee</a:t>
            </a:r>
          </a:p>
          <a:p>
            <a:pPr lvl="1"/>
            <a:r>
              <a:rPr lang="nl-NL" dirty="0"/>
              <a:t>“Callback </a:t>
            </a:r>
            <a:r>
              <a:rPr lang="nl-NL" dirty="0" err="1"/>
              <a:t>hell</a:t>
            </a:r>
            <a:r>
              <a:rPr lang="nl-NL" dirty="0"/>
              <a:t>” </a:t>
            </a:r>
            <a:r>
              <a:rPr lang="nl-NL" dirty="0">
                <a:sym typeface="Wingdings" panose="05000000000000000000" pitchFamily="2" charset="2"/>
              </a:rPr>
              <a:t> stapelen van </a:t>
            </a:r>
            <a:r>
              <a:rPr lang="nl-NL" dirty="0" err="1">
                <a:sym typeface="Wingdings" panose="05000000000000000000" pitchFamily="2" charset="2"/>
              </a:rPr>
              <a:t>callbacks</a:t>
            </a:r>
            <a:r>
              <a:rPr lang="nl-NL" dirty="0">
                <a:sym typeface="Wingdings" panose="05000000000000000000" pitchFamily="2" charset="2"/>
              </a:rPr>
              <a:t> in </a:t>
            </a:r>
            <a:r>
              <a:rPr lang="nl-NL" dirty="0" err="1">
                <a:sym typeface="Wingdings" panose="05000000000000000000" pitchFamily="2" charset="2"/>
              </a:rPr>
              <a:t>callbacks</a:t>
            </a:r>
            <a:endParaRPr lang="nl-NL" dirty="0">
              <a:sym typeface="Wingdings" panose="05000000000000000000" pitchFamily="2" charset="2"/>
            </a:endParaRPr>
          </a:p>
          <a:p>
            <a:pPr lvl="1"/>
            <a:endParaRPr lang="en-NL" dirty="0"/>
          </a:p>
        </p:txBody>
      </p:sp>
      <p:pic>
        <p:nvPicPr>
          <p:cNvPr id="7" name="Afbeelding 6">
            <a:extLst>
              <a:ext uri="{FF2B5EF4-FFF2-40B4-BE49-F238E27FC236}">
                <a16:creationId xmlns:a16="http://schemas.microsoft.com/office/drawing/2014/main" id="{7A0C1268-953A-4277-BF98-76A719AC0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0868" y="685800"/>
            <a:ext cx="5019675" cy="5743575"/>
          </a:xfrm>
          <a:prstGeom prst="rect">
            <a:avLst/>
          </a:prstGeom>
        </p:spPr>
      </p:pic>
    </p:spTree>
    <p:extLst>
      <p:ext uri="{BB962C8B-B14F-4D97-AF65-F5344CB8AC3E}">
        <p14:creationId xmlns:p14="http://schemas.microsoft.com/office/powerpoint/2010/main" val="4228017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21F949-7BC4-4EA1-B308-EA5491F06C4D}"/>
              </a:ext>
            </a:extLst>
          </p:cNvPr>
          <p:cNvSpPr>
            <a:spLocks noGrp="1"/>
          </p:cNvSpPr>
          <p:nvPr>
            <p:ph type="title"/>
          </p:nvPr>
        </p:nvSpPr>
        <p:spPr/>
        <p:txBody>
          <a:bodyPr/>
          <a:lstStyle/>
          <a:p>
            <a:r>
              <a:rPr lang="nl-NL" dirty="0"/>
              <a:t>Callback ellende</a:t>
            </a:r>
            <a:endParaRPr lang="en-NL" dirty="0"/>
          </a:p>
        </p:txBody>
      </p:sp>
      <p:pic>
        <p:nvPicPr>
          <p:cNvPr id="5" name="Afbeelding 4">
            <a:extLst>
              <a:ext uri="{FF2B5EF4-FFF2-40B4-BE49-F238E27FC236}">
                <a16:creationId xmlns:a16="http://schemas.microsoft.com/office/drawing/2014/main" id="{DB46DA79-5BE2-43F4-B0CF-188EE3CFB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159" y="1498848"/>
            <a:ext cx="9896967" cy="4673352"/>
          </a:xfrm>
          <a:prstGeom prst="rect">
            <a:avLst/>
          </a:prstGeom>
        </p:spPr>
      </p:pic>
    </p:spTree>
    <p:extLst>
      <p:ext uri="{BB962C8B-B14F-4D97-AF65-F5344CB8AC3E}">
        <p14:creationId xmlns:p14="http://schemas.microsoft.com/office/powerpoint/2010/main" val="2087133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A92863-520A-4594-AC7A-97B265A61D3A}"/>
              </a:ext>
            </a:extLst>
          </p:cNvPr>
          <p:cNvSpPr>
            <a:spLocks noGrp="1"/>
          </p:cNvSpPr>
          <p:nvPr>
            <p:ph type="title"/>
          </p:nvPr>
        </p:nvSpPr>
        <p:spPr/>
        <p:txBody>
          <a:bodyPr/>
          <a:lstStyle/>
          <a:p>
            <a:r>
              <a:rPr lang="nl-NL" dirty="0" err="1"/>
              <a:t>Promises</a:t>
            </a:r>
            <a:endParaRPr lang="en-NL" dirty="0"/>
          </a:p>
        </p:txBody>
      </p:sp>
      <p:sp>
        <p:nvSpPr>
          <p:cNvPr id="3" name="Tijdelijke aanduiding voor inhoud 2">
            <a:extLst>
              <a:ext uri="{FF2B5EF4-FFF2-40B4-BE49-F238E27FC236}">
                <a16:creationId xmlns:a16="http://schemas.microsoft.com/office/drawing/2014/main" id="{AD86462B-9871-4420-8B03-604AA3B0C3F7}"/>
              </a:ext>
            </a:extLst>
          </p:cNvPr>
          <p:cNvSpPr>
            <a:spLocks noGrp="1"/>
          </p:cNvSpPr>
          <p:nvPr>
            <p:ph idx="1"/>
          </p:nvPr>
        </p:nvSpPr>
        <p:spPr/>
        <p:txBody>
          <a:bodyPr/>
          <a:lstStyle/>
          <a:p>
            <a:r>
              <a:rPr lang="nl-NL" dirty="0" err="1"/>
              <a:t>Promise</a:t>
            </a:r>
            <a:r>
              <a:rPr lang="nl-NL" dirty="0"/>
              <a:t> </a:t>
            </a:r>
            <a:r>
              <a:rPr lang="nl-NL" dirty="0">
                <a:sym typeface="Wingdings" panose="05000000000000000000" pitchFamily="2" charset="2"/>
              </a:rPr>
              <a:t> belofte</a:t>
            </a:r>
          </a:p>
          <a:p>
            <a:r>
              <a:rPr lang="nl-NL" dirty="0">
                <a:sym typeface="Wingdings" panose="05000000000000000000" pitchFamily="2" charset="2"/>
              </a:rPr>
              <a:t>Manier om asynchrone code uit te voeren</a:t>
            </a:r>
          </a:p>
          <a:p>
            <a:r>
              <a:rPr lang="nl-NL" dirty="0">
                <a:sym typeface="Wingdings" panose="05000000000000000000" pitchFamily="2" charset="2"/>
              </a:rPr>
              <a:t>Werking</a:t>
            </a:r>
          </a:p>
          <a:p>
            <a:pPr lvl="1"/>
            <a:r>
              <a:rPr lang="nl-NL" dirty="0">
                <a:sym typeface="Wingdings" panose="05000000000000000000" pitchFamily="2" charset="2"/>
              </a:rPr>
              <a:t>Maak een </a:t>
            </a:r>
            <a:r>
              <a:rPr lang="nl-NL" dirty="0" err="1">
                <a:sym typeface="Wingdings" panose="05000000000000000000" pitchFamily="2" charset="2"/>
              </a:rPr>
              <a:t>Promise</a:t>
            </a:r>
            <a:r>
              <a:rPr lang="nl-NL" dirty="0">
                <a:sym typeface="Wingdings" panose="05000000000000000000" pitchFamily="2" charset="2"/>
              </a:rPr>
              <a:t> object</a:t>
            </a:r>
          </a:p>
          <a:p>
            <a:pPr lvl="1"/>
            <a:r>
              <a:rPr lang="nl-NL" dirty="0">
                <a:sym typeface="Wingdings" panose="05000000000000000000" pitchFamily="2" charset="2"/>
              </a:rPr>
              <a:t>Specificeer een functie die de code uitvoert</a:t>
            </a:r>
          </a:p>
          <a:p>
            <a:pPr lvl="1"/>
            <a:r>
              <a:rPr lang="nl-NL" dirty="0">
                <a:sym typeface="Wingdings" panose="05000000000000000000" pitchFamily="2" charset="2"/>
              </a:rPr>
              <a:t>Geef mogelijkheden om de succes-functie en fout-functie uit te voeren</a:t>
            </a:r>
          </a:p>
          <a:p>
            <a:r>
              <a:rPr lang="nl-NL" dirty="0">
                <a:sym typeface="Wingdings" panose="05000000000000000000" pitchFamily="2" charset="2"/>
              </a:rPr>
              <a:t>De aanroepende partij bepaalt de </a:t>
            </a:r>
            <a:r>
              <a:rPr lang="nl-NL" dirty="0" err="1">
                <a:sym typeface="Wingdings" panose="05000000000000000000" pitchFamily="2" charset="2"/>
              </a:rPr>
              <a:t>success</a:t>
            </a:r>
            <a:r>
              <a:rPr lang="nl-NL" dirty="0">
                <a:sym typeface="Wingdings" panose="05000000000000000000" pitchFamily="2" charset="2"/>
              </a:rPr>
              <a:t>- en fout-functie op een later moment</a:t>
            </a:r>
          </a:p>
          <a:p>
            <a:r>
              <a:rPr lang="nl-NL" dirty="0" err="1">
                <a:sym typeface="Wingdings" panose="05000000000000000000" pitchFamily="2" charset="2"/>
              </a:rPr>
              <a:t>Success</a:t>
            </a:r>
            <a:r>
              <a:rPr lang="nl-NL" dirty="0">
                <a:sym typeface="Wingdings" panose="05000000000000000000" pitchFamily="2" charset="2"/>
              </a:rPr>
              <a:t>-functie noemen we ‘</a:t>
            </a:r>
            <a:r>
              <a:rPr lang="nl-NL" dirty="0" err="1">
                <a:sym typeface="Wingdings" panose="05000000000000000000" pitchFamily="2" charset="2"/>
              </a:rPr>
              <a:t>Resolve</a:t>
            </a:r>
            <a:r>
              <a:rPr lang="nl-NL" dirty="0">
                <a:sym typeface="Wingdings" panose="05000000000000000000" pitchFamily="2" charset="2"/>
              </a:rPr>
              <a:t>’-functie</a:t>
            </a:r>
          </a:p>
          <a:p>
            <a:r>
              <a:rPr lang="nl-NL" dirty="0">
                <a:sym typeface="Wingdings" panose="05000000000000000000" pitchFamily="2" charset="2"/>
              </a:rPr>
              <a:t>Fout-functie noemen we ‘</a:t>
            </a:r>
            <a:r>
              <a:rPr lang="nl-NL" dirty="0" err="1">
                <a:sym typeface="Wingdings" panose="05000000000000000000" pitchFamily="2" charset="2"/>
              </a:rPr>
              <a:t>Reject</a:t>
            </a:r>
            <a:r>
              <a:rPr lang="nl-NL" dirty="0">
                <a:sym typeface="Wingdings" panose="05000000000000000000" pitchFamily="2" charset="2"/>
              </a:rPr>
              <a:t>’-functie</a:t>
            </a:r>
          </a:p>
          <a:p>
            <a:endParaRPr lang="en-NL" dirty="0"/>
          </a:p>
        </p:txBody>
      </p:sp>
    </p:spTree>
    <p:extLst>
      <p:ext uri="{BB962C8B-B14F-4D97-AF65-F5344CB8AC3E}">
        <p14:creationId xmlns:p14="http://schemas.microsoft.com/office/powerpoint/2010/main" val="36986916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A8B11B-545E-4AAA-8437-5E9FB96F0B94}"/>
              </a:ext>
            </a:extLst>
          </p:cNvPr>
          <p:cNvSpPr>
            <a:spLocks noGrp="1"/>
          </p:cNvSpPr>
          <p:nvPr>
            <p:ph type="title"/>
          </p:nvPr>
        </p:nvSpPr>
        <p:spPr/>
        <p:txBody>
          <a:bodyPr/>
          <a:lstStyle/>
          <a:p>
            <a:r>
              <a:rPr lang="nl-NL" dirty="0" err="1"/>
              <a:t>Promises</a:t>
            </a:r>
            <a:r>
              <a:rPr lang="nl-NL" dirty="0"/>
              <a:t> - </a:t>
            </a:r>
            <a:r>
              <a:rPr lang="nl-NL" dirty="0" err="1"/>
              <a:t>Resolved</a:t>
            </a:r>
            <a:endParaRPr lang="en-NL" dirty="0"/>
          </a:p>
        </p:txBody>
      </p:sp>
      <p:sp>
        <p:nvSpPr>
          <p:cNvPr id="6" name="Tekstvak 5">
            <a:extLst>
              <a:ext uri="{FF2B5EF4-FFF2-40B4-BE49-F238E27FC236}">
                <a16:creationId xmlns:a16="http://schemas.microsoft.com/office/drawing/2014/main" id="{D466CFCB-73BB-4B6D-9CB2-619E1DB7E896}"/>
              </a:ext>
            </a:extLst>
          </p:cNvPr>
          <p:cNvSpPr txBox="1"/>
          <p:nvPr/>
        </p:nvSpPr>
        <p:spPr>
          <a:xfrm>
            <a:off x="283779" y="1755228"/>
            <a:ext cx="5997320" cy="4801314"/>
          </a:xfrm>
          <a:prstGeom prst="rect">
            <a:avLst/>
          </a:prstGeom>
          <a:noFill/>
        </p:spPr>
        <p:txBody>
          <a:bodyPr wrap="square" rtlCol="0">
            <a:spAutoFit/>
          </a:bodyPr>
          <a:lstStyle/>
          <a:p>
            <a:pPr marL="342900" indent="-342900">
              <a:buFont typeface="+mj-lt"/>
              <a:buAutoNum type="arabicPeriod"/>
            </a:pPr>
            <a:r>
              <a:rPr lang="nl-NL" dirty="0"/>
              <a:t>Maak een nieuwe instantie van de </a:t>
            </a:r>
            <a:r>
              <a:rPr lang="nl-NL" dirty="0" err="1"/>
              <a:t>promise</a:t>
            </a:r>
            <a:endParaRPr lang="nl-NL" dirty="0"/>
          </a:p>
          <a:p>
            <a:pPr marL="342900" indent="-342900">
              <a:buFont typeface="+mj-lt"/>
              <a:buAutoNum type="arabicPeriod"/>
            </a:pPr>
            <a:r>
              <a:rPr lang="nl-NL" dirty="0"/>
              <a:t>Geef de functie op die uitgevoerd moet worden (</a:t>
            </a:r>
            <a:r>
              <a:rPr lang="nl-NL" i="1" dirty="0" err="1"/>
              <a:t>Promise</a:t>
            </a:r>
            <a:r>
              <a:rPr lang="nl-NL" i="1" dirty="0"/>
              <a:t> body </a:t>
            </a:r>
            <a:r>
              <a:rPr lang="nl-NL" i="1" dirty="0" err="1"/>
              <a:t>function</a:t>
            </a:r>
            <a:r>
              <a:rPr lang="nl-NL" dirty="0"/>
              <a:t>)</a:t>
            </a:r>
          </a:p>
          <a:p>
            <a:pPr marL="342900" indent="-342900">
              <a:buFont typeface="+mj-lt"/>
              <a:buAutoNum type="arabicPeriod"/>
            </a:pPr>
            <a:r>
              <a:rPr lang="nl-NL" dirty="0"/>
              <a:t>De </a:t>
            </a:r>
            <a:r>
              <a:rPr lang="nl-NL" dirty="0" err="1"/>
              <a:t>Promise</a:t>
            </a:r>
            <a:r>
              <a:rPr lang="nl-NL" dirty="0"/>
              <a:t>-body functie wordt aangeroepen met twee parameters:</a:t>
            </a:r>
          </a:p>
          <a:p>
            <a:pPr marL="800100" lvl="1" indent="-342900">
              <a:buFont typeface="+mj-lt"/>
              <a:buAutoNum type="arabicPeriod"/>
            </a:pPr>
            <a:r>
              <a:rPr lang="nl-NL" dirty="0"/>
              <a:t>Een functie voor het afhandelen van data in geval van </a:t>
            </a:r>
            <a:r>
              <a:rPr lang="nl-NL" dirty="0" err="1"/>
              <a:t>success</a:t>
            </a:r>
            <a:r>
              <a:rPr lang="nl-NL" dirty="0"/>
              <a:t> (‘</a:t>
            </a:r>
            <a:r>
              <a:rPr lang="nl-NL" dirty="0" err="1"/>
              <a:t>resolve</a:t>
            </a:r>
            <a:r>
              <a:rPr lang="nl-NL" dirty="0"/>
              <a:t>’)</a:t>
            </a:r>
          </a:p>
          <a:p>
            <a:pPr marL="800100" lvl="1" indent="-342900">
              <a:buFont typeface="+mj-lt"/>
              <a:buAutoNum type="arabicPeriod"/>
            </a:pPr>
            <a:r>
              <a:rPr lang="nl-NL" dirty="0"/>
              <a:t>Een functie voor het afhandelen van data in geval van falen (‘</a:t>
            </a:r>
            <a:r>
              <a:rPr lang="nl-NL" dirty="0" err="1"/>
              <a:t>reject</a:t>
            </a:r>
            <a:r>
              <a:rPr lang="nl-NL" dirty="0"/>
              <a:t>’)</a:t>
            </a:r>
          </a:p>
          <a:p>
            <a:pPr marL="342900" indent="-342900">
              <a:buFont typeface="+mj-lt"/>
              <a:buAutoNum type="arabicPeriod"/>
            </a:pPr>
            <a:r>
              <a:rPr lang="nl-NL" dirty="0"/>
              <a:t>Wacht op het resultaat (</a:t>
            </a:r>
            <a:r>
              <a:rPr lang="nl-NL" sz="1400" dirty="0" err="1">
                <a:latin typeface="Courier New" panose="02070309020205020404" pitchFamily="49" charset="0"/>
                <a:cs typeface="Courier New" panose="02070309020205020404" pitchFamily="49" charset="0"/>
              </a:rPr>
              <a:t>myPromise.then</a:t>
            </a:r>
            <a:r>
              <a:rPr lang="nl-NL" dirty="0"/>
              <a:t>) van de uitvoering en specificeer twee functies:</a:t>
            </a:r>
          </a:p>
          <a:p>
            <a:pPr marL="800100" lvl="1" indent="-342900">
              <a:buFont typeface="+mj-lt"/>
              <a:buAutoNum type="arabicPeriod"/>
            </a:pPr>
            <a:r>
              <a:rPr lang="nl-NL" dirty="0" err="1"/>
              <a:t>Resolve</a:t>
            </a:r>
            <a:r>
              <a:rPr lang="nl-NL" dirty="0"/>
              <a:t>  (</a:t>
            </a:r>
            <a:r>
              <a:rPr lang="nl-NL" i="1" dirty="0" err="1"/>
              <a:t>inline</a:t>
            </a:r>
            <a:r>
              <a:rPr lang="nl-NL" i="1" dirty="0"/>
              <a:t> anonieme functie</a:t>
            </a:r>
            <a:r>
              <a:rPr lang="nl-NL" dirty="0"/>
              <a:t>)</a:t>
            </a:r>
          </a:p>
          <a:p>
            <a:pPr marL="800100" lvl="1" indent="-342900">
              <a:buFont typeface="+mj-lt"/>
              <a:buAutoNum type="arabicPeriod"/>
            </a:pPr>
            <a:r>
              <a:rPr lang="nl-NL" dirty="0" err="1"/>
              <a:t>Reject</a:t>
            </a:r>
            <a:r>
              <a:rPr lang="nl-NL" dirty="0"/>
              <a:t> (</a:t>
            </a:r>
            <a:r>
              <a:rPr lang="nl-NL" i="1" dirty="0" err="1"/>
              <a:t>inline</a:t>
            </a:r>
            <a:r>
              <a:rPr lang="nl-NL" i="1"/>
              <a:t> anonieme functie</a:t>
            </a:r>
            <a:r>
              <a:rPr lang="nl-NL"/>
              <a:t>)</a:t>
            </a:r>
            <a:endParaRPr lang="nl-NL" dirty="0"/>
          </a:p>
          <a:p>
            <a:pPr marL="342900" indent="-342900">
              <a:buFont typeface="+mj-lt"/>
              <a:buAutoNum type="arabicPeriod"/>
            </a:pPr>
            <a:r>
              <a:rPr lang="nl-NL" dirty="0"/>
              <a:t>Afhankelijk van het resultaat (</a:t>
            </a:r>
            <a:r>
              <a:rPr lang="nl-NL" b="1" dirty="0" err="1"/>
              <a:t>resolve</a:t>
            </a:r>
            <a:r>
              <a:rPr lang="nl-NL" dirty="0"/>
              <a:t> of </a:t>
            </a:r>
            <a:r>
              <a:rPr lang="nl-NL" dirty="0" err="1"/>
              <a:t>reject</a:t>
            </a:r>
            <a:r>
              <a:rPr lang="nl-NL" dirty="0"/>
              <a:t>) wordt de juiste functie aangeroepen en de gegevens die de </a:t>
            </a:r>
            <a:r>
              <a:rPr lang="nl-NL" i="1" dirty="0" err="1"/>
              <a:t>Promise</a:t>
            </a:r>
            <a:r>
              <a:rPr lang="nl-NL" i="1" dirty="0"/>
              <a:t> Body </a:t>
            </a:r>
            <a:r>
              <a:rPr lang="nl-NL" i="1" dirty="0" err="1"/>
              <a:t>Function</a:t>
            </a:r>
            <a:r>
              <a:rPr lang="nl-NL" dirty="0"/>
              <a:t> heeft bepaald worden (</a:t>
            </a:r>
            <a:r>
              <a:rPr lang="nl-NL" sz="1400" dirty="0">
                <a:latin typeface="Courier New" panose="02070309020205020404" pitchFamily="49" charset="0"/>
                <a:cs typeface="Courier New" panose="02070309020205020404" pitchFamily="49" charset="0"/>
              </a:rPr>
              <a:t>12345</a:t>
            </a:r>
            <a:r>
              <a:rPr lang="nl-NL" dirty="0"/>
              <a:t>) meegegeven aan die functie.</a:t>
            </a:r>
            <a:endParaRPr lang="en-NL" dirty="0"/>
          </a:p>
        </p:txBody>
      </p:sp>
      <p:pic>
        <p:nvPicPr>
          <p:cNvPr id="10" name="Afbeelding 9">
            <a:extLst>
              <a:ext uri="{FF2B5EF4-FFF2-40B4-BE49-F238E27FC236}">
                <a16:creationId xmlns:a16="http://schemas.microsoft.com/office/drawing/2014/main" id="{C6632583-E84C-4717-9A8D-E0418A783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4918" y="9197"/>
            <a:ext cx="5882117" cy="6297010"/>
          </a:xfrm>
          <a:prstGeom prst="rect">
            <a:avLst/>
          </a:prstGeom>
        </p:spPr>
      </p:pic>
    </p:spTree>
    <p:extLst>
      <p:ext uri="{BB962C8B-B14F-4D97-AF65-F5344CB8AC3E}">
        <p14:creationId xmlns:p14="http://schemas.microsoft.com/office/powerpoint/2010/main" val="3503115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A8B11B-545E-4AAA-8437-5E9FB96F0B94}"/>
              </a:ext>
            </a:extLst>
          </p:cNvPr>
          <p:cNvSpPr>
            <a:spLocks noGrp="1"/>
          </p:cNvSpPr>
          <p:nvPr>
            <p:ph type="title"/>
          </p:nvPr>
        </p:nvSpPr>
        <p:spPr/>
        <p:txBody>
          <a:bodyPr/>
          <a:lstStyle/>
          <a:p>
            <a:r>
              <a:rPr lang="nl-NL" dirty="0" err="1"/>
              <a:t>Promises</a:t>
            </a:r>
            <a:r>
              <a:rPr lang="nl-NL" dirty="0"/>
              <a:t> - </a:t>
            </a:r>
            <a:r>
              <a:rPr lang="nl-NL" dirty="0" err="1"/>
              <a:t>Reject</a:t>
            </a:r>
            <a:endParaRPr lang="en-NL" dirty="0"/>
          </a:p>
        </p:txBody>
      </p:sp>
      <p:sp>
        <p:nvSpPr>
          <p:cNvPr id="6" name="Tekstvak 5">
            <a:extLst>
              <a:ext uri="{FF2B5EF4-FFF2-40B4-BE49-F238E27FC236}">
                <a16:creationId xmlns:a16="http://schemas.microsoft.com/office/drawing/2014/main" id="{D466CFCB-73BB-4B6D-9CB2-619E1DB7E896}"/>
              </a:ext>
            </a:extLst>
          </p:cNvPr>
          <p:cNvSpPr txBox="1"/>
          <p:nvPr/>
        </p:nvSpPr>
        <p:spPr>
          <a:xfrm>
            <a:off x="283779" y="1755228"/>
            <a:ext cx="5812221" cy="4801314"/>
          </a:xfrm>
          <a:prstGeom prst="rect">
            <a:avLst/>
          </a:prstGeom>
          <a:noFill/>
        </p:spPr>
        <p:txBody>
          <a:bodyPr wrap="square" rtlCol="0">
            <a:spAutoFit/>
          </a:bodyPr>
          <a:lstStyle/>
          <a:p>
            <a:pPr marL="342900" indent="-342900">
              <a:buFont typeface="+mj-lt"/>
              <a:buAutoNum type="arabicPeriod"/>
            </a:pPr>
            <a:r>
              <a:rPr lang="nl-NL" dirty="0"/>
              <a:t>Maak een nieuwe instantie van de </a:t>
            </a:r>
            <a:r>
              <a:rPr lang="nl-NL" dirty="0" err="1"/>
              <a:t>promise</a:t>
            </a:r>
            <a:endParaRPr lang="nl-NL" dirty="0"/>
          </a:p>
          <a:p>
            <a:pPr marL="342900" indent="-342900">
              <a:buFont typeface="+mj-lt"/>
              <a:buAutoNum type="arabicPeriod"/>
            </a:pPr>
            <a:r>
              <a:rPr lang="nl-NL" dirty="0"/>
              <a:t>Geef de functie op die uitgevoerd moet worden (</a:t>
            </a:r>
            <a:r>
              <a:rPr lang="nl-NL" i="1" dirty="0" err="1"/>
              <a:t>Promise</a:t>
            </a:r>
            <a:r>
              <a:rPr lang="nl-NL" i="1" dirty="0"/>
              <a:t> body </a:t>
            </a:r>
            <a:r>
              <a:rPr lang="nl-NL" i="1" dirty="0" err="1"/>
              <a:t>function</a:t>
            </a:r>
            <a:r>
              <a:rPr lang="nl-NL" dirty="0"/>
              <a:t>)</a:t>
            </a:r>
          </a:p>
          <a:p>
            <a:pPr marL="342900" indent="-342900">
              <a:buFont typeface="+mj-lt"/>
              <a:buAutoNum type="arabicPeriod"/>
            </a:pPr>
            <a:r>
              <a:rPr lang="nl-NL" dirty="0"/>
              <a:t>De </a:t>
            </a:r>
            <a:r>
              <a:rPr lang="nl-NL" dirty="0" err="1"/>
              <a:t>Promise</a:t>
            </a:r>
            <a:r>
              <a:rPr lang="nl-NL" dirty="0"/>
              <a:t>-body functie wordt aangeroepen met twee parameters:</a:t>
            </a:r>
          </a:p>
          <a:p>
            <a:pPr marL="800100" lvl="1" indent="-342900">
              <a:buFont typeface="+mj-lt"/>
              <a:buAutoNum type="arabicPeriod"/>
            </a:pPr>
            <a:r>
              <a:rPr lang="nl-NL" dirty="0"/>
              <a:t>Een functie voor het afhandelen van data in geval van </a:t>
            </a:r>
            <a:r>
              <a:rPr lang="nl-NL" dirty="0" err="1"/>
              <a:t>success</a:t>
            </a:r>
            <a:r>
              <a:rPr lang="nl-NL" dirty="0"/>
              <a:t> (‘</a:t>
            </a:r>
            <a:r>
              <a:rPr lang="nl-NL" i="1" dirty="0" err="1"/>
              <a:t>resolve</a:t>
            </a:r>
            <a:r>
              <a:rPr lang="nl-NL" dirty="0"/>
              <a:t>’)</a:t>
            </a:r>
          </a:p>
          <a:p>
            <a:pPr marL="800100" lvl="1" indent="-342900">
              <a:buFont typeface="+mj-lt"/>
              <a:buAutoNum type="arabicPeriod"/>
            </a:pPr>
            <a:r>
              <a:rPr lang="nl-NL" dirty="0"/>
              <a:t>Een functie voor het afhandelen van data in geval van falen (‘</a:t>
            </a:r>
            <a:r>
              <a:rPr lang="nl-NL" i="1" dirty="0" err="1"/>
              <a:t>reject</a:t>
            </a:r>
            <a:r>
              <a:rPr lang="nl-NL" dirty="0"/>
              <a:t>’)</a:t>
            </a:r>
          </a:p>
          <a:p>
            <a:pPr marL="342900" indent="-342900">
              <a:buFont typeface="+mj-lt"/>
              <a:buAutoNum type="arabicPeriod"/>
            </a:pPr>
            <a:r>
              <a:rPr lang="nl-NL" dirty="0"/>
              <a:t>Wacht op het resultaat (</a:t>
            </a:r>
            <a:r>
              <a:rPr lang="nl-NL" sz="1400" dirty="0" err="1">
                <a:latin typeface="Courier New" panose="02070309020205020404" pitchFamily="49" charset="0"/>
                <a:cs typeface="Courier New" panose="02070309020205020404" pitchFamily="49" charset="0"/>
              </a:rPr>
              <a:t>myPromise.then</a:t>
            </a:r>
            <a:r>
              <a:rPr lang="nl-NL" dirty="0"/>
              <a:t>) van de uitvoering en specificeer twee functies:</a:t>
            </a:r>
          </a:p>
          <a:p>
            <a:pPr marL="800100" lvl="1" indent="-342900">
              <a:buFont typeface="+mj-lt"/>
              <a:buAutoNum type="arabicPeriod"/>
            </a:pPr>
            <a:r>
              <a:rPr lang="nl-NL" dirty="0" err="1"/>
              <a:t>Resolve</a:t>
            </a:r>
            <a:r>
              <a:rPr lang="nl-NL" dirty="0"/>
              <a:t> (</a:t>
            </a:r>
            <a:r>
              <a:rPr lang="nl-NL" i="1" dirty="0" err="1"/>
              <a:t>inline</a:t>
            </a:r>
            <a:r>
              <a:rPr lang="nl-NL" i="1" dirty="0"/>
              <a:t> anonieme functie</a:t>
            </a:r>
            <a:r>
              <a:rPr lang="nl-NL" dirty="0"/>
              <a:t>)</a:t>
            </a:r>
          </a:p>
          <a:p>
            <a:pPr marL="800100" lvl="1" indent="-342900">
              <a:buFont typeface="+mj-lt"/>
              <a:buAutoNum type="arabicPeriod"/>
            </a:pPr>
            <a:r>
              <a:rPr lang="nl-NL" dirty="0" err="1"/>
              <a:t>Reject</a:t>
            </a:r>
            <a:r>
              <a:rPr lang="nl-NL" dirty="0"/>
              <a:t>  (</a:t>
            </a:r>
            <a:r>
              <a:rPr lang="nl-NL" i="1" dirty="0" err="1"/>
              <a:t>inline</a:t>
            </a:r>
            <a:r>
              <a:rPr lang="nl-NL" i="1" dirty="0"/>
              <a:t> anonieme functie</a:t>
            </a:r>
            <a:r>
              <a:rPr lang="nl-NL" dirty="0"/>
              <a:t>)</a:t>
            </a:r>
          </a:p>
          <a:p>
            <a:pPr marL="342900" indent="-342900">
              <a:buFont typeface="+mj-lt"/>
              <a:buAutoNum type="arabicPeriod"/>
            </a:pPr>
            <a:r>
              <a:rPr lang="nl-NL" dirty="0"/>
              <a:t>Afhankelijk van het resultaat (</a:t>
            </a:r>
            <a:r>
              <a:rPr lang="nl-NL" dirty="0" err="1"/>
              <a:t>resolve</a:t>
            </a:r>
            <a:r>
              <a:rPr lang="nl-NL" dirty="0"/>
              <a:t> of </a:t>
            </a:r>
            <a:r>
              <a:rPr lang="nl-NL" b="1" dirty="0" err="1"/>
              <a:t>reject</a:t>
            </a:r>
            <a:r>
              <a:rPr lang="nl-NL" dirty="0"/>
              <a:t>) wordt de juiste functie aangeroepen en de gegevens die de </a:t>
            </a:r>
            <a:r>
              <a:rPr lang="nl-NL" i="1" dirty="0" err="1"/>
              <a:t>Promise</a:t>
            </a:r>
            <a:r>
              <a:rPr lang="nl-NL" i="1" dirty="0"/>
              <a:t> Body </a:t>
            </a:r>
            <a:r>
              <a:rPr lang="nl-NL" i="1" dirty="0" err="1"/>
              <a:t>Function</a:t>
            </a:r>
            <a:r>
              <a:rPr lang="nl-NL" dirty="0"/>
              <a:t> heeft bepaald </a:t>
            </a:r>
            <a:r>
              <a:rPr lang="nl-NL" sz="1400" dirty="0">
                <a:latin typeface="Courier New" panose="02070309020205020404" pitchFamily="49" charset="0"/>
                <a:cs typeface="Courier New" panose="02070309020205020404" pitchFamily="49" charset="0"/>
              </a:rPr>
              <a:t>(‘#</a:t>
            </a:r>
            <a:r>
              <a:rPr lang="nl-NL" sz="1400" dirty="0" err="1">
                <a:latin typeface="Courier New" panose="02070309020205020404" pitchFamily="49" charset="0"/>
                <a:cs typeface="Courier New" panose="02070309020205020404" pitchFamily="49" charset="0"/>
              </a:rPr>
              <a:t>err</a:t>
            </a:r>
            <a:r>
              <a:rPr lang="nl-NL" sz="1400" dirty="0">
                <a:latin typeface="Courier New" panose="02070309020205020404" pitchFamily="49" charset="0"/>
                <a:cs typeface="Courier New" panose="02070309020205020404" pitchFamily="49" charset="0"/>
              </a:rPr>
              <a:t>’</a:t>
            </a:r>
            <a:r>
              <a:rPr lang="nl-NL" dirty="0"/>
              <a:t>) worden meegegeven aan die functie.</a:t>
            </a:r>
            <a:endParaRPr lang="en-NL" dirty="0"/>
          </a:p>
        </p:txBody>
      </p:sp>
      <p:pic>
        <p:nvPicPr>
          <p:cNvPr id="4" name="Afbeelding 3">
            <a:extLst>
              <a:ext uri="{FF2B5EF4-FFF2-40B4-BE49-F238E27FC236}">
                <a16:creationId xmlns:a16="http://schemas.microsoft.com/office/drawing/2014/main" id="{5534A29E-4CDB-4913-AE5C-A3334D957A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6144936" cy="6858000"/>
          </a:xfrm>
          <a:prstGeom prst="rect">
            <a:avLst/>
          </a:prstGeom>
        </p:spPr>
      </p:pic>
    </p:spTree>
    <p:extLst>
      <p:ext uri="{BB962C8B-B14F-4D97-AF65-F5344CB8AC3E}">
        <p14:creationId xmlns:p14="http://schemas.microsoft.com/office/powerpoint/2010/main" val="1083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Frameworks</a:t>
            </a:r>
            <a:endParaRPr lang="nl-NL" dirty="0"/>
          </a:p>
        </p:txBody>
      </p:sp>
      <p:sp>
        <p:nvSpPr>
          <p:cNvPr id="3" name="Tijdelijke aanduiding voor tekst 2"/>
          <p:cNvSpPr>
            <a:spLocks noGrp="1"/>
          </p:cNvSpPr>
          <p:nvPr>
            <p:ph type="body" sz="quarter" idx="10"/>
          </p:nvPr>
        </p:nvSpPr>
        <p:spPr>
          <a:xfrm>
            <a:off x="6096000" y="3483864"/>
            <a:ext cx="4675200" cy="2742765"/>
          </a:xfrm>
        </p:spPr>
        <p:txBody>
          <a:bodyPr/>
          <a:lstStyle/>
          <a:p>
            <a:r>
              <a:rPr lang="nl-NL" dirty="0" err="1"/>
              <a:t>Angular</a:t>
            </a:r>
            <a:endParaRPr lang="nl-NL" dirty="0"/>
          </a:p>
          <a:p>
            <a:r>
              <a:rPr lang="nl-NL" dirty="0" err="1"/>
              <a:t>Material</a:t>
            </a:r>
            <a:r>
              <a:rPr lang="nl-NL" dirty="0"/>
              <a:t> design</a:t>
            </a:r>
          </a:p>
          <a:p>
            <a:r>
              <a:rPr lang="nl-NL" dirty="0"/>
              <a:t>Development</a:t>
            </a:r>
          </a:p>
          <a:p>
            <a:r>
              <a:rPr lang="nl-NL" dirty="0"/>
              <a:t>Deployment</a:t>
            </a:r>
          </a:p>
        </p:txBody>
      </p:sp>
    </p:spTree>
    <p:extLst>
      <p:ext uri="{BB962C8B-B14F-4D97-AF65-F5344CB8AC3E}">
        <p14:creationId xmlns:p14="http://schemas.microsoft.com/office/powerpoint/2010/main" val="234575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Verschil Front-end / </a:t>
            </a:r>
            <a:r>
              <a:rPr lang="nl-NL" dirty="0" err="1"/>
              <a:t>Back-end</a:t>
            </a:r>
            <a:r>
              <a:rPr lang="nl-NL" dirty="0"/>
              <a:t> versus traditioneel</a:t>
            </a:r>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pic>
        <p:nvPicPr>
          <p:cNvPr id="9" name="Afbeelding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325" y="1546772"/>
            <a:ext cx="3914775" cy="4391025"/>
          </a:xfrm>
          <a:prstGeom prst="rect">
            <a:avLst/>
          </a:prstGeom>
        </p:spPr>
      </p:pic>
    </p:spTree>
    <p:extLst>
      <p:ext uri="{BB962C8B-B14F-4D97-AF65-F5344CB8AC3E}">
        <p14:creationId xmlns:p14="http://schemas.microsoft.com/office/powerpoint/2010/main" val="3623483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0A05DF0-E774-4C64-BA99-CF36307A37D7}"/>
              </a:ext>
            </a:extLst>
          </p:cNvPr>
          <p:cNvSpPr>
            <a:spLocks noGrp="1"/>
          </p:cNvSpPr>
          <p:nvPr>
            <p:ph type="title"/>
          </p:nvPr>
        </p:nvSpPr>
        <p:spPr/>
        <p:txBody>
          <a:bodyPr/>
          <a:lstStyle/>
          <a:p>
            <a:r>
              <a:rPr lang="nl-NL" dirty="0" err="1"/>
              <a:t>Angular</a:t>
            </a:r>
            <a:endParaRPr lang="en-NL" dirty="0"/>
          </a:p>
        </p:txBody>
      </p:sp>
      <p:sp>
        <p:nvSpPr>
          <p:cNvPr id="5" name="Tijdelijke aanduiding voor inhoud 4">
            <a:extLst>
              <a:ext uri="{FF2B5EF4-FFF2-40B4-BE49-F238E27FC236}">
                <a16:creationId xmlns:a16="http://schemas.microsoft.com/office/drawing/2014/main" id="{2DFE7F7E-639B-43F7-A961-8C56303E97B7}"/>
              </a:ext>
            </a:extLst>
          </p:cNvPr>
          <p:cNvSpPr>
            <a:spLocks noGrp="1"/>
          </p:cNvSpPr>
          <p:nvPr>
            <p:ph idx="1"/>
          </p:nvPr>
        </p:nvSpPr>
        <p:spPr/>
        <p:txBody>
          <a:bodyPr/>
          <a:lstStyle/>
          <a:p>
            <a:r>
              <a:rPr lang="nl-NL" dirty="0"/>
              <a:t>Huidige versie: 11.x</a:t>
            </a:r>
          </a:p>
          <a:p>
            <a:r>
              <a:rPr lang="nl-NL" dirty="0"/>
              <a:t>Component </a:t>
            </a:r>
            <a:r>
              <a:rPr lang="nl-NL" dirty="0" err="1"/>
              <a:t>based</a:t>
            </a:r>
            <a:r>
              <a:rPr lang="nl-NL" dirty="0"/>
              <a:t> web design</a:t>
            </a:r>
          </a:p>
          <a:p>
            <a:r>
              <a:rPr lang="nl-NL" dirty="0"/>
              <a:t>Component bestaat uit</a:t>
            </a:r>
          </a:p>
          <a:p>
            <a:pPr lvl="1"/>
            <a:r>
              <a:rPr lang="nl-NL" dirty="0"/>
              <a:t>Eigen sjabloon (HTML)</a:t>
            </a:r>
          </a:p>
          <a:p>
            <a:pPr lvl="1"/>
            <a:r>
              <a:rPr lang="nl-NL" dirty="0"/>
              <a:t>Eigen styling (CSS)</a:t>
            </a:r>
          </a:p>
          <a:p>
            <a:pPr lvl="1"/>
            <a:r>
              <a:rPr lang="nl-NL" dirty="0"/>
              <a:t>Eigen code (</a:t>
            </a:r>
            <a:r>
              <a:rPr lang="nl-NL" dirty="0" err="1"/>
              <a:t>TypeScript</a:t>
            </a:r>
            <a:r>
              <a:rPr lang="nl-NL" dirty="0"/>
              <a:t>)</a:t>
            </a:r>
          </a:p>
          <a:p>
            <a:r>
              <a:rPr lang="nl-NL" dirty="0"/>
              <a:t>Typescript = afgeleid van Javascript</a:t>
            </a:r>
          </a:p>
          <a:p>
            <a:r>
              <a:rPr lang="nl-NL" dirty="0" err="1"/>
              <a:t>Transpiling</a:t>
            </a:r>
            <a:endParaRPr lang="nl-NL" dirty="0"/>
          </a:p>
          <a:p>
            <a:pPr lvl="1"/>
            <a:r>
              <a:rPr lang="nl-NL" dirty="0"/>
              <a:t>Vertaal </a:t>
            </a:r>
            <a:r>
              <a:rPr lang="nl-NL" dirty="0" err="1"/>
              <a:t>TypeScript</a:t>
            </a:r>
            <a:r>
              <a:rPr lang="nl-NL" dirty="0"/>
              <a:t> naar Javascript die in alle browsers draait</a:t>
            </a:r>
          </a:p>
          <a:p>
            <a:pPr lvl="1"/>
            <a:r>
              <a:rPr lang="nl-NL" dirty="0"/>
              <a:t>Hulpmiddelen: </a:t>
            </a:r>
            <a:r>
              <a:rPr lang="nl-NL" dirty="0" err="1"/>
              <a:t>WebPack</a:t>
            </a:r>
            <a:r>
              <a:rPr lang="nl-NL" dirty="0"/>
              <a:t>, Babel</a:t>
            </a:r>
          </a:p>
          <a:p>
            <a:endParaRPr lang="en-NL" dirty="0"/>
          </a:p>
        </p:txBody>
      </p:sp>
    </p:spTree>
    <p:extLst>
      <p:ext uri="{BB962C8B-B14F-4D97-AF65-F5344CB8AC3E}">
        <p14:creationId xmlns:p14="http://schemas.microsoft.com/office/powerpoint/2010/main" val="23996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B4A7DF-22CB-4D20-BBBF-02D8FB76ED18}"/>
              </a:ext>
            </a:extLst>
          </p:cNvPr>
          <p:cNvSpPr>
            <a:spLocks noGrp="1"/>
          </p:cNvSpPr>
          <p:nvPr>
            <p:ph type="title"/>
          </p:nvPr>
        </p:nvSpPr>
        <p:spPr/>
        <p:txBody>
          <a:bodyPr/>
          <a:lstStyle/>
          <a:p>
            <a:r>
              <a:rPr lang="nl-NL" dirty="0"/>
              <a:t>Componenten</a:t>
            </a:r>
            <a:endParaRPr lang="en-NL" dirty="0"/>
          </a:p>
        </p:txBody>
      </p:sp>
      <p:sp>
        <p:nvSpPr>
          <p:cNvPr id="3" name="Tijdelijke aanduiding voor inhoud 2">
            <a:extLst>
              <a:ext uri="{FF2B5EF4-FFF2-40B4-BE49-F238E27FC236}">
                <a16:creationId xmlns:a16="http://schemas.microsoft.com/office/drawing/2014/main" id="{79E874B3-FA9E-4696-8C46-7BFC87855CB2}"/>
              </a:ext>
            </a:extLst>
          </p:cNvPr>
          <p:cNvSpPr>
            <a:spLocks noGrp="1"/>
          </p:cNvSpPr>
          <p:nvPr>
            <p:ph idx="1"/>
          </p:nvPr>
        </p:nvSpPr>
        <p:spPr>
          <a:xfrm>
            <a:off x="2640000" y="1800001"/>
            <a:ext cx="8584381" cy="4874067"/>
          </a:xfrm>
        </p:spPr>
        <p:txBody>
          <a:bodyPr>
            <a:normAutofit/>
          </a:bodyPr>
          <a:lstStyle/>
          <a:p>
            <a:r>
              <a:rPr lang="nl-NL" dirty="0"/>
              <a:t>Een component is handig om zaken te isoleren</a:t>
            </a:r>
          </a:p>
          <a:p>
            <a:pPr lvl="1"/>
            <a:r>
              <a:rPr lang="nl-NL" dirty="0"/>
              <a:t>Structuur</a:t>
            </a:r>
          </a:p>
          <a:p>
            <a:pPr lvl="1"/>
            <a:r>
              <a:rPr lang="nl-NL" dirty="0"/>
              <a:t>Styling</a:t>
            </a:r>
          </a:p>
          <a:p>
            <a:pPr lvl="1"/>
            <a:r>
              <a:rPr lang="nl-NL" dirty="0"/>
              <a:t>Gedrag</a:t>
            </a:r>
          </a:p>
          <a:p>
            <a:pPr lvl="1"/>
            <a:r>
              <a:rPr lang="nl-NL" dirty="0" err="1"/>
              <a:t>Inputs</a:t>
            </a:r>
            <a:endParaRPr lang="nl-NL" dirty="0"/>
          </a:p>
          <a:p>
            <a:pPr lvl="1"/>
            <a:r>
              <a:rPr lang="nl-NL" dirty="0" err="1"/>
              <a:t>Outputs</a:t>
            </a:r>
            <a:endParaRPr lang="nl-NL" dirty="0"/>
          </a:p>
          <a:p>
            <a:r>
              <a:rPr lang="nl-NL" dirty="0"/>
              <a:t>Maak componenten herbruikbaar</a:t>
            </a:r>
          </a:p>
          <a:p>
            <a:pPr lvl="1"/>
            <a:r>
              <a:rPr lang="nl-NL" dirty="0"/>
              <a:t>Generiek/autonoom/herbruikbaar gedrag</a:t>
            </a:r>
          </a:p>
          <a:p>
            <a:pPr lvl="1"/>
            <a:r>
              <a:rPr lang="nl-NL" dirty="0"/>
              <a:t>Uniforme look/feel</a:t>
            </a:r>
          </a:p>
          <a:p>
            <a:pPr lvl="1"/>
            <a:r>
              <a:rPr lang="nl-NL" dirty="0"/>
              <a:t>Aanpasbaar met </a:t>
            </a:r>
            <a:r>
              <a:rPr lang="nl-NL" dirty="0" err="1"/>
              <a:t>inputs</a:t>
            </a:r>
            <a:r>
              <a:rPr lang="nl-NL" dirty="0"/>
              <a:t>/</a:t>
            </a:r>
            <a:r>
              <a:rPr lang="nl-NL" dirty="0" err="1"/>
              <a:t>outputs</a:t>
            </a:r>
            <a:endParaRPr lang="nl-NL" dirty="0"/>
          </a:p>
          <a:p>
            <a:r>
              <a:rPr lang="nl-NL" dirty="0"/>
              <a:t>Maak componenten zoveel mogelijk autonoom</a:t>
            </a:r>
          </a:p>
          <a:p>
            <a:pPr lvl="1"/>
            <a:r>
              <a:rPr lang="nl-NL" dirty="0"/>
              <a:t>Geen kennis van  </a:t>
            </a:r>
            <a:r>
              <a:rPr lang="nl-NL" dirty="0" err="1"/>
              <a:t>parent</a:t>
            </a:r>
            <a:endParaRPr lang="nl-NL" dirty="0"/>
          </a:p>
          <a:p>
            <a:pPr lvl="1"/>
            <a:r>
              <a:rPr lang="nl-NL" dirty="0"/>
              <a:t>Geen kennis van </a:t>
            </a:r>
            <a:r>
              <a:rPr lang="nl-NL" dirty="0" err="1"/>
              <a:t>siblings</a:t>
            </a:r>
            <a:endParaRPr lang="nl-NL" dirty="0"/>
          </a:p>
          <a:p>
            <a:pPr lvl="1"/>
            <a:endParaRPr lang="en-NL" dirty="0"/>
          </a:p>
        </p:txBody>
      </p:sp>
    </p:spTree>
    <p:extLst>
      <p:ext uri="{BB962C8B-B14F-4D97-AF65-F5344CB8AC3E}">
        <p14:creationId xmlns:p14="http://schemas.microsoft.com/office/powerpoint/2010/main" val="521117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616725-AF47-4768-8061-1CA3292E79E4}"/>
              </a:ext>
            </a:extLst>
          </p:cNvPr>
          <p:cNvSpPr>
            <a:spLocks noGrp="1"/>
          </p:cNvSpPr>
          <p:nvPr>
            <p:ph type="title"/>
          </p:nvPr>
        </p:nvSpPr>
        <p:spPr/>
        <p:txBody>
          <a:bodyPr/>
          <a:lstStyle/>
          <a:p>
            <a:r>
              <a:rPr lang="nl-NL" dirty="0"/>
              <a:t>Variant 1: Master - Detail</a:t>
            </a:r>
            <a:endParaRPr lang="en-NL" dirty="0"/>
          </a:p>
        </p:txBody>
      </p:sp>
      <p:sp>
        <p:nvSpPr>
          <p:cNvPr id="4" name="Rechthoek 3">
            <a:extLst>
              <a:ext uri="{FF2B5EF4-FFF2-40B4-BE49-F238E27FC236}">
                <a16:creationId xmlns:a16="http://schemas.microsoft.com/office/drawing/2014/main" id="{396FDBDB-4863-48C0-B72A-8509B4A5087D}"/>
              </a:ext>
            </a:extLst>
          </p:cNvPr>
          <p:cNvSpPr/>
          <p:nvPr/>
        </p:nvSpPr>
        <p:spPr>
          <a:xfrm>
            <a:off x="1072055" y="2313053"/>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sp>
        <p:nvSpPr>
          <p:cNvPr id="5" name="Rechthoek 4">
            <a:extLst>
              <a:ext uri="{FF2B5EF4-FFF2-40B4-BE49-F238E27FC236}">
                <a16:creationId xmlns:a16="http://schemas.microsoft.com/office/drawing/2014/main" id="{5D635598-D887-488A-AB8B-CE61D5ED59D6}"/>
              </a:ext>
            </a:extLst>
          </p:cNvPr>
          <p:cNvSpPr/>
          <p:nvPr/>
        </p:nvSpPr>
        <p:spPr>
          <a:xfrm>
            <a:off x="6668815" y="2313053"/>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t>
            </a:r>
            <a:endParaRPr lang="en-NL" dirty="0">
              <a:solidFill>
                <a:schemeClr val="tx1"/>
              </a:solidFill>
            </a:endParaRPr>
          </a:p>
        </p:txBody>
      </p:sp>
      <p:cxnSp>
        <p:nvCxnSpPr>
          <p:cNvPr id="8" name="Rechte verbindingslijn met pijl 7">
            <a:extLst>
              <a:ext uri="{FF2B5EF4-FFF2-40B4-BE49-F238E27FC236}">
                <a16:creationId xmlns:a16="http://schemas.microsoft.com/office/drawing/2014/main" id="{758D62BC-7D60-4C57-9399-EEA7DEB9EBB7}"/>
              </a:ext>
            </a:extLst>
          </p:cNvPr>
          <p:cNvCxnSpPr>
            <a:cxnSpLocks/>
            <a:stCxn id="4" idx="3"/>
            <a:endCxn id="5" idx="1"/>
          </p:cNvCxnSpPr>
          <p:nvPr/>
        </p:nvCxnSpPr>
        <p:spPr>
          <a:xfrm>
            <a:off x="2640001" y="2949854"/>
            <a:ext cx="4028814" cy="0"/>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11" name="Tekstvak 10">
            <a:extLst>
              <a:ext uri="{FF2B5EF4-FFF2-40B4-BE49-F238E27FC236}">
                <a16:creationId xmlns:a16="http://schemas.microsoft.com/office/drawing/2014/main" id="{3A6F54EC-98B5-4D36-8732-9F22C7F9F692}"/>
              </a:ext>
            </a:extLst>
          </p:cNvPr>
          <p:cNvSpPr txBox="1"/>
          <p:nvPr/>
        </p:nvSpPr>
        <p:spPr>
          <a:xfrm>
            <a:off x="4099034" y="2469931"/>
            <a:ext cx="1123256" cy="369332"/>
          </a:xfrm>
          <a:prstGeom prst="rect">
            <a:avLst/>
          </a:prstGeom>
          <a:noFill/>
        </p:spPr>
        <p:txBody>
          <a:bodyPr wrap="none" rtlCol="0">
            <a:spAutoFit/>
          </a:bodyPr>
          <a:lstStyle/>
          <a:p>
            <a:r>
              <a:rPr lang="nl-NL" dirty="0"/>
              <a:t>1 persoon</a:t>
            </a:r>
            <a:endParaRPr lang="en-NL" dirty="0"/>
          </a:p>
        </p:txBody>
      </p:sp>
      <p:graphicFrame>
        <p:nvGraphicFramePr>
          <p:cNvPr id="13" name="Tabel 13">
            <a:extLst>
              <a:ext uri="{FF2B5EF4-FFF2-40B4-BE49-F238E27FC236}">
                <a16:creationId xmlns:a16="http://schemas.microsoft.com/office/drawing/2014/main" id="{4A38CF11-DC9C-489E-9428-9E23BF56BCF4}"/>
              </a:ext>
            </a:extLst>
          </p:cNvPr>
          <p:cNvGraphicFramePr>
            <a:graphicFrameLocks noGrp="1"/>
          </p:cNvGraphicFramePr>
          <p:nvPr>
            <p:extLst>
              <p:ext uri="{D42A27DB-BD31-4B8C-83A1-F6EECF244321}">
                <p14:modId xmlns:p14="http://schemas.microsoft.com/office/powerpoint/2010/main" val="3475470328"/>
              </p:ext>
            </p:extLst>
          </p:nvPr>
        </p:nvGraphicFramePr>
        <p:xfrm>
          <a:off x="426621" y="3697246"/>
          <a:ext cx="2858814" cy="2549048"/>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637262">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6372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dirty="0"/>
                        <a:t>18</a:t>
                      </a:r>
                      <a:endParaRPr lang="en-NL" dirty="0"/>
                    </a:p>
                  </a:txBody>
                  <a:tcPr/>
                </a:tc>
                <a:extLst>
                  <a:ext uri="{0D108BD9-81ED-4DB2-BD59-A6C34878D82A}">
                    <a16:rowId xmlns:a16="http://schemas.microsoft.com/office/drawing/2014/main" val="338809826"/>
                  </a:ext>
                </a:extLst>
              </a:tr>
              <a:tr h="6372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6372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graphicFrame>
        <p:nvGraphicFramePr>
          <p:cNvPr id="14" name="Tabel 14">
            <a:extLst>
              <a:ext uri="{FF2B5EF4-FFF2-40B4-BE49-F238E27FC236}">
                <a16:creationId xmlns:a16="http://schemas.microsoft.com/office/drawing/2014/main" id="{8356E9DA-70A4-488F-A3D9-A02C2B68371D}"/>
              </a:ext>
            </a:extLst>
          </p:cNvPr>
          <p:cNvGraphicFramePr>
            <a:graphicFrameLocks noGrp="1"/>
          </p:cNvGraphicFramePr>
          <p:nvPr>
            <p:extLst>
              <p:ext uri="{D42A27DB-BD31-4B8C-83A1-F6EECF244321}">
                <p14:modId xmlns:p14="http://schemas.microsoft.com/office/powerpoint/2010/main" val="1495819886"/>
              </p:ext>
            </p:extLst>
          </p:nvPr>
        </p:nvGraphicFramePr>
        <p:xfrm>
          <a:off x="5536002" y="3703468"/>
          <a:ext cx="3833572" cy="2335080"/>
        </p:xfrm>
        <a:graphic>
          <a:graphicData uri="http://schemas.openxmlformats.org/drawingml/2006/table">
            <a:tbl>
              <a:tblPr firstCol="1" bandRow="1">
                <a:tableStyleId>{5C22544A-7EE6-4342-B048-85BDC9FD1C3A}</a:tableStyleId>
              </a:tblPr>
              <a:tblGrid>
                <a:gridCol w="1916786">
                  <a:extLst>
                    <a:ext uri="{9D8B030D-6E8A-4147-A177-3AD203B41FA5}">
                      <a16:colId xmlns:a16="http://schemas.microsoft.com/office/drawing/2014/main" val="3986655731"/>
                    </a:ext>
                  </a:extLst>
                </a:gridCol>
                <a:gridCol w="1916786">
                  <a:extLst>
                    <a:ext uri="{9D8B030D-6E8A-4147-A177-3AD203B41FA5}">
                      <a16:colId xmlns:a16="http://schemas.microsoft.com/office/drawing/2014/main" val="3668402625"/>
                    </a:ext>
                  </a:extLst>
                </a:gridCol>
              </a:tblGrid>
              <a:tr h="389180">
                <a:tc>
                  <a:txBody>
                    <a:bodyPr/>
                    <a:lstStyle/>
                    <a:p>
                      <a:r>
                        <a:rPr lang="nl-NL" dirty="0"/>
                        <a:t>Naam</a:t>
                      </a:r>
                      <a:endParaRPr lang="en-NL" dirty="0"/>
                    </a:p>
                  </a:txBody>
                  <a:tcPr/>
                </a:tc>
                <a:tc>
                  <a:txBody>
                    <a:bodyPr/>
                    <a:lstStyle/>
                    <a:p>
                      <a:r>
                        <a:rPr lang="nl-NL" dirty="0"/>
                        <a:t>B</a:t>
                      </a:r>
                      <a:endParaRPr lang="en-NL" dirty="0"/>
                    </a:p>
                  </a:txBody>
                  <a:tcPr/>
                </a:tc>
                <a:extLst>
                  <a:ext uri="{0D108BD9-81ED-4DB2-BD59-A6C34878D82A}">
                    <a16:rowId xmlns:a16="http://schemas.microsoft.com/office/drawing/2014/main" val="275937080"/>
                  </a:ext>
                </a:extLst>
              </a:tr>
              <a:tr h="389180">
                <a:tc>
                  <a:txBody>
                    <a:bodyPr/>
                    <a:lstStyle/>
                    <a:p>
                      <a:r>
                        <a:rPr lang="nl-NL" dirty="0"/>
                        <a:t>Geslacht</a:t>
                      </a:r>
                      <a:endParaRPr lang="en-NL" dirty="0"/>
                    </a:p>
                  </a:txBody>
                  <a:tcPr/>
                </a:tc>
                <a:tc>
                  <a:txBody>
                    <a:bodyPr/>
                    <a:lstStyle/>
                    <a:p>
                      <a:r>
                        <a:rPr lang="nl-NL" dirty="0"/>
                        <a:t>M</a:t>
                      </a:r>
                      <a:endParaRPr lang="en-NL" dirty="0"/>
                    </a:p>
                  </a:txBody>
                  <a:tcPr/>
                </a:tc>
                <a:extLst>
                  <a:ext uri="{0D108BD9-81ED-4DB2-BD59-A6C34878D82A}">
                    <a16:rowId xmlns:a16="http://schemas.microsoft.com/office/drawing/2014/main" val="1312383594"/>
                  </a:ext>
                </a:extLst>
              </a:tr>
              <a:tr h="389180">
                <a:tc>
                  <a:txBody>
                    <a:bodyPr/>
                    <a:lstStyle/>
                    <a:p>
                      <a:r>
                        <a:rPr lang="nl-NL" dirty="0"/>
                        <a:t>Leeftijd</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123423597"/>
                  </a:ext>
                </a:extLst>
              </a:tr>
              <a:tr h="389180">
                <a:tc>
                  <a:txBody>
                    <a:bodyPr/>
                    <a:lstStyle/>
                    <a:p>
                      <a:r>
                        <a:rPr lang="nl-NL" dirty="0"/>
                        <a:t>Woonplaats</a:t>
                      </a:r>
                      <a:endParaRPr lang="en-NL" dirty="0"/>
                    </a:p>
                  </a:txBody>
                  <a:tcPr/>
                </a:tc>
                <a:tc>
                  <a:txBody>
                    <a:bodyPr/>
                    <a:lstStyle/>
                    <a:p>
                      <a:r>
                        <a:rPr lang="nl-NL" dirty="0"/>
                        <a:t>Amsterdam</a:t>
                      </a:r>
                      <a:endParaRPr lang="en-NL" dirty="0"/>
                    </a:p>
                  </a:txBody>
                  <a:tcPr/>
                </a:tc>
                <a:extLst>
                  <a:ext uri="{0D108BD9-81ED-4DB2-BD59-A6C34878D82A}">
                    <a16:rowId xmlns:a16="http://schemas.microsoft.com/office/drawing/2014/main" val="3920558840"/>
                  </a:ext>
                </a:extLst>
              </a:tr>
              <a:tr h="389180">
                <a:tc>
                  <a:txBody>
                    <a:bodyPr/>
                    <a:lstStyle/>
                    <a:p>
                      <a:r>
                        <a:rPr lang="nl-NL" dirty="0"/>
                        <a:t>Beroep</a:t>
                      </a:r>
                      <a:endParaRPr lang="en-NL" dirty="0"/>
                    </a:p>
                  </a:txBody>
                  <a:tcPr/>
                </a:tc>
                <a:tc>
                  <a:txBody>
                    <a:bodyPr/>
                    <a:lstStyle/>
                    <a:p>
                      <a:r>
                        <a:rPr lang="nl-NL" dirty="0"/>
                        <a:t>Docent</a:t>
                      </a:r>
                      <a:endParaRPr lang="en-NL" dirty="0"/>
                    </a:p>
                  </a:txBody>
                  <a:tcPr/>
                </a:tc>
                <a:extLst>
                  <a:ext uri="{0D108BD9-81ED-4DB2-BD59-A6C34878D82A}">
                    <a16:rowId xmlns:a16="http://schemas.microsoft.com/office/drawing/2014/main" val="2736647680"/>
                  </a:ext>
                </a:extLst>
              </a:tr>
              <a:tr h="389180">
                <a:tc>
                  <a:txBody>
                    <a:bodyPr/>
                    <a:lstStyle/>
                    <a:p>
                      <a:r>
                        <a:rPr lang="nl-NL" dirty="0" err="1"/>
                        <a:t>Hobbies</a:t>
                      </a:r>
                      <a:endParaRPr lang="en-NL" dirty="0"/>
                    </a:p>
                  </a:txBody>
                  <a:tcPr/>
                </a:tc>
                <a:tc>
                  <a:txBody>
                    <a:bodyPr/>
                    <a:lstStyle/>
                    <a:p>
                      <a:r>
                        <a:rPr lang="nl-NL" dirty="0"/>
                        <a:t>Motorrijden</a:t>
                      </a:r>
                      <a:endParaRPr lang="en-NL" dirty="0"/>
                    </a:p>
                  </a:txBody>
                  <a:tcPr/>
                </a:tc>
                <a:extLst>
                  <a:ext uri="{0D108BD9-81ED-4DB2-BD59-A6C34878D82A}">
                    <a16:rowId xmlns:a16="http://schemas.microsoft.com/office/drawing/2014/main" val="936127613"/>
                  </a:ext>
                </a:extLst>
              </a:tr>
            </a:tbl>
          </a:graphicData>
        </a:graphic>
      </p:graphicFrame>
    </p:spTree>
    <p:extLst>
      <p:ext uri="{BB962C8B-B14F-4D97-AF65-F5344CB8AC3E}">
        <p14:creationId xmlns:p14="http://schemas.microsoft.com/office/powerpoint/2010/main" val="1583905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E61C921-C81F-400D-AAFD-9A026C89D12D}"/>
              </a:ext>
            </a:extLst>
          </p:cNvPr>
          <p:cNvSpPr/>
          <p:nvPr/>
        </p:nvSpPr>
        <p:spPr>
          <a:xfrm>
            <a:off x="13509" y="1786903"/>
            <a:ext cx="12178491" cy="735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dirty="0"/>
              <a:t>Store (</a:t>
            </a:r>
            <a:r>
              <a:rPr lang="nl-NL" dirty="0" err="1"/>
              <a:t>Angular</a:t>
            </a:r>
            <a:r>
              <a:rPr lang="nl-NL" dirty="0"/>
              <a:t>: Service)</a:t>
            </a:r>
            <a:endParaRPr lang="en-NL" dirty="0"/>
          </a:p>
        </p:txBody>
      </p:sp>
      <p:sp>
        <p:nvSpPr>
          <p:cNvPr id="2" name="Titel 1">
            <a:extLst>
              <a:ext uri="{FF2B5EF4-FFF2-40B4-BE49-F238E27FC236}">
                <a16:creationId xmlns:a16="http://schemas.microsoft.com/office/drawing/2014/main" id="{E0616725-AF47-4768-8061-1CA3292E79E4}"/>
              </a:ext>
            </a:extLst>
          </p:cNvPr>
          <p:cNvSpPr>
            <a:spLocks noGrp="1"/>
          </p:cNvSpPr>
          <p:nvPr>
            <p:ph type="title"/>
          </p:nvPr>
        </p:nvSpPr>
        <p:spPr/>
        <p:txBody>
          <a:bodyPr/>
          <a:lstStyle/>
          <a:p>
            <a:r>
              <a:rPr lang="nl-NL" dirty="0"/>
              <a:t>Variant 1: Master – Detail met store</a:t>
            </a:r>
            <a:endParaRPr lang="en-NL" dirty="0"/>
          </a:p>
        </p:txBody>
      </p:sp>
      <p:sp>
        <p:nvSpPr>
          <p:cNvPr id="4" name="Rechthoek 3">
            <a:extLst>
              <a:ext uri="{FF2B5EF4-FFF2-40B4-BE49-F238E27FC236}">
                <a16:creationId xmlns:a16="http://schemas.microsoft.com/office/drawing/2014/main" id="{396FDBDB-4863-48C0-B72A-8509B4A5087D}"/>
              </a:ext>
            </a:extLst>
          </p:cNvPr>
          <p:cNvSpPr/>
          <p:nvPr/>
        </p:nvSpPr>
        <p:spPr>
          <a:xfrm>
            <a:off x="85523" y="2355094"/>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sp>
        <p:nvSpPr>
          <p:cNvPr id="5" name="Rechthoek 4">
            <a:extLst>
              <a:ext uri="{FF2B5EF4-FFF2-40B4-BE49-F238E27FC236}">
                <a16:creationId xmlns:a16="http://schemas.microsoft.com/office/drawing/2014/main" id="{5D635598-D887-488A-AB8B-CE61D5ED59D6}"/>
              </a:ext>
            </a:extLst>
          </p:cNvPr>
          <p:cNvSpPr/>
          <p:nvPr/>
        </p:nvSpPr>
        <p:spPr>
          <a:xfrm>
            <a:off x="5575724" y="2355093"/>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t>
            </a:r>
            <a:endParaRPr lang="en-NL" dirty="0">
              <a:solidFill>
                <a:schemeClr val="tx1"/>
              </a:solidFill>
            </a:endParaRPr>
          </a:p>
        </p:txBody>
      </p:sp>
      <p:cxnSp>
        <p:nvCxnSpPr>
          <p:cNvPr id="8" name="Rechte verbindingslijn met pijl 7">
            <a:extLst>
              <a:ext uri="{FF2B5EF4-FFF2-40B4-BE49-F238E27FC236}">
                <a16:creationId xmlns:a16="http://schemas.microsoft.com/office/drawing/2014/main" id="{758D62BC-7D60-4C57-9399-EEA7DEB9EBB7}"/>
              </a:ext>
            </a:extLst>
          </p:cNvPr>
          <p:cNvCxnSpPr>
            <a:cxnSpLocks/>
          </p:cNvCxnSpPr>
          <p:nvPr/>
        </p:nvCxnSpPr>
        <p:spPr>
          <a:xfrm flipV="1">
            <a:off x="1452909" y="2218591"/>
            <a:ext cx="1128737" cy="1119549"/>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graphicFrame>
        <p:nvGraphicFramePr>
          <p:cNvPr id="7" name="Tabel 13">
            <a:extLst>
              <a:ext uri="{FF2B5EF4-FFF2-40B4-BE49-F238E27FC236}">
                <a16:creationId xmlns:a16="http://schemas.microsoft.com/office/drawing/2014/main" id="{B151A5F0-9B10-470C-B8FE-B9F9D78C8C8D}"/>
              </a:ext>
            </a:extLst>
          </p:cNvPr>
          <p:cNvGraphicFramePr>
            <a:graphicFrameLocks noGrp="1"/>
          </p:cNvGraphicFramePr>
          <p:nvPr>
            <p:extLst>
              <p:ext uri="{D42A27DB-BD31-4B8C-83A1-F6EECF244321}">
                <p14:modId xmlns:p14="http://schemas.microsoft.com/office/powerpoint/2010/main" val="2490835782"/>
              </p:ext>
            </p:extLst>
          </p:nvPr>
        </p:nvGraphicFramePr>
        <p:xfrm>
          <a:off x="594786" y="3697246"/>
          <a:ext cx="2858814" cy="2549048"/>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637262">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6372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dirty="0"/>
                        <a:t>18</a:t>
                      </a:r>
                      <a:endParaRPr lang="en-NL" dirty="0"/>
                    </a:p>
                  </a:txBody>
                  <a:tcPr/>
                </a:tc>
                <a:extLst>
                  <a:ext uri="{0D108BD9-81ED-4DB2-BD59-A6C34878D82A}">
                    <a16:rowId xmlns:a16="http://schemas.microsoft.com/office/drawing/2014/main" val="338809826"/>
                  </a:ext>
                </a:extLst>
              </a:tr>
              <a:tr h="6372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6372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cxnSp>
        <p:nvCxnSpPr>
          <p:cNvPr id="9" name="Rechte verbindingslijn met pijl 8">
            <a:extLst>
              <a:ext uri="{FF2B5EF4-FFF2-40B4-BE49-F238E27FC236}">
                <a16:creationId xmlns:a16="http://schemas.microsoft.com/office/drawing/2014/main" id="{87AD6ACB-43E4-44F0-BD51-750996247990}"/>
              </a:ext>
            </a:extLst>
          </p:cNvPr>
          <p:cNvCxnSpPr>
            <a:cxnSpLocks/>
          </p:cNvCxnSpPr>
          <p:nvPr/>
        </p:nvCxnSpPr>
        <p:spPr>
          <a:xfrm>
            <a:off x="4647547" y="2357052"/>
            <a:ext cx="845849" cy="721293"/>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14" name="Tekstvak 13">
            <a:extLst>
              <a:ext uri="{FF2B5EF4-FFF2-40B4-BE49-F238E27FC236}">
                <a16:creationId xmlns:a16="http://schemas.microsoft.com/office/drawing/2014/main" id="{3E03BE04-7DC3-4694-9E3E-55A3E9F200BF}"/>
              </a:ext>
            </a:extLst>
          </p:cNvPr>
          <p:cNvSpPr txBox="1"/>
          <p:nvPr/>
        </p:nvSpPr>
        <p:spPr>
          <a:xfrm>
            <a:off x="1717098" y="2668729"/>
            <a:ext cx="1811330" cy="646331"/>
          </a:xfrm>
          <a:prstGeom prst="rect">
            <a:avLst/>
          </a:prstGeom>
          <a:noFill/>
        </p:spPr>
        <p:txBody>
          <a:bodyPr wrap="square" rtlCol="0">
            <a:spAutoFit/>
          </a:bodyPr>
          <a:lstStyle/>
          <a:p>
            <a:pPr algn="ctr"/>
            <a:r>
              <a:rPr lang="nl-NL" dirty="0"/>
              <a:t>Persoon geselecteerd: “A”</a:t>
            </a:r>
            <a:endParaRPr lang="en-NL" dirty="0"/>
          </a:p>
        </p:txBody>
      </p:sp>
      <p:sp>
        <p:nvSpPr>
          <p:cNvPr id="15" name="Tekstvak 14">
            <a:extLst>
              <a:ext uri="{FF2B5EF4-FFF2-40B4-BE49-F238E27FC236}">
                <a16:creationId xmlns:a16="http://schemas.microsoft.com/office/drawing/2014/main" id="{E77201E4-49AE-47FB-B08A-D3ADC289C77F}"/>
              </a:ext>
            </a:extLst>
          </p:cNvPr>
          <p:cNvSpPr txBox="1"/>
          <p:nvPr/>
        </p:nvSpPr>
        <p:spPr>
          <a:xfrm>
            <a:off x="4091383" y="2569760"/>
            <a:ext cx="1128737" cy="923330"/>
          </a:xfrm>
          <a:prstGeom prst="rect">
            <a:avLst/>
          </a:prstGeom>
          <a:noFill/>
        </p:spPr>
        <p:txBody>
          <a:bodyPr wrap="square" rtlCol="0">
            <a:spAutoFit/>
          </a:bodyPr>
          <a:lstStyle/>
          <a:p>
            <a:pPr algn="ctr"/>
            <a:r>
              <a:rPr lang="nl-NL" dirty="0"/>
              <a:t>Toon Persoon “A”</a:t>
            </a:r>
            <a:endParaRPr lang="en-NL" dirty="0"/>
          </a:p>
        </p:txBody>
      </p:sp>
      <p:cxnSp>
        <p:nvCxnSpPr>
          <p:cNvPr id="19" name="Rechte verbindingslijn met pijl 18">
            <a:extLst>
              <a:ext uri="{FF2B5EF4-FFF2-40B4-BE49-F238E27FC236}">
                <a16:creationId xmlns:a16="http://schemas.microsoft.com/office/drawing/2014/main" id="{A0E9816D-2445-4DEE-9A0C-9DF822E1679F}"/>
              </a:ext>
            </a:extLst>
          </p:cNvPr>
          <p:cNvCxnSpPr>
            <a:cxnSpLocks/>
          </p:cNvCxnSpPr>
          <p:nvPr/>
        </p:nvCxnSpPr>
        <p:spPr>
          <a:xfrm flipV="1">
            <a:off x="6667720" y="2150771"/>
            <a:ext cx="1456870" cy="889813"/>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21" name="Tekstvak 20">
            <a:extLst>
              <a:ext uri="{FF2B5EF4-FFF2-40B4-BE49-F238E27FC236}">
                <a16:creationId xmlns:a16="http://schemas.microsoft.com/office/drawing/2014/main" id="{14208AB8-88CB-47C8-BC8D-1119B9A47361}"/>
              </a:ext>
            </a:extLst>
          </p:cNvPr>
          <p:cNvSpPr txBox="1"/>
          <p:nvPr/>
        </p:nvSpPr>
        <p:spPr>
          <a:xfrm>
            <a:off x="7286021" y="2717418"/>
            <a:ext cx="1369390" cy="646331"/>
          </a:xfrm>
          <a:prstGeom prst="rect">
            <a:avLst/>
          </a:prstGeom>
          <a:noFill/>
        </p:spPr>
        <p:txBody>
          <a:bodyPr wrap="square" rtlCol="0">
            <a:spAutoFit/>
          </a:bodyPr>
          <a:lstStyle/>
          <a:p>
            <a:pPr algn="ctr"/>
            <a:r>
              <a:rPr lang="nl-NL" dirty="0"/>
              <a:t>Persoon “A” gewijzigd</a:t>
            </a:r>
            <a:endParaRPr lang="en-NL" dirty="0"/>
          </a:p>
        </p:txBody>
      </p:sp>
      <p:sp>
        <p:nvSpPr>
          <p:cNvPr id="28" name="Rechthoek 27">
            <a:extLst>
              <a:ext uri="{FF2B5EF4-FFF2-40B4-BE49-F238E27FC236}">
                <a16:creationId xmlns:a16="http://schemas.microsoft.com/office/drawing/2014/main" id="{E40C145D-53E8-4F96-87E8-C811B766CA50}"/>
              </a:ext>
            </a:extLst>
          </p:cNvPr>
          <p:cNvSpPr/>
          <p:nvPr/>
        </p:nvSpPr>
        <p:spPr>
          <a:xfrm>
            <a:off x="9902667" y="2293582"/>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graphicFrame>
        <p:nvGraphicFramePr>
          <p:cNvPr id="29" name="Tabel 13">
            <a:extLst>
              <a:ext uri="{FF2B5EF4-FFF2-40B4-BE49-F238E27FC236}">
                <a16:creationId xmlns:a16="http://schemas.microsoft.com/office/drawing/2014/main" id="{88B542E9-D1AA-421B-88F6-418149367868}"/>
              </a:ext>
            </a:extLst>
          </p:cNvPr>
          <p:cNvGraphicFramePr>
            <a:graphicFrameLocks noGrp="1"/>
          </p:cNvGraphicFramePr>
          <p:nvPr>
            <p:extLst>
              <p:ext uri="{D42A27DB-BD31-4B8C-83A1-F6EECF244321}">
                <p14:modId xmlns:p14="http://schemas.microsoft.com/office/powerpoint/2010/main" val="2001536535"/>
              </p:ext>
            </p:extLst>
          </p:nvPr>
        </p:nvGraphicFramePr>
        <p:xfrm>
          <a:off x="8991301" y="3697246"/>
          <a:ext cx="2858814" cy="2549048"/>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637262">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6372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dirty="0"/>
                        <a:t>33</a:t>
                      </a:r>
                      <a:endParaRPr lang="en-NL" dirty="0"/>
                    </a:p>
                  </a:txBody>
                  <a:tcPr/>
                </a:tc>
                <a:extLst>
                  <a:ext uri="{0D108BD9-81ED-4DB2-BD59-A6C34878D82A}">
                    <a16:rowId xmlns:a16="http://schemas.microsoft.com/office/drawing/2014/main" val="338809826"/>
                  </a:ext>
                </a:extLst>
              </a:tr>
              <a:tr h="6372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6372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cxnSp>
        <p:nvCxnSpPr>
          <p:cNvPr id="31" name="Rechte verbindingslijn met pijl 30">
            <a:extLst>
              <a:ext uri="{FF2B5EF4-FFF2-40B4-BE49-F238E27FC236}">
                <a16:creationId xmlns:a16="http://schemas.microsoft.com/office/drawing/2014/main" id="{00D53E5A-669F-4443-806E-206BF395AF7C}"/>
              </a:ext>
            </a:extLst>
          </p:cNvPr>
          <p:cNvCxnSpPr/>
          <p:nvPr/>
        </p:nvCxnSpPr>
        <p:spPr>
          <a:xfrm>
            <a:off x="2975429" y="4688114"/>
            <a:ext cx="788125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Rechte verbindingslijn met pijl 31">
            <a:extLst>
              <a:ext uri="{FF2B5EF4-FFF2-40B4-BE49-F238E27FC236}">
                <a16:creationId xmlns:a16="http://schemas.microsoft.com/office/drawing/2014/main" id="{0971CDBB-9E28-4B4B-A35E-DFBE18EB07B8}"/>
              </a:ext>
            </a:extLst>
          </p:cNvPr>
          <p:cNvCxnSpPr>
            <a:cxnSpLocks/>
          </p:cNvCxnSpPr>
          <p:nvPr/>
        </p:nvCxnSpPr>
        <p:spPr>
          <a:xfrm>
            <a:off x="9208381" y="2264178"/>
            <a:ext cx="845849" cy="721293"/>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33" name="Tekstvak 32">
            <a:extLst>
              <a:ext uri="{FF2B5EF4-FFF2-40B4-BE49-F238E27FC236}">
                <a16:creationId xmlns:a16="http://schemas.microsoft.com/office/drawing/2014/main" id="{9697671B-1722-4646-9F17-407853E9A978}"/>
              </a:ext>
            </a:extLst>
          </p:cNvPr>
          <p:cNvSpPr txBox="1"/>
          <p:nvPr/>
        </p:nvSpPr>
        <p:spPr>
          <a:xfrm>
            <a:off x="8655411" y="2635109"/>
            <a:ext cx="1369390" cy="646331"/>
          </a:xfrm>
          <a:prstGeom prst="rect">
            <a:avLst/>
          </a:prstGeom>
          <a:noFill/>
        </p:spPr>
        <p:txBody>
          <a:bodyPr wrap="square" rtlCol="0">
            <a:spAutoFit/>
          </a:bodyPr>
          <a:lstStyle/>
          <a:p>
            <a:pPr algn="ctr"/>
            <a:r>
              <a:rPr lang="nl-NL" dirty="0"/>
              <a:t>Nieuwe informatie</a:t>
            </a:r>
            <a:endParaRPr lang="en-NL" dirty="0"/>
          </a:p>
        </p:txBody>
      </p:sp>
      <p:graphicFrame>
        <p:nvGraphicFramePr>
          <p:cNvPr id="34" name="Tabel 14">
            <a:extLst>
              <a:ext uri="{FF2B5EF4-FFF2-40B4-BE49-F238E27FC236}">
                <a16:creationId xmlns:a16="http://schemas.microsoft.com/office/drawing/2014/main" id="{A2FBA976-E253-41CC-917A-AFB21F569F71}"/>
              </a:ext>
            </a:extLst>
          </p:cNvPr>
          <p:cNvGraphicFramePr>
            <a:graphicFrameLocks noGrp="1"/>
          </p:cNvGraphicFramePr>
          <p:nvPr>
            <p:extLst>
              <p:ext uri="{D42A27DB-BD31-4B8C-83A1-F6EECF244321}">
                <p14:modId xmlns:p14="http://schemas.microsoft.com/office/powerpoint/2010/main" val="2277876114"/>
              </p:ext>
            </p:extLst>
          </p:nvPr>
        </p:nvGraphicFramePr>
        <p:xfrm>
          <a:off x="5101783" y="3734187"/>
          <a:ext cx="2675872" cy="1674483"/>
        </p:xfrm>
        <a:graphic>
          <a:graphicData uri="http://schemas.openxmlformats.org/drawingml/2006/table">
            <a:tbl>
              <a:tblPr firstCol="1" bandRow="1">
                <a:tableStyleId>{5C22544A-7EE6-4342-B048-85BDC9FD1C3A}</a:tableStyleId>
              </a:tblPr>
              <a:tblGrid>
                <a:gridCol w="1337936">
                  <a:extLst>
                    <a:ext uri="{9D8B030D-6E8A-4147-A177-3AD203B41FA5}">
                      <a16:colId xmlns:a16="http://schemas.microsoft.com/office/drawing/2014/main" val="3986655731"/>
                    </a:ext>
                  </a:extLst>
                </a:gridCol>
                <a:gridCol w="1337936">
                  <a:extLst>
                    <a:ext uri="{9D8B030D-6E8A-4147-A177-3AD203B41FA5}">
                      <a16:colId xmlns:a16="http://schemas.microsoft.com/office/drawing/2014/main" val="3668402625"/>
                    </a:ext>
                  </a:extLst>
                </a:gridCol>
              </a:tblGrid>
              <a:tr h="302883">
                <a:tc>
                  <a:txBody>
                    <a:bodyPr/>
                    <a:lstStyle/>
                    <a:p>
                      <a:r>
                        <a:rPr lang="nl-NL" sz="1200" dirty="0"/>
                        <a:t>Naam</a:t>
                      </a:r>
                      <a:endParaRPr lang="en-NL" sz="1200" dirty="0"/>
                    </a:p>
                  </a:txBody>
                  <a:tcPr/>
                </a:tc>
                <a:tc>
                  <a:txBody>
                    <a:bodyPr/>
                    <a:lstStyle/>
                    <a:p>
                      <a:r>
                        <a:rPr lang="nl-NL" sz="1200" dirty="0"/>
                        <a:t>A</a:t>
                      </a:r>
                      <a:endParaRPr lang="en-NL" sz="1200" dirty="0"/>
                    </a:p>
                  </a:txBody>
                  <a:tcPr/>
                </a:tc>
                <a:extLst>
                  <a:ext uri="{0D108BD9-81ED-4DB2-BD59-A6C34878D82A}">
                    <a16:rowId xmlns:a16="http://schemas.microsoft.com/office/drawing/2014/main" val="275937080"/>
                  </a:ext>
                </a:extLst>
              </a:tr>
              <a:tr h="245383">
                <a:tc>
                  <a:txBody>
                    <a:bodyPr/>
                    <a:lstStyle/>
                    <a:p>
                      <a:r>
                        <a:rPr lang="nl-NL" sz="1200" dirty="0"/>
                        <a:t>Geslacht</a:t>
                      </a:r>
                      <a:endParaRPr lang="en-NL" sz="1200" dirty="0"/>
                    </a:p>
                  </a:txBody>
                  <a:tcPr/>
                </a:tc>
                <a:tc>
                  <a:txBody>
                    <a:bodyPr/>
                    <a:lstStyle/>
                    <a:p>
                      <a:r>
                        <a:rPr lang="nl-NL" sz="1200" dirty="0"/>
                        <a:t>M</a:t>
                      </a:r>
                      <a:endParaRPr lang="en-NL" sz="1200" dirty="0"/>
                    </a:p>
                  </a:txBody>
                  <a:tcPr/>
                </a:tc>
                <a:extLst>
                  <a:ext uri="{0D108BD9-81ED-4DB2-BD59-A6C34878D82A}">
                    <a16:rowId xmlns:a16="http://schemas.microsoft.com/office/drawing/2014/main" val="1312383594"/>
                  </a:ext>
                </a:extLst>
              </a:tr>
              <a:tr h="245383">
                <a:tc>
                  <a:txBody>
                    <a:bodyPr/>
                    <a:lstStyle/>
                    <a:p>
                      <a:r>
                        <a:rPr lang="nl-NL" sz="1200" dirty="0"/>
                        <a:t>Leeftijd</a:t>
                      </a:r>
                      <a:endParaRPr lang="en-NL" sz="1200" dirty="0"/>
                    </a:p>
                  </a:txBody>
                  <a:tcPr/>
                </a:tc>
                <a:tc>
                  <a:txBody>
                    <a:bodyPr/>
                    <a:lstStyle/>
                    <a:p>
                      <a:r>
                        <a:rPr lang="nl-NL" sz="1200" dirty="0"/>
                        <a:t>18</a:t>
                      </a:r>
                      <a:endParaRPr lang="en-NL" sz="1200" dirty="0"/>
                    </a:p>
                  </a:txBody>
                  <a:tcPr/>
                </a:tc>
                <a:extLst>
                  <a:ext uri="{0D108BD9-81ED-4DB2-BD59-A6C34878D82A}">
                    <a16:rowId xmlns:a16="http://schemas.microsoft.com/office/drawing/2014/main" val="123423597"/>
                  </a:ext>
                </a:extLst>
              </a:tr>
              <a:tr h="245383">
                <a:tc>
                  <a:txBody>
                    <a:bodyPr/>
                    <a:lstStyle/>
                    <a:p>
                      <a:r>
                        <a:rPr lang="nl-NL" sz="1200" dirty="0"/>
                        <a:t>Woonplaats</a:t>
                      </a:r>
                      <a:endParaRPr lang="en-NL" sz="1200" dirty="0"/>
                    </a:p>
                  </a:txBody>
                  <a:tcPr/>
                </a:tc>
                <a:tc>
                  <a:txBody>
                    <a:bodyPr/>
                    <a:lstStyle/>
                    <a:p>
                      <a:r>
                        <a:rPr lang="nl-NL" sz="1200" dirty="0"/>
                        <a:t>Amsterdam</a:t>
                      </a:r>
                      <a:endParaRPr lang="en-NL" sz="1200" dirty="0"/>
                    </a:p>
                  </a:txBody>
                  <a:tcPr/>
                </a:tc>
                <a:extLst>
                  <a:ext uri="{0D108BD9-81ED-4DB2-BD59-A6C34878D82A}">
                    <a16:rowId xmlns:a16="http://schemas.microsoft.com/office/drawing/2014/main" val="3920558840"/>
                  </a:ext>
                </a:extLst>
              </a:tr>
              <a:tr h="245383">
                <a:tc>
                  <a:txBody>
                    <a:bodyPr/>
                    <a:lstStyle/>
                    <a:p>
                      <a:r>
                        <a:rPr lang="nl-NL" sz="1200" dirty="0"/>
                        <a:t>Beroep</a:t>
                      </a:r>
                      <a:endParaRPr lang="en-NL" sz="1200" dirty="0"/>
                    </a:p>
                  </a:txBody>
                  <a:tcPr/>
                </a:tc>
                <a:tc>
                  <a:txBody>
                    <a:bodyPr/>
                    <a:lstStyle/>
                    <a:p>
                      <a:r>
                        <a:rPr lang="nl-NL" sz="1200" dirty="0"/>
                        <a:t>Student</a:t>
                      </a:r>
                      <a:endParaRPr lang="en-NL" sz="1200" dirty="0"/>
                    </a:p>
                  </a:txBody>
                  <a:tcPr/>
                </a:tc>
                <a:extLst>
                  <a:ext uri="{0D108BD9-81ED-4DB2-BD59-A6C34878D82A}">
                    <a16:rowId xmlns:a16="http://schemas.microsoft.com/office/drawing/2014/main" val="2736647680"/>
                  </a:ext>
                </a:extLst>
              </a:tr>
              <a:tr h="245383">
                <a:tc>
                  <a:txBody>
                    <a:bodyPr/>
                    <a:lstStyle/>
                    <a:p>
                      <a:r>
                        <a:rPr lang="nl-NL" sz="1200" dirty="0" err="1"/>
                        <a:t>Hobbies</a:t>
                      </a:r>
                      <a:endParaRPr lang="en-NL" sz="1200" dirty="0"/>
                    </a:p>
                  </a:txBody>
                  <a:tcPr/>
                </a:tc>
                <a:tc>
                  <a:txBody>
                    <a:bodyPr/>
                    <a:lstStyle/>
                    <a:p>
                      <a:r>
                        <a:rPr lang="nl-NL" sz="1200" dirty="0"/>
                        <a:t>Lessen terugkijken</a:t>
                      </a:r>
                      <a:endParaRPr lang="en-NL" sz="1200" dirty="0"/>
                    </a:p>
                  </a:txBody>
                  <a:tcPr/>
                </a:tc>
                <a:extLst>
                  <a:ext uri="{0D108BD9-81ED-4DB2-BD59-A6C34878D82A}">
                    <a16:rowId xmlns:a16="http://schemas.microsoft.com/office/drawing/2014/main" val="936127613"/>
                  </a:ext>
                </a:extLst>
              </a:tr>
            </a:tbl>
          </a:graphicData>
        </a:graphic>
      </p:graphicFrame>
    </p:spTree>
    <p:extLst>
      <p:ext uri="{BB962C8B-B14F-4D97-AF65-F5344CB8AC3E}">
        <p14:creationId xmlns:p14="http://schemas.microsoft.com/office/powerpoint/2010/main" val="1765441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E61C921-C81F-400D-AAFD-9A026C89D12D}"/>
              </a:ext>
            </a:extLst>
          </p:cNvPr>
          <p:cNvSpPr/>
          <p:nvPr/>
        </p:nvSpPr>
        <p:spPr>
          <a:xfrm>
            <a:off x="13509" y="3115339"/>
            <a:ext cx="12178491" cy="735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dirty="0"/>
              <a:t>Store (</a:t>
            </a:r>
            <a:r>
              <a:rPr lang="nl-NL" dirty="0" err="1"/>
              <a:t>Angular</a:t>
            </a:r>
            <a:r>
              <a:rPr lang="nl-NL" dirty="0"/>
              <a:t>: Service)</a:t>
            </a:r>
            <a:endParaRPr lang="en-NL" dirty="0"/>
          </a:p>
        </p:txBody>
      </p:sp>
      <p:sp>
        <p:nvSpPr>
          <p:cNvPr id="2" name="Titel 1">
            <a:extLst>
              <a:ext uri="{FF2B5EF4-FFF2-40B4-BE49-F238E27FC236}">
                <a16:creationId xmlns:a16="http://schemas.microsoft.com/office/drawing/2014/main" id="{E0616725-AF47-4768-8061-1CA3292E79E4}"/>
              </a:ext>
            </a:extLst>
          </p:cNvPr>
          <p:cNvSpPr>
            <a:spLocks noGrp="1"/>
          </p:cNvSpPr>
          <p:nvPr>
            <p:ph type="title"/>
          </p:nvPr>
        </p:nvSpPr>
        <p:spPr/>
        <p:txBody>
          <a:bodyPr/>
          <a:lstStyle/>
          <a:p>
            <a:r>
              <a:rPr lang="nl-NL" dirty="0"/>
              <a:t>Variant 1: Master – Detail met store – met HTTP/Backend</a:t>
            </a:r>
            <a:endParaRPr lang="en-NL" dirty="0"/>
          </a:p>
        </p:txBody>
      </p:sp>
      <p:sp>
        <p:nvSpPr>
          <p:cNvPr id="4" name="Rechthoek 3">
            <a:extLst>
              <a:ext uri="{FF2B5EF4-FFF2-40B4-BE49-F238E27FC236}">
                <a16:creationId xmlns:a16="http://schemas.microsoft.com/office/drawing/2014/main" id="{396FDBDB-4863-48C0-B72A-8509B4A5087D}"/>
              </a:ext>
            </a:extLst>
          </p:cNvPr>
          <p:cNvSpPr/>
          <p:nvPr/>
        </p:nvSpPr>
        <p:spPr>
          <a:xfrm>
            <a:off x="85523" y="3830400"/>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sp>
        <p:nvSpPr>
          <p:cNvPr id="5" name="Rechthoek 4">
            <a:extLst>
              <a:ext uri="{FF2B5EF4-FFF2-40B4-BE49-F238E27FC236}">
                <a16:creationId xmlns:a16="http://schemas.microsoft.com/office/drawing/2014/main" id="{5D635598-D887-488A-AB8B-CE61D5ED59D6}"/>
              </a:ext>
            </a:extLst>
          </p:cNvPr>
          <p:cNvSpPr/>
          <p:nvPr/>
        </p:nvSpPr>
        <p:spPr>
          <a:xfrm>
            <a:off x="5575724" y="3830399"/>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B</a:t>
            </a:r>
            <a:endParaRPr lang="en-NL" dirty="0">
              <a:solidFill>
                <a:schemeClr val="tx1"/>
              </a:solidFill>
            </a:endParaRPr>
          </a:p>
        </p:txBody>
      </p:sp>
      <p:cxnSp>
        <p:nvCxnSpPr>
          <p:cNvPr id="8" name="Rechte verbindingslijn met pijl 7">
            <a:extLst>
              <a:ext uri="{FF2B5EF4-FFF2-40B4-BE49-F238E27FC236}">
                <a16:creationId xmlns:a16="http://schemas.microsoft.com/office/drawing/2014/main" id="{758D62BC-7D60-4C57-9399-EEA7DEB9EBB7}"/>
              </a:ext>
            </a:extLst>
          </p:cNvPr>
          <p:cNvCxnSpPr>
            <a:cxnSpLocks/>
            <a:stCxn id="4" idx="3"/>
          </p:cNvCxnSpPr>
          <p:nvPr/>
        </p:nvCxnSpPr>
        <p:spPr>
          <a:xfrm flipV="1">
            <a:off x="1653469" y="3693899"/>
            <a:ext cx="928177" cy="773302"/>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graphicFrame>
        <p:nvGraphicFramePr>
          <p:cNvPr id="7" name="Tabel 13">
            <a:extLst>
              <a:ext uri="{FF2B5EF4-FFF2-40B4-BE49-F238E27FC236}">
                <a16:creationId xmlns:a16="http://schemas.microsoft.com/office/drawing/2014/main" id="{B151A5F0-9B10-470C-B8FE-B9F9D78C8C8D}"/>
              </a:ext>
            </a:extLst>
          </p:cNvPr>
          <p:cNvGraphicFramePr>
            <a:graphicFrameLocks noGrp="1"/>
          </p:cNvGraphicFramePr>
          <p:nvPr>
            <p:extLst>
              <p:ext uri="{D42A27DB-BD31-4B8C-83A1-F6EECF244321}">
                <p14:modId xmlns:p14="http://schemas.microsoft.com/office/powerpoint/2010/main" val="2066974470"/>
              </p:ext>
            </p:extLst>
          </p:nvPr>
        </p:nvGraphicFramePr>
        <p:xfrm>
          <a:off x="85523" y="5195035"/>
          <a:ext cx="2858814" cy="1697421"/>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433335">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4213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dirty="0"/>
                        <a:t>18</a:t>
                      </a:r>
                      <a:endParaRPr lang="en-NL" dirty="0"/>
                    </a:p>
                  </a:txBody>
                  <a:tcPr/>
                </a:tc>
                <a:extLst>
                  <a:ext uri="{0D108BD9-81ED-4DB2-BD59-A6C34878D82A}">
                    <a16:rowId xmlns:a16="http://schemas.microsoft.com/office/drawing/2014/main" val="338809826"/>
                  </a:ext>
                </a:extLst>
              </a:tr>
              <a:tr h="4213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4213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cxnSp>
        <p:nvCxnSpPr>
          <p:cNvPr id="9" name="Rechte verbindingslijn met pijl 8">
            <a:extLst>
              <a:ext uri="{FF2B5EF4-FFF2-40B4-BE49-F238E27FC236}">
                <a16:creationId xmlns:a16="http://schemas.microsoft.com/office/drawing/2014/main" id="{87AD6ACB-43E4-44F0-BD51-750996247990}"/>
              </a:ext>
            </a:extLst>
          </p:cNvPr>
          <p:cNvCxnSpPr>
            <a:cxnSpLocks/>
            <a:stCxn id="38" idx="3"/>
            <a:endCxn id="5" idx="1"/>
          </p:cNvCxnSpPr>
          <p:nvPr/>
        </p:nvCxnSpPr>
        <p:spPr>
          <a:xfrm>
            <a:off x="4412466" y="3444730"/>
            <a:ext cx="1163258" cy="1022470"/>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14" name="Tekstvak 13">
            <a:extLst>
              <a:ext uri="{FF2B5EF4-FFF2-40B4-BE49-F238E27FC236}">
                <a16:creationId xmlns:a16="http://schemas.microsoft.com/office/drawing/2014/main" id="{3E03BE04-7DC3-4694-9E3E-55A3E9F200BF}"/>
              </a:ext>
            </a:extLst>
          </p:cNvPr>
          <p:cNvSpPr txBox="1"/>
          <p:nvPr/>
        </p:nvSpPr>
        <p:spPr>
          <a:xfrm>
            <a:off x="1717098" y="4144035"/>
            <a:ext cx="1811330" cy="646331"/>
          </a:xfrm>
          <a:prstGeom prst="rect">
            <a:avLst/>
          </a:prstGeom>
          <a:noFill/>
        </p:spPr>
        <p:txBody>
          <a:bodyPr wrap="square" rtlCol="0">
            <a:spAutoFit/>
          </a:bodyPr>
          <a:lstStyle/>
          <a:p>
            <a:pPr algn="ctr"/>
            <a:r>
              <a:rPr lang="nl-NL" dirty="0"/>
              <a:t>Persoon geselecteerd: “A”</a:t>
            </a:r>
            <a:endParaRPr lang="en-NL" dirty="0"/>
          </a:p>
        </p:txBody>
      </p:sp>
      <p:sp>
        <p:nvSpPr>
          <p:cNvPr id="15" name="Tekstvak 14">
            <a:extLst>
              <a:ext uri="{FF2B5EF4-FFF2-40B4-BE49-F238E27FC236}">
                <a16:creationId xmlns:a16="http://schemas.microsoft.com/office/drawing/2014/main" id="{E77201E4-49AE-47FB-B08A-D3ADC289C77F}"/>
              </a:ext>
            </a:extLst>
          </p:cNvPr>
          <p:cNvSpPr txBox="1"/>
          <p:nvPr/>
        </p:nvSpPr>
        <p:spPr>
          <a:xfrm>
            <a:off x="4091383" y="4045066"/>
            <a:ext cx="1128737" cy="923330"/>
          </a:xfrm>
          <a:prstGeom prst="rect">
            <a:avLst/>
          </a:prstGeom>
          <a:noFill/>
        </p:spPr>
        <p:txBody>
          <a:bodyPr wrap="square" rtlCol="0">
            <a:spAutoFit/>
          </a:bodyPr>
          <a:lstStyle/>
          <a:p>
            <a:pPr algn="ctr"/>
            <a:r>
              <a:rPr lang="nl-NL" dirty="0"/>
              <a:t>Toon Persoon “A”</a:t>
            </a:r>
            <a:endParaRPr lang="en-NL" dirty="0"/>
          </a:p>
        </p:txBody>
      </p:sp>
      <p:cxnSp>
        <p:nvCxnSpPr>
          <p:cNvPr id="19" name="Rechte verbindingslijn met pijl 18">
            <a:extLst>
              <a:ext uri="{FF2B5EF4-FFF2-40B4-BE49-F238E27FC236}">
                <a16:creationId xmlns:a16="http://schemas.microsoft.com/office/drawing/2014/main" id="{A0E9816D-2445-4DEE-9A0C-9DF822E1679F}"/>
              </a:ext>
            </a:extLst>
          </p:cNvPr>
          <p:cNvCxnSpPr>
            <a:cxnSpLocks/>
            <a:endCxn id="39" idx="1"/>
          </p:cNvCxnSpPr>
          <p:nvPr/>
        </p:nvCxnSpPr>
        <p:spPr>
          <a:xfrm flipV="1">
            <a:off x="6667720" y="3543502"/>
            <a:ext cx="981415" cy="825520"/>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21" name="Tekstvak 20">
            <a:extLst>
              <a:ext uri="{FF2B5EF4-FFF2-40B4-BE49-F238E27FC236}">
                <a16:creationId xmlns:a16="http://schemas.microsoft.com/office/drawing/2014/main" id="{14208AB8-88CB-47C8-BC8D-1119B9A47361}"/>
              </a:ext>
            </a:extLst>
          </p:cNvPr>
          <p:cNvSpPr txBox="1"/>
          <p:nvPr/>
        </p:nvSpPr>
        <p:spPr>
          <a:xfrm>
            <a:off x="7286021" y="4192724"/>
            <a:ext cx="1369390" cy="646331"/>
          </a:xfrm>
          <a:prstGeom prst="rect">
            <a:avLst/>
          </a:prstGeom>
          <a:noFill/>
        </p:spPr>
        <p:txBody>
          <a:bodyPr wrap="square" rtlCol="0">
            <a:spAutoFit/>
          </a:bodyPr>
          <a:lstStyle/>
          <a:p>
            <a:pPr algn="ctr"/>
            <a:r>
              <a:rPr lang="nl-NL" dirty="0"/>
              <a:t>Persoon “A” gewijzigd</a:t>
            </a:r>
            <a:endParaRPr lang="en-NL" dirty="0"/>
          </a:p>
        </p:txBody>
      </p:sp>
      <p:sp>
        <p:nvSpPr>
          <p:cNvPr id="28" name="Rechthoek 27">
            <a:extLst>
              <a:ext uri="{FF2B5EF4-FFF2-40B4-BE49-F238E27FC236}">
                <a16:creationId xmlns:a16="http://schemas.microsoft.com/office/drawing/2014/main" id="{E40C145D-53E8-4F96-87E8-C811B766CA50}"/>
              </a:ext>
            </a:extLst>
          </p:cNvPr>
          <p:cNvSpPr/>
          <p:nvPr/>
        </p:nvSpPr>
        <p:spPr>
          <a:xfrm>
            <a:off x="9902667" y="3768888"/>
            <a:ext cx="1567946" cy="127360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a:t>
            </a:r>
            <a:endParaRPr lang="en-NL" dirty="0">
              <a:solidFill>
                <a:schemeClr val="tx1"/>
              </a:solidFill>
            </a:endParaRPr>
          </a:p>
        </p:txBody>
      </p:sp>
      <p:graphicFrame>
        <p:nvGraphicFramePr>
          <p:cNvPr id="29" name="Tabel 13">
            <a:extLst>
              <a:ext uri="{FF2B5EF4-FFF2-40B4-BE49-F238E27FC236}">
                <a16:creationId xmlns:a16="http://schemas.microsoft.com/office/drawing/2014/main" id="{88B542E9-D1AA-421B-88F6-418149367868}"/>
              </a:ext>
            </a:extLst>
          </p:cNvPr>
          <p:cNvGraphicFramePr>
            <a:graphicFrameLocks noGrp="1"/>
          </p:cNvGraphicFramePr>
          <p:nvPr>
            <p:extLst>
              <p:ext uri="{D42A27DB-BD31-4B8C-83A1-F6EECF244321}">
                <p14:modId xmlns:p14="http://schemas.microsoft.com/office/powerpoint/2010/main" val="3272294023"/>
              </p:ext>
            </p:extLst>
          </p:nvPr>
        </p:nvGraphicFramePr>
        <p:xfrm>
          <a:off x="8991301" y="5172552"/>
          <a:ext cx="2858814" cy="1685448"/>
        </p:xfrm>
        <a:graphic>
          <a:graphicData uri="http://schemas.openxmlformats.org/drawingml/2006/table">
            <a:tbl>
              <a:tblPr firstRow="1" bandRow="1">
                <a:tableStyleId>{5C22544A-7EE6-4342-B048-85BDC9FD1C3A}</a:tableStyleId>
              </a:tblPr>
              <a:tblGrid>
                <a:gridCol w="781970">
                  <a:extLst>
                    <a:ext uri="{9D8B030D-6E8A-4147-A177-3AD203B41FA5}">
                      <a16:colId xmlns:a16="http://schemas.microsoft.com/office/drawing/2014/main" val="3588310536"/>
                    </a:ext>
                  </a:extLst>
                </a:gridCol>
                <a:gridCol w="1046830">
                  <a:extLst>
                    <a:ext uri="{9D8B030D-6E8A-4147-A177-3AD203B41FA5}">
                      <a16:colId xmlns:a16="http://schemas.microsoft.com/office/drawing/2014/main" val="1088805520"/>
                    </a:ext>
                  </a:extLst>
                </a:gridCol>
                <a:gridCol w="1030014">
                  <a:extLst>
                    <a:ext uri="{9D8B030D-6E8A-4147-A177-3AD203B41FA5}">
                      <a16:colId xmlns:a16="http://schemas.microsoft.com/office/drawing/2014/main" val="3455484703"/>
                    </a:ext>
                  </a:extLst>
                </a:gridCol>
              </a:tblGrid>
              <a:tr h="421362">
                <a:tc>
                  <a:txBody>
                    <a:bodyPr/>
                    <a:lstStyle/>
                    <a:p>
                      <a:r>
                        <a:rPr lang="nl-NL" dirty="0"/>
                        <a:t>Naam</a:t>
                      </a:r>
                      <a:endParaRPr lang="en-NL" dirty="0"/>
                    </a:p>
                  </a:txBody>
                  <a:tcPr/>
                </a:tc>
                <a:tc>
                  <a:txBody>
                    <a:bodyPr/>
                    <a:lstStyle/>
                    <a:p>
                      <a:r>
                        <a:rPr lang="nl-NL" dirty="0"/>
                        <a:t>Geslacht</a:t>
                      </a:r>
                      <a:endParaRPr lang="en-NL" dirty="0"/>
                    </a:p>
                  </a:txBody>
                  <a:tcPr/>
                </a:tc>
                <a:tc>
                  <a:txBody>
                    <a:bodyPr/>
                    <a:lstStyle/>
                    <a:p>
                      <a:r>
                        <a:rPr lang="nl-NL" dirty="0"/>
                        <a:t>Leeftijd</a:t>
                      </a:r>
                      <a:endParaRPr lang="en-NL" dirty="0"/>
                    </a:p>
                  </a:txBody>
                  <a:tcPr/>
                </a:tc>
                <a:extLst>
                  <a:ext uri="{0D108BD9-81ED-4DB2-BD59-A6C34878D82A}">
                    <a16:rowId xmlns:a16="http://schemas.microsoft.com/office/drawing/2014/main" val="500692780"/>
                  </a:ext>
                </a:extLst>
              </a:tr>
              <a:tr h="421362">
                <a:tc>
                  <a:txBody>
                    <a:bodyPr/>
                    <a:lstStyle/>
                    <a:p>
                      <a:r>
                        <a:rPr lang="nl-NL" dirty="0"/>
                        <a:t>A</a:t>
                      </a:r>
                      <a:endParaRPr lang="en-NL" dirty="0"/>
                    </a:p>
                  </a:txBody>
                  <a:tcPr/>
                </a:tc>
                <a:tc>
                  <a:txBody>
                    <a:bodyPr/>
                    <a:lstStyle/>
                    <a:p>
                      <a:r>
                        <a:rPr lang="nl-NL" dirty="0"/>
                        <a:t>M</a:t>
                      </a:r>
                      <a:endParaRPr lang="en-NL" dirty="0"/>
                    </a:p>
                  </a:txBody>
                  <a:tcPr/>
                </a:tc>
                <a:tc>
                  <a:txBody>
                    <a:bodyPr/>
                    <a:lstStyle/>
                    <a:p>
                      <a:r>
                        <a:rPr lang="nl-NL" dirty="0"/>
                        <a:t>33</a:t>
                      </a:r>
                      <a:endParaRPr lang="en-NL" dirty="0"/>
                    </a:p>
                  </a:txBody>
                  <a:tcPr/>
                </a:tc>
                <a:extLst>
                  <a:ext uri="{0D108BD9-81ED-4DB2-BD59-A6C34878D82A}">
                    <a16:rowId xmlns:a16="http://schemas.microsoft.com/office/drawing/2014/main" val="338809826"/>
                  </a:ext>
                </a:extLst>
              </a:tr>
              <a:tr h="421362">
                <a:tc>
                  <a:txBody>
                    <a:bodyPr/>
                    <a:lstStyle/>
                    <a:p>
                      <a:r>
                        <a:rPr lang="nl-NL" dirty="0"/>
                        <a:t>B</a:t>
                      </a:r>
                      <a:endParaRPr lang="en-NL" dirty="0"/>
                    </a:p>
                  </a:txBody>
                  <a:tcPr/>
                </a:tc>
                <a:tc>
                  <a:txBody>
                    <a:bodyPr/>
                    <a:lstStyle/>
                    <a:p>
                      <a:r>
                        <a:rPr lang="nl-NL" dirty="0"/>
                        <a:t>M</a:t>
                      </a:r>
                      <a:endParaRPr lang="en-NL" dirty="0"/>
                    </a:p>
                  </a:txBody>
                  <a:tcPr/>
                </a:tc>
                <a:tc>
                  <a:txBody>
                    <a:bodyPr/>
                    <a:lstStyle/>
                    <a:p>
                      <a:r>
                        <a:rPr lang="nl-NL" dirty="0"/>
                        <a:t>23</a:t>
                      </a:r>
                      <a:endParaRPr lang="en-NL" dirty="0"/>
                    </a:p>
                  </a:txBody>
                  <a:tcPr/>
                </a:tc>
                <a:extLst>
                  <a:ext uri="{0D108BD9-81ED-4DB2-BD59-A6C34878D82A}">
                    <a16:rowId xmlns:a16="http://schemas.microsoft.com/office/drawing/2014/main" val="3368142923"/>
                  </a:ext>
                </a:extLst>
              </a:tr>
              <a:tr h="421362">
                <a:tc>
                  <a:txBody>
                    <a:bodyPr/>
                    <a:lstStyle/>
                    <a:p>
                      <a:r>
                        <a:rPr lang="nl-NL" dirty="0"/>
                        <a:t>C</a:t>
                      </a:r>
                      <a:endParaRPr lang="en-NL" dirty="0"/>
                    </a:p>
                  </a:txBody>
                  <a:tcPr/>
                </a:tc>
                <a:tc>
                  <a:txBody>
                    <a:bodyPr/>
                    <a:lstStyle/>
                    <a:p>
                      <a:r>
                        <a:rPr lang="nl-NL" dirty="0"/>
                        <a:t>V</a:t>
                      </a:r>
                      <a:endParaRPr lang="en-NL" dirty="0"/>
                    </a:p>
                  </a:txBody>
                  <a:tcPr/>
                </a:tc>
                <a:tc>
                  <a:txBody>
                    <a:bodyPr/>
                    <a:lstStyle/>
                    <a:p>
                      <a:r>
                        <a:rPr lang="nl-NL" dirty="0"/>
                        <a:t>55</a:t>
                      </a:r>
                      <a:endParaRPr lang="en-NL" dirty="0"/>
                    </a:p>
                  </a:txBody>
                  <a:tcPr/>
                </a:tc>
                <a:extLst>
                  <a:ext uri="{0D108BD9-81ED-4DB2-BD59-A6C34878D82A}">
                    <a16:rowId xmlns:a16="http://schemas.microsoft.com/office/drawing/2014/main" val="840171502"/>
                  </a:ext>
                </a:extLst>
              </a:tr>
            </a:tbl>
          </a:graphicData>
        </a:graphic>
      </p:graphicFrame>
      <p:cxnSp>
        <p:nvCxnSpPr>
          <p:cNvPr id="31" name="Rechte verbindingslijn met pijl 30">
            <a:extLst>
              <a:ext uri="{FF2B5EF4-FFF2-40B4-BE49-F238E27FC236}">
                <a16:creationId xmlns:a16="http://schemas.microsoft.com/office/drawing/2014/main" id="{00D53E5A-669F-4443-806E-206BF395AF7C}"/>
              </a:ext>
            </a:extLst>
          </p:cNvPr>
          <p:cNvCxnSpPr>
            <a:cxnSpLocks/>
          </p:cNvCxnSpPr>
          <p:nvPr/>
        </p:nvCxnSpPr>
        <p:spPr>
          <a:xfrm flipV="1">
            <a:off x="2312276" y="5765403"/>
            <a:ext cx="8523890" cy="678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Rechte verbindingslijn met pijl 31">
            <a:extLst>
              <a:ext uri="{FF2B5EF4-FFF2-40B4-BE49-F238E27FC236}">
                <a16:creationId xmlns:a16="http://schemas.microsoft.com/office/drawing/2014/main" id="{0971CDBB-9E28-4B4B-A35E-DFBE18EB07B8}"/>
              </a:ext>
            </a:extLst>
          </p:cNvPr>
          <p:cNvCxnSpPr>
            <a:cxnSpLocks/>
            <a:stCxn id="39" idx="3"/>
          </p:cNvCxnSpPr>
          <p:nvPr/>
        </p:nvCxnSpPr>
        <p:spPr>
          <a:xfrm>
            <a:off x="8902262" y="3543502"/>
            <a:ext cx="1151968" cy="770405"/>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sp>
        <p:nvSpPr>
          <p:cNvPr id="33" name="Tekstvak 32">
            <a:extLst>
              <a:ext uri="{FF2B5EF4-FFF2-40B4-BE49-F238E27FC236}">
                <a16:creationId xmlns:a16="http://schemas.microsoft.com/office/drawing/2014/main" id="{9697671B-1722-4646-9F17-407853E9A978}"/>
              </a:ext>
            </a:extLst>
          </p:cNvPr>
          <p:cNvSpPr txBox="1"/>
          <p:nvPr/>
        </p:nvSpPr>
        <p:spPr>
          <a:xfrm>
            <a:off x="8655411" y="4110415"/>
            <a:ext cx="1369390" cy="646331"/>
          </a:xfrm>
          <a:prstGeom prst="rect">
            <a:avLst/>
          </a:prstGeom>
          <a:noFill/>
        </p:spPr>
        <p:txBody>
          <a:bodyPr wrap="square" rtlCol="0">
            <a:spAutoFit/>
          </a:bodyPr>
          <a:lstStyle/>
          <a:p>
            <a:pPr algn="ctr"/>
            <a:r>
              <a:rPr lang="nl-NL" dirty="0"/>
              <a:t>Nieuwe informatie</a:t>
            </a:r>
            <a:endParaRPr lang="en-NL" dirty="0"/>
          </a:p>
        </p:txBody>
      </p:sp>
      <p:sp>
        <p:nvSpPr>
          <p:cNvPr id="18" name="Rechthoek 17">
            <a:extLst>
              <a:ext uri="{FF2B5EF4-FFF2-40B4-BE49-F238E27FC236}">
                <a16:creationId xmlns:a16="http://schemas.microsoft.com/office/drawing/2014/main" id="{9C6D5EBD-DAFF-4B8E-8212-96BAA0CA4DBA}"/>
              </a:ext>
            </a:extLst>
          </p:cNvPr>
          <p:cNvSpPr/>
          <p:nvPr/>
        </p:nvSpPr>
        <p:spPr>
          <a:xfrm>
            <a:off x="13509" y="2117470"/>
            <a:ext cx="12178491" cy="735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API Service (</a:t>
            </a:r>
            <a:r>
              <a:rPr lang="nl-NL" dirty="0" err="1"/>
              <a:t>Angular</a:t>
            </a:r>
            <a:r>
              <a:rPr lang="nl-NL" dirty="0"/>
              <a:t>: Service)</a:t>
            </a:r>
            <a:endParaRPr lang="en-NL" dirty="0"/>
          </a:p>
        </p:txBody>
      </p:sp>
      <p:sp>
        <p:nvSpPr>
          <p:cNvPr id="3" name="Cilinder 2">
            <a:extLst>
              <a:ext uri="{FF2B5EF4-FFF2-40B4-BE49-F238E27FC236}">
                <a16:creationId xmlns:a16="http://schemas.microsoft.com/office/drawing/2014/main" id="{58E2B1B5-A4CF-4B7A-89EA-8C6B1633AF19}"/>
              </a:ext>
            </a:extLst>
          </p:cNvPr>
          <p:cNvSpPr/>
          <p:nvPr/>
        </p:nvSpPr>
        <p:spPr>
          <a:xfrm>
            <a:off x="7904187" y="1092597"/>
            <a:ext cx="720051" cy="660587"/>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NL" dirty="0"/>
              <a:t>DB</a:t>
            </a:r>
            <a:endParaRPr lang="en-NL" dirty="0"/>
          </a:p>
        </p:txBody>
      </p:sp>
      <p:sp>
        <p:nvSpPr>
          <p:cNvPr id="10" name="Rechthoek: met één afgeschuinde hoek 9">
            <a:extLst>
              <a:ext uri="{FF2B5EF4-FFF2-40B4-BE49-F238E27FC236}">
                <a16:creationId xmlns:a16="http://schemas.microsoft.com/office/drawing/2014/main" id="{0EA6A91F-8407-4C65-A35F-FCC9C2B84F38}"/>
              </a:ext>
            </a:extLst>
          </p:cNvPr>
          <p:cNvSpPr/>
          <p:nvPr/>
        </p:nvSpPr>
        <p:spPr>
          <a:xfrm>
            <a:off x="231447" y="2322286"/>
            <a:ext cx="1276098" cy="384204"/>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Get: Personen</a:t>
            </a:r>
            <a:endParaRPr lang="en-NL" sz="1400" dirty="0"/>
          </a:p>
        </p:txBody>
      </p:sp>
      <p:cxnSp>
        <p:nvCxnSpPr>
          <p:cNvPr id="12" name="Rechte verbindingslijn met pijl 11">
            <a:extLst>
              <a:ext uri="{FF2B5EF4-FFF2-40B4-BE49-F238E27FC236}">
                <a16:creationId xmlns:a16="http://schemas.microsoft.com/office/drawing/2014/main" id="{D070C96C-9339-4C52-BE22-22AD42D5F8D4}"/>
              </a:ext>
            </a:extLst>
          </p:cNvPr>
          <p:cNvCxnSpPr>
            <a:cxnSpLocks/>
            <a:stCxn id="10" idx="1"/>
            <a:endCxn id="86" idx="3"/>
          </p:cNvCxnSpPr>
          <p:nvPr/>
        </p:nvCxnSpPr>
        <p:spPr>
          <a:xfrm flipH="1">
            <a:off x="849983" y="2706490"/>
            <a:ext cx="19513" cy="441972"/>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sp>
        <p:nvSpPr>
          <p:cNvPr id="25" name="Rechthoek: met één afgeschuinde hoek 24">
            <a:extLst>
              <a:ext uri="{FF2B5EF4-FFF2-40B4-BE49-F238E27FC236}">
                <a16:creationId xmlns:a16="http://schemas.microsoft.com/office/drawing/2014/main" id="{6FE51267-EEEE-499A-B59D-8DC2D3B7DF53}"/>
              </a:ext>
            </a:extLst>
          </p:cNvPr>
          <p:cNvSpPr/>
          <p:nvPr/>
        </p:nvSpPr>
        <p:spPr>
          <a:xfrm>
            <a:off x="7626164" y="2277634"/>
            <a:ext cx="1276098" cy="384204"/>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Put : Persoon</a:t>
            </a:r>
            <a:endParaRPr lang="en-NL" sz="1400" dirty="0"/>
          </a:p>
        </p:txBody>
      </p:sp>
      <p:cxnSp>
        <p:nvCxnSpPr>
          <p:cNvPr id="26" name="Rechte verbindingslijn met pijl 25">
            <a:extLst>
              <a:ext uri="{FF2B5EF4-FFF2-40B4-BE49-F238E27FC236}">
                <a16:creationId xmlns:a16="http://schemas.microsoft.com/office/drawing/2014/main" id="{F1FAEA45-DA78-4B3E-BF29-B9208B66B7DB}"/>
              </a:ext>
            </a:extLst>
          </p:cNvPr>
          <p:cNvCxnSpPr>
            <a:cxnSpLocks/>
            <a:stCxn id="39" idx="0"/>
            <a:endCxn id="25" idx="1"/>
          </p:cNvCxnSpPr>
          <p:nvPr/>
        </p:nvCxnSpPr>
        <p:spPr>
          <a:xfrm flipH="1" flipV="1">
            <a:off x="8264213" y="2661838"/>
            <a:ext cx="11486" cy="642864"/>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cxnSp>
        <p:nvCxnSpPr>
          <p:cNvPr id="27" name="Rechte verbindingslijn met pijl 26">
            <a:extLst>
              <a:ext uri="{FF2B5EF4-FFF2-40B4-BE49-F238E27FC236}">
                <a16:creationId xmlns:a16="http://schemas.microsoft.com/office/drawing/2014/main" id="{9383E2EB-F37F-4CED-AC00-A505402D5BAD}"/>
              </a:ext>
            </a:extLst>
          </p:cNvPr>
          <p:cNvCxnSpPr>
            <a:cxnSpLocks/>
            <a:stCxn id="3" idx="2"/>
            <a:endCxn id="10" idx="0"/>
          </p:cNvCxnSpPr>
          <p:nvPr/>
        </p:nvCxnSpPr>
        <p:spPr>
          <a:xfrm flipH="1">
            <a:off x="1507545" y="1422891"/>
            <a:ext cx="6396642" cy="1091497"/>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cxnSp>
        <p:nvCxnSpPr>
          <p:cNvPr id="30" name="Rechte verbindingslijn met pijl 29">
            <a:extLst>
              <a:ext uri="{FF2B5EF4-FFF2-40B4-BE49-F238E27FC236}">
                <a16:creationId xmlns:a16="http://schemas.microsoft.com/office/drawing/2014/main" id="{27A2D800-C453-47F3-8C3A-0AD4D356BEAE}"/>
              </a:ext>
            </a:extLst>
          </p:cNvPr>
          <p:cNvCxnSpPr>
            <a:cxnSpLocks/>
            <a:stCxn id="25" idx="3"/>
            <a:endCxn id="3" idx="3"/>
          </p:cNvCxnSpPr>
          <p:nvPr/>
        </p:nvCxnSpPr>
        <p:spPr>
          <a:xfrm flipV="1">
            <a:off x="8264213" y="1753184"/>
            <a:ext cx="0" cy="524450"/>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sp>
        <p:nvSpPr>
          <p:cNvPr id="38" name="Rechthoek: afgeronde hoeken 37">
            <a:extLst>
              <a:ext uri="{FF2B5EF4-FFF2-40B4-BE49-F238E27FC236}">
                <a16:creationId xmlns:a16="http://schemas.microsoft.com/office/drawing/2014/main" id="{65AB85B0-544F-48C6-8335-CB2675D94A67}"/>
              </a:ext>
            </a:extLst>
          </p:cNvPr>
          <p:cNvSpPr/>
          <p:nvPr/>
        </p:nvSpPr>
        <p:spPr>
          <a:xfrm>
            <a:off x="2640000" y="3205930"/>
            <a:ext cx="1772466" cy="477599"/>
          </a:xfrm>
          <a:prstGeom prst="round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rgbClr val="002060"/>
                </a:solidFill>
              </a:rPr>
              <a:t>Verwerken</a:t>
            </a:r>
            <a:endParaRPr lang="en-NL" dirty="0">
              <a:solidFill>
                <a:srgbClr val="002060"/>
              </a:solidFill>
            </a:endParaRPr>
          </a:p>
        </p:txBody>
      </p:sp>
      <p:sp>
        <p:nvSpPr>
          <p:cNvPr id="39" name="Rechthoek: afgeronde hoeken 38">
            <a:extLst>
              <a:ext uri="{FF2B5EF4-FFF2-40B4-BE49-F238E27FC236}">
                <a16:creationId xmlns:a16="http://schemas.microsoft.com/office/drawing/2014/main" id="{1CD02BE6-1216-40BC-9AB7-878A4E621F1B}"/>
              </a:ext>
            </a:extLst>
          </p:cNvPr>
          <p:cNvSpPr/>
          <p:nvPr/>
        </p:nvSpPr>
        <p:spPr>
          <a:xfrm>
            <a:off x="7649135" y="3304702"/>
            <a:ext cx="1253127" cy="477599"/>
          </a:xfrm>
          <a:prstGeom prst="round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rgbClr val="002060"/>
                </a:solidFill>
              </a:rPr>
              <a:t>Verwerken</a:t>
            </a:r>
            <a:endParaRPr lang="en-NL" dirty="0">
              <a:solidFill>
                <a:srgbClr val="002060"/>
              </a:solidFill>
            </a:endParaRPr>
          </a:p>
        </p:txBody>
      </p:sp>
      <p:sp>
        <p:nvSpPr>
          <p:cNvPr id="52" name="Rechthoek: met één afgeschuinde hoek 51">
            <a:extLst>
              <a:ext uri="{FF2B5EF4-FFF2-40B4-BE49-F238E27FC236}">
                <a16:creationId xmlns:a16="http://schemas.microsoft.com/office/drawing/2014/main" id="{A3B7EF92-1DB1-4462-9283-B939D26993AF}"/>
              </a:ext>
            </a:extLst>
          </p:cNvPr>
          <p:cNvSpPr/>
          <p:nvPr/>
        </p:nvSpPr>
        <p:spPr>
          <a:xfrm>
            <a:off x="9410542" y="2309121"/>
            <a:ext cx="1276098" cy="384204"/>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Get: Personen</a:t>
            </a:r>
            <a:endParaRPr lang="en-NL" sz="1400" dirty="0"/>
          </a:p>
        </p:txBody>
      </p:sp>
      <p:cxnSp>
        <p:nvCxnSpPr>
          <p:cNvPr id="53" name="Rechte verbindingslijn met pijl 52">
            <a:extLst>
              <a:ext uri="{FF2B5EF4-FFF2-40B4-BE49-F238E27FC236}">
                <a16:creationId xmlns:a16="http://schemas.microsoft.com/office/drawing/2014/main" id="{E99F37D3-CF55-45A9-B725-9479DE556ACE}"/>
              </a:ext>
            </a:extLst>
          </p:cNvPr>
          <p:cNvCxnSpPr>
            <a:cxnSpLocks/>
            <a:stCxn id="52" idx="1"/>
            <a:endCxn id="39" idx="3"/>
          </p:cNvCxnSpPr>
          <p:nvPr/>
        </p:nvCxnSpPr>
        <p:spPr>
          <a:xfrm flipH="1">
            <a:off x="8902262" y="2693325"/>
            <a:ext cx="1146329" cy="850177"/>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cxnSp>
        <p:nvCxnSpPr>
          <p:cNvPr id="57" name="Rechte verbindingslijn met pijl 56">
            <a:extLst>
              <a:ext uri="{FF2B5EF4-FFF2-40B4-BE49-F238E27FC236}">
                <a16:creationId xmlns:a16="http://schemas.microsoft.com/office/drawing/2014/main" id="{50053D93-6DDC-42A8-BF95-5AC07A2B2225}"/>
              </a:ext>
            </a:extLst>
          </p:cNvPr>
          <p:cNvCxnSpPr>
            <a:cxnSpLocks/>
            <a:stCxn id="3" idx="4"/>
            <a:endCxn id="52" idx="3"/>
          </p:cNvCxnSpPr>
          <p:nvPr/>
        </p:nvCxnSpPr>
        <p:spPr>
          <a:xfrm>
            <a:off x="8624238" y="1422891"/>
            <a:ext cx="1424353" cy="886230"/>
          </a:xfrm>
          <a:prstGeom prst="straightConnector1">
            <a:avLst/>
          </a:prstGeom>
          <a:ln w="28575">
            <a:solidFill>
              <a:srgbClr val="00B050"/>
            </a:solidFill>
            <a:tailEnd type="triangle"/>
          </a:ln>
        </p:spPr>
        <p:style>
          <a:lnRef idx="1">
            <a:schemeClr val="accent5"/>
          </a:lnRef>
          <a:fillRef idx="0">
            <a:schemeClr val="accent5"/>
          </a:fillRef>
          <a:effectRef idx="0">
            <a:schemeClr val="accent5"/>
          </a:effectRef>
          <a:fontRef idx="minor">
            <a:schemeClr val="tx1"/>
          </a:fontRef>
        </p:style>
      </p:cxnSp>
      <p:sp>
        <p:nvSpPr>
          <p:cNvPr id="86" name="Rechthoek: met één afgeschuinde hoek 85">
            <a:extLst>
              <a:ext uri="{FF2B5EF4-FFF2-40B4-BE49-F238E27FC236}">
                <a16:creationId xmlns:a16="http://schemas.microsoft.com/office/drawing/2014/main" id="{4B104A96-771F-4D1F-8143-C4D264E6B69A}"/>
              </a:ext>
            </a:extLst>
          </p:cNvPr>
          <p:cNvSpPr/>
          <p:nvPr/>
        </p:nvSpPr>
        <p:spPr>
          <a:xfrm>
            <a:off x="211934" y="3148462"/>
            <a:ext cx="1276098" cy="384204"/>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dirty="0"/>
              <a:t>Haal Personen</a:t>
            </a:r>
            <a:endParaRPr lang="en-NL" sz="1400" dirty="0"/>
          </a:p>
        </p:txBody>
      </p:sp>
      <p:cxnSp>
        <p:nvCxnSpPr>
          <p:cNvPr id="88" name="Rechte verbindingslijn met pijl 87">
            <a:extLst>
              <a:ext uri="{FF2B5EF4-FFF2-40B4-BE49-F238E27FC236}">
                <a16:creationId xmlns:a16="http://schemas.microsoft.com/office/drawing/2014/main" id="{75CE2ADD-0633-4BF1-AA78-42B86A90C0FD}"/>
              </a:ext>
            </a:extLst>
          </p:cNvPr>
          <p:cNvCxnSpPr>
            <a:cxnSpLocks/>
            <a:stCxn id="4" idx="0"/>
            <a:endCxn id="86" idx="1"/>
          </p:cNvCxnSpPr>
          <p:nvPr/>
        </p:nvCxnSpPr>
        <p:spPr>
          <a:xfrm flipH="1" flipV="1">
            <a:off x="849983" y="3532666"/>
            <a:ext cx="19513" cy="297734"/>
          </a:xfrm>
          <a:prstGeom prst="straightConnector1">
            <a:avLst/>
          </a:prstGeom>
          <a:ln w="28575">
            <a:solidFill>
              <a:srgbClr val="00B050"/>
            </a:solidFill>
            <a:headEnd type="triangle" w="med" len="med"/>
            <a:tailEnd type="triangle" w="med" len="med"/>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6187842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D66C7DA-73D5-4F2F-B307-6A06B54EF2D8}"/>
              </a:ext>
            </a:extLst>
          </p:cNvPr>
          <p:cNvSpPr>
            <a:spLocks noGrp="1"/>
          </p:cNvSpPr>
          <p:nvPr>
            <p:ph type="title"/>
          </p:nvPr>
        </p:nvSpPr>
        <p:spPr/>
        <p:txBody>
          <a:bodyPr/>
          <a:lstStyle/>
          <a:p>
            <a:r>
              <a:rPr lang="nl-NL" dirty="0" err="1"/>
              <a:t>Animations</a:t>
            </a:r>
            <a:r>
              <a:rPr lang="nl-NL" dirty="0"/>
              <a:t>, Tekenen en Templates</a:t>
            </a:r>
            <a:endParaRPr lang="en-NL" dirty="0"/>
          </a:p>
        </p:txBody>
      </p:sp>
      <p:sp>
        <p:nvSpPr>
          <p:cNvPr id="5" name="Tijdelijke aanduiding voor tekst 4">
            <a:extLst>
              <a:ext uri="{FF2B5EF4-FFF2-40B4-BE49-F238E27FC236}">
                <a16:creationId xmlns:a16="http://schemas.microsoft.com/office/drawing/2014/main" id="{F8B45FE7-A1BF-4AA2-A84C-037A841DC593}"/>
              </a:ext>
            </a:extLst>
          </p:cNvPr>
          <p:cNvSpPr>
            <a:spLocks noGrp="1"/>
          </p:cNvSpPr>
          <p:nvPr>
            <p:ph type="body" sz="quarter" idx="10"/>
          </p:nvPr>
        </p:nvSpPr>
        <p:spPr/>
        <p:txBody>
          <a:bodyPr/>
          <a:lstStyle/>
          <a:p>
            <a:r>
              <a:rPr lang="nl-NL" dirty="0"/>
              <a:t>Hoe kun je animaties verzorgen in je GUI?</a:t>
            </a:r>
          </a:p>
          <a:p>
            <a:r>
              <a:rPr lang="nl-NL" dirty="0"/>
              <a:t>Tekenen met pixels en vectoren</a:t>
            </a:r>
          </a:p>
          <a:p>
            <a:r>
              <a:rPr lang="nl-NL" dirty="0"/>
              <a:t>Gebruik van templates in HTML5</a:t>
            </a:r>
            <a:endParaRPr lang="en-NL" dirty="0"/>
          </a:p>
        </p:txBody>
      </p:sp>
    </p:spTree>
    <p:extLst>
      <p:ext uri="{BB962C8B-B14F-4D97-AF65-F5344CB8AC3E}">
        <p14:creationId xmlns:p14="http://schemas.microsoft.com/office/powerpoint/2010/main" val="18440655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CSS </a:t>
            </a:r>
            <a:r>
              <a:rPr lang="nl-NL" dirty="0" err="1"/>
              <a:t>vs</a:t>
            </a:r>
            <a:r>
              <a:rPr lang="nl-NL" dirty="0"/>
              <a:t> JS</a:t>
            </a:r>
          </a:p>
        </p:txBody>
      </p:sp>
      <p:sp>
        <p:nvSpPr>
          <p:cNvPr id="5" name="Tijdelijke aanduiding voor inhoud 4"/>
          <p:cNvSpPr>
            <a:spLocks noGrp="1"/>
          </p:cNvSpPr>
          <p:nvPr>
            <p:ph idx="1"/>
          </p:nvPr>
        </p:nvSpPr>
        <p:spPr/>
        <p:txBody>
          <a:bodyPr/>
          <a:lstStyle/>
          <a:p>
            <a:r>
              <a:rPr lang="nl-NL" dirty="0"/>
              <a:t>Animaties via CSS of JS/</a:t>
            </a:r>
            <a:r>
              <a:rPr lang="nl-NL" dirty="0" err="1"/>
              <a:t>jQuery</a:t>
            </a:r>
            <a:r>
              <a:rPr lang="nl-NL" dirty="0"/>
              <a:t> </a:t>
            </a:r>
            <a:r>
              <a:rPr lang="nl-NL" dirty="0" err="1"/>
              <a:t>etc</a:t>
            </a:r>
            <a:endParaRPr lang="nl-NL" dirty="0"/>
          </a:p>
          <a:p>
            <a:r>
              <a:rPr lang="nl-NL" dirty="0"/>
              <a:t>Performance</a:t>
            </a:r>
          </a:p>
          <a:p>
            <a:r>
              <a:rPr lang="nl-NL" dirty="0"/>
              <a:t>Zie ook in Google Chrome, Developer Tools, “Memory” tab en start </a:t>
            </a:r>
            <a:r>
              <a:rPr lang="nl-NL" dirty="0" err="1"/>
              <a:t>profiler</a:t>
            </a:r>
            <a:endParaRPr lang="nl-NL" dirty="0"/>
          </a:p>
          <a:p>
            <a:endParaRPr lang="nl-NL" dirty="0"/>
          </a:p>
          <a:p>
            <a:endParaRPr lang="nl-NL" dirty="0"/>
          </a:p>
          <a:p>
            <a:endParaRPr lang="nl-NL" dirty="0"/>
          </a:p>
        </p:txBody>
      </p:sp>
    </p:spTree>
    <p:extLst>
      <p:ext uri="{BB962C8B-B14F-4D97-AF65-F5344CB8AC3E}">
        <p14:creationId xmlns:p14="http://schemas.microsoft.com/office/powerpoint/2010/main" val="37498836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SVG &amp; Canvas</a:t>
            </a:r>
          </a:p>
        </p:txBody>
      </p:sp>
      <p:sp>
        <p:nvSpPr>
          <p:cNvPr id="3" name="Tijdelijke aanduiding voor inhoud 2"/>
          <p:cNvSpPr>
            <a:spLocks noGrp="1"/>
          </p:cNvSpPr>
          <p:nvPr>
            <p:ph idx="1"/>
          </p:nvPr>
        </p:nvSpPr>
        <p:spPr/>
        <p:txBody>
          <a:bodyPr/>
          <a:lstStyle/>
          <a:p>
            <a:r>
              <a:rPr lang="nl-NL" dirty="0"/>
              <a:t>Tekenen van objecten</a:t>
            </a:r>
          </a:p>
          <a:p>
            <a:pPr lvl="1"/>
            <a:r>
              <a:rPr lang="nl-NL" dirty="0"/>
              <a:t>Canvas </a:t>
            </a:r>
            <a:r>
              <a:rPr lang="nl-NL" dirty="0">
                <a:sym typeface="Wingdings" panose="05000000000000000000" pitchFamily="2" charset="2"/>
              </a:rPr>
              <a:t> javascript</a:t>
            </a:r>
          </a:p>
          <a:p>
            <a:pPr lvl="1"/>
            <a:r>
              <a:rPr lang="nl-NL" dirty="0">
                <a:sym typeface="Wingdings" panose="05000000000000000000" pitchFamily="2" charset="2"/>
              </a:rPr>
              <a:t>SVG  </a:t>
            </a:r>
            <a:r>
              <a:rPr lang="nl-NL" dirty="0" err="1">
                <a:sym typeface="Wingdings" panose="05000000000000000000" pitchFamily="2" charset="2"/>
              </a:rPr>
              <a:t>xml</a:t>
            </a:r>
            <a:r>
              <a:rPr lang="nl-NL" dirty="0">
                <a:sym typeface="Wingdings" panose="05000000000000000000" pitchFamily="2" charset="2"/>
              </a:rPr>
              <a:t>-tekst door browser opgebouwd (</a:t>
            </a:r>
            <a:r>
              <a:rPr lang="nl-NL" dirty="0" err="1">
                <a:sym typeface="Wingdings" panose="05000000000000000000" pitchFamily="2" charset="2"/>
              </a:rPr>
              <a:t>Scalable</a:t>
            </a:r>
            <a:r>
              <a:rPr lang="nl-NL" dirty="0">
                <a:sym typeface="Wingdings" panose="05000000000000000000" pitchFamily="2" charset="2"/>
              </a:rPr>
              <a:t> </a:t>
            </a:r>
            <a:r>
              <a:rPr lang="nl-NL">
                <a:sym typeface="Wingdings" panose="05000000000000000000" pitchFamily="2" charset="2"/>
              </a:rPr>
              <a:t>Vector Graphics)</a:t>
            </a:r>
            <a:endParaRPr lang="nl-NL" dirty="0">
              <a:sym typeface="Wingdings" panose="05000000000000000000" pitchFamily="2" charset="2"/>
            </a:endParaRPr>
          </a:p>
          <a:p>
            <a:r>
              <a:rPr lang="nl-NL" dirty="0" err="1">
                <a:sym typeface="Wingdings" panose="05000000000000000000" pitchFamily="2" charset="2"/>
              </a:rPr>
              <a:t>Frameworks</a:t>
            </a:r>
            <a:endParaRPr lang="nl-NL" dirty="0">
              <a:sym typeface="Wingdings" panose="05000000000000000000" pitchFamily="2" charset="2"/>
            </a:endParaRPr>
          </a:p>
          <a:p>
            <a:r>
              <a:rPr lang="nl-NL" dirty="0">
                <a:sym typeface="Wingdings" panose="05000000000000000000" pitchFamily="2" charset="2"/>
              </a:rPr>
              <a:t>Leercurve</a:t>
            </a:r>
          </a:p>
          <a:p>
            <a:r>
              <a:rPr lang="nl-NL" dirty="0">
                <a:sym typeface="Wingdings" panose="05000000000000000000" pitchFamily="2" charset="2"/>
              </a:rPr>
              <a:t>Voorbeelden</a:t>
            </a:r>
          </a:p>
          <a:p>
            <a:endParaRPr lang="nl-NL" dirty="0"/>
          </a:p>
        </p:txBody>
      </p:sp>
    </p:spTree>
    <p:extLst>
      <p:ext uri="{BB962C8B-B14F-4D97-AF65-F5344CB8AC3E}">
        <p14:creationId xmlns:p14="http://schemas.microsoft.com/office/powerpoint/2010/main" val="20238048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Templating</a:t>
            </a:r>
          </a:p>
        </p:txBody>
      </p:sp>
      <p:sp>
        <p:nvSpPr>
          <p:cNvPr id="3" name="Tijdelijke aanduiding voor inhoud 2"/>
          <p:cNvSpPr>
            <a:spLocks noGrp="1"/>
          </p:cNvSpPr>
          <p:nvPr>
            <p:ph idx="1"/>
          </p:nvPr>
        </p:nvSpPr>
        <p:spPr/>
        <p:txBody>
          <a:bodyPr/>
          <a:lstStyle/>
          <a:p>
            <a:r>
              <a:rPr lang="nl-NL" dirty="0"/>
              <a:t>HTML5 heeft een Template Tag</a:t>
            </a:r>
          </a:p>
          <a:p>
            <a:r>
              <a:rPr lang="nl-NL" dirty="0">
                <a:hlinkClick r:id="rId2"/>
              </a:rPr>
              <a:t>https://developer.mozilla.org/en-US/docs/Web/HTML/Element/template</a:t>
            </a:r>
            <a:endParaRPr lang="nl-NL" dirty="0"/>
          </a:p>
          <a:p>
            <a:r>
              <a:rPr lang="nl-NL" dirty="0">
                <a:hlinkClick r:id="rId3"/>
              </a:rPr>
              <a:t>https://www.w3schools.com/html/html5_intro.asp</a:t>
            </a:r>
            <a:endParaRPr lang="nl-NL" dirty="0"/>
          </a:p>
          <a:p>
            <a:endParaRPr lang="nl-NL" dirty="0"/>
          </a:p>
        </p:txBody>
      </p:sp>
    </p:spTree>
    <p:extLst>
      <p:ext uri="{BB962C8B-B14F-4D97-AF65-F5344CB8AC3E}">
        <p14:creationId xmlns:p14="http://schemas.microsoft.com/office/powerpoint/2010/main" val="380523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Traditioneel</a:t>
            </a:r>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sp>
        <p:nvSpPr>
          <p:cNvPr id="2" name="Tekstvak 1"/>
          <p:cNvSpPr txBox="1"/>
          <p:nvPr/>
        </p:nvSpPr>
        <p:spPr>
          <a:xfrm>
            <a:off x="6139543" y="2035629"/>
            <a:ext cx="5943600" cy="3693319"/>
          </a:xfrm>
          <a:prstGeom prst="rect">
            <a:avLst/>
          </a:prstGeom>
          <a:noFill/>
        </p:spPr>
        <p:txBody>
          <a:bodyPr wrap="square" rtlCol="0">
            <a:spAutoFit/>
          </a:bodyPr>
          <a:lstStyle/>
          <a:p>
            <a:pPr marL="342900" indent="-342900">
              <a:buFont typeface="+mj-lt"/>
              <a:buAutoNum type="arabicPeriod"/>
            </a:pPr>
            <a:r>
              <a:rPr lang="nl-NL" dirty="0"/>
              <a:t>Client vraagt URL op</a:t>
            </a:r>
          </a:p>
          <a:p>
            <a:pPr marL="342900" indent="-342900">
              <a:buFont typeface="+mj-lt"/>
              <a:buAutoNum type="arabicPeriod"/>
            </a:pPr>
            <a:r>
              <a:rPr lang="nl-NL" dirty="0"/>
              <a:t>Server maakt documenten</a:t>
            </a:r>
          </a:p>
          <a:p>
            <a:pPr marL="800100" lvl="1" indent="-342900">
              <a:buFont typeface="+mj-lt"/>
              <a:buAutoNum type="alphaLcParenR"/>
            </a:pPr>
            <a:r>
              <a:rPr lang="nl-NL" dirty="0"/>
              <a:t>HTML (structuur) inclusief representatie van gegevens</a:t>
            </a:r>
          </a:p>
          <a:p>
            <a:pPr marL="800100" lvl="1" indent="-342900">
              <a:buFont typeface="+mj-lt"/>
              <a:buAutoNum type="alphaLcParenR"/>
            </a:pPr>
            <a:r>
              <a:rPr lang="nl-NL" dirty="0"/>
              <a:t>CSS (Opmaak)</a:t>
            </a:r>
          </a:p>
          <a:p>
            <a:pPr marL="800100" lvl="1" indent="-342900">
              <a:buFont typeface="+mj-lt"/>
              <a:buAutoNum type="alphaLcParenR"/>
            </a:pPr>
            <a:r>
              <a:rPr lang="nl-NL" dirty="0"/>
              <a:t>Javascript (actieve inhoud)</a:t>
            </a:r>
          </a:p>
          <a:p>
            <a:pPr marL="342900" indent="-342900">
              <a:buFont typeface="+mj-lt"/>
              <a:buAutoNum type="arabicPeriod"/>
            </a:pPr>
            <a:r>
              <a:rPr lang="nl-NL" dirty="0"/>
              <a:t>Client ontvangt documenten en maakt pagina op</a:t>
            </a:r>
          </a:p>
          <a:p>
            <a:pPr marL="342900" indent="-342900">
              <a:buFont typeface="+mj-lt"/>
              <a:buAutoNum type="arabicPeriod"/>
            </a:pPr>
            <a:r>
              <a:rPr lang="nl-NL" dirty="0"/>
              <a:t>Gebruiker heeft interactie</a:t>
            </a:r>
          </a:p>
          <a:p>
            <a:pPr marL="342900" indent="-342900">
              <a:buFont typeface="+mj-lt"/>
              <a:buAutoNum type="arabicPeriod"/>
            </a:pPr>
            <a:r>
              <a:rPr lang="nl-NL" dirty="0"/>
              <a:t>Door interactie navigatie naar nieuwe URL</a:t>
            </a:r>
          </a:p>
          <a:p>
            <a:pPr marL="342900" indent="-342900">
              <a:buFont typeface="+mj-lt"/>
              <a:buAutoNum type="arabicPeriod"/>
            </a:pPr>
            <a:r>
              <a:rPr lang="nl-NL" dirty="0"/>
              <a:t>…. </a:t>
            </a:r>
            <a:r>
              <a:rPr lang="nl-NL" dirty="0" err="1"/>
              <a:t>Repeat</a:t>
            </a:r>
            <a:r>
              <a:rPr lang="nl-NL" dirty="0"/>
              <a:t> </a:t>
            </a:r>
            <a:r>
              <a:rPr lang="nl-NL" dirty="0" err="1"/>
              <a:t>from</a:t>
            </a:r>
            <a:r>
              <a:rPr lang="nl-NL" dirty="0"/>
              <a:t> step 1</a:t>
            </a:r>
          </a:p>
          <a:p>
            <a:pPr marL="342900" indent="-342900">
              <a:buFont typeface="+mj-lt"/>
              <a:buAutoNum type="arabicPeriod"/>
            </a:pPr>
            <a:endParaRPr lang="nl-NL" dirty="0"/>
          </a:p>
          <a:p>
            <a:r>
              <a:rPr lang="nl-NL" dirty="0"/>
              <a:t>Soms wat geavanceerder met AJAX (</a:t>
            </a:r>
            <a:r>
              <a:rPr lang="nl-NL" dirty="0" err="1"/>
              <a:t>Asynchronous</a:t>
            </a:r>
            <a:r>
              <a:rPr lang="nl-NL" dirty="0"/>
              <a:t> Javascript </a:t>
            </a:r>
            <a:r>
              <a:rPr lang="nl-NL" dirty="0" err="1"/>
              <a:t>and</a:t>
            </a:r>
            <a:r>
              <a:rPr lang="nl-NL" dirty="0"/>
              <a:t> XML) of </a:t>
            </a:r>
            <a:r>
              <a:rPr lang="nl-NL" dirty="0" err="1"/>
              <a:t>XMLHttpRequests</a:t>
            </a:r>
            <a:endParaRPr lang="nl-NL" dirty="0"/>
          </a:p>
        </p:txBody>
      </p:sp>
    </p:spTree>
    <p:extLst>
      <p:ext uri="{BB962C8B-B14F-4D97-AF65-F5344CB8AC3E}">
        <p14:creationId xmlns:p14="http://schemas.microsoft.com/office/powerpoint/2010/main" val="2247677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a:t>Front-end development</a:t>
            </a:r>
          </a:p>
        </p:txBody>
      </p:sp>
      <p:pic>
        <p:nvPicPr>
          <p:cNvPr id="9" name="Afbeelding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68" y="1622972"/>
            <a:ext cx="3914775" cy="4391025"/>
          </a:xfrm>
          <a:prstGeom prst="rect">
            <a:avLst/>
          </a:prstGeom>
        </p:spPr>
      </p:pic>
      <p:sp>
        <p:nvSpPr>
          <p:cNvPr id="6" name="Tekstvak 5"/>
          <p:cNvSpPr txBox="1"/>
          <p:nvPr/>
        </p:nvSpPr>
        <p:spPr>
          <a:xfrm>
            <a:off x="6139543" y="2035629"/>
            <a:ext cx="5943600" cy="4247317"/>
          </a:xfrm>
          <a:prstGeom prst="rect">
            <a:avLst/>
          </a:prstGeom>
          <a:noFill/>
        </p:spPr>
        <p:txBody>
          <a:bodyPr wrap="square" rtlCol="0">
            <a:spAutoFit/>
          </a:bodyPr>
          <a:lstStyle/>
          <a:p>
            <a:pPr marL="342900" indent="-342900">
              <a:buFont typeface="+mj-lt"/>
              <a:buAutoNum type="arabicPeriod"/>
            </a:pPr>
            <a:r>
              <a:rPr lang="nl-NL" dirty="0"/>
              <a:t>Client vraagt URL op</a:t>
            </a:r>
          </a:p>
          <a:p>
            <a:pPr marL="342900" indent="-342900">
              <a:buFont typeface="+mj-lt"/>
              <a:buAutoNum type="arabicPeriod"/>
            </a:pPr>
            <a:r>
              <a:rPr lang="nl-NL" dirty="0"/>
              <a:t>Server maakt documenten</a:t>
            </a:r>
          </a:p>
          <a:p>
            <a:pPr marL="800100" lvl="1" indent="-342900">
              <a:buFont typeface="+mj-lt"/>
              <a:buAutoNum type="alphaLcParenR"/>
            </a:pPr>
            <a:r>
              <a:rPr lang="nl-NL" dirty="0"/>
              <a:t>HTML (structuur)</a:t>
            </a:r>
          </a:p>
          <a:p>
            <a:pPr marL="800100" lvl="1" indent="-342900">
              <a:buFont typeface="+mj-lt"/>
              <a:buAutoNum type="alphaLcParenR"/>
            </a:pPr>
            <a:r>
              <a:rPr lang="nl-NL" dirty="0"/>
              <a:t>CSS (Opmaak)</a:t>
            </a:r>
          </a:p>
          <a:p>
            <a:pPr marL="800100" lvl="1" indent="-342900">
              <a:buFont typeface="+mj-lt"/>
              <a:buAutoNum type="alphaLcParenR"/>
            </a:pPr>
            <a:r>
              <a:rPr lang="nl-NL" dirty="0"/>
              <a:t>Javascript (actieve inhoud)</a:t>
            </a:r>
          </a:p>
          <a:p>
            <a:pPr marL="342900" indent="-342900">
              <a:buFont typeface="+mj-lt"/>
              <a:buAutoNum type="arabicPeriod"/>
            </a:pPr>
            <a:r>
              <a:rPr lang="nl-NL" dirty="0"/>
              <a:t>Client ontvangt documenten en maakt pagina op</a:t>
            </a:r>
          </a:p>
          <a:p>
            <a:pPr marL="342900" indent="-342900">
              <a:buFont typeface="+mj-lt"/>
              <a:buAutoNum type="arabicPeriod"/>
            </a:pPr>
            <a:r>
              <a:rPr lang="nl-NL" dirty="0"/>
              <a:t>Javascript vraagt data op via separate HTTP </a:t>
            </a:r>
            <a:r>
              <a:rPr lang="nl-NL" dirty="0" err="1"/>
              <a:t>request</a:t>
            </a:r>
            <a:endParaRPr lang="nl-NL" dirty="0"/>
          </a:p>
          <a:p>
            <a:pPr marL="342900" indent="-342900">
              <a:buFont typeface="+mj-lt"/>
              <a:buAutoNum type="arabicPeriod"/>
            </a:pPr>
            <a:r>
              <a:rPr lang="nl-NL" dirty="0"/>
              <a:t>Server ontvangt HTTP </a:t>
            </a:r>
            <a:r>
              <a:rPr lang="nl-NL" dirty="0" err="1"/>
              <a:t>request</a:t>
            </a:r>
            <a:r>
              <a:rPr lang="nl-NL" dirty="0"/>
              <a:t> en bouwt dataset</a:t>
            </a:r>
          </a:p>
          <a:p>
            <a:pPr marL="342900" indent="-342900">
              <a:buFont typeface="+mj-lt"/>
              <a:buAutoNum type="arabicPeriod"/>
            </a:pPr>
            <a:r>
              <a:rPr lang="nl-NL" dirty="0"/>
              <a:t>Client ontvangt dataset</a:t>
            </a:r>
          </a:p>
          <a:p>
            <a:pPr marL="342900" indent="-342900">
              <a:buFont typeface="+mj-lt"/>
              <a:buAutoNum type="arabicPeriod"/>
            </a:pPr>
            <a:r>
              <a:rPr lang="nl-NL" dirty="0"/>
              <a:t>Client maakt weergave van dataset</a:t>
            </a:r>
          </a:p>
          <a:p>
            <a:pPr marL="342900" indent="-342900">
              <a:buFont typeface="+mj-lt"/>
              <a:buAutoNum type="arabicPeriod"/>
            </a:pPr>
            <a:r>
              <a:rPr lang="nl-NL" dirty="0"/>
              <a:t>Gebruiker heeft interactie met pagina</a:t>
            </a:r>
          </a:p>
          <a:p>
            <a:pPr marL="342900" indent="-342900">
              <a:buFont typeface="+mj-lt"/>
              <a:buAutoNum type="arabicPeriod"/>
            </a:pPr>
            <a:r>
              <a:rPr lang="nl-NL" dirty="0"/>
              <a:t>Interactie leidt tot laden van lokale nieuwe content (views/componenten)  en gegevens (via http </a:t>
            </a:r>
            <a:r>
              <a:rPr lang="nl-NL" dirty="0" err="1"/>
              <a:t>request</a:t>
            </a:r>
            <a:r>
              <a:rPr lang="nl-NL" dirty="0"/>
              <a:t>)</a:t>
            </a:r>
          </a:p>
          <a:p>
            <a:pPr marL="342900" indent="-342900">
              <a:buFont typeface="+mj-lt"/>
              <a:buAutoNum type="arabicPeriod"/>
            </a:pPr>
            <a:r>
              <a:rPr lang="nl-NL" dirty="0"/>
              <a:t>….</a:t>
            </a:r>
            <a:r>
              <a:rPr lang="nl-NL" dirty="0" err="1"/>
              <a:t>repeat</a:t>
            </a:r>
            <a:r>
              <a:rPr lang="nl-NL" dirty="0"/>
              <a:t> </a:t>
            </a:r>
            <a:r>
              <a:rPr lang="nl-NL" dirty="0" err="1"/>
              <a:t>from</a:t>
            </a:r>
            <a:r>
              <a:rPr lang="nl-NL" dirty="0"/>
              <a:t> 5</a:t>
            </a:r>
          </a:p>
          <a:p>
            <a:pPr marL="342900" indent="-342900">
              <a:buFont typeface="+mj-lt"/>
              <a:buAutoNum type="arabicPeriod"/>
            </a:pPr>
            <a:endParaRPr lang="nl-NL" dirty="0"/>
          </a:p>
        </p:txBody>
      </p:sp>
    </p:spTree>
    <p:extLst>
      <p:ext uri="{BB962C8B-B14F-4D97-AF65-F5344CB8AC3E}">
        <p14:creationId xmlns:p14="http://schemas.microsoft.com/office/powerpoint/2010/main" val="83692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62C04-A287-44D5-8F9B-5813EE803EDA}"/>
              </a:ext>
            </a:extLst>
          </p:cNvPr>
          <p:cNvSpPr>
            <a:spLocks noGrp="1"/>
          </p:cNvSpPr>
          <p:nvPr>
            <p:ph type="title"/>
          </p:nvPr>
        </p:nvSpPr>
        <p:spPr/>
        <p:txBody>
          <a:bodyPr/>
          <a:lstStyle/>
          <a:p>
            <a:r>
              <a:rPr lang="nl-NL" dirty="0"/>
              <a:t>Component </a:t>
            </a:r>
            <a:r>
              <a:rPr lang="nl-NL" dirty="0" err="1"/>
              <a:t>based</a:t>
            </a:r>
            <a:r>
              <a:rPr lang="nl-NL" dirty="0"/>
              <a:t> versus classic</a:t>
            </a:r>
          </a:p>
        </p:txBody>
      </p:sp>
      <p:pic>
        <p:nvPicPr>
          <p:cNvPr id="4" name="Afbeelding 3">
            <a:extLst>
              <a:ext uri="{FF2B5EF4-FFF2-40B4-BE49-F238E27FC236}">
                <a16:creationId xmlns:a16="http://schemas.microsoft.com/office/drawing/2014/main" id="{ABACA474-2E46-4AF0-AF68-93213FA41E76}"/>
              </a:ext>
            </a:extLst>
          </p:cNvPr>
          <p:cNvPicPr>
            <a:picLocks noChangeAspect="1"/>
          </p:cNvPicPr>
          <p:nvPr/>
        </p:nvPicPr>
        <p:blipFill>
          <a:blip r:embed="rId3"/>
          <a:stretch>
            <a:fillRect/>
          </a:stretch>
        </p:blipFill>
        <p:spPr>
          <a:xfrm>
            <a:off x="1311007" y="1504491"/>
            <a:ext cx="9184395" cy="5166222"/>
          </a:xfrm>
          <a:prstGeom prst="rect">
            <a:avLst/>
          </a:prstGeom>
        </p:spPr>
      </p:pic>
      <p:sp>
        <p:nvSpPr>
          <p:cNvPr id="5" name="Rechthoek: afgeronde hoeken 4">
            <a:extLst>
              <a:ext uri="{FF2B5EF4-FFF2-40B4-BE49-F238E27FC236}">
                <a16:creationId xmlns:a16="http://schemas.microsoft.com/office/drawing/2014/main" id="{9606B853-50AF-4611-98C9-88986FFE69DC}"/>
              </a:ext>
            </a:extLst>
          </p:cNvPr>
          <p:cNvSpPr/>
          <p:nvPr/>
        </p:nvSpPr>
        <p:spPr>
          <a:xfrm>
            <a:off x="2831335" y="2214390"/>
            <a:ext cx="3536414"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afgeronde hoeken 5">
            <a:extLst>
              <a:ext uri="{FF2B5EF4-FFF2-40B4-BE49-F238E27FC236}">
                <a16:creationId xmlns:a16="http://schemas.microsoft.com/office/drawing/2014/main" id="{EC6D3117-DC1D-47B5-AFCB-30C0A0224B6E}"/>
              </a:ext>
            </a:extLst>
          </p:cNvPr>
          <p:cNvSpPr/>
          <p:nvPr/>
        </p:nvSpPr>
        <p:spPr>
          <a:xfrm>
            <a:off x="6587168" y="2214390"/>
            <a:ext cx="4118932"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afgeronde hoeken 6">
            <a:extLst>
              <a:ext uri="{FF2B5EF4-FFF2-40B4-BE49-F238E27FC236}">
                <a16:creationId xmlns:a16="http://schemas.microsoft.com/office/drawing/2014/main" id="{6EC71929-67EB-4DB7-81EA-25C835D10F4C}"/>
              </a:ext>
            </a:extLst>
          </p:cNvPr>
          <p:cNvSpPr/>
          <p:nvPr/>
        </p:nvSpPr>
        <p:spPr>
          <a:xfrm>
            <a:off x="6676068" y="2907420"/>
            <a:ext cx="3763332" cy="74383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afgeronde hoeken 7">
            <a:extLst>
              <a:ext uri="{FF2B5EF4-FFF2-40B4-BE49-F238E27FC236}">
                <a16:creationId xmlns:a16="http://schemas.microsoft.com/office/drawing/2014/main" id="{F889451B-8A49-4916-87CD-E053724F06A9}"/>
              </a:ext>
            </a:extLst>
          </p:cNvPr>
          <p:cNvSpPr/>
          <p:nvPr/>
        </p:nvSpPr>
        <p:spPr>
          <a:xfrm>
            <a:off x="1311007" y="2214390"/>
            <a:ext cx="1309630" cy="395781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afgeronde hoeken 8">
            <a:extLst>
              <a:ext uri="{FF2B5EF4-FFF2-40B4-BE49-F238E27FC236}">
                <a16:creationId xmlns:a16="http://schemas.microsoft.com/office/drawing/2014/main" id="{ED02E121-270D-4A52-8C8C-3052F5CCD28B}"/>
              </a:ext>
            </a:extLst>
          </p:cNvPr>
          <p:cNvSpPr/>
          <p:nvPr/>
        </p:nvSpPr>
        <p:spPr>
          <a:xfrm>
            <a:off x="1330370" y="1828800"/>
            <a:ext cx="9165032" cy="258227"/>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Pijl: links/rechts 9">
            <a:extLst>
              <a:ext uri="{FF2B5EF4-FFF2-40B4-BE49-F238E27FC236}">
                <a16:creationId xmlns:a16="http://schemas.microsoft.com/office/drawing/2014/main" id="{C117EA27-0F92-4E51-821F-C05F791685E9}"/>
              </a:ext>
            </a:extLst>
          </p:cNvPr>
          <p:cNvSpPr/>
          <p:nvPr/>
        </p:nvSpPr>
        <p:spPr>
          <a:xfrm>
            <a:off x="2257425" y="4295775"/>
            <a:ext cx="1143000" cy="475199"/>
          </a:xfrm>
          <a:prstGeom prst="lef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1" name="Pijl: links/rechts 10">
            <a:extLst>
              <a:ext uri="{FF2B5EF4-FFF2-40B4-BE49-F238E27FC236}">
                <a16:creationId xmlns:a16="http://schemas.microsoft.com/office/drawing/2014/main" id="{1E5795F5-D22C-4944-A739-B29817886EF8}"/>
              </a:ext>
            </a:extLst>
          </p:cNvPr>
          <p:cNvSpPr/>
          <p:nvPr/>
        </p:nvSpPr>
        <p:spPr>
          <a:xfrm>
            <a:off x="5912886" y="4361149"/>
            <a:ext cx="1143000" cy="475199"/>
          </a:xfrm>
          <a:prstGeom prst="lef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2" name="Pijl: links/rechts 11">
            <a:extLst>
              <a:ext uri="{FF2B5EF4-FFF2-40B4-BE49-F238E27FC236}">
                <a16:creationId xmlns:a16="http://schemas.microsoft.com/office/drawing/2014/main" id="{32A0B7F8-E85F-43E8-9FF8-CF24E3D595D8}"/>
              </a:ext>
            </a:extLst>
          </p:cNvPr>
          <p:cNvSpPr/>
          <p:nvPr/>
        </p:nvSpPr>
        <p:spPr>
          <a:xfrm rot="5400000">
            <a:off x="8232889" y="3507085"/>
            <a:ext cx="743830" cy="475199"/>
          </a:xfrm>
          <a:prstGeom prst="leftRightArrow">
            <a:avLst>
              <a:gd name="adj1" fmla="val 50000"/>
              <a:gd name="adj2" fmla="val 47996"/>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3" name="Pijl: links/rechts 12">
            <a:extLst>
              <a:ext uri="{FF2B5EF4-FFF2-40B4-BE49-F238E27FC236}">
                <a16:creationId xmlns:a16="http://schemas.microsoft.com/office/drawing/2014/main" id="{5FDFCA60-673C-4D26-92EE-EB589B3E0750}"/>
              </a:ext>
            </a:extLst>
          </p:cNvPr>
          <p:cNvSpPr/>
          <p:nvPr/>
        </p:nvSpPr>
        <p:spPr>
          <a:xfrm rot="5400000">
            <a:off x="3266109" y="2092229"/>
            <a:ext cx="743830" cy="475199"/>
          </a:xfrm>
          <a:prstGeom prst="leftRightArrow">
            <a:avLst>
              <a:gd name="adj1" fmla="val 50000"/>
              <a:gd name="adj2" fmla="val 47996"/>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4" name="Kubus 13">
            <a:extLst>
              <a:ext uri="{FF2B5EF4-FFF2-40B4-BE49-F238E27FC236}">
                <a16:creationId xmlns:a16="http://schemas.microsoft.com/office/drawing/2014/main" id="{8CA0C232-1153-4DB5-8261-9E85268B632E}"/>
              </a:ext>
            </a:extLst>
          </p:cNvPr>
          <p:cNvSpPr/>
          <p:nvPr/>
        </p:nvSpPr>
        <p:spPr>
          <a:xfrm>
            <a:off x="134496" y="6241055"/>
            <a:ext cx="1143327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HTTP</a:t>
            </a:r>
          </a:p>
        </p:txBody>
      </p:sp>
      <p:sp>
        <p:nvSpPr>
          <p:cNvPr id="15" name="Kubus 14">
            <a:extLst>
              <a:ext uri="{FF2B5EF4-FFF2-40B4-BE49-F238E27FC236}">
                <a16:creationId xmlns:a16="http://schemas.microsoft.com/office/drawing/2014/main" id="{624C5B3C-D1D7-408D-BF28-7A7BD52B526D}"/>
              </a:ext>
            </a:extLst>
          </p:cNvPr>
          <p:cNvSpPr/>
          <p:nvPr/>
        </p:nvSpPr>
        <p:spPr>
          <a:xfrm>
            <a:off x="5508" y="762459"/>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RestAPI</a:t>
            </a:r>
            <a:endParaRPr lang="nl-NL" dirty="0"/>
          </a:p>
        </p:txBody>
      </p:sp>
      <p:sp>
        <p:nvSpPr>
          <p:cNvPr id="16" name="Pijl: links/rechts 15">
            <a:extLst>
              <a:ext uri="{FF2B5EF4-FFF2-40B4-BE49-F238E27FC236}">
                <a16:creationId xmlns:a16="http://schemas.microsoft.com/office/drawing/2014/main" id="{8649575E-0710-418B-97AE-CF3D6774048F}"/>
              </a:ext>
            </a:extLst>
          </p:cNvPr>
          <p:cNvSpPr/>
          <p:nvPr/>
        </p:nvSpPr>
        <p:spPr>
          <a:xfrm rot="16200000">
            <a:off x="-1777991" y="3691864"/>
            <a:ext cx="5166222" cy="361778"/>
          </a:xfrm>
          <a:prstGeom prst="leftRightArrow">
            <a:avLst/>
          </a:prstGeom>
          <a:solidFill>
            <a:srgbClr val="7030A0"/>
          </a:solidFill>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17" name="Pijl: links/rechts 16">
            <a:extLst>
              <a:ext uri="{FF2B5EF4-FFF2-40B4-BE49-F238E27FC236}">
                <a16:creationId xmlns:a16="http://schemas.microsoft.com/office/drawing/2014/main" id="{D87A3224-2DAA-4C46-A0B3-F544DBC50D60}"/>
              </a:ext>
            </a:extLst>
          </p:cNvPr>
          <p:cNvSpPr/>
          <p:nvPr/>
        </p:nvSpPr>
        <p:spPr>
          <a:xfrm rot="5400000">
            <a:off x="1548740" y="5969030"/>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8" name="Pijl: links/rechts 17">
            <a:extLst>
              <a:ext uri="{FF2B5EF4-FFF2-40B4-BE49-F238E27FC236}">
                <a16:creationId xmlns:a16="http://schemas.microsoft.com/office/drawing/2014/main" id="{80B381FC-29B1-4CD2-BFFA-11B52EEDF650}"/>
              </a:ext>
            </a:extLst>
          </p:cNvPr>
          <p:cNvSpPr/>
          <p:nvPr/>
        </p:nvSpPr>
        <p:spPr>
          <a:xfrm rot="5400000">
            <a:off x="4000795" y="6003456"/>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19" name="Pijl: links/rechts 18">
            <a:extLst>
              <a:ext uri="{FF2B5EF4-FFF2-40B4-BE49-F238E27FC236}">
                <a16:creationId xmlns:a16="http://schemas.microsoft.com/office/drawing/2014/main" id="{85A51717-70FB-4982-8DB5-E3CF71C0288A}"/>
              </a:ext>
            </a:extLst>
          </p:cNvPr>
          <p:cNvSpPr/>
          <p:nvPr/>
        </p:nvSpPr>
        <p:spPr>
          <a:xfrm rot="5400000">
            <a:off x="8185818" y="5984798"/>
            <a:ext cx="743830"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
        <p:nvSpPr>
          <p:cNvPr id="20" name="Pijl: links/rechts 19">
            <a:extLst>
              <a:ext uri="{FF2B5EF4-FFF2-40B4-BE49-F238E27FC236}">
                <a16:creationId xmlns:a16="http://schemas.microsoft.com/office/drawing/2014/main" id="{CA463EA1-E8B2-4646-8B5F-8B097DF9144B}"/>
              </a:ext>
            </a:extLst>
          </p:cNvPr>
          <p:cNvSpPr/>
          <p:nvPr/>
        </p:nvSpPr>
        <p:spPr>
          <a:xfrm rot="5400000">
            <a:off x="7857854" y="4739101"/>
            <a:ext cx="3207859" cy="475199"/>
          </a:xfrm>
          <a:prstGeom prst="leftRightArrow">
            <a:avLst>
              <a:gd name="adj1" fmla="val 50000"/>
              <a:gd name="adj2" fmla="val 47996"/>
            </a:avLst>
          </a:prstGeom>
          <a:solidFill>
            <a:srgbClr val="7030A0"/>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93462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7" grpId="0" animBg="1"/>
      <p:bldP spid="18"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62C04-A287-44D5-8F9B-5813EE803EDA}"/>
              </a:ext>
            </a:extLst>
          </p:cNvPr>
          <p:cNvSpPr>
            <a:spLocks noGrp="1"/>
          </p:cNvSpPr>
          <p:nvPr>
            <p:ph type="title"/>
          </p:nvPr>
        </p:nvSpPr>
        <p:spPr/>
        <p:txBody>
          <a:bodyPr/>
          <a:lstStyle/>
          <a:p>
            <a:r>
              <a:rPr lang="nl-NL" dirty="0"/>
              <a:t>Component </a:t>
            </a:r>
            <a:r>
              <a:rPr lang="nl-NL" dirty="0" err="1"/>
              <a:t>based</a:t>
            </a:r>
            <a:r>
              <a:rPr lang="nl-NL" dirty="0"/>
              <a:t> versus classic</a:t>
            </a:r>
          </a:p>
        </p:txBody>
      </p:sp>
      <p:pic>
        <p:nvPicPr>
          <p:cNvPr id="4" name="Afbeelding 3">
            <a:extLst>
              <a:ext uri="{FF2B5EF4-FFF2-40B4-BE49-F238E27FC236}">
                <a16:creationId xmlns:a16="http://schemas.microsoft.com/office/drawing/2014/main" id="{ABACA474-2E46-4AF0-AF68-93213FA41E76}"/>
              </a:ext>
            </a:extLst>
          </p:cNvPr>
          <p:cNvPicPr>
            <a:picLocks noChangeAspect="1"/>
          </p:cNvPicPr>
          <p:nvPr/>
        </p:nvPicPr>
        <p:blipFill>
          <a:blip r:embed="rId3"/>
          <a:stretch>
            <a:fillRect/>
          </a:stretch>
        </p:blipFill>
        <p:spPr>
          <a:xfrm>
            <a:off x="1311007" y="1504491"/>
            <a:ext cx="9184395" cy="5166222"/>
          </a:xfrm>
          <a:prstGeom prst="rect">
            <a:avLst/>
          </a:prstGeom>
        </p:spPr>
      </p:pic>
      <p:sp>
        <p:nvSpPr>
          <p:cNvPr id="5" name="Rechthoek: afgeronde hoeken 4">
            <a:extLst>
              <a:ext uri="{FF2B5EF4-FFF2-40B4-BE49-F238E27FC236}">
                <a16:creationId xmlns:a16="http://schemas.microsoft.com/office/drawing/2014/main" id="{9606B853-50AF-4611-98C9-88986FFE69DC}"/>
              </a:ext>
            </a:extLst>
          </p:cNvPr>
          <p:cNvSpPr/>
          <p:nvPr/>
        </p:nvSpPr>
        <p:spPr>
          <a:xfrm>
            <a:off x="2831335" y="2214390"/>
            <a:ext cx="3536414"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afgeronde hoeken 5">
            <a:extLst>
              <a:ext uri="{FF2B5EF4-FFF2-40B4-BE49-F238E27FC236}">
                <a16:creationId xmlns:a16="http://schemas.microsoft.com/office/drawing/2014/main" id="{EC6D3117-DC1D-47B5-AFCB-30C0A0224B6E}"/>
              </a:ext>
            </a:extLst>
          </p:cNvPr>
          <p:cNvSpPr/>
          <p:nvPr/>
        </p:nvSpPr>
        <p:spPr>
          <a:xfrm>
            <a:off x="6587168" y="2214390"/>
            <a:ext cx="4118932" cy="415466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afgeronde hoeken 6">
            <a:extLst>
              <a:ext uri="{FF2B5EF4-FFF2-40B4-BE49-F238E27FC236}">
                <a16:creationId xmlns:a16="http://schemas.microsoft.com/office/drawing/2014/main" id="{6EC71929-67EB-4DB7-81EA-25C835D10F4C}"/>
              </a:ext>
            </a:extLst>
          </p:cNvPr>
          <p:cNvSpPr/>
          <p:nvPr/>
        </p:nvSpPr>
        <p:spPr>
          <a:xfrm>
            <a:off x="6676068" y="2907420"/>
            <a:ext cx="3763332" cy="74383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afgeronde hoeken 7">
            <a:extLst>
              <a:ext uri="{FF2B5EF4-FFF2-40B4-BE49-F238E27FC236}">
                <a16:creationId xmlns:a16="http://schemas.microsoft.com/office/drawing/2014/main" id="{F889451B-8A49-4916-87CD-E053724F06A9}"/>
              </a:ext>
            </a:extLst>
          </p:cNvPr>
          <p:cNvSpPr/>
          <p:nvPr/>
        </p:nvSpPr>
        <p:spPr>
          <a:xfrm>
            <a:off x="1311007" y="2214390"/>
            <a:ext cx="1309630" cy="3957810"/>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afgeronde hoeken 8">
            <a:extLst>
              <a:ext uri="{FF2B5EF4-FFF2-40B4-BE49-F238E27FC236}">
                <a16:creationId xmlns:a16="http://schemas.microsoft.com/office/drawing/2014/main" id="{ED02E121-270D-4A52-8C8C-3052F5CCD28B}"/>
              </a:ext>
            </a:extLst>
          </p:cNvPr>
          <p:cNvSpPr/>
          <p:nvPr/>
        </p:nvSpPr>
        <p:spPr>
          <a:xfrm>
            <a:off x="1330370" y="1828800"/>
            <a:ext cx="9165032" cy="258227"/>
          </a:xfrm>
          <a:prstGeom prst="roundRect">
            <a:avLst/>
          </a:prstGeom>
          <a:solidFill>
            <a:srgbClr val="185BA7">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Kubus 2">
            <a:extLst>
              <a:ext uri="{FF2B5EF4-FFF2-40B4-BE49-F238E27FC236}">
                <a16:creationId xmlns:a16="http://schemas.microsoft.com/office/drawing/2014/main" id="{71CF72CF-92E2-4124-8F17-8F95B2E6C1A6}"/>
              </a:ext>
            </a:extLst>
          </p:cNvPr>
          <p:cNvSpPr/>
          <p:nvPr/>
        </p:nvSpPr>
        <p:spPr>
          <a:xfrm>
            <a:off x="4397728" y="6343765"/>
            <a:ext cx="6564055"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Store</a:t>
            </a:r>
          </a:p>
        </p:txBody>
      </p:sp>
      <p:cxnSp>
        <p:nvCxnSpPr>
          <p:cNvPr id="16" name="Rechte verbindingslijn met pijl 15">
            <a:extLst>
              <a:ext uri="{FF2B5EF4-FFF2-40B4-BE49-F238E27FC236}">
                <a16:creationId xmlns:a16="http://schemas.microsoft.com/office/drawing/2014/main" id="{696B64C9-F92B-402D-B263-DA08B39A40BC}"/>
              </a:ext>
            </a:extLst>
          </p:cNvPr>
          <p:cNvCxnSpPr/>
          <p:nvPr/>
        </p:nvCxnSpPr>
        <p:spPr>
          <a:xfrm>
            <a:off x="1938969" y="4803354"/>
            <a:ext cx="3073706" cy="1867359"/>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Rechte verbindingslijn met pijl 16">
            <a:extLst>
              <a:ext uri="{FF2B5EF4-FFF2-40B4-BE49-F238E27FC236}">
                <a16:creationId xmlns:a16="http://schemas.microsoft.com/office/drawing/2014/main" id="{A630B451-BE5C-400D-9FC7-1640E6663C78}"/>
              </a:ext>
            </a:extLst>
          </p:cNvPr>
          <p:cNvCxnSpPr>
            <a:cxnSpLocks/>
          </p:cNvCxnSpPr>
          <p:nvPr/>
        </p:nvCxnSpPr>
        <p:spPr>
          <a:xfrm>
            <a:off x="5785462" y="4961129"/>
            <a:ext cx="771871" cy="170958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0" name="Rechte verbindingslijn met pijl 19">
            <a:extLst>
              <a:ext uri="{FF2B5EF4-FFF2-40B4-BE49-F238E27FC236}">
                <a16:creationId xmlns:a16="http://schemas.microsoft.com/office/drawing/2014/main" id="{95E47DBB-56C6-45E7-AD0A-28D81B0BAC9D}"/>
              </a:ext>
            </a:extLst>
          </p:cNvPr>
          <p:cNvCxnSpPr>
            <a:cxnSpLocks/>
          </p:cNvCxnSpPr>
          <p:nvPr/>
        </p:nvCxnSpPr>
        <p:spPr>
          <a:xfrm>
            <a:off x="3975416" y="1955493"/>
            <a:ext cx="981258" cy="4646852"/>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4" name="Rechte verbindingslijn met pijl 23">
            <a:extLst>
              <a:ext uri="{FF2B5EF4-FFF2-40B4-BE49-F238E27FC236}">
                <a16:creationId xmlns:a16="http://schemas.microsoft.com/office/drawing/2014/main" id="{929E36E0-612E-4C52-9E3B-1E80059B5397}"/>
              </a:ext>
            </a:extLst>
          </p:cNvPr>
          <p:cNvCxnSpPr>
            <a:cxnSpLocks/>
          </p:cNvCxnSpPr>
          <p:nvPr/>
        </p:nvCxnSpPr>
        <p:spPr>
          <a:xfrm flipV="1">
            <a:off x="5012676" y="2562818"/>
            <a:ext cx="619657" cy="4073870"/>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Rechte verbindingslijn met pijl 26">
            <a:extLst>
              <a:ext uri="{FF2B5EF4-FFF2-40B4-BE49-F238E27FC236}">
                <a16:creationId xmlns:a16="http://schemas.microsoft.com/office/drawing/2014/main" id="{C5BF3BAE-3AB1-4108-8853-091A1EBD6DF9}"/>
              </a:ext>
            </a:extLst>
          </p:cNvPr>
          <p:cNvCxnSpPr>
            <a:cxnSpLocks/>
          </p:cNvCxnSpPr>
          <p:nvPr/>
        </p:nvCxnSpPr>
        <p:spPr>
          <a:xfrm flipV="1">
            <a:off x="6557333" y="3849019"/>
            <a:ext cx="1387745" cy="282169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30" name="Rechte verbindingslijn met pijl 29">
            <a:extLst>
              <a:ext uri="{FF2B5EF4-FFF2-40B4-BE49-F238E27FC236}">
                <a16:creationId xmlns:a16="http://schemas.microsoft.com/office/drawing/2014/main" id="{8C3CD661-708C-41A9-8571-8750D963684A}"/>
              </a:ext>
            </a:extLst>
          </p:cNvPr>
          <p:cNvCxnSpPr>
            <a:cxnSpLocks/>
          </p:cNvCxnSpPr>
          <p:nvPr/>
        </p:nvCxnSpPr>
        <p:spPr>
          <a:xfrm flipH="1" flipV="1">
            <a:off x="8557734" y="3200936"/>
            <a:ext cx="219419" cy="163600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32" name="Kubus 31">
            <a:extLst>
              <a:ext uri="{FF2B5EF4-FFF2-40B4-BE49-F238E27FC236}">
                <a16:creationId xmlns:a16="http://schemas.microsoft.com/office/drawing/2014/main" id="{7713E9CA-A1FC-4063-8475-18FAE1E297AD}"/>
              </a:ext>
            </a:extLst>
          </p:cNvPr>
          <p:cNvSpPr/>
          <p:nvPr/>
        </p:nvSpPr>
        <p:spPr>
          <a:xfrm>
            <a:off x="134496" y="6241055"/>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HTTP</a:t>
            </a:r>
          </a:p>
        </p:txBody>
      </p:sp>
      <p:sp>
        <p:nvSpPr>
          <p:cNvPr id="33" name="Pijl: links/rechts 32">
            <a:extLst>
              <a:ext uri="{FF2B5EF4-FFF2-40B4-BE49-F238E27FC236}">
                <a16:creationId xmlns:a16="http://schemas.microsoft.com/office/drawing/2014/main" id="{86DEB916-8665-4272-A097-2CA91174268C}"/>
              </a:ext>
            </a:extLst>
          </p:cNvPr>
          <p:cNvSpPr/>
          <p:nvPr/>
        </p:nvSpPr>
        <p:spPr>
          <a:xfrm>
            <a:off x="1516657" y="6421456"/>
            <a:ext cx="3176529" cy="361778"/>
          </a:xfrm>
          <a:prstGeom prst="leftRightArrow">
            <a:avLst/>
          </a:prstGeom>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sp>
        <p:nvSpPr>
          <p:cNvPr id="34" name="Kubus 33">
            <a:extLst>
              <a:ext uri="{FF2B5EF4-FFF2-40B4-BE49-F238E27FC236}">
                <a16:creationId xmlns:a16="http://schemas.microsoft.com/office/drawing/2014/main" id="{4931F969-74EE-47E9-87E3-DF5CAC59CE1C}"/>
              </a:ext>
            </a:extLst>
          </p:cNvPr>
          <p:cNvSpPr/>
          <p:nvPr/>
        </p:nvSpPr>
        <p:spPr>
          <a:xfrm>
            <a:off x="0" y="680750"/>
            <a:ext cx="1703024" cy="58584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RestAPI</a:t>
            </a:r>
            <a:endParaRPr lang="nl-NL" dirty="0"/>
          </a:p>
        </p:txBody>
      </p:sp>
      <p:sp>
        <p:nvSpPr>
          <p:cNvPr id="35" name="Pijl: links/rechts 34">
            <a:extLst>
              <a:ext uri="{FF2B5EF4-FFF2-40B4-BE49-F238E27FC236}">
                <a16:creationId xmlns:a16="http://schemas.microsoft.com/office/drawing/2014/main" id="{5BA00E0B-3747-46D2-96F2-69074D9598AC}"/>
              </a:ext>
            </a:extLst>
          </p:cNvPr>
          <p:cNvSpPr/>
          <p:nvPr/>
        </p:nvSpPr>
        <p:spPr>
          <a:xfrm rot="16200000">
            <a:off x="-1849935" y="3619920"/>
            <a:ext cx="5310110" cy="361778"/>
          </a:xfrm>
          <a:prstGeom prst="leftRightArrow">
            <a:avLst/>
          </a:prstGeom>
          <a:ln w="28575">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cxnSp>
        <p:nvCxnSpPr>
          <p:cNvPr id="21" name="Rechte verbindingslijn met pijl 20">
            <a:extLst>
              <a:ext uri="{FF2B5EF4-FFF2-40B4-BE49-F238E27FC236}">
                <a16:creationId xmlns:a16="http://schemas.microsoft.com/office/drawing/2014/main" id="{02FB33FE-B497-43B3-972E-27C75E878E7A}"/>
              </a:ext>
            </a:extLst>
          </p:cNvPr>
          <p:cNvCxnSpPr>
            <a:cxnSpLocks/>
          </p:cNvCxnSpPr>
          <p:nvPr/>
        </p:nvCxnSpPr>
        <p:spPr>
          <a:xfrm flipH="1" flipV="1">
            <a:off x="5433848" y="4961129"/>
            <a:ext cx="1123486" cy="1709584"/>
          </a:xfrm>
          <a:prstGeom prst="straightConnector1">
            <a:avLst/>
          </a:prstGeom>
          <a:ln w="57150">
            <a:solidFill>
              <a:srgbClr val="7030A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4578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3" grpId="0" animBg="1"/>
      <p:bldP spid="32" grpId="0" animBg="1"/>
      <p:bldP spid="33" grpId="0" animBg="1"/>
      <p:bldP spid="34"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The Code</a:t>
            </a:r>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a:t>Git Hub</a:t>
            </a:r>
          </a:p>
          <a:p>
            <a:r>
              <a:rPr lang="nl-NL" dirty="0"/>
              <a:t>Code &amp; Information</a:t>
            </a:r>
          </a:p>
          <a:p>
            <a:pPr marL="0" indent="0">
              <a:buNone/>
            </a:pPr>
            <a:endParaRPr lang="nl-NL" dirty="0"/>
          </a:p>
        </p:txBody>
      </p:sp>
    </p:spTree>
    <p:extLst>
      <p:ext uri="{BB962C8B-B14F-4D97-AF65-F5344CB8AC3E}">
        <p14:creationId xmlns:p14="http://schemas.microsoft.com/office/powerpoint/2010/main" val="799259018"/>
      </p:ext>
    </p:extLst>
  </p:cSld>
  <p:clrMapOvr>
    <a:masterClrMapping/>
  </p:clrMapOvr>
</p:sld>
</file>

<file path=ppt/theme/theme1.xml><?xml version="1.0" encoding="utf-8"?>
<a:theme xmlns:a="http://schemas.openxmlformats.org/drawingml/2006/main" name="NHLStendenTheme">
  <a:themeElements>
    <a:clrScheme name="NHL Stenden">
      <a:dk1>
        <a:srgbClr val="1C1C1A"/>
      </a:dk1>
      <a:lt1>
        <a:sysClr val="window" lastClr="FFFFFF"/>
      </a:lt1>
      <a:dk2>
        <a:srgbClr val="185BA7"/>
      </a:dk2>
      <a:lt2>
        <a:srgbClr val="FFFFFF"/>
      </a:lt2>
      <a:accent1>
        <a:srgbClr val="185BA7"/>
      </a:accent1>
      <a:accent2>
        <a:srgbClr val="DF3138"/>
      </a:accent2>
      <a:accent3>
        <a:srgbClr val="168488"/>
      </a:accent3>
      <a:accent4>
        <a:srgbClr val="185BA7"/>
      </a:accent4>
      <a:accent5>
        <a:srgbClr val="DF3138"/>
      </a:accent5>
      <a:accent6>
        <a:srgbClr val="168488"/>
      </a:accent6>
      <a:hlink>
        <a:srgbClr val="185BA7"/>
      </a:hlink>
      <a:folHlink>
        <a:srgbClr val="185BA7"/>
      </a:folHlink>
    </a:clrScheme>
    <a:fontScheme name="NHL Stenden">
      <a:majorFont>
        <a:latin typeface="Calibri"/>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2" id="{5ADB8579-E16D-46F2-9E4D-AF61D6EEBB1C}" vid="{C68D55C8-5FAC-4DDA-A100-FDC61DA44469}"/>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Standaard presentatie NHL Stenden</Template>
  <TotalTime>5154</TotalTime>
  <Words>1816</Words>
  <Application>Microsoft Office PowerPoint</Application>
  <PresentationFormat>Breedbeeld</PresentationFormat>
  <Paragraphs>406</Paragraphs>
  <Slides>48</Slides>
  <Notes>18</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48</vt:i4>
      </vt:variant>
    </vt:vector>
  </HeadingPairs>
  <TitlesOfParts>
    <vt:vector size="53" baseType="lpstr">
      <vt:lpstr>Arial</vt:lpstr>
      <vt:lpstr>Calibri</vt:lpstr>
      <vt:lpstr>Courier New</vt:lpstr>
      <vt:lpstr>Wingdings</vt:lpstr>
      <vt:lpstr>NHLStendenTheme</vt:lpstr>
      <vt:lpstr>Front-End Web Development</vt:lpstr>
      <vt:lpstr>PowerPoint-presentatie</vt:lpstr>
      <vt:lpstr>Algemeen</vt:lpstr>
      <vt:lpstr>Verschil Front-end / Back-end versus traditioneel</vt:lpstr>
      <vt:lpstr>Traditioneel</vt:lpstr>
      <vt:lpstr>Front-end development</vt:lpstr>
      <vt:lpstr>Component based versus classic</vt:lpstr>
      <vt:lpstr>Component based versus classic</vt:lpstr>
      <vt:lpstr>The Code</vt:lpstr>
      <vt:lpstr>Code &amp; Information</vt:lpstr>
      <vt:lpstr>Angular – mijn eerste applicatie</vt:lpstr>
      <vt:lpstr>What is Front-End Development?</vt:lpstr>
      <vt:lpstr>What is Front-End Development?</vt:lpstr>
      <vt:lpstr>Mogelijke onderdelen</vt:lpstr>
      <vt:lpstr>De client - problemen</vt:lpstr>
      <vt:lpstr>PowerPoint-presentatie</vt:lpstr>
      <vt:lpstr>PowerPoint-presentatie</vt:lpstr>
      <vt:lpstr>PowerPoint-presentatie</vt:lpstr>
      <vt:lpstr>Waarom (g)een GUI?</vt:lpstr>
      <vt:lpstr>Voorbeeld: HTTTrack website copier</vt:lpstr>
      <vt:lpstr>Voorbeeld van Linux wget</vt:lpstr>
      <vt:lpstr>Hoe werkt het web?</vt:lpstr>
      <vt:lpstr>Sequence diagram</vt:lpstr>
      <vt:lpstr>The Basics</vt:lpstr>
      <vt:lpstr>Basic Client Output</vt:lpstr>
      <vt:lpstr>DOM Model</vt:lpstr>
      <vt:lpstr>DOM Model</vt:lpstr>
      <vt:lpstr>DOM Model</vt:lpstr>
      <vt:lpstr>DOM Manipulation</vt:lpstr>
      <vt:lpstr>Selectors</vt:lpstr>
      <vt:lpstr>Het maken van een nieuw item</vt:lpstr>
      <vt:lpstr>Vanilla JS vs Jquery</vt:lpstr>
      <vt:lpstr>Asynchrone functies</vt:lpstr>
      <vt:lpstr>Asynchrone functies</vt:lpstr>
      <vt:lpstr>Callback ellende</vt:lpstr>
      <vt:lpstr>Promises</vt:lpstr>
      <vt:lpstr>Promises - Resolved</vt:lpstr>
      <vt:lpstr>Promises - Reject</vt:lpstr>
      <vt:lpstr>Frameworks</vt:lpstr>
      <vt:lpstr>Angular</vt:lpstr>
      <vt:lpstr>Componenten</vt:lpstr>
      <vt:lpstr>Variant 1: Master - Detail</vt:lpstr>
      <vt:lpstr>Variant 1: Master – Detail met store</vt:lpstr>
      <vt:lpstr>Variant 1: Master – Detail met store – met HTTP/Backend</vt:lpstr>
      <vt:lpstr>Animations, Tekenen en Templates</vt:lpstr>
      <vt:lpstr>CSS vs JS</vt:lpstr>
      <vt:lpstr>SVG &amp; Canvas</vt:lpstr>
      <vt:lpstr>Templating</vt:lpstr>
    </vt:vector>
  </TitlesOfParts>
  <Company>NHL 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Molema, G.J.M.</dc:creator>
  <cp:lastModifiedBy>Martin Molema</cp:lastModifiedBy>
  <cp:revision>134</cp:revision>
  <dcterms:created xsi:type="dcterms:W3CDTF">2018-06-08T13:36:05Z</dcterms:created>
  <dcterms:modified xsi:type="dcterms:W3CDTF">2020-12-07T18:38:00Z</dcterms:modified>
</cp:coreProperties>
</file>