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9" r:id="rId4"/>
    <p:sldId id="261" r:id="rId5"/>
    <p:sldId id="262" r:id="rId6"/>
    <p:sldId id="263" r:id="rId7"/>
    <p:sldId id="264" r:id="rId8"/>
    <p:sldId id="266" r:id="rId9"/>
    <p:sldId id="267" r:id="rId10"/>
    <p:sldId id="268" r:id="rId11"/>
    <p:sldId id="288" r:id="rId12"/>
    <p:sldId id="271" r:id="rId13"/>
    <p:sldId id="272" r:id="rId14"/>
    <p:sldId id="273" r:id="rId15"/>
    <p:sldId id="274" r:id="rId16"/>
    <p:sldId id="275" r:id="rId17"/>
    <p:sldId id="276" r:id="rId18"/>
    <p:sldId id="277" r:id="rId19"/>
    <p:sldId id="278" r:id="rId20"/>
    <p:sldId id="279" r:id="rId21"/>
    <p:sldId id="280" r:id="rId22"/>
    <p:sldId id="281" r:id="rId23"/>
    <p:sldId id="283" r:id="rId24"/>
    <p:sldId id="284" r:id="rId25"/>
    <p:sldId id="290" r:id="rId26"/>
    <p:sldId id="286" r:id="rId27"/>
    <p:sldId id="287" r:id="rId28"/>
    <p:sldId id="289" r:id="rId29"/>
    <p:sldId id="2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CCECFF"/>
    <a:srgbClr val="FF99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52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36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dirty="0" err="1"/>
              <a:t>Bảng</a:t>
            </a:r>
            <a:r>
              <a:rPr lang="en-US" dirty="0"/>
              <a:t> </a:t>
            </a:r>
            <a:r>
              <a:rPr lang="en-US" dirty="0" err="1"/>
              <a:t>đánh</a:t>
            </a:r>
            <a:r>
              <a:rPr lang="en-US" dirty="0"/>
              <a:t> </a:t>
            </a:r>
            <a:r>
              <a:rPr lang="en-US" dirty="0" err="1"/>
              <a:t>giá</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ảnh</a:t>
            </a:r>
            <a:r>
              <a:rPr lang="en-US" dirty="0"/>
              <a:t> </a:t>
            </a:r>
            <a:r>
              <a:rPr lang="en-US" dirty="0" err="1"/>
              <a:t>hưởng</a:t>
            </a:r>
            <a:r>
              <a:rPr lang="en-US" dirty="0"/>
              <a:t> </a:t>
            </a:r>
            <a:r>
              <a:rPr lang="en-US" dirty="0" err="1"/>
              <a:t>đến</a:t>
            </a:r>
            <a:r>
              <a:rPr lang="en-US" dirty="0"/>
              <a:t> </a:t>
            </a:r>
            <a:r>
              <a:rPr lang="en-US" dirty="0" err="1"/>
              <a:t>quyết</a:t>
            </a:r>
            <a:r>
              <a:rPr lang="en-US" dirty="0"/>
              <a:t> </a:t>
            </a:r>
            <a:r>
              <a:rPr lang="en-US" dirty="0" err="1"/>
              <a:t>định</a:t>
            </a:r>
            <a:r>
              <a:rPr lang="en-US" dirty="0"/>
              <a:t> </a:t>
            </a:r>
            <a:r>
              <a:rPr lang="en-US" dirty="0" err="1"/>
              <a:t>chọn</a:t>
            </a:r>
            <a:r>
              <a:rPr lang="en-US" dirty="0"/>
              <a:t> </a:t>
            </a:r>
            <a:r>
              <a:rPr lang="en-US" dirty="0" err="1"/>
              <a:t>nghành</a:t>
            </a:r>
            <a:r>
              <a:rPr lang="en-US" dirty="0"/>
              <a:t> QLCN </a:t>
            </a:r>
            <a:r>
              <a:rPr lang="en-US" dirty="0" err="1"/>
              <a:t>của</a:t>
            </a:r>
            <a:r>
              <a:rPr lang="en-US" dirty="0"/>
              <a:t> </a:t>
            </a:r>
            <a:r>
              <a:rPr lang="en-US" dirty="0" err="1"/>
              <a:t>Sinh</a:t>
            </a:r>
            <a:r>
              <a:rPr lang="en-US" dirty="0"/>
              <a:t> </a:t>
            </a:r>
            <a:r>
              <a:rPr lang="en-US" dirty="0" err="1"/>
              <a:t>Viên</a:t>
            </a:r>
            <a:r>
              <a:rPr lang="en-US" dirty="0"/>
              <a:t> D21 </a:t>
            </a:r>
            <a:r>
              <a:rPr lang="en-US" dirty="0" err="1"/>
              <a:t>Tại</a:t>
            </a:r>
            <a:r>
              <a:rPr lang="en-US" dirty="0"/>
              <a:t> </a:t>
            </a:r>
            <a:r>
              <a:rPr lang="en-US" dirty="0" err="1"/>
              <a:t>đại</a:t>
            </a:r>
            <a:r>
              <a:rPr lang="en-US" dirty="0"/>
              <a:t> </a:t>
            </a:r>
            <a:r>
              <a:rPr lang="en-US" dirty="0" err="1"/>
              <a:t>học</a:t>
            </a:r>
            <a:r>
              <a:rPr lang="en-US" dirty="0"/>
              <a:t> </a:t>
            </a:r>
            <a:r>
              <a:rPr lang="en-US" dirty="0" err="1"/>
              <a:t>Thủ</a:t>
            </a:r>
            <a:r>
              <a:rPr lang="en-US" dirty="0"/>
              <a:t> </a:t>
            </a:r>
            <a:r>
              <a:rPr lang="en-US" dirty="0" err="1"/>
              <a:t>Dầu</a:t>
            </a:r>
            <a:r>
              <a:rPr lang="en-US" dirty="0"/>
              <a:t> </a:t>
            </a:r>
            <a:r>
              <a:rPr lang="en-US" dirty="0" err="1"/>
              <a:t>Một</a:t>
            </a:r>
            <a:endParaRPr lang="en-US" dirty="0"/>
          </a:p>
        </c:rich>
      </c:tx>
      <c:layout>
        <c:manualLayout>
          <c:xMode val="edge"/>
          <c:yMode val="edge"/>
          <c:x val="0.11774879702537183"/>
          <c:y val="1.984126984126984E-2"/>
        </c:manualLayout>
      </c:layout>
      <c:overlay val="0"/>
      <c:spPr>
        <a:noFill/>
        <a:ln>
          <a:noFill/>
        </a:ln>
        <a:effectLst/>
      </c:spPr>
      <c:txPr>
        <a:bodyPr rot="0" spcFirstLastPara="1" vertOverflow="ellipsis" vert="horz" wrap="square" anchor="ctr" anchorCtr="1"/>
        <a:lstStyle/>
        <a:p>
          <a:pPr>
            <a:defRPr sz="336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bar"/>
        <c:grouping val="clustered"/>
        <c:varyColors val="0"/>
        <c:ser>
          <c:idx val="0"/>
          <c:order val="0"/>
          <c:tx>
            <c:strRef>
              <c:f>Sheet1!$B$1</c:f>
              <c:strCache>
                <c:ptCount val="1"/>
                <c:pt idx="0">
                  <c:v>Có </c:v>
                </c:pt>
              </c:strCache>
            </c:strRef>
          </c:tx>
          <c:spPr>
            <a:solidFill>
              <a:schemeClr val="accent1"/>
            </a:solidFill>
            <a:ln>
              <a:noFill/>
            </a:ln>
            <a:effectLst/>
          </c:spPr>
          <c:invertIfNegative val="0"/>
          <c:cat>
            <c:strRef>
              <c:f>Sheet1!$A$2:$A$6</c:f>
              <c:strCache>
                <c:ptCount val="5"/>
                <c:pt idx="0">
                  <c:v>Khác</c:v>
                </c:pt>
                <c:pt idx="1">
                  <c:v>Phương tiện truyền thông đại chúng</c:v>
                </c:pt>
                <c:pt idx="2">
                  <c:v>Bạn bè</c:v>
                </c:pt>
                <c:pt idx="3">
                  <c:v>Nhà Trường</c:v>
                </c:pt>
                <c:pt idx="4">
                  <c:v>Bố mẹ và người thân</c:v>
                </c:pt>
              </c:strCache>
            </c:strRef>
          </c:cat>
          <c:val>
            <c:numRef>
              <c:f>Sheet1!$B$2:$B$6</c:f>
              <c:numCache>
                <c:formatCode>General</c:formatCode>
                <c:ptCount val="5"/>
                <c:pt idx="0">
                  <c:v>5</c:v>
                </c:pt>
                <c:pt idx="1">
                  <c:v>4</c:v>
                </c:pt>
                <c:pt idx="2">
                  <c:v>2</c:v>
                </c:pt>
                <c:pt idx="3">
                  <c:v>8</c:v>
                </c:pt>
                <c:pt idx="4">
                  <c:v>5</c:v>
                </c:pt>
              </c:numCache>
            </c:numRef>
          </c:val>
          <c:extLst>
            <c:ext xmlns:c16="http://schemas.microsoft.com/office/drawing/2014/chart" uri="{C3380CC4-5D6E-409C-BE32-E72D297353CC}">
              <c16:uniqueId val="{00000000-C79F-4B80-B302-729226970524}"/>
            </c:ext>
          </c:extLst>
        </c:ser>
        <c:ser>
          <c:idx val="1"/>
          <c:order val="1"/>
          <c:tx>
            <c:strRef>
              <c:f>Sheet1!$C$1</c:f>
              <c:strCache>
                <c:ptCount val="1"/>
                <c:pt idx="0">
                  <c:v>Không</c:v>
                </c:pt>
              </c:strCache>
            </c:strRef>
          </c:tx>
          <c:spPr>
            <a:solidFill>
              <a:schemeClr val="accent2"/>
            </a:solidFill>
            <a:ln>
              <a:noFill/>
            </a:ln>
            <a:effectLst/>
          </c:spPr>
          <c:invertIfNegative val="0"/>
          <c:cat>
            <c:strRef>
              <c:f>Sheet1!$A$2:$A$6</c:f>
              <c:strCache>
                <c:ptCount val="5"/>
                <c:pt idx="0">
                  <c:v>Khác</c:v>
                </c:pt>
                <c:pt idx="1">
                  <c:v>Phương tiện truyền thông đại chúng</c:v>
                </c:pt>
                <c:pt idx="2">
                  <c:v>Bạn bè</c:v>
                </c:pt>
                <c:pt idx="3">
                  <c:v>Nhà Trường</c:v>
                </c:pt>
                <c:pt idx="4">
                  <c:v>Bố mẹ và người thân</c:v>
                </c:pt>
              </c:strCache>
            </c:strRef>
          </c:cat>
          <c:val>
            <c:numRef>
              <c:f>Sheet1!$C$2:$C$6</c:f>
              <c:numCache>
                <c:formatCode>General</c:formatCode>
                <c:ptCount val="5"/>
                <c:pt idx="0">
                  <c:v>6</c:v>
                </c:pt>
                <c:pt idx="1">
                  <c:v>3</c:v>
                </c:pt>
                <c:pt idx="2">
                  <c:v>9</c:v>
                </c:pt>
                <c:pt idx="3">
                  <c:v>5</c:v>
                </c:pt>
                <c:pt idx="4">
                  <c:v>2</c:v>
                </c:pt>
              </c:numCache>
            </c:numRef>
          </c:val>
          <c:extLst>
            <c:ext xmlns:c16="http://schemas.microsoft.com/office/drawing/2014/chart" uri="{C3380CC4-5D6E-409C-BE32-E72D297353CC}">
              <c16:uniqueId val="{00000001-C79F-4B80-B302-729226970524}"/>
            </c:ext>
          </c:extLst>
        </c:ser>
        <c:dLbls>
          <c:showLegendKey val="0"/>
          <c:showVal val="0"/>
          <c:showCatName val="0"/>
          <c:showSerName val="0"/>
          <c:showPercent val="0"/>
          <c:showBubbleSize val="0"/>
        </c:dLbls>
        <c:gapWidth val="182"/>
        <c:axId val="205481616"/>
        <c:axId val="205482864"/>
      </c:barChart>
      <c:catAx>
        <c:axId val="2054816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05482864"/>
        <c:crosses val="autoZero"/>
        <c:auto val="1"/>
        <c:lblAlgn val="ctr"/>
        <c:lblOffset val="100"/>
        <c:noMultiLvlLbl val="0"/>
      </c:catAx>
      <c:valAx>
        <c:axId val="2054828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054816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sz="28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DFEB3B-C06F-485B-ADBE-8D6779F9DEEF}" type="doc">
      <dgm:prSet loTypeId="urn:microsoft.com/office/officeart/2005/8/layout/process4" loCatId="process" qsTypeId="urn:microsoft.com/office/officeart/2005/8/quickstyle/3d2" qsCatId="3D" csTypeId="urn:microsoft.com/office/officeart/2005/8/colors/accent2_3" csCatId="accent2" phldr="1"/>
      <dgm:spPr/>
    </dgm:pt>
    <dgm:pt modelId="{11E92F20-3E70-46BE-B721-3670B84C0B41}">
      <dgm:prSet phldrT="[Text]" custT="1"/>
      <dgm:spPr>
        <a:solidFill>
          <a:schemeClr val="bg2">
            <a:lumMod val="90000"/>
          </a:schemeClr>
        </a:solidFill>
      </dgm:spPr>
      <dgm:t>
        <a:bodyPr/>
        <a:lstStyle/>
        <a:p>
          <a:r>
            <a:rPr lang="en-US" sz="3200" b="1" dirty="0" err="1">
              <a:solidFill>
                <a:schemeClr val="tx1"/>
              </a:solidFill>
              <a:latin typeface="Times New Roman" panose="02020603050405020304" pitchFamily="18" charset="0"/>
              <a:cs typeface="Times New Roman" panose="02020603050405020304" pitchFamily="18" charset="0"/>
            </a:rPr>
            <a:t>Tìm</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hiểu</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vai</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trò</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của</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định</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hướng</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nghề</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nghiệp</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và</a:t>
          </a:r>
          <a:r>
            <a:rPr lang="en-US" sz="3200" b="1" dirty="0">
              <a:solidFill>
                <a:schemeClr val="tx1"/>
              </a:solidFill>
              <a:latin typeface="Times New Roman" panose="02020603050405020304" pitchFamily="18" charset="0"/>
              <a:cs typeface="Times New Roman" panose="02020603050405020304" pitchFamily="18" charset="0"/>
            </a:rPr>
            <a:t> </a:t>
          </a:r>
          <a:r>
            <a:rPr lang="vi-VN" sz="3200" b="1" dirty="0">
              <a:solidFill>
                <a:schemeClr val="tx1"/>
              </a:solidFill>
              <a:latin typeface="Times New Roman" panose="02020603050405020304" pitchFamily="18" charset="0"/>
              <a:cs typeface="Times New Roman" panose="02020603050405020304" pitchFamily="18" charset="0"/>
            </a:rPr>
            <a:t>tầm ảnh hưởng của định hướng nghề nghiệp đối với sinh viên, xã hội </a:t>
          </a:r>
          <a:endParaRPr lang="en-US" sz="3200" b="1" dirty="0">
            <a:solidFill>
              <a:schemeClr val="tx1"/>
            </a:solidFill>
            <a:latin typeface="Times New Roman" panose="02020603050405020304" pitchFamily="18" charset="0"/>
            <a:cs typeface="Times New Roman" panose="02020603050405020304" pitchFamily="18" charset="0"/>
          </a:endParaRPr>
        </a:p>
      </dgm:t>
    </dgm:pt>
    <dgm:pt modelId="{94E00B3E-4D5D-4BE7-90F1-8AABEC314724}" type="parTrans" cxnId="{24B454CE-4525-42C0-BA6E-4C1748E9B47B}">
      <dgm:prSet/>
      <dgm:spPr/>
      <dgm:t>
        <a:bodyPr/>
        <a:lstStyle/>
        <a:p>
          <a:endParaRPr lang="en-US"/>
        </a:p>
      </dgm:t>
    </dgm:pt>
    <dgm:pt modelId="{81F8F396-F3D5-45A9-80D3-A6487EE66715}" type="sibTrans" cxnId="{24B454CE-4525-42C0-BA6E-4C1748E9B47B}">
      <dgm:prSet/>
      <dgm:spPr/>
      <dgm:t>
        <a:bodyPr/>
        <a:lstStyle/>
        <a:p>
          <a:endParaRPr lang="en-US"/>
        </a:p>
      </dgm:t>
    </dgm:pt>
    <dgm:pt modelId="{D6AD33DE-54DD-4939-8C1E-AA29A1006FD7}">
      <dgm:prSet phldrT="[Text]" custT="1"/>
      <dgm:spPr>
        <a:solidFill>
          <a:srgbClr val="92D050"/>
        </a:solidFill>
      </dgm:spPr>
      <dgm:t>
        <a:bodyPr/>
        <a:lstStyle/>
        <a:p>
          <a:r>
            <a:rPr lang="en-US" sz="3200" b="1" dirty="0" err="1">
              <a:solidFill>
                <a:schemeClr val="tx1"/>
              </a:solidFill>
              <a:latin typeface="Times New Roman" panose="02020603050405020304" pitchFamily="18" charset="0"/>
              <a:cs typeface="Times New Roman" panose="02020603050405020304" pitchFamily="18" charset="0"/>
            </a:rPr>
            <a:t>Tìm</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hiểu</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nguyên</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nhân</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hậu</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quả</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của</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việc</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định</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hướng</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sai</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lệch</a:t>
          </a:r>
          <a:endParaRPr lang="en-US" sz="3200" b="1" dirty="0">
            <a:solidFill>
              <a:schemeClr val="tx1"/>
            </a:solidFill>
            <a:latin typeface="Times New Roman" panose="02020603050405020304" pitchFamily="18" charset="0"/>
            <a:cs typeface="Times New Roman" panose="02020603050405020304" pitchFamily="18" charset="0"/>
          </a:endParaRPr>
        </a:p>
      </dgm:t>
    </dgm:pt>
    <dgm:pt modelId="{F7C7206F-7948-41B9-B046-2D7C81CF1CC9}" type="parTrans" cxnId="{C7C99D70-81E3-446A-A6FA-FDE0D4D7D3DB}">
      <dgm:prSet/>
      <dgm:spPr/>
      <dgm:t>
        <a:bodyPr/>
        <a:lstStyle/>
        <a:p>
          <a:endParaRPr lang="en-US"/>
        </a:p>
      </dgm:t>
    </dgm:pt>
    <dgm:pt modelId="{BD7C9402-9827-4C69-B3B1-7A926EB2031F}" type="sibTrans" cxnId="{C7C99D70-81E3-446A-A6FA-FDE0D4D7D3DB}">
      <dgm:prSet/>
      <dgm:spPr/>
      <dgm:t>
        <a:bodyPr/>
        <a:lstStyle/>
        <a:p>
          <a:endParaRPr lang="en-US"/>
        </a:p>
      </dgm:t>
    </dgm:pt>
    <dgm:pt modelId="{7B9FD22E-FB95-4A14-A123-B583A3982A34}">
      <dgm:prSet phldrT="[Text]" custT="1"/>
      <dgm:spPr>
        <a:solidFill>
          <a:srgbClr val="FF99FF"/>
        </a:solidFill>
      </dgm:spPr>
      <dgm:t>
        <a:bodyPr/>
        <a:lstStyle/>
        <a:p>
          <a:r>
            <a:rPr lang="en-US" sz="3200" b="1" dirty="0" err="1">
              <a:solidFill>
                <a:schemeClr val="tx1"/>
              </a:solidFill>
              <a:latin typeface="Times New Roman" panose="02020603050405020304" pitchFamily="18" charset="0"/>
              <a:cs typeface="Times New Roman" panose="02020603050405020304" pitchFamily="18" charset="0"/>
            </a:rPr>
            <a:t>Tìm</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hiểu</a:t>
          </a:r>
          <a:r>
            <a:rPr lang="en-US" sz="3200" b="1" dirty="0">
              <a:solidFill>
                <a:schemeClr val="tx1"/>
              </a:solidFill>
              <a:latin typeface="Times New Roman" panose="02020603050405020304" pitchFamily="18" charset="0"/>
              <a:cs typeface="Times New Roman" panose="02020603050405020304" pitchFamily="18" charset="0"/>
            </a:rPr>
            <a:t> </a:t>
          </a:r>
          <a:r>
            <a:rPr lang="vi-VN" sz="3200" b="1" dirty="0">
              <a:solidFill>
                <a:schemeClr val="tx1"/>
              </a:solidFill>
              <a:latin typeface="Times New Roman" panose="02020603050405020304" pitchFamily="18" charset="0"/>
              <a:cs typeface="Times New Roman" panose="02020603050405020304" pitchFamily="18" charset="0"/>
            </a:rPr>
            <a:t>tí</a:t>
          </a:r>
          <a:r>
            <a:rPr lang="en-US" sz="3200" b="1" dirty="0" err="1">
              <a:solidFill>
                <a:schemeClr val="tx1"/>
              </a:solidFill>
              <a:latin typeface="Times New Roman" panose="02020603050405020304" pitchFamily="18" charset="0"/>
              <a:cs typeface="Times New Roman" panose="02020603050405020304" pitchFamily="18" charset="0"/>
            </a:rPr>
            <a:t>nh</a:t>
          </a:r>
          <a:r>
            <a:rPr lang="vi-VN" sz="3200" b="1" dirty="0">
              <a:solidFill>
                <a:schemeClr val="tx1"/>
              </a:solidFill>
              <a:latin typeface="Times New Roman" panose="02020603050405020304" pitchFamily="18" charset="0"/>
              <a:cs typeface="Times New Roman" panose="02020603050405020304" pitchFamily="18" charset="0"/>
            </a:rPr>
            <a:t> cấp thiết của việc định hướng nghề nghiệp đối với sinh viê</a:t>
          </a:r>
          <a:r>
            <a:rPr lang="en-US" sz="3200" b="1" dirty="0">
              <a:solidFill>
                <a:schemeClr val="tx1"/>
              </a:solidFill>
              <a:latin typeface="Times New Roman" panose="02020603050405020304" pitchFamily="18" charset="0"/>
              <a:cs typeface="Times New Roman" panose="02020603050405020304" pitchFamily="18" charset="0"/>
            </a:rPr>
            <a:t>n</a:t>
          </a:r>
          <a:r>
            <a:rPr lang="vi-VN" sz="3200" b="1" dirty="0">
              <a:solidFill>
                <a:schemeClr val="tx1"/>
              </a:solidFill>
              <a:latin typeface="Times New Roman" panose="02020603050405020304" pitchFamily="18" charset="0"/>
              <a:cs typeface="Times New Roman" panose="02020603050405020304" pitchFamily="18" charset="0"/>
            </a:rPr>
            <a:t> </a:t>
          </a:r>
          <a:r>
            <a:rPr lang="en-US" sz="3200" b="1" dirty="0">
              <a:solidFill>
                <a:schemeClr val="tx1"/>
              </a:solidFill>
              <a:latin typeface="Times New Roman" panose="02020603050405020304" pitchFamily="18" charset="0"/>
              <a:cs typeface="Times New Roman" panose="02020603050405020304" pitchFamily="18" charset="0"/>
            </a:rPr>
            <a:t>D</a:t>
          </a:r>
          <a:r>
            <a:rPr lang="vi-VN" sz="3200" b="1" dirty="0">
              <a:solidFill>
                <a:schemeClr val="tx1"/>
              </a:solidFill>
              <a:latin typeface="Times New Roman" panose="02020603050405020304" pitchFamily="18" charset="0"/>
              <a:cs typeface="Times New Roman" panose="02020603050405020304" pitchFamily="18" charset="0"/>
            </a:rPr>
            <a:t>2</a:t>
          </a:r>
          <a:r>
            <a:rPr lang="en-US" sz="3200" b="1" dirty="0">
              <a:solidFill>
                <a:schemeClr val="tx1"/>
              </a:solidFill>
              <a:latin typeface="Times New Roman" panose="02020603050405020304" pitchFamily="18" charset="0"/>
              <a:cs typeface="Times New Roman" panose="02020603050405020304" pitchFamily="18" charset="0"/>
            </a:rPr>
            <a:t>1</a:t>
          </a:r>
          <a:r>
            <a:rPr lang="vi-VN" sz="3200" b="1" dirty="0">
              <a:solidFill>
                <a:schemeClr val="tx1"/>
              </a:solidFill>
              <a:latin typeface="Times New Roman" panose="02020603050405020304" pitchFamily="18" charset="0"/>
              <a:cs typeface="Times New Roman" panose="02020603050405020304" pitchFamily="18" charset="0"/>
            </a:rPr>
            <a:t> </a:t>
          </a:r>
          <a:r>
            <a:rPr lang="en-US" sz="3200" b="1" dirty="0">
              <a:solidFill>
                <a:schemeClr val="tx1"/>
              </a:solidFill>
              <a:latin typeface="Times New Roman" panose="02020603050405020304" pitchFamily="18" charset="0"/>
              <a:cs typeface="Times New Roman" panose="02020603050405020304" pitchFamily="18" charset="0"/>
            </a:rPr>
            <a:t>Q</a:t>
          </a:r>
          <a:r>
            <a:rPr lang="vi-VN" sz="3200" b="1" dirty="0">
              <a:solidFill>
                <a:schemeClr val="tx1"/>
              </a:solidFill>
              <a:latin typeface="Times New Roman" panose="02020603050405020304" pitchFamily="18" charset="0"/>
              <a:cs typeface="Times New Roman" panose="02020603050405020304" pitchFamily="18" charset="0"/>
            </a:rPr>
            <a:t>uản </a:t>
          </a:r>
          <a:r>
            <a:rPr lang="en-US" sz="3200" b="1" dirty="0">
              <a:solidFill>
                <a:schemeClr val="tx1"/>
              </a:solidFill>
              <a:latin typeface="Times New Roman" panose="02020603050405020304" pitchFamily="18" charset="0"/>
              <a:cs typeface="Times New Roman" panose="02020603050405020304" pitchFamily="18" charset="0"/>
            </a:rPr>
            <a:t>L</a:t>
          </a:r>
          <a:r>
            <a:rPr lang="vi-VN" sz="3200" b="1" dirty="0">
              <a:solidFill>
                <a:schemeClr val="tx1"/>
              </a:solidFill>
              <a:latin typeface="Times New Roman" panose="02020603050405020304" pitchFamily="18" charset="0"/>
              <a:cs typeface="Times New Roman" panose="02020603050405020304" pitchFamily="18" charset="0"/>
            </a:rPr>
            <a:t>ý </a:t>
          </a:r>
          <a:r>
            <a:rPr lang="en-US" sz="3200" b="1" dirty="0">
              <a:solidFill>
                <a:schemeClr val="tx1"/>
              </a:solidFill>
              <a:latin typeface="Times New Roman" panose="02020603050405020304" pitchFamily="18" charset="0"/>
              <a:cs typeface="Times New Roman" panose="02020603050405020304" pitchFamily="18" charset="0"/>
            </a:rPr>
            <a:t>C</a:t>
          </a:r>
          <a:r>
            <a:rPr lang="vi-VN" sz="3200" b="1" dirty="0">
              <a:solidFill>
                <a:schemeClr val="tx1"/>
              </a:solidFill>
              <a:latin typeface="Times New Roman" panose="02020603050405020304" pitchFamily="18" charset="0"/>
              <a:cs typeface="Times New Roman" panose="02020603050405020304" pitchFamily="18" charset="0"/>
            </a:rPr>
            <a:t>ông </a:t>
          </a:r>
          <a:r>
            <a:rPr lang="en-US" sz="3200" b="1" dirty="0">
              <a:solidFill>
                <a:schemeClr val="tx1"/>
              </a:solidFill>
              <a:latin typeface="Times New Roman" panose="02020603050405020304" pitchFamily="18" charset="0"/>
              <a:cs typeface="Times New Roman" panose="02020603050405020304" pitchFamily="18" charset="0"/>
            </a:rPr>
            <a:t>N</a:t>
          </a:r>
          <a:r>
            <a:rPr lang="vi-VN" sz="3200" b="1" dirty="0">
              <a:solidFill>
                <a:schemeClr val="tx1"/>
              </a:solidFill>
              <a:latin typeface="Times New Roman" panose="02020603050405020304" pitchFamily="18" charset="0"/>
              <a:cs typeface="Times New Roman" panose="02020603050405020304" pitchFamily="18" charset="0"/>
            </a:rPr>
            <a:t>ghiệp tại đại học</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Thủ</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Dầu</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Một</a:t>
          </a:r>
          <a:r>
            <a:rPr lang="en-US" sz="3200" b="1" dirty="0">
              <a:solidFill>
                <a:schemeClr val="tx1"/>
              </a:solidFill>
              <a:latin typeface="Times New Roman" panose="02020603050405020304" pitchFamily="18" charset="0"/>
              <a:cs typeface="Times New Roman" panose="02020603050405020304" pitchFamily="18" charset="0"/>
            </a:rPr>
            <a:t>.</a:t>
          </a:r>
        </a:p>
      </dgm:t>
    </dgm:pt>
    <dgm:pt modelId="{4603C2AE-2AC8-4329-93AC-0E0EFFBCB7EB}" type="parTrans" cxnId="{956921E7-4E9A-4539-8352-06A7B223CFB7}">
      <dgm:prSet/>
      <dgm:spPr/>
      <dgm:t>
        <a:bodyPr/>
        <a:lstStyle/>
        <a:p>
          <a:endParaRPr lang="en-US"/>
        </a:p>
      </dgm:t>
    </dgm:pt>
    <dgm:pt modelId="{99B8AC4E-B515-41AF-8622-A4E5DB19EFB7}" type="sibTrans" cxnId="{956921E7-4E9A-4539-8352-06A7B223CFB7}">
      <dgm:prSet/>
      <dgm:spPr/>
      <dgm:t>
        <a:bodyPr/>
        <a:lstStyle/>
        <a:p>
          <a:endParaRPr lang="en-US"/>
        </a:p>
      </dgm:t>
    </dgm:pt>
    <dgm:pt modelId="{43C70543-76DF-4CED-8EA6-85A9EF16296D}" type="pres">
      <dgm:prSet presAssocID="{A1DFEB3B-C06F-485B-ADBE-8D6779F9DEEF}" presName="Name0" presStyleCnt="0">
        <dgm:presLayoutVars>
          <dgm:dir/>
          <dgm:animLvl val="lvl"/>
          <dgm:resizeHandles val="exact"/>
        </dgm:presLayoutVars>
      </dgm:prSet>
      <dgm:spPr/>
    </dgm:pt>
    <dgm:pt modelId="{B1E247EF-319C-4073-A330-29C01D6C8237}" type="pres">
      <dgm:prSet presAssocID="{7B9FD22E-FB95-4A14-A123-B583A3982A34}" presName="boxAndChildren" presStyleCnt="0"/>
      <dgm:spPr/>
    </dgm:pt>
    <dgm:pt modelId="{E4E0F413-970F-46C5-B9F9-0B5EC5E66E92}" type="pres">
      <dgm:prSet presAssocID="{7B9FD22E-FB95-4A14-A123-B583A3982A34}" presName="parentTextBox" presStyleLbl="node1" presStyleIdx="0" presStyleCnt="3"/>
      <dgm:spPr/>
    </dgm:pt>
    <dgm:pt modelId="{A13CA7FB-4DE2-4F00-85E2-94E613677F16}" type="pres">
      <dgm:prSet presAssocID="{BD7C9402-9827-4C69-B3B1-7A926EB2031F}" presName="sp" presStyleCnt="0"/>
      <dgm:spPr/>
    </dgm:pt>
    <dgm:pt modelId="{8FFF7361-F8FD-418F-8BA6-1B5571F8FB57}" type="pres">
      <dgm:prSet presAssocID="{D6AD33DE-54DD-4939-8C1E-AA29A1006FD7}" presName="arrowAndChildren" presStyleCnt="0"/>
      <dgm:spPr/>
    </dgm:pt>
    <dgm:pt modelId="{83689BEF-2CFC-4B14-95F8-579813701BDD}" type="pres">
      <dgm:prSet presAssocID="{D6AD33DE-54DD-4939-8C1E-AA29A1006FD7}" presName="parentTextArrow" presStyleLbl="node1" presStyleIdx="1" presStyleCnt="3"/>
      <dgm:spPr/>
    </dgm:pt>
    <dgm:pt modelId="{3C36288C-B582-4AFA-92A1-17CFB2DC99D9}" type="pres">
      <dgm:prSet presAssocID="{81F8F396-F3D5-45A9-80D3-A6487EE66715}" presName="sp" presStyleCnt="0"/>
      <dgm:spPr/>
    </dgm:pt>
    <dgm:pt modelId="{5D36EB3F-AD84-4E49-80C7-2ADCD8A5ECAF}" type="pres">
      <dgm:prSet presAssocID="{11E92F20-3E70-46BE-B721-3670B84C0B41}" presName="arrowAndChildren" presStyleCnt="0"/>
      <dgm:spPr/>
    </dgm:pt>
    <dgm:pt modelId="{A10B736E-97F2-43A7-8ADE-508486B63E9B}" type="pres">
      <dgm:prSet presAssocID="{11E92F20-3E70-46BE-B721-3670B84C0B41}" presName="parentTextArrow" presStyleLbl="node1" presStyleIdx="2" presStyleCnt="3" custLinFactNeighborY="-5958"/>
      <dgm:spPr/>
    </dgm:pt>
  </dgm:ptLst>
  <dgm:cxnLst>
    <dgm:cxn modelId="{594C6800-C580-4459-8A5C-D67363FD795A}" type="presOf" srcId="{A1DFEB3B-C06F-485B-ADBE-8D6779F9DEEF}" destId="{43C70543-76DF-4CED-8EA6-85A9EF16296D}" srcOrd="0" destOrd="0" presId="urn:microsoft.com/office/officeart/2005/8/layout/process4"/>
    <dgm:cxn modelId="{125A9E15-4C73-451F-A1F2-6990FADE4F19}" type="presOf" srcId="{D6AD33DE-54DD-4939-8C1E-AA29A1006FD7}" destId="{83689BEF-2CFC-4B14-95F8-579813701BDD}" srcOrd="0" destOrd="0" presId="urn:microsoft.com/office/officeart/2005/8/layout/process4"/>
    <dgm:cxn modelId="{EF425A6F-C265-4AC6-BFAA-2E35F8CF9E56}" type="presOf" srcId="{7B9FD22E-FB95-4A14-A123-B583A3982A34}" destId="{E4E0F413-970F-46C5-B9F9-0B5EC5E66E92}" srcOrd="0" destOrd="0" presId="urn:microsoft.com/office/officeart/2005/8/layout/process4"/>
    <dgm:cxn modelId="{C7C99D70-81E3-446A-A6FA-FDE0D4D7D3DB}" srcId="{A1DFEB3B-C06F-485B-ADBE-8D6779F9DEEF}" destId="{D6AD33DE-54DD-4939-8C1E-AA29A1006FD7}" srcOrd="1" destOrd="0" parTransId="{F7C7206F-7948-41B9-B046-2D7C81CF1CC9}" sibTransId="{BD7C9402-9827-4C69-B3B1-7A926EB2031F}"/>
    <dgm:cxn modelId="{817ECC7C-62F3-48B7-AFFE-F508206B0F41}" type="presOf" srcId="{11E92F20-3E70-46BE-B721-3670B84C0B41}" destId="{A10B736E-97F2-43A7-8ADE-508486B63E9B}" srcOrd="0" destOrd="0" presId="urn:microsoft.com/office/officeart/2005/8/layout/process4"/>
    <dgm:cxn modelId="{24B454CE-4525-42C0-BA6E-4C1748E9B47B}" srcId="{A1DFEB3B-C06F-485B-ADBE-8D6779F9DEEF}" destId="{11E92F20-3E70-46BE-B721-3670B84C0B41}" srcOrd="0" destOrd="0" parTransId="{94E00B3E-4D5D-4BE7-90F1-8AABEC314724}" sibTransId="{81F8F396-F3D5-45A9-80D3-A6487EE66715}"/>
    <dgm:cxn modelId="{956921E7-4E9A-4539-8352-06A7B223CFB7}" srcId="{A1DFEB3B-C06F-485B-ADBE-8D6779F9DEEF}" destId="{7B9FD22E-FB95-4A14-A123-B583A3982A34}" srcOrd="2" destOrd="0" parTransId="{4603C2AE-2AC8-4329-93AC-0E0EFFBCB7EB}" sibTransId="{99B8AC4E-B515-41AF-8622-A4E5DB19EFB7}"/>
    <dgm:cxn modelId="{EC151853-1689-4D39-B432-9F4C865E4474}" type="presParOf" srcId="{43C70543-76DF-4CED-8EA6-85A9EF16296D}" destId="{B1E247EF-319C-4073-A330-29C01D6C8237}" srcOrd="0" destOrd="0" presId="urn:microsoft.com/office/officeart/2005/8/layout/process4"/>
    <dgm:cxn modelId="{894187E6-E627-47FD-ACAA-94C29A606CCD}" type="presParOf" srcId="{B1E247EF-319C-4073-A330-29C01D6C8237}" destId="{E4E0F413-970F-46C5-B9F9-0B5EC5E66E92}" srcOrd="0" destOrd="0" presId="urn:microsoft.com/office/officeart/2005/8/layout/process4"/>
    <dgm:cxn modelId="{C42EDD00-6763-4069-93CC-AB65335CDC17}" type="presParOf" srcId="{43C70543-76DF-4CED-8EA6-85A9EF16296D}" destId="{A13CA7FB-4DE2-4F00-85E2-94E613677F16}" srcOrd="1" destOrd="0" presId="urn:microsoft.com/office/officeart/2005/8/layout/process4"/>
    <dgm:cxn modelId="{F59FE8D3-1719-42BC-BFAE-570A9BD21F46}" type="presParOf" srcId="{43C70543-76DF-4CED-8EA6-85A9EF16296D}" destId="{8FFF7361-F8FD-418F-8BA6-1B5571F8FB57}" srcOrd="2" destOrd="0" presId="urn:microsoft.com/office/officeart/2005/8/layout/process4"/>
    <dgm:cxn modelId="{6F108330-C198-4388-A683-C0F5FAC98C3B}" type="presParOf" srcId="{8FFF7361-F8FD-418F-8BA6-1B5571F8FB57}" destId="{83689BEF-2CFC-4B14-95F8-579813701BDD}" srcOrd="0" destOrd="0" presId="urn:microsoft.com/office/officeart/2005/8/layout/process4"/>
    <dgm:cxn modelId="{244DC5D9-4F77-4B40-ACC9-53AFDED00BE5}" type="presParOf" srcId="{43C70543-76DF-4CED-8EA6-85A9EF16296D}" destId="{3C36288C-B582-4AFA-92A1-17CFB2DC99D9}" srcOrd="3" destOrd="0" presId="urn:microsoft.com/office/officeart/2005/8/layout/process4"/>
    <dgm:cxn modelId="{BE6AA519-D46F-407B-8A3A-6EB67981DBB2}" type="presParOf" srcId="{43C70543-76DF-4CED-8EA6-85A9EF16296D}" destId="{5D36EB3F-AD84-4E49-80C7-2ADCD8A5ECAF}" srcOrd="4" destOrd="0" presId="urn:microsoft.com/office/officeart/2005/8/layout/process4"/>
    <dgm:cxn modelId="{DAF7A4FB-92E1-4B8F-BA93-92158393BDFA}" type="presParOf" srcId="{5D36EB3F-AD84-4E49-80C7-2ADCD8A5ECAF}" destId="{A10B736E-97F2-43A7-8ADE-508486B63E9B}"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E0F413-970F-46C5-B9F9-0B5EC5E66E92}">
      <dsp:nvSpPr>
        <dsp:cNvPr id="0" name=""/>
        <dsp:cNvSpPr/>
      </dsp:nvSpPr>
      <dsp:spPr>
        <a:xfrm>
          <a:off x="0" y="3800408"/>
          <a:ext cx="11577211" cy="1247378"/>
        </a:xfrm>
        <a:prstGeom prst="rect">
          <a:avLst/>
        </a:prstGeom>
        <a:solidFill>
          <a:srgbClr val="FF99FF"/>
        </a:soli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b="1" kern="1200" dirty="0" err="1">
              <a:solidFill>
                <a:schemeClr val="tx1"/>
              </a:solidFill>
              <a:latin typeface="Times New Roman" panose="02020603050405020304" pitchFamily="18" charset="0"/>
              <a:cs typeface="Times New Roman" panose="02020603050405020304" pitchFamily="18" charset="0"/>
            </a:rPr>
            <a:t>Tìm</a:t>
          </a:r>
          <a:r>
            <a:rPr lang="en-US" sz="3200" b="1" kern="1200" dirty="0">
              <a:solidFill>
                <a:schemeClr val="tx1"/>
              </a:solidFill>
              <a:latin typeface="Times New Roman" panose="02020603050405020304" pitchFamily="18" charset="0"/>
              <a:cs typeface="Times New Roman" panose="02020603050405020304" pitchFamily="18" charset="0"/>
            </a:rPr>
            <a:t> </a:t>
          </a:r>
          <a:r>
            <a:rPr lang="en-US" sz="3200" b="1" kern="1200" dirty="0" err="1">
              <a:solidFill>
                <a:schemeClr val="tx1"/>
              </a:solidFill>
              <a:latin typeface="Times New Roman" panose="02020603050405020304" pitchFamily="18" charset="0"/>
              <a:cs typeface="Times New Roman" panose="02020603050405020304" pitchFamily="18" charset="0"/>
            </a:rPr>
            <a:t>hiểu</a:t>
          </a:r>
          <a:r>
            <a:rPr lang="en-US" sz="3200" b="1" kern="1200" dirty="0">
              <a:solidFill>
                <a:schemeClr val="tx1"/>
              </a:solidFill>
              <a:latin typeface="Times New Roman" panose="02020603050405020304" pitchFamily="18" charset="0"/>
              <a:cs typeface="Times New Roman" panose="02020603050405020304" pitchFamily="18" charset="0"/>
            </a:rPr>
            <a:t> </a:t>
          </a:r>
          <a:r>
            <a:rPr lang="vi-VN" sz="3200" b="1" kern="1200" dirty="0">
              <a:solidFill>
                <a:schemeClr val="tx1"/>
              </a:solidFill>
              <a:latin typeface="Times New Roman" panose="02020603050405020304" pitchFamily="18" charset="0"/>
              <a:cs typeface="Times New Roman" panose="02020603050405020304" pitchFamily="18" charset="0"/>
            </a:rPr>
            <a:t>tí</a:t>
          </a:r>
          <a:r>
            <a:rPr lang="en-US" sz="3200" b="1" kern="1200" dirty="0" err="1">
              <a:solidFill>
                <a:schemeClr val="tx1"/>
              </a:solidFill>
              <a:latin typeface="Times New Roman" panose="02020603050405020304" pitchFamily="18" charset="0"/>
              <a:cs typeface="Times New Roman" panose="02020603050405020304" pitchFamily="18" charset="0"/>
            </a:rPr>
            <a:t>nh</a:t>
          </a:r>
          <a:r>
            <a:rPr lang="vi-VN" sz="3200" b="1" kern="1200" dirty="0">
              <a:solidFill>
                <a:schemeClr val="tx1"/>
              </a:solidFill>
              <a:latin typeface="Times New Roman" panose="02020603050405020304" pitchFamily="18" charset="0"/>
              <a:cs typeface="Times New Roman" panose="02020603050405020304" pitchFamily="18" charset="0"/>
            </a:rPr>
            <a:t> cấp thiết của việc định hướng nghề nghiệp đối với sinh viê</a:t>
          </a:r>
          <a:r>
            <a:rPr lang="en-US" sz="3200" b="1" kern="1200" dirty="0">
              <a:solidFill>
                <a:schemeClr val="tx1"/>
              </a:solidFill>
              <a:latin typeface="Times New Roman" panose="02020603050405020304" pitchFamily="18" charset="0"/>
              <a:cs typeface="Times New Roman" panose="02020603050405020304" pitchFamily="18" charset="0"/>
            </a:rPr>
            <a:t>n</a:t>
          </a:r>
          <a:r>
            <a:rPr lang="vi-VN" sz="3200" b="1" kern="1200" dirty="0">
              <a:solidFill>
                <a:schemeClr val="tx1"/>
              </a:solidFill>
              <a:latin typeface="Times New Roman" panose="02020603050405020304" pitchFamily="18" charset="0"/>
              <a:cs typeface="Times New Roman" panose="02020603050405020304" pitchFamily="18" charset="0"/>
            </a:rPr>
            <a:t> </a:t>
          </a:r>
          <a:r>
            <a:rPr lang="en-US" sz="3200" b="1" kern="1200" dirty="0">
              <a:solidFill>
                <a:schemeClr val="tx1"/>
              </a:solidFill>
              <a:latin typeface="Times New Roman" panose="02020603050405020304" pitchFamily="18" charset="0"/>
              <a:cs typeface="Times New Roman" panose="02020603050405020304" pitchFamily="18" charset="0"/>
            </a:rPr>
            <a:t>D</a:t>
          </a:r>
          <a:r>
            <a:rPr lang="vi-VN" sz="3200" b="1" kern="1200" dirty="0">
              <a:solidFill>
                <a:schemeClr val="tx1"/>
              </a:solidFill>
              <a:latin typeface="Times New Roman" panose="02020603050405020304" pitchFamily="18" charset="0"/>
              <a:cs typeface="Times New Roman" panose="02020603050405020304" pitchFamily="18" charset="0"/>
            </a:rPr>
            <a:t>2</a:t>
          </a:r>
          <a:r>
            <a:rPr lang="en-US" sz="3200" b="1" kern="1200" dirty="0">
              <a:solidFill>
                <a:schemeClr val="tx1"/>
              </a:solidFill>
              <a:latin typeface="Times New Roman" panose="02020603050405020304" pitchFamily="18" charset="0"/>
              <a:cs typeface="Times New Roman" panose="02020603050405020304" pitchFamily="18" charset="0"/>
            </a:rPr>
            <a:t>1</a:t>
          </a:r>
          <a:r>
            <a:rPr lang="vi-VN" sz="3200" b="1" kern="1200" dirty="0">
              <a:solidFill>
                <a:schemeClr val="tx1"/>
              </a:solidFill>
              <a:latin typeface="Times New Roman" panose="02020603050405020304" pitchFamily="18" charset="0"/>
              <a:cs typeface="Times New Roman" panose="02020603050405020304" pitchFamily="18" charset="0"/>
            </a:rPr>
            <a:t> </a:t>
          </a:r>
          <a:r>
            <a:rPr lang="en-US" sz="3200" b="1" kern="1200" dirty="0">
              <a:solidFill>
                <a:schemeClr val="tx1"/>
              </a:solidFill>
              <a:latin typeface="Times New Roman" panose="02020603050405020304" pitchFamily="18" charset="0"/>
              <a:cs typeface="Times New Roman" panose="02020603050405020304" pitchFamily="18" charset="0"/>
            </a:rPr>
            <a:t>Q</a:t>
          </a:r>
          <a:r>
            <a:rPr lang="vi-VN" sz="3200" b="1" kern="1200" dirty="0">
              <a:solidFill>
                <a:schemeClr val="tx1"/>
              </a:solidFill>
              <a:latin typeface="Times New Roman" panose="02020603050405020304" pitchFamily="18" charset="0"/>
              <a:cs typeface="Times New Roman" panose="02020603050405020304" pitchFamily="18" charset="0"/>
            </a:rPr>
            <a:t>uản </a:t>
          </a:r>
          <a:r>
            <a:rPr lang="en-US" sz="3200" b="1" kern="1200" dirty="0">
              <a:solidFill>
                <a:schemeClr val="tx1"/>
              </a:solidFill>
              <a:latin typeface="Times New Roman" panose="02020603050405020304" pitchFamily="18" charset="0"/>
              <a:cs typeface="Times New Roman" panose="02020603050405020304" pitchFamily="18" charset="0"/>
            </a:rPr>
            <a:t>L</a:t>
          </a:r>
          <a:r>
            <a:rPr lang="vi-VN" sz="3200" b="1" kern="1200" dirty="0">
              <a:solidFill>
                <a:schemeClr val="tx1"/>
              </a:solidFill>
              <a:latin typeface="Times New Roman" panose="02020603050405020304" pitchFamily="18" charset="0"/>
              <a:cs typeface="Times New Roman" panose="02020603050405020304" pitchFamily="18" charset="0"/>
            </a:rPr>
            <a:t>ý </a:t>
          </a:r>
          <a:r>
            <a:rPr lang="en-US" sz="3200" b="1" kern="1200" dirty="0">
              <a:solidFill>
                <a:schemeClr val="tx1"/>
              </a:solidFill>
              <a:latin typeface="Times New Roman" panose="02020603050405020304" pitchFamily="18" charset="0"/>
              <a:cs typeface="Times New Roman" panose="02020603050405020304" pitchFamily="18" charset="0"/>
            </a:rPr>
            <a:t>C</a:t>
          </a:r>
          <a:r>
            <a:rPr lang="vi-VN" sz="3200" b="1" kern="1200" dirty="0">
              <a:solidFill>
                <a:schemeClr val="tx1"/>
              </a:solidFill>
              <a:latin typeface="Times New Roman" panose="02020603050405020304" pitchFamily="18" charset="0"/>
              <a:cs typeface="Times New Roman" panose="02020603050405020304" pitchFamily="18" charset="0"/>
            </a:rPr>
            <a:t>ông </a:t>
          </a:r>
          <a:r>
            <a:rPr lang="en-US" sz="3200" b="1" kern="1200" dirty="0">
              <a:solidFill>
                <a:schemeClr val="tx1"/>
              </a:solidFill>
              <a:latin typeface="Times New Roman" panose="02020603050405020304" pitchFamily="18" charset="0"/>
              <a:cs typeface="Times New Roman" panose="02020603050405020304" pitchFamily="18" charset="0"/>
            </a:rPr>
            <a:t>N</a:t>
          </a:r>
          <a:r>
            <a:rPr lang="vi-VN" sz="3200" b="1" kern="1200" dirty="0">
              <a:solidFill>
                <a:schemeClr val="tx1"/>
              </a:solidFill>
              <a:latin typeface="Times New Roman" panose="02020603050405020304" pitchFamily="18" charset="0"/>
              <a:cs typeface="Times New Roman" panose="02020603050405020304" pitchFamily="18" charset="0"/>
            </a:rPr>
            <a:t>ghiệp tại đại học</a:t>
          </a:r>
          <a:r>
            <a:rPr lang="en-US" sz="3200" b="1" kern="1200" dirty="0">
              <a:solidFill>
                <a:schemeClr val="tx1"/>
              </a:solidFill>
              <a:latin typeface="Times New Roman" panose="02020603050405020304" pitchFamily="18" charset="0"/>
              <a:cs typeface="Times New Roman" panose="02020603050405020304" pitchFamily="18" charset="0"/>
            </a:rPr>
            <a:t> </a:t>
          </a:r>
          <a:r>
            <a:rPr lang="en-US" sz="3200" b="1" kern="1200" dirty="0" err="1">
              <a:solidFill>
                <a:schemeClr val="tx1"/>
              </a:solidFill>
              <a:latin typeface="Times New Roman" panose="02020603050405020304" pitchFamily="18" charset="0"/>
              <a:cs typeface="Times New Roman" panose="02020603050405020304" pitchFamily="18" charset="0"/>
            </a:rPr>
            <a:t>Thủ</a:t>
          </a:r>
          <a:r>
            <a:rPr lang="en-US" sz="3200" b="1" kern="1200" dirty="0">
              <a:solidFill>
                <a:schemeClr val="tx1"/>
              </a:solidFill>
              <a:latin typeface="Times New Roman" panose="02020603050405020304" pitchFamily="18" charset="0"/>
              <a:cs typeface="Times New Roman" panose="02020603050405020304" pitchFamily="18" charset="0"/>
            </a:rPr>
            <a:t> </a:t>
          </a:r>
          <a:r>
            <a:rPr lang="en-US" sz="3200" b="1" kern="1200" dirty="0" err="1">
              <a:solidFill>
                <a:schemeClr val="tx1"/>
              </a:solidFill>
              <a:latin typeface="Times New Roman" panose="02020603050405020304" pitchFamily="18" charset="0"/>
              <a:cs typeface="Times New Roman" panose="02020603050405020304" pitchFamily="18" charset="0"/>
            </a:rPr>
            <a:t>Dầu</a:t>
          </a:r>
          <a:r>
            <a:rPr lang="en-US" sz="3200" b="1" kern="1200" dirty="0">
              <a:solidFill>
                <a:schemeClr val="tx1"/>
              </a:solidFill>
              <a:latin typeface="Times New Roman" panose="02020603050405020304" pitchFamily="18" charset="0"/>
              <a:cs typeface="Times New Roman" panose="02020603050405020304" pitchFamily="18" charset="0"/>
            </a:rPr>
            <a:t> </a:t>
          </a:r>
          <a:r>
            <a:rPr lang="en-US" sz="3200" b="1" kern="1200" dirty="0" err="1">
              <a:solidFill>
                <a:schemeClr val="tx1"/>
              </a:solidFill>
              <a:latin typeface="Times New Roman" panose="02020603050405020304" pitchFamily="18" charset="0"/>
              <a:cs typeface="Times New Roman" panose="02020603050405020304" pitchFamily="18" charset="0"/>
            </a:rPr>
            <a:t>Một</a:t>
          </a:r>
          <a:r>
            <a:rPr lang="en-US" sz="3200" b="1" kern="1200" dirty="0">
              <a:solidFill>
                <a:schemeClr val="tx1"/>
              </a:solidFill>
              <a:latin typeface="Times New Roman" panose="02020603050405020304" pitchFamily="18" charset="0"/>
              <a:cs typeface="Times New Roman" panose="02020603050405020304" pitchFamily="18" charset="0"/>
            </a:rPr>
            <a:t>.</a:t>
          </a:r>
        </a:p>
      </dsp:txBody>
      <dsp:txXfrm>
        <a:off x="0" y="3800408"/>
        <a:ext cx="11577211" cy="1247378"/>
      </dsp:txXfrm>
    </dsp:sp>
    <dsp:sp modelId="{83689BEF-2CFC-4B14-95F8-579813701BDD}">
      <dsp:nvSpPr>
        <dsp:cNvPr id="0" name=""/>
        <dsp:cNvSpPr/>
      </dsp:nvSpPr>
      <dsp:spPr>
        <a:xfrm rot="10800000">
          <a:off x="0" y="1900650"/>
          <a:ext cx="11577211" cy="1918468"/>
        </a:xfrm>
        <a:prstGeom prst="upArrowCallout">
          <a:avLst/>
        </a:prstGeom>
        <a:solidFill>
          <a:srgbClr val="92D050"/>
        </a:soli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b="1" kern="1200" dirty="0" err="1">
              <a:solidFill>
                <a:schemeClr val="tx1"/>
              </a:solidFill>
              <a:latin typeface="Times New Roman" panose="02020603050405020304" pitchFamily="18" charset="0"/>
              <a:cs typeface="Times New Roman" panose="02020603050405020304" pitchFamily="18" charset="0"/>
            </a:rPr>
            <a:t>Tìm</a:t>
          </a:r>
          <a:r>
            <a:rPr lang="en-US" sz="3200" b="1" kern="1200" dirty="0">
              <a:solidFill>
                <a:schemeClr val="tx1"/>
              </a:solidFill>
              <a:latin typeface="Times New Roman" panose="02020603050405020304" pitchFamily="18" charset="0"/>
              <a:cs typeface="Times New Roman" panose="02020603050405020304" pitchFamily="18" charset="0"/>
            </a:rPr>
            <a:t> </a:t>
          </a:r>
          <a:r>
            <a:rPr lang="en-US" sz="3200" b="1" kern="1200" dirty="0" err="1">
              <a:solidFill>
                <a:schemeClr val="tx1"/>
              </a:solidFill>
              <a:latin typeface="Times New Roman" panose="02020603050405020304" pitchFamily="18" charset="0"/>
              <a:cs typeface="Times New Roman" panose="02020603050405020304" pitchFamily="18" charset="0"/>
            </a:rPr>
            <a:t>hiểu</a:t>
          </a:r>
          <a:r>
            <a:rPr lang="en-US" sz="3200" b="1" kern="1200" dirty="0">
              <a:solidFill>
                <a:schemeClr val="tx1"/>
              </a:solidFill>
              <a:latin typeface="Times New Roman" panose="02020603050405020304" pitchFamily="18" charset="0"/>
              <a:cs typeface="Times New Roman" panose="02020603050405020304" pitchFamily="18" charset="0"/>
            </a:rPr>
            <a:t> </a:t>
          </a:r>
          <a:r>
            <a:rPr lang="en-US" sz="3200" b="1" kern="1200" dirty="0" err="1">
              <a:solidFill>
                <a:schemeClr val="tx1"/>
              </a:solidFill>
              <a:latin typeface="Times New Roman" panose="02020603050405020304" pitchFamily="18" charset="0"/>
              <a:cs typeface="Times New Roman" panose="02020603050405020304" pitchFamily="18" charset="0"/>
            </a:rPr>
            <a:t>nguyên</a:t>
          </a:r>
          <a:r>
            <a:rPr lang="en-US" sz="3200" b="1" kern="1200" dirty="0">
              <a:solidFill>
                <a:schemeClr val="tx1"/>
              </a:solidFill>
              <a:latin typeface="Times New Roman" panose="02020603050405020304" pitchFamily="18" charset="0"/>
              <a:cs typeface="Times New Roman" panose="02020603050405020304" pitchFamily="18" charset="0"/>
            </a:rPr>
            <a:t> </a:t>
          </a:r>
          <a:r>
            <a:rPr lang="en-US" sz="3200" b="1" kern="1200" dirty="0" err="1">
              <a:solidFill>
                <a:schemeClr val="tx1"/>
              </a:solidFill>
              <a:latin typeface="Times New Roman" panose="02020603050405020304" pitchFamily="18" charset="0"/>
              <a:cs typeface="Times New Roman" panose="02020603050405020304" pitchFamily="18" charset="0"/>
            </a:rPr>
            <a:t>nhân</a:t>
          </a:r>
          <a:r>
            <a:rPr lang="en-US" sz="3200" b="1" kern="1200" dirty="0">
              <a:solidFill>
                <a:schemeClr val="tx1"/>
              </a:solidFill>
              <a:latin typeface="Times New Roman" panose="02020603050405020304" pitchFamily="18" charset="0"/>
              <a:cs typeface="Times New Roman" panose="02020603050405020304" pitchFamily="18" charset="0"/>
            </a:rPr>
            <a:t>, </a:t>
          </a:r>
          <a:r>
            <a:rPr lang="en-US" sz="3200" b="1" kern="1200" dirty="0" err="1">
              <a:solidFill>
                <a:schemeClr val="tx1"/>
              </a:solidFill>
              <a:latin typeface="Times New Roman" panose="02020603050405020304" pitchFamily="18" charset="0"/>
              <a:cs typeface="Times New Roman" panose="02020603050405020304" pitchFamily="18" charset="0"/>
            </a:rPr>
            <a:t>hậu</a:t>
          </a:r>
          <a:r>
            <a:rPr lang="en-US" sz="3200" b="1" kern="1200" dirty="0">
              <a:solidFill>
                <a:schemeClr val="tx1"/>
              </a:solidFill>
              <a:latin typeface="Times New Roman" panose="02020603050405020304" pitchFamily="18" charset="0"/>
              <a:cs typeface="Times New Roman" panose="02020603050405020304" pitchFamily="18" charset="0"/>
            </a:rPr>
            <a:t> </a:t>
          </a:r>
          <a:r>
            <a:rPr lang="en-US" sz="3200" b="1" kern="1200" dirty="0" err="1">
              <a:solidFill>
                <a:schemeClr val="tx1"/>
              </a:solidFill>
              <a:latin typeface="Times New Roman" panose="02020603050405020304" pitchFamily="18" charset="0"/>
              <a:cs typeface="Times New Roman" panose="02020603050405020304" pitchFamily="18" charset="0"/>
            </a:rPr>
            <a:t>quả</a:t>
          </a:r>
          <a:r>
            <a:rPr lang="en-US" sz="3200" b="1" kern="1200" dirty="0">
              <a:solidFill>
                <a:schemeClr val="tx1"/>
              </a:solidFill>
              <a:latin typeface="Times New Roman" panose="02020603050405020304" pitchFamily="18" charset="0"/>
              <a:cs typeface="Times New Roman" panose="02020603050405020304" pitchFamily="18" charset="0"/>
            </a:rPr>
            <a:t> </a:t>
          </a:r>
          <a:r>
            <a:rPr lang="en-US" sz="3200" b="1" kern="1200" dirty="0" err="1">
              <a:solidFill>
                <a:schemeClr val="tx1"/>
              </a:solidFill>
              <a:latin typeface="Times New Roman" panose="02020603050405020304" pitchFamily="18" charset="0"/>
              <a:cs typeface="Times New Roman" panose="02020603050405020304" pitchFamily="18" charset="0"/>
            </a:rPr>
            <a:t>của</a:t>
          </a:r>
          <a:r>
            <a:rPr lang="en-US" sz="3200" b="1" kern="1200" dirty="0">
              <a:solidFill>
                <a:schemeClr val="tx1"/>
              </a:solidFill>
              <a:latin typeface="Times New Roman" panose="02020603050405020304" pitchFamily="18" charset="0"/>
              <a:cs typeface="Times New Roman" panose="02020603050405020304" pitchFamily="18" charset="0"/>
            </a:rPr>
            <a:t> </a:t>
          </a:r>
          <a:r>
            <a:rPr lang="en-US" sz="3200" b="1" kern="1200" dirty="0" err="1">
              <a:solidFill>
                <a:schemeClr val="tx1"/>
              </a:solidFill>
              <a:latin typeface="Times New Roman" panose="02020603050405020304" pitchFamily="18" charset="0"/>
              <a:cs typeface="Times New Roman" panose="02020603050405020304" pitchFamily="18" charset="0"/>
            </a:rPr>
            <a:t>việc</a:t>
          </a:r>
          <a:r>
            <a:rPr lang="en-US" sz="3200" b="1" kern="1200" dirty="0">
              <a:solidFill>
                <a:schemeClr val="tx1"/>
              </a:solidFill>
              <a:latin typeface="Times New Roman" panose="02020603050405020304" pitchFamily="18" charset="0"/>
              <a:cs typeface="Times New Roman" panose="02020603050405020304" pitchFamily="18" charset="0"/>
            </a:rPr>
            <a:t> </a:t>
          </a:r>
          <a:r>
            <a:rPr lang="en-US" sz="3200" b="1" kern="1200" dirty="0" err="1">
              <a:solidFill>
                <a:schemeClr val="tx1"/>
              </a:solidFill>
              <a:latin typeface="Times New Roman" panose="02020603050405020304" pitchFamily="18" charset="0"/>
              <a:cs typeface="Times New Roman" panose="02020603050405020304" pitchFamily="18" charset="0"/>
            </a:rPr>
            <a:t>định</a:t>
          </a:r>
          <a:r>
            <a:rPr lang="en-US" sz="3200" b="1" kern="1200" dirty="0">
              <a:solidFill>
                <a:schemeClr val="tx1"/>
              </a:solidFill>
              <a:latin typeface="Times New Roman" panose="02020603050405020304" pitchFamily="18" charset="0"/>
              <a:cs typeface="Times New Roman" panose="02020603050405020304" pitchFamily="18" charset="0"/>
            </a:rPr>
            <a:t> </a:t>
          </a:r>
          <a:r>
            <a:rPr lang="en-US" sz="3200" b="1" kern="1200" dirty="0" err="1">
              <a:solidFill>
                <a:schemeClr val="tx1"/>
              </a:solidFill>
              <a:latin typeface="Times New Roman" panose="02020603050405020304" pitchFamily="18" charset="0"/>
              <a:cs typeface="Times New Roman" panose="02020603050405020304" pitchFamily="18" charset="0"/>
            </a:rPr>
            <a:t>hướng</a:t>
          </a:r>
          <a:r>
            <a:rPr lang="en-US" sz="3200" b="1" kern="1200" dirty="0">
              <a:solidFill>
                <a:schemeClr val="tx1"/>
              </a:solidFill>
              <a:latin typeface="Times New Roman" panose="02020603050405020304" pitchFamily="18" charset="0"/>
              <a:cs typeface="Times New Roman" panose="02020603050405020304" pitchFamily="18" charset="0"/>
            </a:rPr>
            <a:t> </a:t>
          </a:r>
          <a:r>
            <a:rPr lang="en-US" sz="3200" b="1" kern="1200" dirty="0" err="1">
              <a:solidFill>
                <a:schemeClr val="tx1"/>
              </a:solidFill>
              <a:latin typeface="Times New Roman" panose="02020603050405020304" pitchFamily="18" charset="0"/>
              <a:cs typeface="Times New Roman" panose="02020603050405020304" pitchFamily="18" charset="0"/>
            </a:rPr>
            <a:t>sai</a:t>
          </a:r>
          <a:r>
            <a:rPr lang="en-US" sz="3200" b="1" kern="1200" dirty="0">
              <a:solidFill>
                <a:schemeClr val="tx1"/>
              </a:solidFill>
              <a:latin typeface="Times New Roman" panose="02020603050405020304" pitchFamily="18" charset="0"/>
              <a:cs typeface="Times New Roman" panose="02020603050405020304" pitchFamily="18" charset="0"/>
            </a:rPr>
            <a:t> </a:t>
          </a:r>
          <a:r>
            <a:rPr lang="en-US" sz="3200" b="1" kern="1200" dirty="0" err="1">
              <a:solidFill>
                <a:schemeClr val="tx1"/>
              </a:solidFill>
              <a:latin typeface="Times New Roman" panose="02020603050405020304" pitchFamily="18" charset="0"/>
              <a:cs typeface="Times New Roman" panose="02020603050405020304" pitchFamily="18" charset="0"/>
            </a:rPr>
            <a:t>lệch</a:t>
          </a:r>
          <a:endParaRPr lang="en-US" sz="3200" b="1" kern="1200" dirty="0">
            <a:solidFill>
              <a:schemeClr val="tx1"/>
            </a:solidFill>
            <a:latin typeface="Times New Roman" panose="02020603050405020304" pitchFamily="18" charset="0"/>
            <a:cs typeface="Times New Roman" panose="02020603050405020304" pitchFamily="18" charset="0"/>
          </a:endParaRPr>
        </a:p>
      </dsp:txBody>
      <dsp:txXfrm rot="10800000">
        <a:off x="0" y="1900650"/>
        <a:ext cx="11577211" cy="1246563"/>
      </dsp:txXfrm>
    </dsp:sp>
    <dsp:sp modelId="{A10B736E-97F2-43A7-8ADE-508486B63E9B}">
      <dsp:nvSpPr>
        <dsp:cNvPr id="0" name=""/>
        <dsp:cNvSpPr/>
      </dsp:nvSpPr>
      <dsp:spPr>
        <a:xfrm rot="10800000">
          <a:off x="0" y="0"/>
          <a:ext cx="11577211" cy="1918468"/>
        </a:xfrm>
        <a:prstGeom prst="upArrowCallout">
          <a:avLst/>
        </a:prstGeom>
        <a:solidFill>
          <a:schemeClr val="bg2">
            <a:lumMod val="90000"/>
          </a:schemeClr>
        </a:soli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b="1" kern="1200" dirty="0" err="1">
              <a:solidFill>
                <a:schemeClr val="tx1"/>
              </a:solidFill>
              <a:latin typeface="Times New Roman" panose="02020603050405020304" pitchFamily="18" charset="0"/>
              <a:cs typeface="Times New Roman" panose="02020603050405020304" pitchFamily="18" charset="0"/>
            </a:rPr>
            <a:t>Tìm</a:t>
          </a:r>
          <a:r>
            <a:rPr lang="en-US" sz="3200" b="1" kern="1200" dirty="0">
              <a:solidFill>
                <a:schemeClr val="tx1"/>
              </a:solidFill>
              <a:latin typeface="Times New Roman" panose="02020603050405020304" pitchFamily="18" charset="0"/>
              <a:cs typeface="Times New Roman" panose="02020603050405020304" pitchFamily="18" charset="0"/>
            </a:rPr>
            <a:t> </a:t>
          </a:r>
          <a:r>
            <a:rPr lang="en-US" sz="3200" b="1" kern="1200" dirty="0" err="1">
              <a:solidFill>
                <a:schemeClr val="tx1"/>
              </a:solidFill>
              <a:latin typeface="Times New Roman" panose="02020603050405020304" pitchFamily="18" charset="0"/>
              <a:cs typeface="Times New Roman" panose="02020603050405020304" pitchFamily="18" charset="0"/>
            </a:rPr>
            <a:t>hiểu</a:t>
          </a:r>
          <a:r>
            <a:rPr lang="en-US" sz="3200" b="1" kern="1200" dirty="0">
              <a:solidFill>
                <a:schemeClr val="tx1"/>
              </a:solidFill>
              <a:latin typeface="Times New Roman" panose="02020603050405020304" pitchFamily="18" charset="0"/>
              <a:cs typeface="Times New Roman" panose="02020603050405020304" pitchFamily="18" charset="0"/>
            </a:rPr>
            <a:t> </a:t>
          </a:r>
          <a:r>
            <a:rPr lang="en-US" sz="3200" b="1" kern="1200" dirty="0" err="1">
              <a:solidFill>
                <a:schemeClr val="tx1"/>
              </a:solidFill>
              <a:latin typeface="Times New Roman" panose="02020603050405020304" pitchFamily="18" charset="0"/>
              <a:cs typeface="Times New Roman" panose="02020603050405020304" pitchFamily="18" charset="0"/>
            </a:rPr>
            <a:t>vai</a:t>
          </a:r>
          <a:r>
            <a:rPr lang="en-US" sz="3200" b="1" kern="1200" dirty="0">
              <a:solidFill>
                <a:schemeClr val="tx1"/>
              </a:solidFill>
              <a:latin typeface="Times New Roman" panose="02020603050405020304" pitchFamily="18" charset="0"/>
              <a:cs typeface="Times New Roman" panose="02020603050405020304" pitchFamily="18" charset="0"/>
            </a:rPr>
            <a:t> </a:t>
          </a:r>
          <a:r>
            <a:rPr lang="en-US" sz="3200" b="1" kern="1200" dirty="0" err="1">
              <a:solidFill>
                <a:schemeClr val="tx1"/>
              </a:solidFill>
              <a:latin typeface="Times New Roman" panose="02020603050405020304" pitchFamily="18" charset="0"/>
              <a:cs typeface="Times New Roman" panose="02020603050405020304" pitchFamily="18" charset="0"/>
            </a:rPr>
            <a:t>trò</a:t>
          </a:r>
          <a:r>
            <a:rPr lang="en-US" sz="3200" b="1" kern="1200" dirty="0">
              <a:solidFill>
                <a:schemeClr val="tx1"/>
              </a:solidFill>
              <a:latin typeface="Times New Roman" panose="02020603050405020304" pitchFamily="18" charset="0"/>
              <a:cs typeface="Times New Roman" panose="02020603050405020304" pitchFamily="18" charset="0"/>
            </a:rPr>
            <a:t> </a:t>
          </a:r>
          <a:r>
            <a:rPr lang="en-US" sz="3200" b="1" kern="1200" dirty="0" err="1">
              <a:solidFill>
                <a:schemeClr val="tx1"/>
              </a:solidFill>
              <a:latin typeface="Times New Roman" panose="02020603050405020304" pitchFamily="18" charset="0"/>
              <a:cs typeface="Times New Roman" panose="02020603050405020304" pitchFamily="18" charset="0"/>
            </a:rPr>
            <a:t>của</a:t>
          </a:r>
          <a:r>
            <a:rPr lang="en-US" sz="3200" b="1" kern="1200" dirty="0">
              <a:solidFill>
                <a:schemeClr val="tx1"/>
              </a:solidFill>
              <a:latin typeface="Times New Roman" panose="02020603050405020304" pitchFamily="18" charset="0"/>
              <a:cs typeface="Times New Roman" panose="02020603050405020304" pitchFamily="18" charset="0"/>
            </a:rPr>
            <a:t> </a:t>
          </a:r>
          <a:r>
            <a:rPr lang="en-US" sz="3200" b="1" kern="1200" dirty="0" err="1">
              <a:solidFill>
                <a:schemeClr val="tx1"/>
              </a:solidFill>
              <a:latin typeface="Times New Roman" panose="02020603050405020304" pitchFamily="18" charset="0"/>
              <a:cs typeface="Times New Roman" panose="02020603050405020304" pitchFamily="18" charset="0"/>
            </a:rPr>
            <a:t>định</a:t>
          </a:r>
          <a:r>
            <a:rPr lang="en-US" sz="3200" b="1" kern="1200" dirty="0">
              <a:solidFill>
                <a:schemeClr val="tx1"/>
              </a:solidFill>
              <a:latin typeface="Times New Roman" panose="02020603050405020304" pitchFamily="18" charset="0"/>
              <a:cs typeface="Times New Roman" panose="02020603050405020304" pitchFamily="18" charset="0"/>
            </a:rPr>
            <a:t> </a:t>
          </a:r>
          <a:r>
            <a:rPr lang="en-US" sz="3200" b="1" kern="1200" dirty="0" err="1">
              <a:solidFill>
                <a:schemeClr val="tx1"/>
              </a:solidFill>
              <a:latin typeface="Times New Roman" panose="02020603050405020304" pitchFamily="18" charset="0"/>
              <a:cs typeface="Times New Roman" panose="02020603050405020304" pitchFamily="18" charset="0"/>
            </a:rPr>
            <a:t>hướng</a:t>
          </a:r>
          <a:r>
            <a:rPr lang="en-US" sz="3200" b="1" kern="1200" dirty="0">
              <a:solidFill>
                <a:schemeClr val="tx1"/>
              </a:solidFill>
              <a:latin typeface="Times New Roman" panose="02020603050405020304" pitchFamily="18" charset="0"/>
              <a:cs typeface="Times New Roman" panose="02020603050405020304" pitchFamily="18" charset="0"/>
            </a:rPr>
            <a:t> </a:t>
          </a:r>
          <a:r>
            <a:rPr lang="en-US" sz="3200" b="1" kern="1200" dirty="0" err="1">
              <a:solidFill>
                <a:schemeClr val="tx1"/>
              </a:solidFill>
              <a:latin typeface="Times New Roman" panose="02020603050405020304" pitchFamily="18" charset="0"/>
              <a:cs typeface="Times New Roman" panose="02020603050405020304" pitchFamily="18" charset="0"/>
            </a:rPr>
            <a:t>nghề</a:t>
          </a:r>
          <a:r>
            <a:rPr lang="en-US" sz="3200" b="1" kern="1200" dirty="0">
              <a:solidFill>
                <a:schemeClr val="tx1"/>
              </a:solidFill>
              <a:latin typeface="Times New Roman" panose="02020603050405020304" pitchFamily="18" charset="0"/>
              <a:cs typeface="Times New Roman" panose="02020603050405020304" pitchFamily="18" charset="0"/>
            </a:rPr>
            <a:t> </a:t>
          </a:r>
          <a:r>
            <a:rPr lang="en-US" sz="3200" b="1" kern="1200" dirty="0" err="1">
              <a:solidFill>
                <a:schemeClr val="tx1"/>
              </a:solidFill>
              <a:latin typeface="Times New Roman" panose="02020603050405020304" pitchFamily="18" charset="0"/>
              <a:cs typeface="Times New Roman" panose="02020603050405020304" pitchFamily="18" charset="0"/>
            </a:rPr>
            <a:t>nghiệp</a:t>
          </a:r>
          <a:r>
            <a:rPr lang="en-US" sz="3200" b="1" kern="1200" dirty="0">
              <a:solidFill>
                <a:schemeClr val="tx1"/>
              </a:solidFill>
              <a:latin typeface="Times New Roman" panose="02020603050405020304" pitchFamily="18" charset="0"/>
              <a:cs typeface="Times New Roman" panose="02020603050405020304" pitchFamily="18" charset="0"/>
            </a:rPr>
            <a:t> </a:t>
          </a:r>
          <a:r>
            <a:rPr lang="en-US" sz="3200" b="1" kern="1200" dirty="0" err="1">
              <a:solidFill>
                <a:schemeClr val="tx1"/>
              </a:solidFill>
              <a:latin typeface="Times New Roman" panose="02020603050405020304" pitchFamily="18" charset="0"/>
              <a:cs typeface="Times New Roman" panose="02020603050405020304" pitchFamily="18" charset="0"/>
            </a:rPr>
            <a:t>và</a:t>
          </a:r>
          <a:r>
            <a:rPr lang="en-US" sz="3200" b="1" kern="1200" dirty="0">
              <a:solidFill>
                <a:schemeClr val="tx1"/>
              </a:solidFill>
              <a:latin typeface="Times New Roman" panose="02020603050405020304" pitchFamily="18" charset="0"/>
              <a:cs typeface="Times New Roman" panose="02020603050405020304" pitchFamily="18" charset="0"/>
            </a:rPr>
            <a:t> </a:t>
          </a:r>
          <a:r>
            <a:rPr lang="vi-VN" sz="3200" b="1" kern="1200" dirty="0">
              <a:solidFill>
                <a:schemeClr val="tx1"/>
              </a:solidFill>
              <a:latin typeface="Times New Roman" panose="02020603050405020304" pitchFamily="18" charset="0"/>
              <a:cs typeface="Times New Roman" panose="02020603050405020304" pitchFamily="18" charset="0"/>
            </a:rPr>
            <a:t>tầm ảnh hưởng của định hướng nghề nghiệp đối với sinh viên, xã hội </a:t>
          </a:r>
          <a:endParaRPr lang="en-US" sz="3200" b="1" kern="1200" dirty="0">
            <a:solidFill>
              <a:schemeClr val="tx1"/>
            </a:solidFill>
            <a:latin typeface="Times New Roman" panose="02020603050405020304" pitchFamily="18" charset="0"/>
            <a:cs typeface="Times New Roman" panose="02020603050405020304" pitchFamily="18" charset="0"/>
          </a:endParaRPr>
        </a:p>
      </dsp:txBody>
      <dsp:txXfrm rot="10800000">
        <a:off x="0" y="0"/>
        <a:ext cx="11577211" cy="124656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3981B4-4C70-415B-B56D-CD60C6B0CD12}" type="datetimeFigureOut">
              <a:rPr lang="en-US" smtClean="0"/>
              <a:t>4/12/2022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A2382-0124-4D50-BE08-BE7B572EB02E}" type="slidenum">
              <a:rPr lang="en-US" smtClean="0"/>
              <a:t>‹#›</a:t>
            </a:fld>
            <a:endParaRPr lang="en-US"/>
          </a:p>
        </p:txBody>
      </p:sp>
    </p:spTree>
    <p:extLst>
      <p:ext uri="{BB962C8B-B14F-4D97-AF65-F5344CB8AC3E}">
        <p14:creationId xmlns:p14="http://schemas.microsoft.com/office/powerpoint/2010/main" val="2741896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D66F1D-586E-46E8-AB06-CB33236640F0}"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632C5-424F-4291-ABA4-36C8A2DEEE6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56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D66F1D-586E-46E8-AB06-CB33236640F0}"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632C5-424F-4291-ABA4-36C8A2DEEE68}" type="slidenum">
              <a:rPr lang="en-US" smtClean="0"/>
              <a:t>‹#›</a:t>
            </a:fld>
            <a:endParaRPr lang="en-US"/>
          </a:p>
        </p:txBody>
      </p:sp>
    </p:spTree>
    <p:extLst>
      <p:ext uri="{BB962C8B-B14F-4D97-AF65-F5344CB8AC3E}">
        <p14:creationId xmlns:p14="http://schemas.microsoft.com/office/powerpoint/2010/main" val="102149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D66F1D-586E-46E8-AB06-CB33236640F0}"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632C5-424F-4291-ABA4-36C8A2DEEE68}" type="slidenum">
              <a:rPr lang="en-US" smtClean="0"/>
              <a:t>‹#›</a:t>
            </a:fld>
            <a:endParaRPr lang="en-US"/>
          </a:p>
        </p:txBody>
      </p:sp>
    </p:spTree>
    <p:extLst>
      <p:ext uri="{BB962C8B-B14F-4D97-AF65-F5344CB8AC3E}">
        <p14:creationId xmlns:p14="http://schemas.microsoft.com/office/powerpoint/2010/main" val="968325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888" y="609600"/>
            <a:ext cx="8789313" cy="3117040"/>
          </a:xfrm>
        </p:spPr>
        <p:txBody>
          <a:bodyPr anchor="ctr">
            <a:normAutofit/>
          </a:bodyPr>
          <a:lstStyle>
            <a:lvl1pPr algn="l">
              <a:defRPr sz="48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2589888" y="4354046"/>
            <a:ext cx="8789313"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81637" y="3244141"/>
            <a:ext cx="779971"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45995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D66F1D-586E-46E8-AB06-CB33236640F0}"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632C5-424F-4291-ABA4-36C8A2DEEE68}" type="slidenum">
              <a:rPr lang="en-US" smtClean="0"/>
              <a:t>‹#›</a:t>
            </a:fld>
            <a:endParaRPr lang="en-US"/>
          </a:p>
        </p:txBody>
      </p:sp>
    </p:spTree>
    <p:extLst>
      <p:ext uri="{BB962C8B-B14F-4D97-AF65-F5344CB8AC3E}">
        <p14:creationId xmlns:p14="http://schemas.microsoft.com/office/powerpoint/2010/main" val="135775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D66F1D-586E-46E8-AB06-CB33236640F0}"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632C5-424F-4291-ABA4-36C8A2DEEE6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47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D66F1D-586E-46E8-AB06-CB33236640F0}"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B632C5-424F-4291-ABA4-36C8A2DEEE68}" type="slidenum">
              <a:rPr lang="en-US" smtClean="0"/>
              <a:t>‹#›</a:t>
            </a:fld>
            <a:endParaRPr lang="en-US"/>
          </a:p>
        </p:txBody>
      </p:sp>
    </p:spTree>
    <p:extLst>
      <p:ext uri="{BB962C8B-B14F-4D97-AF65-F5344CB8AC3E}">
        <p14:creationId xmlns:p14="http://schemas.microsoft.com/office/powerpoint/2010/main" val="2196209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D66F1D-586E-46E8-AB06-CB33236640F0}" type="datetimeFigureOut">
              <a:rPr lang="en-US" smtClean="0"/>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B632C5-424F-4291-ABA4-36C8A2DEEE68}" type="slidenum">
              <a:rPr lang="en-US" smtClean="0"/>
              <a:t>‹#›</a:t>
            </a:fld>
            <a:endParaRPr lang="en-US"/>
          </a:p>
        </p:txBody>
      </p:sp>
    </p:spTree>
    <p:extLst>
      <p:ext uri="{BB962C8B-B14F-4D97-AF65-F5344CB8AC3E}">
        <p14:creationId xmlns:p14="http://schemas.microsoft.com/office/powerpoint/2010/main" val="1143163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D66F1D-586E-46E8-AB06-CB33236640F0}" type="datetimeFigureOut">
              <a:rPr lang="en-US" smtClean="0"/>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B632C5-424F-4291-ABA4-36C8A2DEEE68}" type="slidenum">
              <a:rPr lang="en-US" smtClean="0"/>
              <a:t>‹#›</a:t>
            </a:fld>
            <a:endParaRPr lang="en-US"/>
          </a:p>
        </p:txBody>
      </p:sp>
    </p:spTree>
    <p:extLst>
      <p:ext uri="{BB962C8B-B14F-4D97-AF65-F5344CB8AC3E}">
        <p14:creationId xmlns:p14="http://schemas.microsoft.com/office/powerpoint/2010/main" val="1137443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2D66F1D-586E-46E8-AB06-CB33236640F0}" type="datetimeFigureOut">
              <a:rPr lang="en-US" smtClean="0"/>
              <a:t>4/12/2022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BB632C5-424F-4291-ABA4-36C8A2DEEE68}" type="slidenum">
              <a:rPr lang="en-US" smtClean="0"/>
              <a:t>‹#›</a:t>
            </a:fld>
            <a:endParaRPr lang="en-US"/>
          </a:p>
        </p:txBody>
      </p:sp>
    </p:spTree>
    <p:extLst>
      <p:ext uri="{BB962C8B-B14F-4D97-AF65-F5344CB8AC3E}">
        <p14:creationId xmlns:p14="http://schemas.microsoft.com/office/powerpoint/2010/main" val="736625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2D66F1D-586E-46E8-AB06-CB33236640F0}" type="datetimeFigureOut">
              <a:rPr lang="en-US" smtClean="0"/>
              <a:t>4/12/2022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BB632C5-424F-4291-ABA4-36C8A2DEEE68}" type="slidenum">
              <a:rPr lang="en-US" smtClean="0"/>
              <a:t>‹#›</a:t>
            </a:fld>
            <a:endParaRPr lang="en-US"/>
          </a:p>
        </p:txBody>
      </p:sp>
    </p:spTree>
    <p:extLst>
      <p:ext uri="{BB962C8B-B14F-4D97-AF65-F5344CB8AC3E}">
        <p14:creationId xmlns:p14="http://schemas.microsoft.com/office/powerpoint/2010/main" val="3927891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2D66F1D-586E-46E8-AB06-CB33236640F0}"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B632C5-424F-4291-ABA4-36C8A2DEEE68}" type="slidenum">
              <a:rPr lang="en-US" smtClean="0"/>
              <a:t>‹#›</a:t>
            </a:fld>
            <a:endParaRPr lang="en-US"/>
          </a:p>
        </p:txBody>
      </p:sp>
    </p:spTree>
    <p:extLst>
      <p:ext uri="{BB962C8B-B14F-4D97-AF65-F5344CB8AC3E}">
        <p14:creationId xmlns:p14="http://schemas.microsoft.com/office/powerpoint/2010/main" val="926317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2D66F1D-586E-46E8-AB06-CB33236640F0}" type="datetimeFigureOut">
              <a:rPr lang="en-US" smtClean="0"/>
              <a:t>4/12/2022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BB632C5-424F-4291-ABA4-36C8A2DEEE6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310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 name="Picture 186"/>
          <p:cNvPicPr>
            <a:picLocks noChangeAspect="1"/>
          </p:cNvPicPr>
          <p:nvPr/>
        </p:nvPicPr>
        <p:blipFill>
          <a:blip r:embed="rId2"/>
          <a:stretch>
            <a:fillRect/>
          </a:stretch>
        </p:blipFill>
        <p:spPr>
          <a:xfrm flipH="1">
            <a:off x="6995159" y="3210434"/>
            <a:ext cx="5196839" cy="3124346"/>
          </a:xfrm>
          <a:prstGeom prst="rect">
            <a:avLst/>
          </a:prstGeom>
        </p:spPr>
      </p:pic>
      <p:pic>
        <p:nvPicPr>
          <p:cNvPr id="180" name="Picture 179" descr="C:\Users\admin\AppData\Local\Temp\WeChat Files\b096d65a765210b2e98803de7264f6e.png"/>
          <p:cNvPicPr/>
          <p:nvPr/>
        </p:nvPicPr>
        <p:blipFill>
          <a:blip r:embed="rId3">
            <a:extLst>
              <a:ext uri="{28A0092B-C50C-407E-A947-70E740481C1C}">
                <a14:useLocalDpi xmlns:a14="http://schemas.microsoft.com/office/drawing/2010/main" val="0"/>
              </a:ext>
            </a:extLst>
          </a:blip>
          <a:srcRect/>
          <a:stretch>
            <a:fillRect/>
          </a:stretch>
        </p:blipFill>
        <p:spPr bwMode="auto">
          <a:xfrm>
            <a:off x="2515" y="4049"/>
            <a:ext cx="3560245" cy="1799436"/>
          </a:xfrm>
          <a:prstGeom prst="rect">
            <a:avLst/>
          </a:prstGeom>
          <a:noFill/>
          <a:ln>
            <a:noFill/>
          </a:ln>
        </p:spPr>
      </p:pic>
      <p:sp>
        <p:nvSpPr>
          <p:cNvPr id="2050" name="Rectangle 2049"/>
          <p:cNvSpPr/>
          <p:nvPr/>
        </p:nvSpPr>
        <p:spPr>
          <a:xfrm>
            <a:off x="5397957" y="73798"/>
            <a:ext cx="5172199" cy="1077218"/>
          </a:xfrm>
          <a:prstGeom prst="rect">
            <a:avLst/>
          </a:prstGeom>
        </p:spPr>
        <p:txBody>
          <a:bodyPr wrap="square">
            <a:spAutoFit/>
          </a:bodyPr>
          <a:lstStyle/>
          <a:p>
            <a:pPr algn="ctr"/>
            <a:r>
              <a:rPr lang="en-US" sz="3200" b="1" kern="100" dirty="0">
                <a:solidFill>
                  <a:srgbClr val="0070C0"/>
                </a:solidFill>
                <a:highlight>
                  <a:srgbClr val="FFFFFF"/>
                </a:highlight>
                <a:latin typeface="Times New Roman" panose="02020603050405020304" pitchFamily="18" charset="0"/>
                <a:ea typeface="DengXian"/>
                <a:cs typeface="Times New Roman" panose="02020603050405020304" pitchFamily="18" charset="0"/>
              </a:rPr>
              <a:t>ĐẠI HỌC THỦ DẦU MỘT</a:t>
            </a:r>
          </a:p>
          <a:p>
            <a:pPr algn="ctr"/>
            <a:r>
              <a:rPr lang="en-US" sz="3200" b="1" kern="100" dirty="0">
                <a:solidFill>
                  <a:srgbClr val="0070C0"/>
                </a:solidFill>
                <a:highlight>
                  <a:srgbClr val="FFFFFF"/>
                </a:highlight>
                <a:latin typeface="Times New Roman" panose="02020603050405020304" pitchFamily="18" charset="0"/>
                <a:ea typeface="DengXian"/>
                <a:cs typeface="Times New Roman" panose="02020603050405020304" pitchFamily="18" charset="0"/>
              </a:rPr>
              <a:t>-------------------</a:t>
            </a:r>
          </a:p>
        </p:txBody>
      </p:sp>
      <p:sp>
        <p:nvSpPr>
          <p:cNvPr id="2051" name="Rectangle 2050"/>
          <p:cNvSpPr/>
          <p:nvPr/>
        </p:nvSpPr>
        <p:spPr>
          <a:xfrm>
            <a:off x="3776115" y="1151016"/>
            <a:ext cx="8415881" cy="584775"/>
          </a:xfrm>
          <a:prstGeom prst="rect">
            <a:avLst/>
          </a:prstGeom>
        </p:spPr>
        <p:txBody>
          <a:bodyPr wrap="square">
            <a:spAutoFit/>
          </a:bodyPr>
          <a:lstStyle/>
          <a:p>
            <a:r>
              <a:rPr lang="vi-VN" sz="3200" b="1" dirty="0">
                <a:solidFill>
                  <a:srgbClr val="0070C0"/>
                </a:solidFill>
                <a:highlight>
                  <a:srgbClr val="FFFFFF"/>
                </a:highlight>
                <a:latin typeface="Times New Roman" panose="02020603050405020304" pitchFamily="18" charset="0"/>
                <a:ea typeface="DengXian"/>
              </a:rPr>
              <a:t>PHƯƠNG PHÁP NGHIÊN CỨU KHOA HỌC</a:t>
            </a:r>
            <a:endParaRPr lang="en-US" sz="3200" dirty="0">
              <a:solidFill>
                <a:srgbClr val="0070C0"/>
              </a:solidFill>
            </a:endParaRPr>
          </a:p>
        </p:txBody>
      </p:sp>
      <p:sp>
        <p:nvSpPr>
          <p:cNvPr id="2052" name="Rectangle 2051"/>
          <p:cNvSpPr/>
          <p:nvPr/>
        </p:nvSpPr>
        <p:spPr>
          <a:xfrm>
            <a:off x="228601" y="1871177"/>
            <a:ext cx="11750040" cy="3785652"/>
          </a:xfrm>
          <a:prstGeom prst="rect">
            <a:avLst/>
          </a:prstGeom>
        </p:spPr>
        <p:txBody>
          <a:bodyPr wrap="square">
            <a:spAutoFit/>
          </a:bodyPr>
          <a:lstStyle/>
          <a:p>
            <a:pPr algn="ctr">
              <a:lnSpc>
                <a:spcPct val="150000"/>
              </a:lnSpc>
            </a:pPr>
            <a:r>
              <a:rPr lang="vi-VN" sz="4000" b="1" u="sng" kern="100" dirty="0">
                <a:solidFill>
                  <a:srgbClr val="FF0000"/>
                </a:solidFill>
                <a:highlight>
                  <a:srgbClr val="FFFFFF"/>
                </a:highlight>
                <a:latin typeface="Times New Roman" panose="02020603050405020304" pitchFamily="18" charset="0"/>
                <a:ea typeface="DengXian"/>
                <a:cs typeface="Times New Roman" panose="02020603050405020304" pitchFamily="18" charset="0"/>
              </a:rPr>
              <a:t>ĐỀ TÀI :</a:t>
            </a:r>
            <a:endParaRPr lang="en-US" sz="2000" kern="100" dirty="0">
              <a:solidFill>
                <a:srgbClr val="FF0000"/>
              </a:solidFill>
              <a:effectLst/>
              <a:latin typeface="DengXian"/>
              <a:ea typeface="DengXian"/>
              <a:cs typeface="Times New Roman" panose="02020603050405020304" pitchFamily="18" charset="0"/>
            </a:endParaRPr>
          </a:p>
          <a:p>
            <a:pPr algn="ctr">
              <a:lnSpc>
                <a:spcPct val="150000"/>
              </a:lnSpc>
            </a:pPr>
            <a:r>
              <a:rPr lang="vi-VN" sz="4000" b="1" kern="100" dirty="0">
                <a:solidFill>
                  <a:srgbClr val="FF0000"/>
                </a:solidFill>
                <a:highlight>
                  <a:srgbClr val="FFFFFF"/>
                </a:highlight>
                <a:latin typeface="Times New Roman" panose="02020603050405020304" pitchFamily="18" charset="0"/>
                <a:ea typeface="DengXian"/>
                <a:cs typeface="Times New Roman" panose="02020603050405020304" pitchFamily="18" charset="0"/>
              </a:rPr>
              <a:t>KHẢO SÁT CÁC YẾU TỐ ẢNH HƯỞNG</a:t>
            </a:r>
            <a:r>
              <a:rPr lang="en-US" sz="4000" b="1" kern="100" dirty="0">
                <a:solidFill>
                  <a:srgbClr val="FF0000"/>
                </a:solidFill>
                <a:highlight>
                  <a:srgbClr val="FFFFFF"/>
                </a:highlight>
                <a:latin typeface="Times New Roman" panose="02020603050405020304" pitchFamily="18" charset="0"/>
                <a:ea typeface="DengXian"/>
                <a:cs typeface="Times New Roman" panose="02020603050405020304" pitchFamily="18" charset="0"/>
              </a:rPr>
              <a:t> </a:t>
            </a:r>
            <a:r>
              <a:rPr lang="vi-VN" sz="4000" b="1" kern="100" dirty="0">
                <a:solidFill>
                  <a:srgbClr val="FF0000"/>
                </a:solidFill>
                <a:highlight>
                  <a:srgbClr val="FFFFFF"/>
                </a:highlight>
                <a:latin typeface="Times New Roman" panose="02020603050405020304" pitchFamily="18" charset="0"/>
                <a:ea typeface="DengXian"/>
                <a:cs typeface="Times New Roman" panose="02020603050405020304" pitchFamily="18" charset="0"/>
              </a:rPr>
              <a:t>ĐẾN</a:t>
            </a:r>
            <a:r>
              <a:rPr lang="en-US" sz="4000" b="1" kern="100" dirty="0">
                <a:solidFill>
                  <a:srgbClr val="FF0000"/>
                </a:solidFill>
                <a:highlight>
                  <a:srgbClr val="FFFFFF"/>
                </a:highlight>
                <a:latin typeface="Times New Roman" panose="02020603050405020304" pitchFamily="18" charset="0"/>
                <a:ea typeface="DengXian"/>
                <a:cs typeface="Times New Roman" panose="02020603050405020304" pitchFamily="18" charset="0"/>
              </a:rPr>
              <a:t> </a:t>
            </a:r>
            <a:r>
              <a:rPr lang="vi-VN" sz="4000" b="1" kern="100" dirty="0">
                <a:solidFill>
                  <a:srgbClr val="FF0000"/>
                </a:solidFill>
                <a:highlight>
                  <a:srgbClr val="FFFFFF"/>
                </a:highlight>
                <a:latin typeface="Times New Roman" panose="02020603050405020304" pitchFamily="18" charset="0"/>
                <a:ea typeface="DengXian"/>
                <a:cs typeface="Times New Roman" panose="02020603050405020304" pitchFamily="18" charset="0"/>
              </a:rPr>
              <a:t>QUYẾT ĐỊNH CHỌN NGÀNH QLCN CỦA</a:t>
            </a:r>
            <a:r>
              <a:rPr lang="en-US" sz="4000" b="1" kern="100" dirty="0">
                <a:solidFill>
                  <a:srgbClr val="FF0000"/>
                </a:solidFill>
                <a:highlight>
                  <a:srgbClr val="FFFFFF"/>
                </a:highlight>
                <a:latin typeface="Times New Roman" panose="02020603050405020304" pitchFamily="18" charset="0"/>
                <a:ea typeface="DengXian"/>
                <a:cs typeface="Times New Roman" panose="02020603050405020304" pitchFamily="18" charset="0"/>
              </a:rPr>
              <a:t> </a:t>
            </a:r>
            <a:r>
              <a:rPr lang="vi-VN" sz="4000" b="1" kern="100" dirty="0">
                <a:solidFill>
                  <a:srgbClr val="FF0000"/>
                </a:solidFill>
                <a:highlight>
                  <a:srgbClr val="FFFFFF"/>
                </a:highlight>
                <a:latin typeface="Times New Roman" panose="02020603050405020304" pitchFamily="18" charset="0"/>
                <a:ea typeface="DengXian"/>
                <a:cs typeface="Times New Roman" panose="02020603050405020304" pitchFamily="18" charset="0"/>
              </a:rPr>
              <a:t>SINH VIÊN D2</a:t>
            </a:r>
            <a:r>
              <a:rPr lang="en-US" sz="4000" b="1" kern="100" dirty="0">
                <a:solidFill>
                  <a:srgbClr val="FF0000"/>
                </a:solidFill>
                <a:highlight>
                  <a:srgbClr val="FFFFFF"/>
                </a:highlight>
                <a:latin typeface="Times New Roman" panose="02020603050405020304" pitchFamily="18" charset="0"/>
                <a:ea typeface="DengXian"/>
                <a:cs typeface="Times New Roman" panose="02020603050405020304" pitchFamily="18" charset="0"/>
              </a:rPr>
              <a:t>1</a:t>
            </a:r>
            <a:r>
              <a:rPr lang="vi-VN" sz="4000" b="1" kern="100" dirty="0">
                <a:solidFill>
                  <a:srgbClr val="FF0000"/>
                </a:solidFill>
                <a:highlight>
                  <a:srgbClr val="FFFFFF"/>
                </a:highlight>
                <a:latin typeface="Times New Roman" panose="02020603050405020304" pitchFamily="18" charset="0"/>
                <a:ea typeface="DengXian"/>
                <a:cs typeface="Times New Roman" panose="02020603050405020304" pitchFamily="18" charset="0"/>
              </a:rPr>
              <a:t> TẠI ĐẠI HỌC THỦ DẦU MỘT</a:t>
            </a:r>
            <a:endParaRPr lang="en-US" sz="2000" kern="100" dirty="0">
              <a:solidFill>
                <a:srgbClr val="FF0000"/>
              </a:solidFill>
              <a:effectLst/>
              <a:latin typeface="DengXian"/>
              <a:ea typeface="DengXian"/>
              <a:cs typeface="Times New Roman" panose="02020603050405020304" pitchFamily="18" charset="0"/>
            </a:endParaRPr>
          </a:p>
        </p:txBody>
      </p:sp>
      <p:sp>
        <p:nvSpPr>
          <p:cNvPr id="2053" name="Rectangle 2052"/>
          <p:cNvSpPr/>
          <p:nvPr/>
        </p:nvSpPr>
        <p:spPr>
          <a:xfrm>
            <a:off x="228601" y="5656829"/>
            <a:ext cx="5114727" cy="669542"/>
          </a:xfrm>
          <a:prstGeom prst="rect">
            <a:avLst/>
          </a:prstGeom>
        </p:spPr>
        <p:txBody>
          <a:bodyPr wrap="square">
            <a:spAutoFit/>
          </a:bodyPr>
          <a:lstStyle/>
          <a:p>
            <a:pPr algn="just">
              <a:lnSpc>
                <a:spcPct val="150000"/>
              </a:lnSpc>
            </a:pPr>
            <a:r>
              <a:rPr lang="vi-VN" sz="2800" b="1" dirty="0">
                <a:latin typeface="+mj-lt"/>
              </a:rPr>
              <a:t>GVHD:</a:t>
            </a:r>
            <a:r>
              <a:rPr lang="en-US" sz="2800" b="1" dirty="0">
                <a:latin typeface="+mj-lt"/>
              </a:rPr>
              <a:t> </a:t>
            </a:r>
            <a:r>
              <a:rPr lang="en-US" sz="2800" b="1" dirty="0" err="1">
                <a:latin typeface="Times New Roman" panose="02020603050405020304" pitchFamily="18" charset="0"/>
                <a:cs typeface="Times New Roman" panose="02020603050405020304" pitchFamily="18" charset="0"/>
              </a:rPr>
              <a:t>Phạm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Đình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Dũ</a:t>
            </a:r>
            <a:endParaRPr lang="en-US" sz="2800" b="1" dirty="0">
              <a:latin typeface="Times New Roman" panose="02020603050405020304" pitchFamily="18" charset="0"/>
              <a:cs typeface="Times New Roman" panose="02020603050405020304" pitchFamily="18" charset="0"/>
            </a:endParaRPr>
          </a:p>
        </p:txBody>
      </p:sp>
      <p:sp>
        <p:nvSpPr>
          <p:cNvPr id="186" name="TextBox 185"/>
          <p:cNvSpPr txBox="1"/>
          <p:nvPr/>
        </p:nvSpPr>
        <p:spPr>
          <a:xfrm>
            <a:off x="5666490" y="6334780"/>
            <a:ext cx="6618855" cy="523220"/>
          </a:xfrm>
          <a:prstGeom prst="rect">
            <a:avLst/>
          </a:prstGeom>
          <a:noFill/>
        </p:spPr>
        <p:txBody>
          <a:bodyPr wrap="square" rtlCol="0">
            <a:spAutoFit/>
          </a:bodyPr>
          <a:lstStyle/>
          <a:p>
            <a:r>
              <a:rPr lang="en-US" altLang="zh-CN" sz="2800" b="1" dirty="0" err="1">
                <a:latin typeface="Times New Roman" panose="02020603050405020304" pitchFamily="18" charset="0"/>
                <a:cs typeface="Times New Roman" panose="02020603050405020304" pitchFamily="18" charset="0"/>
              </a:rPr>
              <a:t>Bình</a:t>
            </a:r>
            <a:r>
              <a:rPr lang="en-US" altLang="zh-CN" sz="2800" b="1" dirty="0">
                <a:latin typeface="Times New Roman" panose="02020603050405020304" pitchFamily="18" charset="0"/>
                <a:cs typeface="Times New Roman" panose="02020603050405020304" pitchFamily="18" charset="0"/>
              </a:rPr>
              <a:t> Dương, </a:t>
            </a:r>
            <a:r>
              <a:rPr lang="en-US" altLang="zh-CN" sz="2800" b="1" dirty="0" err="1">
                <a:latin typeface="Times New Roman" panose="02020603050405020304" pitchFamily="18" charset="0"/>
                <a:cs typeface="Times New Roman" panose="02020603050405020304" pitchFamily="18" charset="0"/>
              </a:rPr>
              <a:t>Ngày</a:t>
            </a:r>
            <a:r>
              <a:rPr lang="en-US" altLang="zh-CN" sz="2800" b="1" dirty="0">
                <a:latin typeface="Times New Roman" panose="02020603050405020304" pitchFamily="18" charset="0"/>
                <a:cs typeface="Times New Roman" panose="02020603050405020304" pitchFamily="18" charset="0"/>
              </a:rPr>
              <a:t> 12 </a:t>
            </a:r>
            <a:r>
              <a:rPr lang="en-US" altLang="zh-CN" sz="2800" b="1" dirty="0" err="1">
                <a:latin typeface="Times New Roman" panose="02020603050405020304" pitchFamily="18" charset="0"/>
                <a:cs typeface="Times New Roman" panose="02020603050405020304" pitchFamily="18" charset="0"/>
              </a:rPr>
              <a:t>tháng</a:t>
            </a:r>
            <a:r>
              <a:rPr lang="en-US" altLang="zh-CN" sz="2800" b="1" dirty="0">
                <a:latin typeface="Times New Roman" panose="02020603050405020304" pitchFamily="18" charset="0"/>
                <a:cs typeface="Times New Roman" panose="02020603050405020304" pitchFamily="18" charset="0"/>
              </a:rPr>
              <a:t> 04 </a:t>
            </a:r>
            <a:r>
              <a:rPr lang="en-US" altLang="zh-CN" sz="2800" b="1" dirty="0" err="1">
                <a:latin typeface="Times New Roman" panose="02020603050405020304" pitchFamily="18" charset="0"/>
                <a:cs typeface="Times New Roman" panose="02020603050405020304" pitchFamily="18" charset="0"/>
              </a:rPr>
              <a:t>năm</a:t>
            </a:r>
            <a:r>
              <a:rPr lang="en-US" altLang="zh-CN" sz="2800" b="1" dirty="0">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27716451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him trên ảnh downloa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430297"/>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1342896" y="1216347"/>
            <a:ext cx="2389239" cy="308487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b="1"/>
          </a:p>
        </p:txBody>
      </p:sp>
      <p:sp>
        <p:nvSpPr>
          <p:cNvPr id="2" name="Rectangle 1"/>
          <p:cNvSpPr/>
          <p:nvPr/>
        </p:nvSpPr>
        <p:spPr>
          <a:xfrm>
            <a:off x="1394515" y="1746820"/>
            <a:ext cx="2286000" cy="1654748"/>
          </a:xfrm>
          <a:prstGeom prst="rect">
            <a:avLst/>
          </a:prstGeom>
        </p:spPr>
        <p:txBody>
          <a:bodyPr wrap="square">
            <a:spAutoFit/>
          </a:bodyPr>
          <a:lstStyle/>
          <a:p>
            <a:pPr algn="just">
              <a:lnSpc>
                <a:spcPct val="150000"/>
              </a:lnSpc>
            </a:pPr>
            <a:r>
              <a:rPr lang="vi-VN" sz="3600" b="1" kern="100" dirty="0">
                <a:solidFill>
                  <a:srgbClr val="FF0000"/>
                </a:solidFill>
                <a:latin typeface="Times New Roman" panose="02020603050405020304" pitchFamily="18" charset="0"/>
                <a:ea typeface="DengXian"/>
                <a:cs typeface="Times New Roman" panose="02020603050405020304" pitchFamily="18" charset="0"/>
              </a:rPr>
              <a:t>Từ góc </a:t>
            </a:r>
            <a:endParaRPr lang="en-US" sz="3600" b="1" kern="100" dirty="0">
              <a:solidFill>
                <a:srgbClr val="FF0000"/>
              </a:solidFill>
              <a:latin typeface="Times New Roman" panose="02020603050405020304" pitchFamily="18" charset="0"/>
              <a:ea typeface="DengXian"/>
              <a:cs typeface="Times New Roman" panose="02020603050405020304" pitchFamily="18" charset="0"/>
            </a:endParaRPr>
          </a:p>
          <a:p>
            <a:pPr algn="just">
              <a:lnSpc>
                <a:spcPct val="150000"/>
              </a:lnSpc>
            </a:pPr>
            <a:r>
              <a:rPr lang="vi-VN" sz="3600" b="1" kern="100" dirty="0">
                <a:solidFill>
                  <a:srgbClr val="FF0000"/>
                </a:solidFill>
                <a:latin typeface="Times New Roman" panose="02020603050405020304" pitchFamily="18" charset="0"/>
                <a:ea typeface="DengXian"/>
                <a:cs typeface="Times New Roman" panose="02020603050405020304" pitchFamily="18" charset="0"/>
              </a:rPr>
              <a:t>độ xã hội:</a:t>
            </a:r>
            <a:endParaRPr lang="en-US" sz="3600" b="1" kern="100" dirty="0">
              <a:solidFill>
                <a:srgbClr val="FF0000"/>
              </a:solidFill>
              <a:latin typeface="Times New Roman" panose="02020603050405020304" pitchFamily="18" charset="0"/>
              <a:ea typeface="DengXian"/>
              <a:cs typeface="Times New Roman" panose="02020603050405020304" pitchFamily="18" charset="0"/>
            </a:endParaRPr>
          </a:p>
        </p:txBody>
      </p:sp>
      <p:sp>
        <p:nvSpPr>
          <p:cNvPr id="3" name="Rectangle 2"/>
          <p:cNvSpPr/>
          <p:nvPr/>
        </p:nvSpPr>
        <p:spPr>
          <a:xfrm>
            <a:off x="3783754" y="381271"/>
            <a:ext cx="8057727" cy="5464316"/>
          </a:xfrm>
          <a:prstGeom prst="rect">
            <a:avLst/>
          </a:prstGeom>
        </p:spPr>
        <p:txBody>
          <a:bodyPr wrap="square">
            <a:spAutoFit/>
          </a:bodyPr>
          <a:lstStyle/>
          <a:p>
            <a:pPr>
              <a:lnSpc>
                <a:spcPct val="107000"/>
              </a:lnSpc>
              <a:spcAft>
                <a:spcPts val="800"/>
              </a:spcAft>
            </a:pPr>
            <a:r>
              <a:rPr lang="vi-VN" sz="3200" dirty="0">
                <a:latin typeface="+mj-lt"/>
              </a:rPr>
              <a:t>ĐHNN là hệ thống những biện pháp Tâm lý – Giáo dục và y học được tổ chức đặc biệt, có hệ thống, có mục đích nhằm hình thành ở mỗi cá nhân. </a:t>
            </a:r>
            <a:endParaRPr lang="en-US" sz="3200" dirty="0">
              <a:latin typeface="+mj-lt"/>
            </a:endParaRPr>
          </a:p>
          <a:p>
            <a:pPr>
              <a:lnSpc>
                <a:spcPct val="107000"/>
              </a:lnSpc>
              <a:spcAft>
                <a:spcPts val="800"/>
              </a:spcAft>
            </a:pPr>
            <a:r>
              <a:rPr lang="vi-VN" sz="3200" dirty="0">
                <a:latin typeface="+mj-lt"/>
              </a:rPr>
              <a:t> Việc tìm hiểu ĐHNN của SV là nhiệm vụ rất quan trọng ở các trường ĐH, CĐ. Nó cho biết hướng phát triển nghề  nghiệp của SV, từ đó giúp SV có những kế hoạch đúng đắn và tích cực hoạt động để đạt được mục tiêu, lý tưởng nghề nghiệp của mình trong tương lai</a:t>
            </a:r>
            <a:endParaRPr lang="en-US" sz="3200" dirty="0">
              <a:latin typeface="+mj-lt"/>
            </a:endParaRPr>
          </a:p>
        </p:txBody>
      </p:sp>
    </p:spTree>
    <p:extLst>
      <p:ext uri="{BB962C8B-B14F-4D97-AF65-F5344CB8AC3E}">
        <p14:creationId xmlns:p14="http://schemas.microsoft.com/office/powerpoint/2010/main" val="11177364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1480" y="839332"/>
            <a:ext cx="11414760" cy="6001643"/>
          </a:xfrm>
          <a:prstGeom prst="rect">
            <a:avLst/>
          </a:prstGeom>
        </p:spPr>
        <p:txBody>
          <a:bodyPr wrap="square">
            <a:spAutoFit/>
          </a:bodyPr>
          <a:lstStyle/>
          <a:p>
            <a:r>
              <a:rPr lang="vi-VN" sz="2400" b="1" dirty="0">
                <a:latin typeface="+mj-lt"/>
              </a:rPr>
              <a:t>TÀI LIỆU THAM KHẢO</a:t>
            </a:r>
            <a:endParaRPr lang="en-US" sz="2400" b="1" dirty="0">
              <a:latin typeface="+mj-lt"/>
            </a:endParaRPr>
          </a:p>
          <a:p>
            <a:pPr marL="342900" marR="0" lvl="0" indent="-342900" algn="just">
              <a:lnSpc>
                <a:spcPct val="150000"/>
              </a:lnSpc>
              <a:spcBef>
                <a:spcPts val="0"/>
              </a:spcBef>
              <a:spcAft>
                <a:spcPts val="0"/>
              </a:spcAft>
              <a:buFont typeface="+mj-lt"/>
              <a:buAutoNum type="arabicPeriod"/>
            </a:pPr>
            <a:r>
              <a:rPr lang="vi-VN" sz="2400" dirty="0">
                <a:latin typeface="+mj-lt"/>
              </a:rPr>
              <a:t>Nguyễn Thị Kim Nhung et al (2018), "Đánh giá các yếu tố ảnh hưởng đến định hướng nghề nghiệp của học sinh trung học phổ thông tại Nghệ An", Giáo Dục, số 431.</a:t>
            </a:r>
            <a:endParaRPr lang="en-US" sz="2400" dirty="0">
              <a:latin typeface="+mj-lt"/>
            </a:endParaRPr>
          </a:p>
          <a:p>
            <a:pPr marL="342900" marR="0" lvl="0" indent="-342900" algn="just">
              <a:lnSpc>
                <a:spcPct val="150000"/>
              </a:lnSpc>
              <a:spcBef>
                <a:spcPts val="0"/>
              </a:spcBef>
              <a:spcAft>
                <a:spcPts val="0"/>
              </a:spcAft>
              <a:buFont typeface="+mj-lt"/>
              <a:buAutoNum type="arabicPeriod"/>
            </a:pPr>
            <a:r>
              <a:rPr lang="vi-VN" sz="2400" dirty="0">
                <a:latin typeface="+mj-lt"/>
              </a:rPr>
              <a:t>Nguyễn Trần Sỹ et al (2018), "Các yếu tố tác động đến định hướng nghề nghiệp của sinh viên cơ sở II trường Đại học Ngoại thương", Kinh tế đối ngoại, số 106.</a:t>
            </a:r>
            <a:endParaRPr lang="en-US" sz="2400" dirty="0">
              <a:latin typeface="+mj-lt"/>
            </a:endParaRPr>
          </a:p>
          <a:p>
            <a:pPr marL="342900" marR="0" lvl="0" indent="-342900" algn="just">
              <a:lnSpc>
                <a:spcPct val="150000"/>
              </a:lnSpc>
              <a:spcBef>
                <a:spcPts val="0"/>
              </a:spcBef>
              <a:spcAft>
                <a:spcPts val="0"/>
              </a:spcAft>
              <a:buFont typeface="+mj-lt"/>
              <a:buAutoNum type="arabicPeriod"/>
            </a:pPr>
            <a:r>
              <a:rPr lang="vi-VN" sz="2400" dirty="0">
                <a:latin typeface="+mj-lt"/>
              </a:rPr>
              <a:t>Lene Møller Madsen, Henriette Tolstrup Holmegaard, Lars Ulriksen (2010), "Why student choose (not) to study engineering", IGIP-SEFI.</a:t>
            </a:r>
            <a:endParaRPr lang="en-US" sz="2400" dirty="0">
              <a:latin typeface="+mj-lt"/>
            </a:endParaRPr>
          </a:p>
          <a:p>
            <a:pPr marL="342900" marR="0" lvl="0" indent="-342900" algn="just">
              <a:lnSpc>
                <a:spcPct val="150000"/>
              </a:lnSpc>
              <a:spcBef>
                <a:spcPts val="0"/>
              </a:spcBef>
              <a:spcAft>
                <a:spcPts val="0"/>
              </a:spcAft>
              <a:buFont typeface="+mj-lt"/>
              <a:buAutoNum type="arabicPeriod"/>
            </a:pPr>
            <a:r>
              <a:rPr lang="vi-VN" sz="2400" dirty="0">
                <a:latin typeface="+mj-lt"/>
              </a:rPr>
              <a:t>Lê Thị Hồng Gái (2020), "Ý thức chọn nghề của học sinh Trung học phổ thông tại Thành Phố Buôn Ma Thuột, tỉnh Đắk Lắk", Khoa học, số 37.</a:t>
            </a:r>
            <a:endParaRPr lang="en-US" sz="2400" dirty="0">
              <a:latin typeface="+mj-lt"/>
            </a:endParaRPr>
          </a:p>
          <a:p>
            <a:pPr marL="342900" marR="0" lvl="0" indent="-342900" algn="just">
              <a:lnSpc>
                <a:spcPct val="150000"/>
              </a:lnSpc>
              <a:spcBef>
                <a:spcPts val="0"/>
              </a:spcBef>
              <a:spcAft>
                <a:spcPts val="0"/>
              </a:spcAft>
              <a:buFont typeface="+mj-lt"/>
              <a:buAutoNum type="arabicPeriod"/>
            </a:pPr>
            <a:r>
              <a:rPr lang="vi-VN" sz="2400" dirty="0">
                <a:latin typeface="+mj-lt"/>
              </a:rPr>
              <a:t>Lê Thị Xuân Thu (2015), "Thực trạng xu hướng nghề của học sinh trung học phổ thông", Khoa học Công nghệ, số 1.</a:t>
            </a:r>
            <a:endParaRPr lang="en-US" sz="2400" dirty="0">
              <a:latin typeface="+mj-lt"/>
            </a:endParaRPr>
          </a:p>
        </p:txBody>
      </p:sp>
      <p:sp>
        <p:nvSpPr>
          <p:cNvPr id="3" name="Rectangle 2"/>
          <p:cNvSpPr/>
          <p:nvPr/>
        </p:nvSpPr>
        <p:spPr>
          <a:xfrm>
            <a:off x="137160" y="-131177"/>
            <a:ext cx="9079730" cy="1015663"/>
          </a:xfrm>
          <a:prstGeom prst="rect">
            <a:avLst/>
          </a:prstGeom>
        </p:spPr>
        <p:txBody>
          <a:bodyPr wrap="none">
            <a:spAutoFit/>
          </a:bodyPr>
          <a:lstStyle/>
          <a:p>
            <a:pPr marR="0" lvl="0" algn="just">
              <a:lnSpc>
                <a:spcPct val="150000"/>
              </a:lnSpc>
              <a:spcBef>
                <a:spcPts val="400"/>
              </a:spcBef>
              <a:spcAft>
                <a:spcPts val="0"/>
              </a:spcAft>
            </a:pPr>
            <a:r>
              <a:rPr lang="en-US" sz="4000" b="1" dirty="0">
                <a:solidFill>
                  <a:srgbClr val="FF0000"/>
                </a:solidFill>
                <a:latin typeface="Times New Roman" panose="02020603050405020304" pitchFamily="18" charset="0"/>
                <a:cs typeface="Times New Roman" panose="02020603050405020304" pitchFamily="18" charset="0"/>
              </a:rPr>
              <a:t>2. </a:t>
            </a:r>
            <a:r>
              <a:rPr lang="vi-VN" sz="4000" b="1" dirty="0">
                <a:solidFill>
                  <a:srgbClr val="FF0000"/>
                </a:solidFill>
                <a:latin typeface="Times New Roman" panose="02020603050405020304" pitchFamily="18" charset="0"/>
                <a:cs typeface="Times New Roman" panose="02020603050405020304" pitchFamily="18" charset="0"/>
              </a:rPr>
              <a:t>Các nghiên cứu trước đó có liên quan</a:t>
            </a:r>
            <a:r>
              <a:rPr lang="en-US" sz="4000" b="1"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62557911"/>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ình nền Powerpoint dễ thươ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35390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927860" y="653534"/>
            <a:ext cx="8336280" cy="4247317"/>
          </a:xfrm>
          <a:prstGeom prst="rect">
            <a:avLst/>
          </a:prstGeom>
          <a:noFill/>
        </p:spPr>
        <p:txBody>
          <a:bodyPr wrap="square">
            <a:spAutoFit/>
          </a:bodyPr>
          <a:lstStyle/>
          <a:p>
            <a:pPr algn="ctr">
              <a:lnSpc>
                <a:spcPct val="150000"/>
              </a:lnSpc>
            </a:pPr>
            <a:r>
              <a:rPr lang="vi-VN" sz="6000" b="1" u="sng" dirty="0">
                <a:solidFill>
                  <a:srgbClr val="FF0000"/>
                </a:solidFill>
                <a:latin typeface="+mj-lt"/>
              </a:rPr>
              <a:t>PHẦN </a:t>
            </a:r>
            <a:r>
              <a:rPr lang="en-US" sz="6000" b="1" u="sng" dirty="0">
                <a:solidFill>
                  <a:srgbClr val="FF0000"/>
                </a:solidFill>
                <a:latin typeface="Times New Roman" panose="02020603050405020304" pitchFamily="18" charset="0"/>
                <a:cs typeface="Times New Roman" panose="02020603050405020304" pitchFamily="18" charset="0"/>
              </a:rPr>
              <a:t>III</a:t>
            </a:r>
            <a:r>
              <a:rPr lang="vi-VN" sz="6000" b="1" u="sng" dirty="0">
                <a:solidFill>
                  <a:srgbClr val="FF0000"/>
                </a:solidFill>
                <a:latin typeface="Times New Roman" panose="02020603050405020304" pitchFamily="18" charset="0"/>
                <a:cs typeface="Times New Roman" panose="02020603050405020304" pitchFamily="18" charset="0"/>
              </a:rPr>
              <a:t>:</a:t>
            </a:r>
            <a:r>
              <a:rPr lang="en-US" sz="6000" b="1" u="sng" dirty="0">
                <a:solidFill>
                  <a:srgbClr val="FF0000"/>
                </a:solidFill>
                <a:latin typeface="+mj-lt"/>
              </a:rPr>
              <a:t> </a:t>
            </a:r>
          </a:p>
          <a:p>
            <a:pPr algn="ctr">
              <a:lnSpc>
                <a:spcPct val="150000"/>
              </a:lnSpc>
            </a:pPr>
            <a:r>
              <a:rPr lang="en-US" sz="6000" b="1" dirty="0">
                <a:solidFill>
                  <a:srgbClr val="FF0000"/>
                </a:solidFill>
                <a:latin typeface="Times New Roman" panose="02020603050405020304" pitchFamily="18" charset="0"/>
                <a:cs typeface="Times New Roman" panose="02020603050405020304" pitchFamily="18" charset="0"/>
              </a:rPr>
              <a:t>PHƯƠNG PHÁP NGHIÊN CỨU</a:t>
            </a:r>
          </a:p>
        </p:txBody>
      </p:sp>
    </p:spTree>
    <p:extLst>
      <p:ext uri="{BB962C8B-B14F-4D97-AF65-F5344CB8AC3E}">
        <p14:creationId xmlns:p14="http://schemas.microsoft.com/office/powerpoint/2010/main" val="306969770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146" y="-116755"/>
            <a:ext cx="5610831" cy="905056"/>
          </a:xfrm>
          <a:prstGeom prst="rect">
            <a:avLst/>
          </a:prstGeom>
        </p:spPr>
        <p:txBody>
          <a:bodyPr wrap="none">
            <a:spAutoFit/>
          </a:bodyPr>
          <a:lstStyle/>
          <a:p>
            <a:pPr marL="342900" marR="0" lvl="0" indent="-342900" algn="just">
              <a:lnSpc>
                <a:spcPct val="150000"/>
              </a:lnSpc>
              <a:spcBef>
                <a:spcPts val="400"/>
              </a:spcBef>
              <a:spcAft>
                <a:spcPts val="0"/>
              </a:spcAft>
              <a:buFont typeface="+mj-lt"/>
              <a:buAutoNum type="arabicPeriod"/>
            </a:pP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Quy</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trình</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nghiên</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cứu</a:t>
            </a:r>
            <a:r>
              <a:rPr lang="en-US" sz="4000" b="1" dirty="0">
                <a:solidFill>
                  <a:srgbClr val="FF0000"/>
                </a:solidFill>
                <a:latin typeface="Times New Roman" panose="02020603050405020304" pitchFamily="18" charset="0"/>
                <a:cs typeface="Times New Roman" panose="02020603050405020304" pitchFamily="18" charset="0"/>
              </a:rPr>
              <a:t>:</a:t>
            </a:r>
          </a:p>
        </p:txBody>
      </p:sp>
      <p:sp>
        <p:nvSpPr>
          <p:cNvPr id="3" name="Rectangle 2"/>
          <p:cNvSpPr/>
          <p:nvPr/>
        </p:nvSpPr>
        <p:spPr>
          <a:xfrm>
            <a:off x="1071417" y="1292875"/>
            <a:ext cx="10624589" cy="3785652"/>
          </a:xfrm>
          <a:prstGeom prst="rect">
            <a:avLst/>
          </a:prstGeom>
        </p:spPr>
        <p:txBody>
          <a:bodyPr wrap="square">
            <a:spAutoFit/>
          </a:bodyPr>
          <a:lstStyle/>
          <a:p>
            <a:pPr algn="just">
              <a:lnSpc>
                <a:spcPct val="150000"/>
              </a:lnSpc>
            </a:pPr>
            <a:r>
              <a:rPr lang="en-US" sz="3200" b="1" u="sng" dirty="0" err="1">
                <a:latin typeface="Times New Roman" panose="02020603050405020304" pitchFamily="18" charset="0"/>
                <a:cs typeface="Times New Roman" panose="02020603050405020304" pitchFamily="18" charset="0"/>
              </a:rPr>
              <a:t>Bước</a:t>
            </a:r>
            <a:r>
              <a:rPr lang="en-US" sz="3200" b="1" u="sng" dirty="0">
                <a:latin typeface="Times New Roman" panose="02020603050405020304" pitchFamily="18" charset="0"/>
                <a:cs typeface="Times New Roman" panose="02020603050405020304" pitchFamily="18" charset="0"/>
              </a:rPr>
              <a:t> </a:t>
            </a:r>
            <a:r>
              <a:rPr lang="vi-VN" sz="3200" b="1" u="sng" dirty="0">
                <a:latin typeface="Times New Roman" panose="02020603050405020304" pitchFamily="18" charset="0"/>
                <a:cs typeface="Times New Roman" panose="02020603050405020304" pitchFamily="18" charset="0"/>
              </a:rPr>
              <a:t>1</a:t>
            </a:r>
            <a:r>
              <a:rPr lang="en-US" sz="3200" b="1" u="sng"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vấn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cứu</a:t>
            </a:r>
            <a:endParaRPr lang="en-US" sz="3200" dirty="0">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vi-VN" sz="3200" dirty="0">
                <a:latin typeface="Times New Roman" panose="02020603050405020304" pitchFamily="18" charset="0"/>
                <a:cs typeface="Times New Roman" panose="02020603050405020304" pitchFamily="18" charset="0"/>
              </a:rPr>
              <a:t>Những quyết định chọn ngành theo xu hướng, theo ý kiến số đông, không có sự tìm hiểu và độc lập quyết định của bản thân sẽ dẫn hệ quả là không có định hướng cho bản thân, “nhảy” ngành hoặc bỏ học giữa chừng.</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6551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Bộ sưu tập 25 hình nền powerpoint màu trắng đẹp nhất | Hình nền, Nền, Bộ  sưu tậ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30701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3521" y="208522"/>
            <a:ext cx="5610831" cy="905056"/>
          </a:xfrm>
          <a:prstGeom prst="rect">
            <a:avLst/>
          </a:prstGeom>
        </p:spPr>
        <p:txBody>
          <a:bodyPr wrap="none">
            <a:spAutoFit/>
          </a:bodyPr>
          <a:lstStyle/>
          <a:p>
            <a:pPr marL="342900" marR="0" lvl="0" indent="-342900" algn="just">
              <a:lnSpc>
                <a:spcPct val="150000"/>
              </a:lnSpc>
              <a:spcBef>
                <a:spcPts val="400"/>
              </a:spcBef>
              <a:spcAft>
                <a:spcPts val="0"/>
              </a:spcAft>
              <a:buFont typeface="+mj-lt"/>
              <a:buAutoNum type="arabicPeriod"/>
            </a:pP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Quy</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trình</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nghiên</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cứu</a:t>
            </a:r>
            <a:r>
              <a:rPr lang="en-US" sz="4000" b="1" dirty="0">
                <a:solidFill>
                  <a:srgbClr val="FF0000"/>
                </a:solidFill>
                <a:latin typeface="Times New Roman" panose="02020603050405020304" pitchFamily="18" charset="0"/>
                <a:cs typeface="Times New Roman" panose="02020603050405020304" pitchFamily="18" charset="0"/>
              </a:rPr>
              <a:t>:</a:t>
            </a:r>
          </a:p>
        </p:txBody>
      </p:sp>
      <p:sp>
        <p:nvSpPr>
          <p:cNvPr id="3" name="Rectangle 2"/>
          <p:cNvSpPr/>
          <p:nvPr/>
        </p:nvSpPr>
        <p:spPr>
          <a:xfrm>
            <a:off x="1043709" y="933971"/>
            <a:ext cx="10553931" cy="5262979"/>
          </a:xfrm>
          <a:prstGeom prst="rect">
            <a:avLst/>
          </a:prstGeom>
        </p:spPr>
        <p:txBody>
          <a:bodyPr wrap="square">
            <a:spAutoFit/>
          </a:bodyPr>
          <a:lstStyle/>
          <a:p>
            <a:pPr>
              <a:lnSpc>
                <a:spcPct val="150000"/>
              </a:lnSpc>
            </a:pPr>
            <a:r>
              <a:rPr lang="en-US" sz="3200" b="1" u="sng" dirty="0" err="1">
                <a:latin typeface="Times New Roman" panose="02020603050405020304" pitchFamily="18" charset="0"/>
                <a:cs typeface="Times New Roman" panose="02020603050405020304" pitchFamily="18" charset="0"/>
              </a:rPr>
              <a:t>Bước</a:t>
            </a:r>
            <a:r>
              <a:rPr lang="en-US" sz="3200" b="1" u="sng" dirty="0">
                <a:latin typeface="Times New Roman" panose="02020603050405020304" pitchFamily="18" charset="0"/>
                <a:cs typeface="Times New Roman" panose="02020603050405020304" pitchFamily="18" charset="0"/>
              </a:rPr>
              <a:t> 2: </a:t>
            </a:r>
            <a:r>
              <a:rPr lang="en-US" sz="3200" dirty="0" err="1">
                <a:latin typeface="Times New Roman" panose="02020603050405020304" pitchFamily="18" charset="0"/>
                <a:cs typeface="Times New Roman" panose="02020603050405020304" pitchFamily="18" charset="0"/>
              </a:rPr>
              <a:t>Tổng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thuyết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cứu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trước</a:t>
            </a:r>
            <a:r>
              <a:rPr lang="en-US" sz="3200" dirty="0">
                <a:latin typeface="Times New Roman" panose="02020603050405020304" pitchFamily="18" charset="0"/>
                <a:cs typeface="Times New Roman" panose="02020603050405020304" pitchFamily="18" charset="0"/>
              </a:rPr>
              <a:t>.</a:t>
            </a:r>
          </a:p>
          <a:p>
            <a:pPr lvl="0">
              <a:lnSpc>
                <a:spcPct val="150000"/>
              </a:lnSpc>
            </a:pPr>
            <a:r>
              <a:rPr lang="en-US" sz="3200" dirty="0">
                <a:latin typeface="Times New Roman" panose="02020603050405020304" pitchFamily="18" charset="0"/>
                <a:cs typeface="Times New Roman" panose="02020603050405020304" pitchFamily="18" charset="0"/>
              </a:rPr>
              <a:t>- Thu </a:t>
            </a:r>
            <a:r>
              <a:rPr lang="en-US" sz="3200" dirty="0" err="1">
                <a:latin typeface="Times New Roman" panose="02020603050405020304" pitchFamily="18" charset="0"/>
                <a:cs typeface="Times New Roman" panose="02020603050405020304" pitchFamily="18" charset="0"/>
              </a:rPr>
              <a:t>thập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thuyết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khoa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quan</a:t>
            </a:r>
            <a:r>
              <a:rPr lang="en-US" sz="3200" dirty="0">
                <a:latin typeface="Times New Roman" panose="02020603050405020304" pitchFamily="18" charset="0"/>
                <a:cs typeface="Times New Roman" panose="02020603050405020304" pitchFamily="18" charset="0"/>
              </a:rPr>
              <a:t>.</a:t>
            </a:r>
          </a:p>
          <a:p>
            <a:pPr lvl="0">
              <a:lnSpc>
                <a:spcPct val="150000"/>
              </a:lnSpc>
            </a:pP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liệu</a:t>
            </a:r>
            <a:r>
              <a:rPr lang="en-US" sz="3200" dirty="0">
                <a:latin typeface="Times New Roman" panose="02020603050405020304" pitchFamily="18" charset="0"/>
                <a:cs typeface="Times New Roman" panose="02020603050405020304" pitchFamily="18" charset="0"/>
              </a:rPr>
              <a:t>.</a:t>
            </a:r>
          </a:p>
          <a:p>
            <a:pPr lvl="0">
              <a:lnSpc>
                <a:spcPct val="150000"/>
              </a:lnSpc>
            </a:pP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Đọc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kỹ</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liệu</a:t>
            </a:r>
            <a:r>
              <a:rPr lang="en-US" sz="3200" dirty="0">
                <a:latin typeface="Times New Roman" panose="02020603050405020304" pitchFamily="18" charset="0"/>
                <a:cs typeface="Times New Roman" panose="02020603050405020304" pitchFamily="18" charset="0"/>
              </a:rPr>
              <a:t>.</a:t>
            </a:r>
          </a:p>
          <a:p>
            <a:pPr lvl="0">
              <a:lnSpc>
                <a:spcPct val="150000"/>
              </a:lnSpc>
            </a:pP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tổng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theo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kiểu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trộn</a:t>
            </a:r>
            <a:r>
              <a:rPr lang="en-US" sz="3200" dirty="0">
                <a:latin typeface="Times New Roman" panose="02020603050405020304" pitchFamily="18" charset="0"/>
                <a:cs typeface="Times New Roman" panose="02020603050405020304" pitchFamily="18" charset="0"/>
              </a:rPr>
              <a:t> </a:t>
            </a:r>
          </a:p>
          <a:p>
            <a:pPr lvl="0">
              <a:lnSpc>
                <a:spcPct val="150000"/>
              </a:lnSpc>
            </a:pPr>
            <a:r>
              <a:rPr lang="en-US" sz="3200" dirty="0" err="1">
                <a:latin typeface="Times New Roman" panose="02020603050405020304" pitchFamily="18" charset="0"/>
                <a:cs typeface="Times New Roman" panose="02020603050405020304" pitchFamily="18" charset="0"/>
              </a:rPr>
              <a:t>đánh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luận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chứ</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chỉ</a:t>
            </a:r>
            <a:r>
              <a:rPr lang="en-US" sz="3200" dirty="0">
                <a:latin typeface="Times New Roman" panose="02020603050405020304" pitchFamily="18" charset="0"/>
                <a:cs typeface="Times New Roman" panose="02020603050405020304" pitchFamily="18" charset="0"/>
              </a:rPr>
              <a:t> </a:t>
            </a:r>
          </a:p>
          <a:p>
            <a:pPr lvl="0">
              <a:lnSpc>
                <a:spcPct val="150000"/>
              </a:lnSpc>
            </a:pPr>
            <a:r>
              <a:rPr lang="en-US" sz="3200" dirty="0" err="1">
                <a:latin typeface="Times New Roman" panose="02020603050405020304" pitchFamily="18" charset="0"/>
                <a:cs typeface="Times New Roman" panose="02020603050405020304" pitchFamily="18" charset="0"/>
              </a:rPr>
              <a:t>tập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trung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tóm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lược</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56614509"/>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uyển tập 22 hình nền powerpoint dễ thương nhất quả đất | Hình nền, Dễ  thương, Đang yê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3855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1146" y="-116755"/>
            <a:ext cx="5610831" cy="905056"/>
          </a:xfrm>
          <a:prstGeom prst="rect">
            <a:avLst/>
          </a:prstGeom>
        </p:spPr>
        <p:txBody>
          <a:bodyPr wrap="none">
            <a:spAutoFit/>
          </a:bodyPr>
          <a:lstStyle/>
          <a:p>
            <a:pPr marL="342900" marR="0" lvl="0" indent="-342900" algn="just">
              <a:lnSpc>
                <a:spcPct val="150000"/>
              </a:lnSpc>
              <a:spcBef>
                <a:spcPts val="400"/>
              </a:spcBef>
              <a:spcAft>
                <a:spcPts val="0"/>
              </a:spcAft>
              <a:buFont typeface="+mj-lt"/>
              <a:buAutoNum type="arabicPeriod"/>
            </a:pP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Quy</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trình</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nghiên</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cứu</a:t>
            </a:r>
            <a:r>
              <a:rPr lang="en-US" sz="4000" b="1" dirty="0">
                <a:solidFill>
                  <a:srgbClr val="FF0000"/>
                </a:solidFill>
                <a:latin typeface="Times New Roman" panose="02020603050405020304" pitchFamily="18" charset="0"/>
                <a:cs typeface="Times New Roman" panose="02020603050405020304" pitchFamily="18" charset="0"/>
              </a:rPr>
              <a:t>:</a:t>
            </a:r>
          </a:p>
        </p:txBody>
      </p:sp>
      <p:sp>
        <p:nvSpPr>
          <p:cNvPr id="3" name="Rectangle 2"/>
          <p:cNvSpPr/>
          <p:nvPr/>
        </p:nvSpPr>
        <p:spPr>
          <a:xfrm>
            <a:off x="433712" y="788301"/>
            <a:ext cx="11590648" cy="4524315"/>
          </a:xfrm>
          <a:prstGeom prst="rect">
            <a:avLst/>
          </a:prstGeom>
        </p:spPr>
        <p:txBody>
          <a:bodyPr wrap="square">
            <a:spAutoFit/>
          </a:bodyPr>
          <a:lstStyle/>
          <a:p>
            <a:pPr>
              <a:lnSpc>
                <a:spcPct val="150000"/>
              </a:lnSpc>
            </a:pPr>
            <a:r>
              <a:rPr lang="en-US" sz="3200" b="1" u="sng" dirty="0" err="1">
                <a:latin typeface="Times New Roman" panose="02020603050405020304" pitchFamily="18" charset="0"/>
                <a:cs typeface="Times New Roman" panose="02020603050405020304" pitchFamily="18" charset="0"/>
              </a:rPr>
              <a:t>Bước</a:t>
            </a:r>
            <a:r>
              <a:rPr lang="en-US" sz="3200" b="1" u="sng" dirty="0">
                <a:latin typeface="Times New Roman" panose="02020603050405020304" pitchFamily="18" charset="0"/>
                <a:cs typeface="Times New Roman" panose="02020603050405020304" pitchFamily="18" charset="0"/>
              </a:rPr>
              <a:t> 3: </a:t>
            </a:r>
            <a:r>
              <a:rPr lang="en-US" sz="3200" dirty="0" err="1">
                <a:latin typeface="Times New Roman" panose="02020603050405020304" pitchFamily="18" charset="0"/>
                <a:cs typeface="Times New Roman" panose="02020603050405020304" pitchFamily="18" charset="0"/>
              </a:rPr>
              <a:t>Xác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thiết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kế</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cứu</a:t>
            </a:r>
            <a:r>
              <a:rPr lang="en-US" sz="3200" dirty="0">
                <a:latin typeface="Times New Roman" panose="02020603050405020304" pitchFamily="18" charset="0"/>
                <a:cs typeface="Times New Roman" panose="02020603050405020304" pitchFamily="18" charset="0"/>
              </a:rPr>
              <a:t>.</a:t>
            </a:r>
          </a:p>
          <a:p>
            <a:pPr lvl="0">
              <a:lnSpc>
                <a:spcPct val="150000"/>
              </a:lnSpc>
            </a:pP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ý </a:t>
            </a:r>
            <a:r>
              <a:rPr lang="en-US" sz="3200" dirty="0" err="1">
                <a:latin typeface="Times New Roman" panose="02020603050405020304" pitchFamily="18" charset="0"/>
                <a:cs typeface="Times New Roman" panose="02020603050405020304" pitchFamily="18" charset="0"/>
              </a:rPr>
              <a:t>tưởng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thiết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hóa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cứu</a:t>
            </a:r>
            <a:r>
              <a:rPr lang="en-US" sz="3200" dirty="0">
                <a:latin typeface="Times New Roman" panose="02020603050405020304" pitchFamily="18" charset="0"/>
                <a:cs typeface="Times New Roman" panose="02020603050405020304" pitchFamily="18" charset="0"/>
              </a:rPr>
              <a:t>.</a:t>
            </a:r>
          </a:p>
          <a:p>
            <a:pPr lvl="4">
              <a:lnSpc>
                <a:spcPct val="150000"/>
              </a:lnSpc>
            </a:pP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luận</a:t>
            </a:r>
            <a:endParaRPr lang="en-US" sz="3200" dirty="0">
              <a:latin typeface="Times New Roman" panose="02020603050405020304" pitchFamily="18" charset="0"/>
              <a:cs typeface="Times New Roman" panose="02020603050405020304" pitchFamily="18" charset="0"/>
            </a:endParaRPr>
          </a:p>
          <a:p>
            <a:pPr lvl="4">
              <a:lnSpc>
                <a:spcPct val="150000"/>
              </a:lnSpc>
            </a:pPr>
            <a:r>
              <a:rPr lang="en-US" sz="3200" dirty="0">
                <a:latin typeface="Times New Roman" panose="02020603050405020304" pitchFamily="18" charset="0"/>
                <a:cs typeface="Times New Roman" panose="02020603050405020304" pitchFamily="18" charset="0"/>
              </a:rPr>
              <a:t>+ Thu </a:t>
            </a:r>
            <a:r>
              <a:rPr lang="en-US" sz="3200" dirty="0" err="1">
                <a:latin typeface="Times New Roman" panose="02020603050405020304" pitchFamily="18" charset="0"/>
                <a:cs typeface="Times New Roman" panose="02020603050405020304" pitchFamily="18" charset="0"/>
              </a:rPr>
              <a:t>thập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tin /  </a:t>
            </a:r>
            <a:r>
              <a:rPr lang="en-US" sz="3200" dirty="0" err="1">
                <a:latin typeface="Times New Roman" panose="02020603050405020304" pitchFamily="18" charset="0"/>
                <a:cs typeface="Times New Roman" panose="02020603050405020304" pitchFamily="18" charset="0"/>
              </a:rPr>
              <a:t>Biến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endParaRPr lang="en-US" sz="3200" dirty="0">
              <a:latin typeface="Times New Roman" panose="02020603050405020304" pitchFamily="18" charset="0"/>
              <a:cs typeface="Times New Roman" panose="02020603050405020304" pitchFamily="18" charset="0"/>
            </a:endParaRPr>
          </a:p>
          <a:p>
            <a:pPr lvl="4">
              <a:lnSpc>
                <a:spcPct val="150000"/>
              </a:lnSpc>
            </a:pP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thập</a:t>
            </a:r>
            <a:r>
              <a:rPr lang="en-US" sz="3200"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Công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phân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tích</a:t>
            </a:r>
            <a:r>
              <a:rPr lang="en-US" sz="3200" dirty="0">
                <a:latin typeface="Times New Roman" panose="02020603050405020304" pitchFamily="18" charset="0"/>
                <a:cs typeface="Times New Roman" panose="02020603050405020304" pitchFamily="18" charset="0"/>
              </a:rPr>
              <a:t> </a:t>
            </a:r>
          </a:p>
          <a:p>
            <a:pPr lvl="4">
              <a:lnSpc>
                <a:spcPct val="150000"/>
              </a:lnSpc>
            </a:pP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dựng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t>
            </a:r>
            <a:r>
              <a:rPr lang="vi-VN" sz="3200" dirty="0">
                <a:latin typeface="Times New Roman" panose="02020603050405020304" pitchFamily="18" charset="0"/>
                <a:cs typeface="Times New Roman" panose="02020603050405020304" pitchFamily="18" charset="0"/>
              </a:rPr>
              <a:t>uyết nghiên cứu.</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8747892"/>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elated image | Hình ảnh, Hình nền, Thiệ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3855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1146" y="-116755"/>
            <a:ext cx="5610831" cy="905056"/>
          </a:xfrm>
          <a:prstGeom prst="rect">
            <a:avLst/>
          </a:prstGeom>
        </p:spPr>
        <p:txBody>
          <a:bodyPr wrap="none">
            <a:spAutoFit/>
          </a:bodyPr>
          <a:lstStyle/>
          <a:p>
            <a:pPr marL="342900" marR="0" lvl="0" indent="-342900" algn="just">
              <a:lnSpc>
                <a:spcPct val="150000"/>
              </a:lnSpc>
              <a:spcBef>
                <a:spcPts val="400"/>
              </a:spcBef>
              <a:spcAft>
                <a:spcPts val="0"/>
              </a:spcAft>
              <a:buFont typeface="+mj-lt"/>
              <a:buAutoNum type="arabicPeriod"/>
            </a:pP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Quy</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trình</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nghiên</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cứu</a:t>
            </a:r>
            <a:r>
              <a:rPr lang="en-US" sz="4000" b="1" dirty="0">
                <a:solidFill>
                  <a:srgbClr val="FF0000"/>
                </a:solidFill>
                <a:latin typeface="Times New Roman" panose="02020603050405020304" pitchFamily="18" charset="0"/>
                <a:cs typeface="Times New Roman" panose="02020603050405020304" pitchFamily="18" charset="0"/>
              </a:rPr>
              <a:t>:</a:t>
            </a:r>
          </a:p>
        </p:txBody>
      </p:sp>
      <p:sp>
        <p:nvSpPr>
          <p:cNvPr id="3" name="Rectangle 2"/>
          <p:cNvSpPr/>
          <p:nvPr/>
        </p:nvSpPr>
        <p:spPr>
          <a:xfrm>
            <a:off x="381000" y="788301"/>
            <a:ext cx="11643360" cy="5262979"/>
          </a:xfrm>
          <a:prstGeom prst="rect">
            <a:avLst/>
          </a:prstGeom>
        </p:spPr>
        <p:txBody>
          <a:bodyPr wrap="square">
            <a:spAutoFit/>
          </a:bodyPr>
          <a:lstStyle/>
          <a:p>
            <a:pPr>
              <a:lnSpc>
                <a:spcPct val="150000"/>
              </a:lnSpc>
            </a:pPr>
            <a:r>
              <a:rPr lang="en-US" sz="3200" b="1" u="sng" dirty="0" err="1">
                <a:latin typeface="Times New Roman" panose="02020603050405020304" pitchFamily="18" charset="0"/>
                <a:cs typeface="Times New Roman" panose="02020603050405020304" pitchFamily="18" charset="0"/>
              </a:rPr>
              <a:t>Bước</a:t>
            </a:r>
            <a:r>
              <a:rPr lang="en-US" sz="3200" b="1" u="sng" dirty="0">
                <a:latin typeface="Times New Roman" panose="02020603050405020304" pitchFamily="18" charset="0"/>
                <a:cs typeface="Times New Roman" panose="02020603050405020304" pitchFamily="18" charset="0"/>
              </a:rPr>
              <a:t> 4: </a:t>
            </a:r>
            <a:r>
              <a:rPr lang="en-US" sz="3200" dirty="0" err="1">
                <a:latin typeface="Times New Roman" panose="02020603050405020304" pitchFamily="18" charset="0"/>
                <a:cs typeface="Times New Roman" panose="02020603050405020304" pitchFamily="18" charset="0"/>
              </a:rPr>
              <a:t>Xây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dựng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cứu</a:t>
            </a:r>
            <a:endParaRPr lang="en-US" sz="3200" dirty="0">
              <a:latin typeface="Times New Roman" panose="02020603050405020304" pitchFamily="18" charset="0"/>
              <a:cs typeface="Times New Roman" panose="02020603050405020304" pitchFamily="18" charset="0"/>
            </a:endParaRPr>
          </a:p>
          <a:p>
            <a:pPr lvl="0">
              <a:lnSpc>
                <a:spcPct val="150000"/>
              </a:lnSpc>
            </a:pPr>
            <a:r>
              <a:rPr lang="en-US" sz="3200" dirty="0" err="1">
                <a:latin typeface="Times New Roman" panose="02020603050405020304" pitchFamily="18" charset="0"/>
                <a:cs typeface="Times New Roman" panose="02020603050405020304" pitchFamily="18" charset="0"/>
              </a:rPr>
              <a:t>Tổng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hợp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nội</a:t>
            </a:r>
            <a:r>
              <a:rPr lang="en-US" sz="3200" dirty="0">
                <a:latin typeface="Times New Roman" panose="02020603050405020304" pitchFamily="18" charset="0"/>
                <a:cs typeface="Times New Roman" panose="02020603050405020304" pitchFamily="18" charset="0"/>
              </a:rPr>
              <a:t> dung </a:t>
            </a:r>
            <a:r>
              <a:rPr lang="en-US" sz="3200" dirty="0" err="1">
                <a:latin typeface="Times New Roman" panose="02020603050405020304" pitchFamily="18" charset="0"/>
                <a:cs typeface="Times New Roman" panose="02020603050405020304" pitchFamily="18" charset="0"/>
              </a:rPr>
              <a:t>mang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kế</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hiện</a:t>
            </a:r>
            <a:r>
              <a:rPr lang="en-US" sz="3200" dirty="0">
                <a:latin typeface="Times New Roman" panose="02020603050405020304" pitchFamily="18" charset="0"/>
                <a:cs typeface="Times New Roman" panose="02020603050405020304" pitchFamily="18" charset="0"/>
              </a:rPr>
              <a:t> </a:t>
            </a:r>
          </a:p>
          <a:p>
            <a:pPr lvl="0">
              <a:lnSpc>
                <a:spcPct val="150000"/>
              </a:lnSpc>
            </a:pPr>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cứu</a:t>
            </a:r>
            <a:r>
              <a:rPr lang="en-US" sz="3200"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bao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gồm</a:t>
            </a:r>
            <a:r>
              <a:rPr lang="en-US" sz="3200" dirty="0">
                <a:latin typeface="Times New Roman" panose="02020603050405020304" pitchFamily="18" charset="0"/>
                <a:cs typeface="Times New Roman" panose="02020603050405020304" pitchFamily="18" charset="0"/>
              </a:rPr>
              <a:t>:</a:t>
            </a:r>
          </a:p>
          <a:p>
            <a:pPr lvl="6">
              <a:lnSpc>
                <a:spcPct val="150000"/>
              </a:lnSpc>
            </a:pP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tài</a:t>
            </a:r>
            <a:endParaRPr lang="en-US" sz="3200" dirty="0">
              <a:latin typeface="Times New Roman" panose="02020603050405020304" pitchFamily="18" charset="0"/>
              <a:cs typeface="Times New Roman" panose="02020603050405020304" pitchFamily="18" charset="0"/>
            </a:endParaRPr>
          </a:p>
          <a:p>
            <a:pPr lvl="6">
              <a:lnSpc>
                <a:spcPct val="150000"/>
              </a:lnSpc>
            </a:pP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Nhóm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cứu</a:t>
            </a:r>
            <a:endParaRPr lang="en-US" sz="3200" dirty="0">
              <a:latin typeface="Times New Roman" panose="02020603050405020304" pitchFamily="18" charset="0"/>
              <a:cs typeface="Times New Roman" panose="02020603050405020304" pitchFamily="18" charset="0"/>
            </a:endParaRPr>
          </a:p>
          <a:p>
            <a:pPr lvl="6">
              <a:lnSpc>
                <a:spcPct val="150000"/>
              </a:lnSpc>
            </a:pP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thiết</a:t>
            </a:r>
            <a:r>
              <a:rPr lang="en-US" sz="3200"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Mục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tiêu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cứu</a:t>
            </a:r>
            <a:endParaRPr lang="en-US" sz="3200" dirty="0">
              <a:latin typeface="Times New Roman" panose="02020603050405020304" pitchFamily="18" charset="0"/>
              <a:cs typeface="Times New Roman" panose="02020603050405020304" pitchFamily="18" charset="0"/>
            </a:endParaRPr>
          </a:p>
          <a:p>
            <a:pPr lvl="6">
              <a:lnSpc>
                <a:spcPct val="150000"/>
              </a:lnSpc>
            </a:pP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phạm</a:t>
            </a:r>
            <a:r>
              <a:rPr lang="en-US" sz="3200" dirty="0">
                <a:latin typeface="Times New Roman" panose="02020603050405020304" pitchFamily="18" charset="0"/>
                <a:cs typeface="Times New Roman" panose="02020603050405020304" pitchFamily="18" charset="0"/>
              </a:rPr>
              <a:t> vi </a:t>
            </a:r>
            <a:r>
              <a:rPr lang="en-US" sz="3200" dirty="0" err="1">
                <a:latin typeface="Times New Roman" panose="02020603050405020304" pitchFamily="18" charset="0"/>
                <a:cs typeface="Times New Roman" panose="02020603050405020304" pitchFamily="18" charset="0"/>
              </a:rPr>
              <a:t>nghiên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cứu</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15525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ình nền đẹp 172 - Hình nền - Phạm Thu Thảnh - Website trường mầm non Gia  Thượ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35508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1146" y="-116755"/>
            <a:ext cx="5610831" cy="905056"/>
          </a:xfrm>
          <a:prstGeom prst="rect">
            <a:avLst/>
          </a:prstGeom>
        </p:spPr>
        <p:txBody>
          <a:bodyPr wrap="none">
            <a:spAutoFit/>
          </a:bodyPr>
          <a:lstStyle/>
          <a:p>
            <a:pPr marL="342900" marR="0" lvl="0" indent="-342900" algn="just">
              <a:lnSpc>
                <a:spcPct val="150000"/>
              </a:lnSpc>
              <a:spcBef>
                <a:spcPts val="400"/>
              </a:spcBef>
              <a:spcAft>
                <a:spcPts val="0"/>
              </a:spcAft>
              <a:buFont typeface="+mj-lt"/>
              <a:buAutoNum type="arabicPeriod"/>
            </a:pP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Quy</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trình</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nghiên</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cứu</a:t>
            </a:r>
            <a:r>
              <a:rPr lang="en-US" sz="4000" b="1" dirty="0">
                <a:solidFill>
                  <a:srgbClr val="FF0000"/>
                </a:solidFill>
                <a:latin typeface="Times New Roman" panose="02020603050405020304" pitchFamily="18" charset="0"/>
                <a:cs typeface="Times New Roman" panose="02020603050405020304" pitchFamily="18" charset="0"/>
              </a:rPr>
              <a:t>:</a:t>
            </a:r>
          </a:p>
        </p:txBody>
      </p:sp>
      <p:sp>
        <p:nvSpPr>
          <p:cNvPr id="3" name="Rectangle 2"/>
          <p:cNvSpPr/>
          <p:nvPr/>
        </p:nvSpPr>
        <p:spPr>
          <a:xfrm>
            <a:off x="426720" y="844582"/>
            <a:ext cx="11475720" cy="6001643"/>
          </a:xfrm>
          <a:prstGeom prst="rect">
            <a:avLst/>
          </a:prstGeom>
        </p:spPr>
        <p:txBody>
          <a:bodyPr wrap="square">
            <a:spAutoFit/>
          </a:bodyPr>
          <a:lstStyle/>
          <a:p>
            <a:pPr lvl="2">
              <a:lnSpc>
                <a:spcPct val="150000"/>
              </a:lnSpc>
            </a:pPr>
            <a:r>
              <a:rPr lang="en-US" sz="3200" b="1" u="sng" dirty="0" err="1">
                <a:latin typeface="Times New Roman" panose="02020603050405020304" pitchFamily="18" charset="0"/>
                <a:cs typeface="Times New Roman" panose="02020603050405020304" pitchFamily="18" charset="0"/>
              </a:rPr>
              <a:t>Bước</a:t>
            </a:r>
            <a:r>
              <a:rPr lang="en-US" sz="3200" b="1" u="sng" dirty="0">
                <a:latin typeface="Times New Roman" panose="02020603050405020304" pitchFamily="18" charset="0"/>
                <a:cs typeface="Times New Roman" panose="02020603050405020304" pitchFamily="18" charset="0"/>
              </a:rPr>
              <a:t> 4: </a:t>
            </a:r>
            <a:r>
              <a:rPr lang="en-US" sz="3200" dirty="0" err="1">
                <a:latin typeface="Times New Roman" panose="02020603050405020304" pitchFamily="18" charset="0"/>
                <a:cs typeface="Times New Roman" panose="02020603050405020304" pitchFamily="18" charset="0"/>
              </a:rPr>
              <a:t>Xây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dựng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cứu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tục</a:t>
            </a:r>
            <a:r>
              <a:rPr lang="en-US" sz="3200" dirty="0">
                <a:latin typeface="Times New Roman" panose="02020603050405020304" pitchFamily="18" charset="0"/>
                <a:cs typeface="Times New Roman" panose="02020603050405020304" pitchFamily="18" charset="0"/>
              </a:rPr>
              <a:t>)</a:t>
            </a:r>
          </a:p>
          <a:p>
            <a:pPr marL="2171700" lvl="2">
              <a:lnSpc>
                <a:spcPct val="150000"/>
              </a:lnSpc>
            </a:pP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sở</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luận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tiễn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Tổng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liệu</a:t>
            </a:r>
            <a:endParaRPr lang="en-US" sz="3200" dirty="0">
              <a:latin typeface="Times New Roman" panose="02020603050405020304" pitchFamily="18" charset="0"/>
              <a:cs typeface="Times New Roman" panose="02020603050405020304" pitchFamily="18" charset="0"/>
            </a:endParaRPr>
          </a:p>
          <a:p>
            <a:pPr marL="2171700" lvl="2">
              <a:lnSpc>
                <a:spcPct val="150000"/>
              </a:lnSpc>
            </a:pP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cứu</a:t>
            </a:r>
            <a:endParaRPr lang="en-US" sz="3200" dirty="0">
              <a:latin typeface="Times New Roman" panose="02020603050405020304" pitchFamily="18" charset="0"/>
              <a:cs typeface="Times New Roman" panose="02020603050405020304" pitchFamily="18" charset="0"/>
            </a:endParaRPr>
          </a:p>
          <a:p>
            <a:pPr marL="2171700" lvl="2">
              <a:lnSpc>
                <a:spcPct val="150000"/>
              </a:lnSpc>
            </a:pP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trúc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cuối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cùng</a:t>
            </a:r>
            <a:r>
              <a:rPr lang="en-US" sz="3200" dirty="0">
                <a:latin typeface="Times New Roman" panose="02020603050405020304" pitchFamily="18" charset="0"/>
                <a:cs typeface="Times New Roman" panose="02020603050405020304" pitchFamily="18" charset="0"/>
              </a:rPr>
              <a:t>.</a:t>
            </a:r>
          </a:p>
          <a:p>
            <a:pPr marL="2171700" lvl="2">
              <a:lnSpc>
                <a:spcPct val="150000"/>
              </a:lnSpc>
            </a:pP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Kế</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độ</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cứu</a:t>
            </a:r>
            <a:endParaRPr lang="en-US" sz="3200" dirty="0">
              <a:latin typeface="Times New Roman" panose="02020603050405020304" pitchFamily="18" charset="0"/>
              <a:cs typeface="Times New Roman" panose="02020603050405020304" pitchFamily="18" charset="0"/>
            </a:endParaRPr>
          </a:p>
          <a:p>
            <a:pPr marL="2171700" lvl="2">
              <a:lnSpc>
                <a:spcPct val="150000"/>
              </a:lnSpc>
            </a:pP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phí</a:t>
            </a:r>
            <a:r>
              <a:rPr lang="en-US" sz="3200" dirty="0">
                <a:latin typeface="Times New Roman" panose="02020603050405020304" pitchFamily="18" charset="0"/>
                <a:cs typeface="Times New Roman" panose="02020603050405020304" pitchFamily="18" charset="0"/>
              </a:rPr>
              <a:t> </a:t>
            </a:r>
          </a:p>
          <a:p>
            <a:pPr marL="2171700" lvl="2">
              <a:lnSpc>
                <a:spcPct val="150000"/>
              </a:lnSpc>
            </a:pP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phẩm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khoa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endParaRPr lang="en-US" sz="3200" dirty="0">
              <a:latin typeface="Times New Roman" panose="02020603050405020304" pitchFamily="18" charset="0"/>
              <a:cs typeface="Times New Roman" panose="02020603050405020304" pitchFamily="18" charset="0"/>
            </a:endParaRPr>
          </a:p>
          <a:p>
            <a:pPr marL="2171700" lvl="2">
              <a:lnSpc>
                <a:spcPct val="150000"/>
              </a:lnSpc>
            </a:pP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lục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Nếu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51270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ình nền Power Point đẹp 08 | Mầm non Gia Thượ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 y="0"/>
            <a:ext cx="12192000" cy="6324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1146" y="-116755"/>
            <a:ext cx="5610831" cy="905056"/>
          </a:xfrm>
          <a:prstGeom prst="rect">
            <a:avLst/>
          </a:prstGeom>
        </p:spPr>
        <p:txBody>
          <a:bodyPr wrap="none">
            <a:spAutoFit/>
          </a:bodyPr>
          <a:lstStyle/>
          <a:p>
            <a:pPr marL="342900" marR="0" lvl="0" indent="-342900" algn="just">
              <a:lnSpc>
                <a:spcPct val="150000"/>
              </a:lnSpc>
              <a:spcBef>
                <a:spcPts val="400"/>
              </a:spcBef>
              <a:spcAft>
                <a:spcPts val="0"/>
              </a:spcAft>
              <a:buFont typeface="+mj-lt"/>
              <a:buAutoNum type="arabicPeriod"/>
            </a:pP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Quy</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trình</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nghiên</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cứu</a:t>
            </a:r>
            <a:r>
              <a:rPr lang="en-US" sz="4000" b="1" dirty="0">
                <a:solidFill>
                  <a:srgbClr val="FF0000"/>
                </a:solidFill>
                <a:latin typeface="Times New Roman" panose="02020603050405020304" pitchFamily="18" charset="0"/>
                <a:cs typeface="Times New Roman" panose="02020603050405020304" pitchFamily="18" charset="0"/>
              </a:rPr>
              <a:t>:</a:t>
            </a:r>
          </a:p>
        </p:txBody>
      </p:sp>
      <p:sp>
        <p:nvSpPr>
          <p:cNvPr id="3" name="Rectangle 2"/>
          <p:cNvSpPr/>
          <p:nvPr/>
        </p:nvSpPr>
        <p:spPr>
          <a:xfrm>
            <a:off x="441960" y="933971"/>
            <a:ext cx="8458200" cy="2585323"/>
          </a:xfrm>
          <a:prstGeom prst="rect">
            <a:avLst/>
          </a:prstGeom>
        </p:spPr>
        <p:txBody>
          <a:bodyPr wrap="square">
            <a:spAutoFit/>
          </a:bodyPr>
          <a:lstStyle/>
          <a:p>
            <a:pPr>
              <a:lnSpc>
                <a:spcPct val="150000"/>
              </a:lnSpc>
            </a:pPr>
            <a:r>
              <a:rPr lang="en-US" sz="3600" b="1" u="sng" dirty="0" err="1">
                <a:latin typeface="Times New Roman" panose="02020603050405020304" pitchFamily="18" charset="0"/>
                <a:cs typeface="Times New Roman" panose="02020603050405020304" pitchFamily="18" charset="0"/>
              </a:rPr>
              <a:t>Bước</a:t>
            </a:r>
            <a:r>
              <a:rPr lang="en-US" sz="3600" b="1" u="sng" dirty="0">
                <a:latin typeface="Times New Roman" panose="02020603050405020304" pitchFamily="18" charset="0"/>
                <a:cs typeface="Times New Roman" panose="02020603050405020304" pitchFamily="18" charset="0"/>
              </a:rPr>
              <a:t> 5: </a:t>
            </a:r>
            <a:r>
              <a:rPr lang="en-US" sz="3600" dirty="0">
                <a:latin typeface="Times New Roman" panose="02020603050405020304" pitchFamily="18" charset="0"/>
                <a:cs typeface="Times New Roman" panose="02020603050405020304" pitchFamily="18" charset="0"/>
              </a:rPr>
              <a:t>Thu </a:t>
            </a:r>
            <a:r>
              <a:rPr lang="en-US" sz="3600" dirty="0" err="1">
                <a:latin typeface="Times New Roman" panose="02020603050405020304" pitchFamily="18" charset="0"/>
                <a:cs typeface="Times New Roman" panose="02020603050405020304" pitchFamily="18" charset="0"/>
              </a:rPr>
              <a:t>thập</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thông</a:t>
            </a:r>
            <a:r>
              <a:rPr lang="en-US" sz="3600" dirty="0">
                <a:latin typeface="Times New Roman" panose="02020603050405020304" pitchFamily="18" charset="0"/>
                <a:cs typeface="Times New Roman" panose="02020603050405020304" pitchFamily="18" charset="0"/>
              </a:rPr>
              <a:t> tin</a:t>
            </a:r>
          </a:p>
          <a:p>
            <a:pPr>
              <a:lnSpc>
                <a:spcPct val="150000"/>
              </a:lnSpc>
            </a:pPr>
            <a:r>
              <a:rPr lang="en-US" sz="3600" b="1" u="sng" dirty="0" err="1">
                <a:latin typeface="Times New Roman" panose="02020603050405020304" pitchFamily="18" charset="0"/>
                <a:cs typeface="Times New Roman" panose="02020603050405020304" pitchFamily="18" charset="0"/>
              </a:rPr>
              <a:t>Bước</a:t>
            </a:r>
            <a:r>
              <a:rPr lang="en-US" sz="3600" b="1" u="sng" dirty="0">
                <a:latin typeface="Times New Roman" panose="02020603050405020304" pitchFamily="18" charset="0"/>
                <a:cs typeface="Times New Roman" panose="02020603050405020304" pitchFamily="18" charset="0"/>
              </a:rPr>
              <a:t> 6: </a:t>
            </a:r>
            <a:r>
              <a:rPr lang="en-US" sz="3600" dirty="0" err="1">
                <a:latin typeface="Times New Roman" panose="02020603050405020304" pitchFamily="18" charset="0"/>
                <a:cs typeface="Times New Roman" panose="02020603050405020304" pitchFamily="18" charset="0"/>
              </a:rPr>
              <a:t>Phân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tích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thông</a:t>
            </a:r>
            <a:r>
              <a:rPr lang="en-US" sz="3600" dirty="0">
                <a:latin typeface="Times New Roman" panose="02020603050405020304" pitchFamily="18" charset="0"/>
                <a:cs typeface="Times New Roman" panose="02020603050405020304" pitchFamily="18" charset="0"/>
              </a:rPr>
              <a:t> tin </a:t>
            </a:r>
            <a:r>
              <a:rPr lang="en-US" sz="3600" dirty="0" err="1">
                <a:latin typeface="Times New Roman" panose="02020603050405020304" pitchFamily="18" charset="0"/>
                <a:cs typeface="Times New Roman" panose="02020603050405020304" pitchFamily="18" charset="0"/>
              </a:rPr>
              <a:t>dữ</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liệu</a:t>
            </a:r>
            <a:endParaRPr lang="en-US" sz="3600" dirty="0">
              <a:latin typeface="Times New Roman" panose="02020603050405020304" pitchFamily="18" charset="0"/>
              <a:cs typeface="Times New Roman" panose="02020603050405020304" pitchFamily="18" charset="0"/>
            </a:endParaRPr>
          </a:p>
          <a:p>
            <a:pPr>
              <a:lnSpc>
                <a:spcPct val="150000"/>
              </a:lnSpc>
            </a:pPr>
            <a:r>
              <a:rPr lang="en-US" sz="3600" b="1" u="sng" dirty="0" err="1">
                <a:latin typeface="Times New Roman" panose="02020603050405020304" pitchFamily="18" charset="0"/>
                <a:cs typeface="Times New Roman" panose="02020603050405020304" pitchFamily="18" charset="0"/>
              </a:rPr>
              <a:t>Bước</a:t>
            </a:r>
            <a:r>
              <a:rPr lang="en-US" sz="3600" b="1" u="sng" dirty="0">
                <a:latin typeface="Times New Roman" panose="02020603050405020304" pitchFamily="18" charset="0"/>
                <a:cs typeface="Times New Roman" panose="02020603050405020304" pitchFamily="18" charset="0"/>
              </a:rPr>
              <a:t> 7: </a:t>
            </a:r>
            <a:r>
              <a:rPr lang="en-US" sz="3600" dirty="0" err="1">
                <a:latin typeface="Times New Roman" panose="02020603050405020304" pitchFamily="18" charset="0"/>
                <a:cs typeface="Times New Roman" panose="02020603050405020304" pitchFamily="18" charset="0"/>
              </a:rPr>
              <a:t>Giải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thích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kết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quả</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và</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viết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báo</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cáo</a:t>
            </a:r>
            <a:r>
              <a:rPr lang="en-US" sz="3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129770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9233"/>
            <a:ext cx="6193299" cy="742511"/>
          </a:xfrm>
          <a:prstGeom prst="rect">
            <a:avLst/>
          </a:prstGeom>
        </p:spPr>
        <p:txBody>
          <a:bodyPr wrap="none">
            <a:spAutoFit/>
          </a:bodyPr>
          <a:lstStyle/>
          <a:p>
            <a:pPr marR="0" lvl="0" algn="just">
              <a:lnSpc>
                <a:spcPct val="150000"/>
              </a:lnSpc>
              <a:spcBef>
                <a:spcPts val="400"/>
              </a:spcBef>
              <a:spcAft>
                <a:spcPts val="0"/>
              </a:spcAft>
            </a:pPr>
            <a:r>
              <a:rPr lang="en-US" sz="3200" b="1" dirty="0">
                <a:solidFill>
                  <a:srgbClr val="FF0000"/>
                </a:solidFill>
                <a:latin typeface="Times New Roman" panose="02020603050405020304" pitchFamily="18" charset="0"/>
                <a:cs typeface="Times New Roman" panose="02020603050405020304" pitchFamily="18" charset="0"/>
              </a:rPr>
              <a:t>2. Thang </a:t>
            </a:r>
            <a:r>
              <a:rPr lang="en-US" sz="3200" b="1" dirty="0" err="1">
                <a:solidFill>
                  <a:srgbClr val="FF0000"/>
                </a:solidFill>
                <a:latin typeface="Times New Roman" panose="02020603050405020304" pitchFamily="18" charset="0"/>
                <a:cs typeface="Times New Roman" panose="02020603050405020304" pitchFamily="18" charset="0"/>
              </a:rPr>
              <a:t>đo</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Biến</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số</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cần</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thu</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thập</a:t>
            </a:r>
            <a:r>
              <a:rPr lang="en-US" sz="3200" b="1" dirty="0">
                <a:solidFill>
                  <a:srgbClr val="FF0000"/>
                </a:solidFill>
                <a:latin typeface="Times New Roman" panose="02020603050405020304" pitchFamily="18" charset="0"/>
                <a:cs typeface="Times New Roman" panose="02020603050405020304" pitchFamily="18" charset="0"/>
              </a:rPr>
              <a:t>:</a:t>
            </a:r>
          </a:p>
        </p:txBody>
      </p:sp>
      <p:sp>
        <p:nvSpPr>
          <p:cNvPr id="4" name="Explosion 1 3"/>
          <p:cNvSpPr/>
          <p:nvPr/>
        </p:nvSpPr>
        <p:spPr>
          <a:xfrm>
            <a:off x="228600" y="1569719"/>
            <a:ext cx="4882533" cy="3596641"/>
          </a:xfrm>
          <a:prstGeom prst="irregularSeal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 name="Rectangle 2"/>
          <p:cNvSpPr/>
          <p:nvPr/>
        </p:nvSpPr>
        <p:spPr>
          <a:xfrm>
            <a:off x="1641000" y="2270759"/>
            <a:ext cx="2408032" cy="1828386"/>
          </a:xfrm>
          <a:prstGeom prst="rect">
            <a:avLst/>
          </a:prstGeom>
        </p:spPr>
        <p:txBody>
          <a:bodyPr wrap="none">
            <a:spAutoFit/>
          </a:bodyPr>
          <a:lstStyle/>
          <a:p>
            <a:pPr marR="0" lvl="0" algn="just">
              <a:lnSpc>
                <a:spcPct val="150000"/>
              </a:lnSpc>
              <a:spcBef>
                <a:spcPts val="0"/>
              </a:spcBef>
              <a:spcAft>
                <a:spcPts val="0"/>
              </a:spcAft>
            </a:pPr>
            <a:r>
              <a:rPr lang="en-US" sz="4000" b="1" dirty="0">
                <a:solidFill>
                  <a:srgbClr val="FF0000"/>
                </a:solidFill>
                <a:latin typeface="Times New Roman" panose="02020603050405020304" pitchFamily="18" charset="0"/>
                <a:cs typeface="Times New Roman" panose="02020603050405020304" pitchFamily="18" charset="0"/>
              </a:rPr>
              <a:t>Thang </a:t>
            </a:r>
            <a:r>
              <a:rPr lang="en-US" sz="4000" b="1" dirty="0" err="1">
                <a:solidFill>
                  <a:srgbClr val="FF0000"/>
                </a:solidFill>
                <a:latin typeface="Times New Roman" panose="02020603050405020304" pitchFamily="18" charset="0"/>
                <a:cs typeface="Times New Roman" panose="02020603050405020304" pitchFamily="18" charset="0"/>
              </a:rPr>
              <a:t>đo</a:t>
            </a:r>
            <a:r>
              <a:rPr lang="en-US" sz="4000" b="1" dirty="0">
                <a:solidFill>
                  <a:srgbClr val="FF0000"/>
                </a:solidFill>
                <a:latin typeface="Times New Roman" panose="02020603050405020304" pitchFamily="18" charset="0"/>
                <a:cs typeface="Times New Roman" panose="02020603050405020304" pitchFamily="18" charset="0"/>
              </a:rPr>
              <a:t> </a:t>
            </a:r>
          </a:p>
          <a:p>
            <a:pPr marR="0" lvl="0" algn="just">
              <a:lnSpc>
                <a:spcPct val="150000"/>
              </a:lnSpc>
              <a:spcBef>
                <a:spcPts val="0"/>
              </a:spcBef>
              <a:spcAft>
                <a:spcPts val="0"/>
              </a:spcAft>
            </a:pPr>
            <a:r>
              <a:rPr lang="en-US" sz="4000" b="1" dirty="0" err="1">
                <a:solidFill>
                  <a:srgbClr val="FF0000"/>
                </a:solidFill>
                <a:latin typeface="Times New Roman" panose="02020603050405020304" pitchFamily="18" charset="0"/>
                <a:cs typeface="Times New Roman" panose="02020603050405020304" pitchFamily="18" charset="0"/>
              </a:rPr>
              <a:t>thứ</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bậc</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5111133" y="999440"/>
            <a:ext cx="6705600" cy="4978158"/>
          </a:xfrm>
          <a:prstGeom prst="rect">
            <a:avLst/>
          </a:prstGeom>
        </p:spPr>
        <p:txBody>
          <a:bodyPr wrap="square">
            <a:spAutoFit/>
          </a:bodyPr>
          <a:lstStyle/>
          <a:p>
            <a:pPr algn="just">
              <a:lnSpc>
                <a:spcPct val="150000"/>
              </a:lnSpc>
            </a:pPr>
            <a:r>
              <a:rPr lang="en-US" sz="3600" kern="100" dirty="0">
                <a:highlight>
                  <a:srgbClr val="FFFFFF"/>
                </a:highlight>
                <a:latin typeface="Times New Roman" panose="02020603050405020304" pitchFamily="18" charset="0"/>
                <a:ea typeface="DengXian"/>
                <a:cs typeface="Times New Roman" panose="02020603050405020304" pitchFamily="18" charset="0"/>
              </a:rPr>
              <a:t>Thang </a:t>
            </a:r>
            <a:r>
              <a:rPr lang="en-US" sz="3600" kern="100" dirty="0" err="1">
                <a:highlight>
                  <a:srgbClr val="FFFFFF"/>
                </a:highlight>
                <a:latin typeface="Times New Roman" panose="02020603050405020304" pitchFamily="18" charset="0"/>
                <a:ea typeface="DengXian"/>
                <a:cs typeface="Times New Roman" panose="02020603050405020304" pitchFamily="18" charset="0"/>
              </a:rPr>
              <a:t>đo</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thứ</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bậc</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được</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dùng</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nhiều</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trong</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điều</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tra</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xã</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hội</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Những</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câu</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hỏi</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về</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mức</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độ</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hài</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lòng</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khó</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khăn</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sự</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đồng</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tình</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phản</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đối</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các</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câu</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hỏi</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cần</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xếp</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theo</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thứ</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tự</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ưu</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tiên</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đều</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sử</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dụng</a:t>
            </a:r>
            <a:r>
              <a:rPr lang="en-US" sz="3600" kern="100" dirty="0">
                <a:highlight>
                  <a:srgbClr val="FFFFFF"/>
                </a:highlight>
                <a:latin typeface="Times New Roman" panose="02020603050405020304" pitchFamily="18" charset="0"/>
                <a:ea typeface="DengXian"/>
                <a:cs typeface="Times New Roman" panose="02020603050405020304" pitchFamily="18" charset="0"/>
              </a:rPr>
              <a:t> thang </a:t>
            </a:r>
            <a:r>
              <a:rPr lang="en-US" sz="3600" kern="100" dirty="0" err="1">
                <a:highlight>
                  <a:srgbClr val="FFFFFF"/>
                </a:highlight>
                <a:latin typeface="Times New Roman" panose="02020603050405020304" pitchFamily="18" charset="0"/>
                <a:ea typeface="DengXian"/>
                <a:cs typeface="Times New Roman" panose="02020603050405020304" pitchFamily="18" charset="0"/>
              </a:rPr>
              <a:t>đo</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thứ</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r>
              <a:rPr lang="en-US" sz="3600" kern="100" dirty="0" err="1">
                <a:highlight>
                  <a:srgbClr val="FFFFFF"/>
                </a:highlight>
                <a:latin typeface="Times New Roman" panose="02020603050405020304" pitchFamily="18" charset="0"/>
                <a:ea typeface="DengXian"/>
                <a:cs typeface="Times New Roman" panose="02020603050405020304" pitchFamily="18" charset="0"/>
              </a:rPr>
              <a:t>bậc</a:t>
            </a:r>
            <a:r>
              <a:rPr lang="en-US" sz="3600" kern="100" dirty="0">
                <a:highlight>
                  <a:srgbClr val="FFFFFF"/>
                </a:highlight>
                <a:latin typeface="Times New Roman" panose="02020603050405020304" pitchFamily="18" charset="0"/>
                <a:ea typeface="DengXian"/>
                <a:cs typeface="Times New Roman" panose="02020603050405020304" pitchFamily="18" charset="0"/>
              </a:rPr>
              <a:t>. </a:t>
            </a:r>
            <a:endParaRPr lang="en-US" sz="2400" kern="100" dirty="0">
              <a:effectLst/>
              <a:latin typeface="DengXian"/>
              <a:ea typeface="DengXian"/>
              <a:cs typeface="Times New Roman" panose="02020603050405020304" pitchFamily="18" charset="0"/>
            </a:endParaRPr>
          </a:p>
        </p:txBody>
      </p:sp>
    </p:spTree>
    <p:extLst>
      <p:ext uri="{BB962C8B-B14F-4D97-AF65-F5344CB8AC3E}">
        <p14:creationId xmlns:p14="http://schemas.microsoft.com/office/powerpoint/2010/main" val="22173450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46807911"/>
              </p:ext>
            </p:extLst>
          </p:nvPr>
        </p:nvGraphicFramePr>
        <p:xfrm>
          <a:off x="179070" y="1409700"/>
          <a:ext cx="9357360" cy="3004460"/>
        </p:xfrm>
        <a:graphic>
          <a:graphicData uri="http://schemas.openxmlformats.org/drawingml/2006/table">
            <a:tbl>
              <a:tblPr firstRow="1" firstCol="1" bandRow="1">
                <a:tableStyleId>{0660B408-B3CF-4A94-85FC-2B1E0A45F4A2}</a:tableStyleId>
              </a:tblPr>
              <a:tblGrid>
                <a:gridCol w="594360">
                  <a:extLst>
                    <a:ext uri="{9D8B030D-6E8A-4147-A177-3AD203B41FA5}">
                      <a16:colId xmlns:a16="http://schemas.microsoft.com/office/drawing/2014/main" val="1854745539"/>
                    </a:ext>
                  </a:extLst>
                </a:gridCol>
                <a:gridCol w="2286000">
                  <a:extLst>
                    <a:ext uri="{9D8B030D-6E8A-4147-A177-3AD203B41FA5}">
                      <a16:colId xmlns:a16="http://schemas.microsoft.com/office/drawing/2014/main" val="3426573277"/>
                    </a:ext>
                  </a:extLst>
                </a:gridCol>
                <a:gridCol w="3840480">
                  <a:extLst>
                    <a:ext uri="{9D8B030D-6E8A-4147-A177-3AD203B41FA5}">
                      <a16:colId xmlns:a16="http://schemas.microsoft.com/office/drawing/2014/main" val="4092733371"/>
                    </a:ext>
                  </a:extLst>
                </a:gridCol>
                <a:gridCol w="2636520">
                  <a:extLst>
                    <a:ext uri="{9D8B030D-6E8A-4147-A177-3AD203B41FA5}">
                      <a16:colId xmlns:a16="http://schemas.microsoft.com/office/drawing/2014/main" val="3694481074"/>
                    </a:ext>
                  </a:extLst>
                </a:gridCol>
              </a:tblGrid>
              <a:tr h="751115">
                <a:tc>
                  <a:txBody>
                    <a:bodyPr/>
                    <a:lstStyle/>
                    <a:p>
                      <a:pPr marL="0" marR="0" algn="ctr">
                        <a:lnSpc>
                          <a:spcPct val="150000"/>
                        </a:lnSpc>
                        <a:spcBef>
                          <a:spcPts val="0"/>
                        </a:spcBef>
                        <a:spcAft>
                          <a:spcPts val="0"/>
                        </a:spcAft>
                      </a:pPr>
                      <a:r>
                        <a:rPr lang="en-US" sz="2800" dirty="0" err="1">
                          <a:latin typeface="Times New Roman" panose="02020603050405020304" pitchFamily="18" charset="0"/>
                          <a:cs typeface="Times New Roman" panose="02020603050405020304" pitchFamily="18" charset="0"/>
                        </a:rPr>
                        <a:t>Stt</a:t>
                      </a:r>
                      <a:endParaRPr lang="en-US" sz="2800" dirty="0">
                        <a:latin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2800" dirty="0" err="1">
                          <a:latin typeface="Times New Roman" panose="02020603050405020304" pitchFamily="18" charset="0"/>
                          <a:cs typeface="Times New Roman" panose="02020603050405020304" pitchFamily="18" charset="0"/>
                        </a:rPr>
                        <a:t>Lớp</a:t>
                      </a:r>
                      <a:endParaRPr lang="en-US" sz="2800" dirty="0">
                        <a:latin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2800" dirty="0" err="1">
                          <a:latin typeface="Times New Roman" panose="02020603050405020304" pitchFamily="18" charset="0"/>
                          <a:cs typeface="Times New Roman" panose="02020603050405020304" pitchFamily="18" charset="0"/>
                        </a:rPr>
                        <a:t>Họ</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Tên</a:t>
                      </a:r>
                      <a:endParaRPr lang="en-US" sz="2800" dirty="0">
                        <a:latin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2800" dirty="0">
                          <a:latin typeface="Times New Roman" panose="02020603050405020304" pitchFamily="18" charset="0"/>
                          <a:cs typeface="Times New Roman" panose="02020603050405020304" pitchFamily="18" charset="0"/>
                        </a:rPr>
                        <a:t>MSSV</a:t>
                      </a:r>
                    </a:p>
                  </a:txBody>
                  <a:tcPr marL="68580" marR="68580" marT="0" marB="0"/>
                </a:tc>
                <a:extLst>
                  <a:ext uri="{0D108BD9-81ED-4DB2-BD59-A6C34878D82A}">
                    <a16:rowId xmlns:a16="http://schemas.microsoft.com/office/drawing/2014/main" val="3970509894"/>
                  </a:ext>
                </a:extLst>
              </a:tr>
              <a:tr h="751115">
                <a:tc>
                  <a:txBody>
                    <a:bodyPr/>
                    <a:lstStyle/>
                    <a:p>
                      <a:pPr marL="0" marR="0" algn="ctr">
                        <a:lnSpc>
                          <a:spcPct val="150000"/>
                        </a:lnSpc>
                        <a:spcBef>
                          <a:spcPts val="0"/>
                        </a:spcBef>
                        <a:spcAft>
                          <a:spcPts val="0"/>
                        </a:spcAft>
                      </a:pPr>
                      <a:r>
                        <a:rPr lang="en-US" sz="2800" dirty="0">
                          <a:latin typeface="Times New Roman" panose="02020603050405020304" pitchFamily="18" charset="0"/>
                          <a:cs typeface="Times New Roman" panose="02020603050405020304" pitchFamily="18" charset="0"/>
                        </a:rPr>
                        <a:t>1</a:t>
                      </a:r>
                    </a:p>
                  </a:txBody>
                  <a:tcPr marL="68580" marR="68580" marT="0" marB="0"/>
                </a:tc>
                <a:tc>
                  <a:txBody>
                    <a:bodyPr/>
                    <a:lstStyle/>
                    <a:p>
                      <a:pPr marL="0" marR="0" algn="l">
                        <a:lnSpc>
                          <a:spcPct val="150000"/>
                        </a:lnSpc>
                        <a:spcBef>
                          <a:spcPts val="0"/>
                        </a:spcBef>
                        <a:spcAft>
                          <a:spcPts val="0"/>
                        </a:spcAft>
                      </a:pPr>
                      <a:r>
                        <a:rPr lang="en-US" sz="2800" dirty="0">
                          <a:latin typeface="Times New Roman" panose="02020603050405020304" pitchFamily="18" charset="0"/>
                          <a:cs typeface="Times New Roman" panose="02020603050405020304" pitchFamily="18" charset="0"/>
                        </a:rPr>
                        <a:t>D21TTNT01</a:t>
                      </a:r>
                    </a:p>
                  </a:txBody>
                  <a:tcPr marL="68580" marR="68580" marT="0" marB="0"/>
                </a:tc>
                <a:tc>
                  <a:txBody>
                    <a:bodyPr/>
                    <a:lstStyle/>
                    <a:p>
                      <a:pPr marL="0" marR="0" algn="l">
                        <a:lnSpc>
                          <a:spcPct val="150000"/>
                        </a:lnSpc>
                        <a:spcBef>
                          <a:spcPts val="0"/>
                        </a:spcBef>
                        <a:spcAft>
                          <a:spcPts val="0"/>
                        </a:spcAft>
                      </a:pPr>
                      <a:r>
                        <a:rPr lang="en-US" sz="2800" dirty="0">
                          <a:latin typeface="Times New Roman" panose="02020603050405020304" pitchFamily="18" charset="0"/>
                          <a:cs typeface="Times New Roman" panose="02020603050405020304" pitchFamily="18" charset="0"/>
                        </a:rPr>
                        <a:t>Nguyễn Hữu Nghĩa</a:t>
                      </a:r>
                    </a:p>
                  </a:txBody>
                  <a:tcPr marL="68580" marR="68580" marT="0" marB="0"/>
                </a:tc>
                <a:tc>
                  <a:txBody>
                    <a:bodyPr/>
                    <a:lstStyle/>
                    <a:p>
                      <a:pPr marL="0" marR="0" algn="l" defTabSz="914400" rtl="0" eaLnBrk="1" latinLnBrk="0" hangingPunct="1">
                        <a:lnSpc>
                          <a:spcPct val="150000"/>
                        </a:lnSpc>
                        <a:spcBef>
                          <a:spcPts val="0"/>
                        </a:spcBef>
                        <a:spcAft>
                          <a:spcPts val="0"/>
                        </a:spcAft>
                      </a:pPr>
                      <a:r>
                        <a:rPr lang="en-US" sz="2800" kern="1200" dirty="0">
                          <a:solidFill>
                            <a:schemeClr val="dk1"/>
                          </a:solidFill>
                          <a:latin typeface="Times New Roman" panose="02020603050405020304" pitchFamily="18" charset="0"/>
                          <a:ea typeface="+mn-ea"/>
                          <a:cs typeface="Times New Roman" panose="02020603050405020304" pitchFamily="18" charset="0"/>
                        </a:rPr>
                        <a:t>2124802050013</a:t>
                      </a:r>
                    </a:p>
                  </a:txBody>
                  <a:tcPr marL="68580" marR="68580" marT="0" marB="0"/>
                </a:tc>
                <a:extLst>
                  <a:ext uri="{0D108BD9-81ED-4DB2-BD59-A6C34878D82A}">
                    <a16:rowId xmlns:a16="http://schemas.microsoft.com/office/drawing/2014/main" val="113563327"/>
                  </a:ext>
                </a:extLst>
              </a:tr>
              <a:tr h="751115">
                <a:tc>
                  <a:txBody>
                    <a:bodyPr/>
                    <a:lstStyle/>
                    <a:p>
                      <a:pPr marL="0" marR="0" algn="ctr">
                        <a:lnSpc>
                          <a:spcPct val="150000"/>
                        </a:lnSpc>
                        <a:spcBef>
                          <a:spcPts val="0"/>
                        </a:spcBef>
                        <a:spcAft>
                          <a:spcPts val="0"/>
                        </a:spcAft>
                      </a:pPr>
                      <a:r>
                        <a:rPr lang="en-US" sz="2800" dirty="0">
                          <a:latin typeface="Times New Roman" panose="02020603050405020304" pitchFamily="18" charset="0"/>
                          <a:cs typeface="Times New Roman" panose="02020603050405020304" pitchFamily="18" charset="0"/>
                        </a:rPr>
                        <a:t>2</a:t>
                      </a:r>
                    </a:p>
                  </a:txBody>
                  <a:tcPr marL="68580" marR="68580" marT="0" marB="0"/>
                </a:tc>
                <a:tc>
                  <a:txBody>
                    <a:bodyPr/>
                    <a:lstStyle/>
                    <a:p>
                      <a:pPr marL="0" marR="0" algn="l">
                        <a:lnSpc>
                          <a:spcPct val="150000"/>
                        </a:lnSpc>
                        <a:spcBef>
                          <a:spcPts val="0"/>
                        </a:spcBef>
                        <a:spcAft>
                          <a:spcPts val="0"/>
                        </a:spcAft>
                      </a:pPr>
                      <a:r>
                        <a:rPr lang="en-US" sz="2800" dirty="0">
                          <a:latin typeface="Times New Roman" panose="02020603050405020304" pitchFamily="18" charset="0"/>
                          <a:cs typeface="Times New Roman" panose="02020603050405020304" pitchFamily="18" charset="0"/>
                        </a:rPr>
                        <a:t>D21TTNT01</a:t>
                      </a:r>
                    </a:p>
                  </a:txBody>
                  <a:tcPr marL="68580" marR="68580" marT="0" marB="0"/>
                </a:tc>
                <a:tc>
                  <a:txBody>
                    <a:bodyPr/>
                    <a:lstStyle/>
                    <a:p>
                      <a:pPr marL="0" marR="0" algn="l">
                        <a:lnSpc>
                          <a:spcPct val="150000"/>
                        </a:lnSpc>
                        <a:spcBef>
                          <a:spcPts val="0"/>
                        </a:spcBef>
                        <a:spcAft>
                          <a:spcPts val="0"/>
                        </a:spcAft>
                      </a:pPr>
                      <a:r>
                        <a:rPr lang="en-US" sz="2800" dirty="0" err="1">
                          <a:latin typeface="Times New Roman" panose="02020603050405020304" pitchFamily="18" charset="0"/>
                          <a:cs typeface="Times New Roman" panose="02020603050405020304" pitchFamily="18" charset="0"/>
                        </a:rPr>
                        <a:t>Phạm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Tuấn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Vũ</a:t>
                      </a:r>
                      <a:endParaRPr lang="en-US" sz="2800" dirty="0">
                        <a:latin typeface="Times New Roman" panose="02020603050405020304" pitchFamily="18" charset="0"/>
                        <a:cs typeface="Times New Roman" panose="02020603050405020304" pitchFamily="18" charset="0"/>
                      </a:endParaRPr>
                    </a:p>
                  </a:txBody>
                  <a:tcPr marL="68580" marR="68580" marT="0" marB="0"/>
                </a:tc>
                <a:tc>
                  <a:txBody>
                    <a:bodyPr/>
                    <a:lstStyle/>
                    <a:p>
                      <a:pPr marL="0" marR="0" algn="l" defTabSz="914400" rtl="0" eaLnBrk="1" latinLnBrk="0" hangingPunct="1">
                        <a:lnSpc>
                          <a:spcPct val="150000"/>
                        </a:lnSpc>
                        <a:spcBef>
                          <a:spcPts val="0"/>
                        </a:spcBef>
                        <a:spcAft>
                          <a:spcPts val="0"/>
                        </a:spcAft>
                      </a:pPr>
                      <a:r>
                        <a:rPr lang="en-US" sz="2800" kern="1200" dirty="0">
                          <a:solidFill>
                            <a:schemeClr val="dk1"/>
                          </a:solidFill>
                          <a:latin typeface="Times New Roman" panose="02020603050405020304" pitchFamily="18" charset="0"/>
                          <a:ea typeface="+mn-ea"/>
                          <a:cs typeface="Times New Roman" panose="02020603050405020304" pitchFamily="18" charset="0"/>
                        </a:rPr>
                        <a:t>2124802050008</a:t>
                      </a:r>
                    </a:p>
                  </a:txBody>
                  <a:tcPr marL="68580" marR="68580" marT="0" marB="0"/>
                </a:tc>
                <a:extLst>
                  <a:ext uri="{0D108BD9-81ED-4DB2-BD59-A6C34878D82A}">
                    <a16:rowId xmlns:a16="http://schemas.microsoft.com/office/drawing/2014/main" val="2770483455"/>
                  </a:ext>
                </a:extLst>
              </a:tr>
              <a:tr h="751115">
                <a:tc>
                  <a:txBody>
                    <a:bodyPr/>
                    <a:lstStyle/>
                    <a:p>
                      <a:pPr marL="0" marR="0" algn="ctr">
                        <a:lnSpc>
                          <a:spcPct val="150000"/>
                        </a:lnSpc>
                        <a:spcBef>
                          <a:spcPts val="0"/>
                        </a:spcBef>
                        <a:spcAft>
                          <a:spcPts val="0"/>
                        </a:spcAft>
                      </a:pPr>
                      <a:r>
                        <a:rPr lang="en-US" sz="2800" dirty="0">
                          <a:latin typeface="Times New Roman" panose="02020603050405020304" pitchFamily="18" charset="0"/>
                          <a:cs typeface="Times New Roman" panose="02020603050405020304" pitchFamily="18" charset="0"/>
                        </a:rPr>
                        <a:t>3</a:t>
                      </a:r>
                    </a:p>
                  </a:txBody>
                  <a:tcPr marL="68580" marR="68580" marT="0" marB="0"/>
                </a:tc>
                <a:tc>
                  <a:txBody>
                    <a:bodyPr/>
                    <a:lstStyle/>
                    <a:p>
                      <a:pPr marL="0" marR="0" algn="l">
                        <a:lnSpc>
                          <a:spcPct val="150000"/>
                        </a:lnSpc>
                        <a:spcBef>
                          <a:spcPts val="0"/>
                        </a:spcBef>
                        <a:spcAft>
                          <a:spcPts val="0"/>
                        </a:spcAft>
                      </a:pPr>
                      <a:r>
                        <a:rPr lang="en-US" sz="2800" dirty="0">
                          <a:latin typeface="Times New Roman" panose="02020603050405020304" pitchFamily="18" charset="0"/>
                          <a:cs typeface="Times New Roman" panose="02020603050405020304" pitchFamily="18" charset="0"/>
                        </a:rPr>
                        <a:t>D21KTXD01</a:t>
                      </a:r>
                    </a:p>
                  </a:txBody>
                  <a:tcPr marL="68580" marR="68580" marT="0" marB="0"/>
                </a:tc>
                <a:tc>
                  <a:txBody>
                    <a:bodyPr/>
                    <a:lstStyle/>
                    <a:p>
                      <a:pPr marL="0" marR="0" algn="l">
                        <a:lnSpc>
                          <a:spcPct val="150000"/>
                        </a:lnSpc>
                        <a:spcBef>
                          <a:spcPts val="0"/>
                        </a:spcBef>
                        <a:spcAft>
                          <a:spcPts val="0"/>
                        </a:spcAft>
                      </a:pPr>
                      <a:r>
                        <a:rPr lang="en-US" sz="2800" dirty="0">
                          <a:latin typeface="Times New Roman" panose="02020603050405020304" pitchFamily="18" charset="0"/>
                          <a:cs typeface="Times New Roman" panose="02020603050405020304" pitchFamily="18" charset="0"/>
                        </a:rPr>
                        <a:t>Nguyễn </a:t>
                      </a:r>
                      <a:r>
                        <a:rPr lang="en-US" sz="2800" dirty="0" err="1">
                          <a:latin typeface="Times New Roman" panose="02020603050405020304" pitchFamily="18" charset="0"/>
                          <a:cs typeface="Times New Roman" panose="02020603050405020304" pitchFamily="18" charset="0"/>
                        </a:rPr>
                        <a:t>Khánh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Duy</a:t>
                      </a:r>
                      <a:endParaRPr lang="en-US" sz="2800" dirty="0">
                        <a:latin typeface="Times New Roman" panose="02020603050405020304" pitchFamily="18" charset="0"/>
                        <a:cs typeface="Times New Roman" panose="02020603050405020304" pitchFamily="18" charset="0"/>
                      </a:endParaRPr>
                    </a:p>
                  </a:txBody>
                  <a:tcPr marL="68580" marR="68580" marT="0" marB="0"/>
                </a:tc>
                <a:tc>
                  <a:txBody>
                    <a:bodyPr/>
                    <a:lstStyle/>
                    <a:p>
                      <a:pPr marL="0" marR="0" algn="l" defTabSz="914400" rtl="0" eaLnBrk="1" latinLnBrk="0" hangingPunct="1">
                        <a:lnSpc>
                          <a:spcPct val="150000"/>
                        </a:lnSpc>
                        <a:spcBef>
                          <a:spcPts val="0"/>
                        </a:spcBef>
                        <a:spcAft>
                          <a:spcPts val="0"/>
                        </a:spcAft>
                      </a:pPr>
                      <a:r>
                        <a:rPr lang="en-US" sz="2800" kern="1200" dirty="0">
                          <a:solidFill>
                            <a:schemeClr val="dk1"/>
                          </a:solidFill>
                          <a:latin typeface="Times New Roman" panose="02020603050405020304" pitchFamily="18" charset="0"/>
                          <a:ea typeface="+mn-ea"/>
                          <a:cs typeface="Times New Roman" panose="02020603050405020304" pitchFamily="18" charset="0"/>
                        </a:rPr>
                        <a:t>2125802010199</a:t>
                      </a:r>
                    </a:p>
                  </a:txBody>
                  <a:tcPr marL="68580" marR="68580" marT="0" marB="0"/>
                </a:tc>
                <a:extLst>
                  <a:ext uri="{0D108BD9-81ED-4DB2-BD59-A6C34878D82A}">
                    <a16:rowId xmlns:a16="http://schemas.microsoft.com/office/drawing/2014/main" val="1586427288"/>
                  </a:ext>
                </a:extLst>
              </a:tr>
            </a:tbl>
          </a:graphicData>
        </a:graphic>
      </p:graphicFrame>
      <p:sp>
        <p:nvSpPr>
          <p:cNvPr id="5" name="Rectangle 4"/>
          <p:cNvSpPr/>
          <p:nvPr/>
        </p:nvSpPr>
        <p:spPr>
          <a:xfrm>
            <a:off x="45720" y="0"/>
            <a:ext cx="882396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4800" b="1" dirty="0">
                <a:solidFill>
                  <a:schemeClr val="bg2">
                    <a:lumMod val="50000"/>
                  </a:schemeClr>
                </a:solidFill>
                <a:latin typeface="+mj-lt"/>
              </a:rPr>
              <a:t>Nhóm sinh viên thực hiện : 0</a:t>
            </a:r>
            <a:r>
              <a:rPr lang="en-US" sz="4800" b="1" dirty="0">
                <a:solidFill>
                  <a:schemeClr val="bg2">
                    <a:lumMod val="50000"/>
                  </a:schemeClr>
                </a:solidFill>
                <a:latin typeface="Times New Roman" panose="02020603050405020304" pitchFamily="18" charset="0"/>
                <a:cs typeface="Times New Roman" panose="02020603050405020304" pitchFamily="18" charset="0"/>
              </a:rPr>
              <a:t>6</a:t>
            </a:r>
            <a:endParaRPr lang="en-US" sz="4800"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591111"/>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9233"/>
            <a:ext cx="6193299" cy="742511"/>
          </a:xfrm>
          <a:prstGeom prst="rect">
            <a:avLst/>
          </a:prstGeom>
        </p:spPr>
        <p:txBody>
          <a:bodyPr wrap="none">
            <a:spAutoFit/>
          </a:bodyPr>
          <a:lstStyle/>
          <a:p>
            <a:pPr marR="0" lvl="0" algn="just">
              <a:lnSpc>
                <a:spcPct val="150000"/>
              </a:lnSpc>
              <a:spcBef>
                <a:spcPts val="400"/>
              </a:spcBef>
              <a:spcAft>
                <a:spcPts val="0"/>
              </a:spcAft>
            </a:pPr>
            <a:r>
              <a:rPr lang="en-US" sz="3200" b="1" dirty="0">
                <a:solidFill>
                  <a:srgbClr val="FF0000"/>
                </a:solidFill>
                <a:latin typeface="Times New Roman" panose="02020603050405020304" pitchFamily="18" charset="0"/>
                <a:cs typeface="Times New Roman" panose="02020603050405020304" pitchFamily="18" charset="0"/>
              </a:rPr>
              <a:t>2. Thang </a:t>
            </a:r>
            <a:r>
              <a:rPr lang="en-US" sz="3200" b="1" dirty="0" err="1">
                <a:solidFill>
                  <a:srgbClr val="FF0000"/>
                </a:solidFill>
                <a:latin typeface="Times New Roman" panose="02020603050405020304" pitchFamily="18" charset="0"/>
                <a:cs typeface="Times New Roman" panose="02020603050405020304" pitchFamily="18" charset="0"/>
              </a:rPr>
              <a:t>đo</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Biến</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số</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cần</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thu</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thập</a:t>
            </a:r>
            <a:r>
              <a:rPr lang="en-US" sz="3200" b="1" dirty="0">
                <a:solidFill>
                  <a:srgbClr val="FF0000"/>
                </a:solidFill>
                <a:latin typeface="Times New Roman" panose="02020603050405020304" pitchFamily="18" charset="0"/>
                <a:cs typeface="Times New Roman" panose="02020603050405020304" pitchFamily="18" charset="0"/>
              </a:rPr>
              <a:t>:</a:t>
            </a:r>
          </a:p>
        </p:txBody>
      </p:sp>
      <p:sp>
        <p:nvSpPr>
          <p:cNvPr id="4" name="Explosion 1 3"/>
          <p:cNvSpPr/>
          <p:nvPr/>
        </p:nvSpPr>
        <p:spPr>
          <a:xfrm>
            <a:off x="228600" y="1569719"/>
            <a:ext cx="4882533" cy="3596641"/>
          </a:xfrm>
          <a:prstGeom prst="irregularSeal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 name="Rectangle 2"/>
          <p:cNvSpPr/>
          <p:nvPr/>
        </p:nvSpPr>
        <p:spPr>
          <a:xfrm>
            <a:off x="1641000" y="2270759"/>
            <a:ext cx="2408032" cy="1828386"/>
          </a:xfrm>
          <a:prstGeom prst="rect">
            <a:avLst/>
          </a:prstGeom>
        </p:spPr>
        <p:txBody>
          <a:bodyPr wrap="none">
            <a:spAutoFit/>
          </a:bodyPr>
          <a:lstStyle/>
          <a:p>
            <a:pPr marR="0" lvl="0" algn="just">
              <a:lnSpc>
                <a:spcPct val="150000"/>
              </a:lnSpc>
              <a:spcBef>
                <a:spcPts val="0"/>
              </a:spcBef>
              <a:spcAft>
                <a:spcPts val="0"/>
              </a:spcAft>
            </a:pPr>
            <a:r>
              <a:rPr lang="en-US" sz="4000" b="1" dirty="0">
                <a:solidFill>
                  <a:srgbClr val="FF0000"/>
                </a:solidFill>
                <a:latin typeface="Times New Roman" panose="02020603050405020304" pitchFamily="18" charset="0"/>
                <a:cs typeface="Times New Roman" panose="02020603050405020304" pitchFamily="18" charset="0"/>
              </a:rPr>
              <a:t>Thang </a:t>
            </a:r>
            <a:r>
              <a:rPr lang="en-US" sz="4000" b="1" dirty="0" err="1">
                <a:solidFill>
                  <a:srgbClr val="FF0000"/>
                </a:solidFill>
                <a:latin typeface="Times New Roman" panose="02020603050405020304" pitchFamily="18" charset="0"/>
                <a:cs typeface="Times New Roman" panose="02020603050405020304" pitchFamily="18" charset="0"/>
              </a:rPr>
              <a:t>đo</a:t>
            </a:r>
            <a:r>
              <a:rPr lang="en-US" sz="4000" b="1" dirty="0">
                <a:solidFill>
                  <a:srgbClr val="FF0000"/>
                </a:solidFill>
                <a:latin typeface="Times New Roman" panose="02020603050405020304" pitchFamily="18" charset="0"/>
                <a:cs typeface="Times New Roman" panose="02020603050405020304" pitchFamily="18" charset="0"/>
              </a:rPr>
              <a:t> </a:t>
            </a:r>
          </a:p>
          <a:p>
            <a:pPr marR="0" lvl="0" algn="just">
              <a:lnSpc>
                <a:spcPct val="150000"/>
              </a:lnSpc>
              <a:spcBef>
                <a:spcPts val="0"/>
              </a:spcBef>
              <a:spcAft>
                <a:spcPts val="0"/>
              </a:spcAft>
            </a:pPr>
            <a:r>
              <a:rPr lang="en-US" sz="4000" b="1" dirty="0" err="1">
                <a:solidFill>
                  <a:srgbClr val="FF0000"/>
                </a:solidFill>
                <a:latin typeface="Times New Roman" panose="02020603050405020304" pitchFamily="18" charset="0"/>
                <a:cs typeface="Times New Roman" panose="02020603050405020304" pitchFamily="18" charset="0"/>
              </a:rPr>
              <a:t>thứ</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bậc</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5111132" y="1131568"/>
            <a:ext cx="6821787" cy="499491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Text Box 5"/>
          <p:cNvSpPr txBox="1"/>
          <p:nvPr/>
        </p:nvSpPr>
        <p:spPr>
          <a:xfrm>
            <a:off x="5227320" y="1207768"/>
            <a:ext cx="6582723" cy="231796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50000"/>
              </a:lnSpc>
              <a:spcBef>
                <a:spcPts val="0"/>
              </a:spcBef>
              <a:spcAft>
                <a:spcPts val="0"/>
              </a:spcAft>
            </a:pPr>
            <a:r>
              <a:rPr lang="en-US" sz="3200" kern="100" dirty="0" err="1">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Bạn</a:t>
            </a:r>
            <a:r>
              <a:rPr lang="en-US" sz="3200" kern="100" dirty="0">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 </a:t>
            </a:r>
            <a:r>
              <a:rPr lang="en-US" sz="3200" kern="100" dirty="0" err="1">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có</a:t>
            </a:r>
            <a:r>
              <a:rPr lang="en-US" sz="3200" kern="100" dirty="0">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 </a:t>
            </a:r>
            <a:r>
              <a:rPr lang="en-US" sz="3200" kern="100" dirty="0" err="1">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thực</a:t>
            </a:r>
            <a:r>
              <a:rPr lang="en-US" sz="3200" kern="100" dirty="0">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 </a:t>
            </a:r>
            <a:r>
              <a:rPr lang="en-US" sz="3200" kern="100" dirty="0" err="1">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sự</a:t>
            </a:r>
            <a:r>
              <a:rPr lang="en-US" sz="3200" kern="100" dirty="0">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 </a:t>
            </a:r>
            <a:r>
              <a:rPr lang="en-US" sz="3200" kern="100" dirty="0" err="1">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yêu</a:t>
            </a:r>
            <a:r>
              <a:rPr lang="en-US" sz="3200" kern="100" dirty="0">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 </a:t>
            </a:r>
            <a:r>
              <a:rPr lang="en-US" sz="3200" kern="100" dirty="0" err="1">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thích</a:t>
            </a:r>
            <a:r>
              <a:rPr lang="en-US" sz="3200" kern="100" dirty="0">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 </a:t>
            </a:r>
            <a:r>
              <a:rPr lang="en-US" sz="3200" kern="100" dirty="0" err="1">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nghành</a:t>
            </a:r>
            <a:r>
              <a:rPr lang="en-US" sz="3200" kern="100" dirty="0">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 </a:t>
            </a:r>
            <a:r>
              <a:rPr lang="en-US" sz="3200" kern="100" dirty="0" err="1">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học</a:t>
            </a:r>
            <a:r>
              <a:rPr lang="en-US" sz="3200" kern="100" dirty="0">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 </a:t>
            </a:r>
          </a:p>
          <a:p>
            <a:pPr marL="0" marR="0" algn="ctr">
              <a:lnSpc>
                <a:spcPct val="150000"/>
              </a:lnSpc>
              <a:spcBef>
                <a:spcPts val="0"/>
              </a:spcBef>
              <a:spcAft>
                <a:spcPts val="0"/>
              </a:spcAft>
            </a:pPr>
            <a:r>
              <a:rPr lang="en-US" sz="3200" kern="100" dirty="0">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 </a:t>
            </a:r>
            <a:r>
              <a:rPr lang="en-US" sz="3200" kern="100" dirty="0" err="1">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Quản</a:t>
            </a:r>
            <a:r>
              <a:rPr lang="en-US" sz="3200" kern="100" dirty="0">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 </a:t>
            </a:r>
            <a:r>
              <a:rPr lang="en-US" sz="3200" kern="100" dirty="0" err="1">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Lý</a:t>
            </a:r>
            <a:r>
              <a:rPr lang="en-US" sz="3200" kern="100" dirty="0">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 </a:t>
            </a:r>
            <a:r>
              <a:rPr lang="en-US" sz="3200" kern="100" dirty="0" err="1">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Công</a:t>
            </a:r>
            <a:r>
              <a:rPr lang="en-US" sz="3200" kern="100" dirty="0">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 </a:t>
            </a:r>
            <a:r>
              <a:rPr lang="en-US" sz="3200" kern="100" dirty="0" err="1">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Nghiệp</a:t>
            </a:r>
            <a:r>
              <a:rPr lang="en-US" sz="3200" kern="100" dirty="0">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 </a:t>
            </a:r>
            <a:r>
              <a:rPr lang="en-US" sz="3200" kern="100" dirty="0" err="1">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mà</a:t>
            </a:r>
            <a:r>
              <a:rPr lang="en-US" sz="3200" kern="100" dirty="0">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 </a:t>
            </a:r>
            <a:r>
              <a:rPr lang="en-US" sz="3200" kern="100" dirty="0" err="1">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mình</a:t>
            </a:r>
            <a:r>
              <a:rPr lang="en-US" sz="3200" kern="100" dirty="0">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 </a:t>
            </a:r>
            <a:r>
              <a:rPr lang="en-US" sz="3200" kern="100" dirty="0" err="1">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đang</a:t>
            </a:r>
            <a:r>
              <a:rPr lang="en-US" sz="3200" kern="100" dirty="0">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 </a:t>
            </a:r>
            <a:r>
              <a:rPr lang="en-US" sz="3200" kern="100" dirty="0" err="1">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học</a:t>
            </a:r>
            <a:r>
              <a:rPr lang="en-US" sz="3200" kern="100" dirty="0">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 hay </a:t>
            </a:r>
            <a:r>
              <a:rPr lang="en-US" sz="3200" kern="100" dirty="0" err="1">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không</a:t>
            </a:r>
            <a:r>
              <a:rPr lang="en-US" sz="3200" kern="100" dirty="0">
                <a:ln w="9525" cap="rnd" cmpd="sng" algn="ctr">
                  <a:solidFill>
                    <a:srgbClr val="000000"/>
                  </a:solidFill>
                  <a:prstDash val="solid"/>
                  <a:bevel/>
                </a:ln>
                <a:effectLst/>
                <a:latin typeface="Times New Roman" panose="02020603050405020304" pitchFamily="18" charset="0"/>
                <a:ea typeface="DengXian"/>
                <a:cs typeface="Times New Roman" panose="02020603050405020304" pitchFamily="18" charset="0"/>
              </a:rPr>
              <a:t>?</a:t>
            </a:r>
            <a:endParaRPr lang="en-US" sz="2400" kern="100" dirty="0">
              <a:effectLst/>
              <a:latin typeface="DengXian"/>
              <a:ea typeface="DengXian"/>
              <a:cs typeface="Times New Roman" panose="02020603050405020304" pitchFamily="18" charset="0"/>
            </a:endParaRPr>
          </a:p>
        </p:txBody>
      </p:sp>
      <p:sp>
        <p:nvSpPr>
          <p:cNvPr id="8" name="Text Box 8"/>
          <p:cNvSpPr txBox="1"/>
          <p:nvPr/>
        </p:nvSpPr>
        <p:spPr>
          <a:xfrm>
            <a:off x="5950276" y="3635269"/>
            <a:ext cx="3311711" cy="2211337"/>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457200" marR="0" indent="-228600" algn="just">
              <a:spcBef>
                <a:spcPts val="0"/>
              </a:spcBef>
              <a:spcAft>
                <a:spcPts val="0"/>
              </a:spcAft>
            </a:pPr>
            <a:r>
              <a:rPr lang="en-US" sz="3200" kern="100" dirty="0">
                <a:ln w="9525" cap="rnd" cmpd="sng" algn="ctr">
                  <a:solidFill>
                    <a:srgbClr val="000000"/>
                  </a:solidFill>
                  <a:prstDash val="solid"/>
                  <a:bevel/>
                </a:ln>
                <a:solidFill>
                  <a:srgbClr val="000000"/>
                </a:solidFill>
                <a:latin typeface="Times New Roman" panose="02020603050405020304" pitchFamily="18" charset="0"/>
                <a:ea typeface="DengXian"/>
                <a:cs typeface="Times New Roman" panose="02020603050405020304" pitchFamily="18" charset="0"/>
              </a:rPr>
              <a:t>A. </a:t>
            </a:r>
            <a:r>
              <a:rPr lang="en-US" sz="3200" kern="100" dirty="0" err="1">
                <a:ln w="9525" cap="rnd" cmpd="sng" algn="ctr">
                  <a:solidFill>
                    <a:srgbClr val="000000"/>
                  </a:solidFill>
                  <a:prstDash val="solid"/>
                  <a:bevel/>
                </a:ln>
                <a:solidFill>
                  <a:srgbClr val="000000"/>
                </a:solidFill>
                <a:effectLst/>
                <a:latin typeface="Times New Roman" panose="02020603050405020304" pitchFamily="18" charset="0"/>
                <a:ea typeface="DengXian"/>
                <a:cs typeface="Times New Roman" panose="02020603050405020304" pitchFamily="18" charset="0"/>
              </a:rPr>
              <a:t>Rất</a:t>
            </a:r>
            <a:r>
              <a:rPr lang="en-US" sz="3200" kern="100" dirty="0">
                <a:ln w="9525" cap="rnd" cmpd="sng" algn="ctr">
                  <a:solidFill>
                    <a:srgbClr val="000000"/>
                  </a:solidFill>
                  <a:prstDash val="solid"/>
                  <a:bevel/>
                </a:ln>
                <a:solidFill>
                  <a:srgbClr val="000000"/>
                </a:solidFill>
                <a:effectLst/>
                <a:latin typeface="Times New Roman" panose="02020603050405020304" pitchFamily="18" charset="0"/>
                <a:ea typeface="DengXian"/>
                <a:cs typeface="Times New Roman" panose="02020603050405020304" pitchFamily="18" charset="0"/>
              </a:rPr>
              <a:t> </a:t>
            </a:r>
            <a:r>
              <a:rPr lang="en-US" sz="3200" kern="100" dirty="0" err="1">
                <a:ln w="9525" cap="rnd" cmpd="sng" algn="ctr">
                  <a:solidFill>
                    <a:srgbClr val="000000"/>
                  </a:solidFill>
                  <a:prstDash val="solid"/>
                  <a:bevel/>
                </a:ln>
                <a:solidFill>
                  <a:srgbClr val="000000"/>
                </a:solidFill>
                <a:effectLst/>
                <a:latin typeface="Times New Roman" panose="02020603050405020304" pitchFamily="18" charset="0"/>
                <a:ea typeface="DengXian"/>
                <a:cs typeface="Times New Roman" panose="02020603050405020304" pitchFamily="18" charset="0"/>
              </a:rPr>
              <a:t>Thích</a:t>
            </a:r>
            <a:endParaRPr lang="en-US" sz="3200" kern="100" dirty="0">
              <a:effectLst/>
              <a:latin typeface="DengXian"/>
              <a:ea typeface="DengXian"/>
              <a:cs typeface="Times New Roman" panose="02020603050405020304" pitchFamily="18" charset="0"/>
            </a:endParaRPr>
          </a:p>
          <a:p>
            <a:pPr marL="457200" marR="0" indent="-228600" algn="just">
              <a:spcBef>
                <a:spcPts val="0"/>
              </a:spcBef>
              <a:spcAft>
                <a:spcPts val="0"/>
              </a:spcAft>
            </a:pPr>
            <a:r>
              <a:rPr lang="en-US" sz="3200" kern="100" dirty="0">
                <a:ln w="9525" cap="rnd" cmpd="sng" algn="ctr">
                  <a:solidFill>
                    <a:srgbClr val="000000"/>
                  </a:solidFill>
                  <a:prstDash val="solid"/>
                  <a:bevel/>
                </a:ln>
                <a:solidFill>
                  <a:srgbClr val="000000"/>
                </a:solidFill>
                <a:effectLst/>
                <a:latin typeface="Times New Roman" panose="02020603050405020304" pitchFamily="18" charset="0"/>
                <a:ea typeface="DengXian"/>
                <a:cs typeface="Times New Roman" panose="02020603050405020304" pitchFamily="18" charset="0"/>
              </a:rPr>
              <a:t>B. </a:t>
            </a:r>
            <a:r>
              <a:rPr lang="en-US" sz="3200" kern="100" dirty="0" err="1">
                <a:ln w="9525" cap="rnd" cmpd="sng" algn="ctr">
                  <a:solidFill>
                    <a:srgbClr val="000000"/>
                  </a:solidFill>
                  <a:prstDash val="solid"/>
                  <a:bevel/>
                </a:ln>
                <a:solidFill>
                  <a:srgbClr val="000000"/>
                </a:solidFill>
                <a:effectLst/>
                <a:latin typeface="Times New Roman" panose="02020603050405020304" pitchFamily="18" charset="0"/>
                <a:ea typeface="DengXian"/>
                <a:cs typeface="Times New Roman" panose="02020603050405020304" pitchFamily="18" charset="0"/>
              </a:rPr>
              <a:t>Thích</a:t>
            </a:r>
            <a:endParaRPr lang="en-US" sz="3200" kern="100" dirty="0">
              <a:effectLst/>
              <a:latin typeface="DengXian"/>
              <a:ea typeface="DengXian"/>
              <a:cs typeface="Times New Roman" panose="02020603050405020304" pitchFamily="18" charset="0"/>
            </a:endParaRPr>
          </a:p>
          <a:p>
            <a:pPr marL="457200" marR="0" indent="-228600" algn="just">
              <a:spcBef>
                <a:spcPts val="0"/>
              </a:spcBef>
              <a:spcAft>
                <a:spcPts val="0"/>
              </a:spcAft>
            </a:pPr>
            <a:r>
              <a:rPr lang="en-US" sz="3200" kern="100" dirty="0">
                <a:ln w="9525" cap="rnd" cmpd="sng" algn="ctr">
                  <a:solidFill>
                    <a:srgbClr val="000000"/>
                  </a:solidFill>
                  <a:prstDash val="solid"/>
                  <a:bevel/>
                </a:ln>
                <a:solidFill>
                  <a:srgbClr val="000000"/>
                </a:solidFill>
                <a:effectLst/>
                <a:latin typeface="Times New Roman" panose="02020603050405020304" pitchFamily="18" charset="0"/>
                <a:ea typeface="DengXian"/>
                <a:cs typeface="Times New Roman" panose="02020603050405020304" pitchFamily="18" charset="0"/>
              </a:rPr>
              <a:t>C. </a:t>
            </a:r>
            <a:r>
              <a:rPr lang="en-US" sz="3200" kern="100" dirty="0" err="1">
                <a:ln w="9525" cap="rnd" cmpd="sng" algn="ctr">
                  <a:solidFill>
                    <a:srgbClr val="000000"/>
                  </a:solidFill>
                  <a:prstDash val="solid"/>
                  <a:bevel/>
                </a:ln>
                <a:solidFill>
                  <a:srgbClr val="000000"/>
                </a:solidFill>
                <a:effectLst/>
                <a:latin typeface="Times New Roman" panose="02020603050405020304" pitchFamily="18" charset="0"/>
                <a:ea typeface="DengXian"/>
                <a:cs typeface="Times New Roman" panose="02020603050405020304" pitchFamily="18" charset="0"/>
              </a:rPr>
              <a:t>Bình</a:t>
            </a:r>
            <a:r>
              <a:rPr lang="en-US" sz="3200" kern="100" dirty="0">
                <a:ln w="9525" cap="rnd" cmpd="sng" algn="ctr">
                  <a:solidFill>
                    <a:srgbClr val="000000"/>
                  </a:solidFill>
                  <a:prstDash val="solid"/>
                  <a:bevel/>
                </a:ln>
                <a:solidFill>
                  <a:srgbClr val="000000"/>
                </a:solidFill>
                <a:effectLst/>
                <a:latin typeface="Times New Roman" panose="02020603050405020304" pitchFamily="18" charset="0"/>
                <a:ea typeface="DengXian"/>
                <a:cs typeface="Times New Roman" panose="02020603050405020304" pitchFamily="18" charset="0"/>
              </a:rPr>
              <a:t> </a:t>
            </a:r>
            <a:r>
              <a:rPr lang="en-US" sz="3200" kern="100" dirty="0" err="1">
                <a:ln w="9525" cap="rnd" cmpd="sng" algn="ctr">
                  <a:solidFill>
                    <a:srgbClr val="000000"/>
                  </a:solidFill>
                  <a:prstDash val="solid"/>
                  <a:bevel/>
                </a:ln>
                <a:solidFill>
                  <a:srgbClr val="000000"/>
                </a:solidFill>
                <a:effectLst/>
                <a:latin typeface="Times New Roman" panose="02020603050405020304" pitchFamily="18" charset="0"/>
                <a:ea typeface="DengXian"/>
                <a:cs typeface="Times New Roman" panose="02020603050405020304" pitchFamily="18" charset="0"/>
              </a:rPr>
              <a:t>thường</a:t>
            </a:r>
            <a:endParaRPr lang="en-US" sz="3200" kern="100" dirty="0">
              <a:effectLst/>
              <a:latin typeface="DengXian"/>
              <a:ea typeface="DengXian"/>
              <a:cs typeface="Times New Roman" panose="02020603050405020304" pitchFamily="18" charset="0"/>
            </a:endParaRPr>
          </a:p>
          <a:p>
            <a:pPr marL="457200" marR="0" indent="-228600" algn="just">
              <a:spcBef>
                <a:spcPts val="0"/>
              </a:spcBef>
              <a:spcAft>
                <a:spcPts val="0"/>
              </a:spcAft>
            </a:pPr>
            <a:r>
              <a:rPr lang="en-US" sz="3200" kern="100" dirty="0">
                <a:ln w="9525" cap="rnd" cmpd="sng" algn="ctr">
                  <a:solidFill>
                    <a:srgbClr val="000000"/>
                  </a:solidFill>
                  <a:prstDash val="solid"/>
                  <a:bevel/>
                </a:ln>
                <a:solidFill>
                  <a:srgbClr val="000000"/>
                </a:solidFill>
                <a:effectLst/>
                <a:latin typeface="Times New Roman" panose="02020603050405020304" pitchFamily="18" charset="0"/>
                <a:ea typeface="DengXian"/>
                <a:cs typeface="Times New Roman" panose="02020603050405020304" pitchFamily="18" charset="0"/>
              </a:rPr>
              <a:t>D. </a:t>
            </a:r>
            <a:r>
              <a:rPr lang="en-US" sz="3200" kern="100" dirty="0" err="1">
                <a:ln w="9525" cap="rnd" cmpd="sng" algn="ctr">
                  <a:solidFill>
                    <a:srgbClr val="000000"/>
                  </a:solidFill>
                  <a:prstDash val="solid"/>
                  <a:bevel/>
                </a:ln>
                <a:solidFill>
                  <a:srgbClr val="000000"/>
                </a:solidFill>
                <a:effectLst/>
                <a:latin typeface="Times New Roman" panose="02020603050405020304" pitchFamily="18" charset="0"/>
                <a:ea typeface="DengXian"/>
                <a:cs typeface="Times New Roman" panose="02020603050405020304" pitchFamily="18" charset="0"/>
              </a:rPr>
              <a:t>Không</a:t>
            </a:r>
            <a:r>
              <a:rPr lang="en-US" sz="3200" kern="100" dirty="0">
                <a:ln w="9525" cap="rnd" cmpd="sng" algn="ctr">
                  <a:solidFill>
                    <a:srgbClr val="000000"/>
                  </a:solidFill>
                  <a:prstDash val="solid"/>
                  <a:bevel/>
                </a:ln>
                <a:solidFill>
                  <a:srgbClr val="000000"/>
                </a:solidFill>
                <a:effectLst/>
                <a:latin typeface="Times New Roman" panose="02020603050405020304" pitchFamily="18" charset="0"/>
                <a:ea typeface="DengXian"/>
                <a:cs typeface="Times New Roman" panose="02020603050405020304" pitchFamily="18" charset="0"/>
              </a:rPr>
              <a:t> </a:t>
            </a:r>
            <a:r>
              <a:rPr lang="en-US" sz="3200" kern="100" dirty="0" err="1">
                <a:ln w="9525" cap="rnd" cmpd="sng" algn="ctr">
                  <a:solidFill>
                    <a:srgbClr val="000000"/>
                  </a:solidFill>
                  <a:prstDash val="solid"/>
                  <a:bevel/>
                </a:ln>
                <a:solidFill>
                  <a:srgbClr val="000000"/>
                </a:solidFill>
                <a:effectLst/>
                <a:latin typeface="Times New Roman" panose="02020603050405020304" pitchFamily="18" charset="0"/>
                <a:ea typeface="DengXian"/>
                <a:cs typeface="Times New Roman" panose="02020603050405020304" pitchFamily="18" charset="0"/>
              </a:rPr>
              <a:t>thích</a:t>
            </a:r>
            <a:endParaRPr lang="en-US" sz="3200" kern="100" dirty="0">
              <a:effectLst/>
              <a:latin typeface="DengXian"/>
              <a:ea typeface="DengXian"/>
              <a:cs typeface="Times New Roman" panose="02020603050405020304" pitchFamily="18" charset="0"/>
            </a:endParaRPr>
          </a:p>
        </p:txBody>
      </p:sp>
    </p:spTree>
    <p:extLst>
      <p:ext uri="{BB962C8B-B14F-4D97-AF65-F5344CB8AC3E}">
        <p14:creationId xmlns:p14="http://schemas.microsoft.com/office/powerpoint/2010/main" val="340850158"/>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Callout 8"/>
          <p:cNvSpPr/>
          <p:nvPr/>
        </p:nvSpPr>
        <p:spPr>
          <a:xfrm>
            <a:off x="179337" y="3487149"/>
            <a:ext cx="3137463" cy="2625213"/>
          </a:xfrm>
          <a:prstGeom prst="wedgeEllipseCallout">
            <a:avLst>
              <a:gd name="adj1" fmla="val 70898"/>
              <a:gd name="adj2" fmla="val -30758"/>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Rectangle 1"/>
          <p:cNvSpPr/>
          <p:nvPr/>
        </p:nvSpPr>
        <p:spPr>
          <a:xfrm>
            <a:off x="228600" y="29233"/>
            <a:ext cx="6193299" cy="742511"/>
          </a:xfrm>
          <a:prstGeom prst="rect">
            <a:avLst/>
          </a:prstGeom>
        </p:spPr>
        <p:txBody>
          <a:bodyPr wrap="none">
            <a:spAutoFit/>
          </a:bodyPr>
          <a:lstStyle/>
          <a:p>
            <a:pPr marR="0" lvl="0" algn="just">
              <a:lnSpc>
                <a:spcPct val="150000"/>
              </a:lnSpc>
              <a:spcBef>
                <a:spcPts val="400"/>
              </a:spcBef>
              <a:spcAft>
                <a:spcPts val="0"/>
              </a:spcAft>
            </a:pPr>
            <a:r>
              <a:rPr lang="en-US" sz="3200" b="1" dirty="0">
                <a:solidFill>
                  <a:srgbClr val="FF0000"/>
                </a:solidFill>
                <a:latin typeface="Times New Roman" panose="02020603050405020304" pitchFamily="18" charset="0"/>
                <a:cs typeface="Times New Roman" panose="02020603050405020304" pitchFamily="18" charset="0"/>
              </a:rPr>
              <a:t>2. Thang </a:t>
            </a:r>
            <a:r>
              <a:rPr lang="en-US" sz="3200" b="1" dirty="0" err="1">
                <a:solidFill>
                  <a:srgbClr val="FF0000"/>
                </a:solidFill>
                <a:latin typeface="Times New Roman" panose="02020603050405020304" pitchFamily="18" charset="0"/>
                <a:cs typeface="Times New Roman" panose="02020603050405020304" pitchFamily="18" charset="0"/>
              </a:rPr>
              <a:t>đo</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Biến</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số</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cần</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thu</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thập</a:t>
            </a:r>
            <a:r>
              <a:rPr lang="en-US" sz="3200" b="1" dirty="0">
                <a:solidFill>
                  <a:srgbClr val="FF0000"/>
                </a:solidFill>
                <a:latin typeface="Times New Roman" panose="02020603050405020304" pitchFamily="18" charset="0"/>
                <a:cs typeface="Times New Roman" panose="02020603050405020304" pitchFamily="18" charset="0"/>
              </a:rPr>
              <a:t>:</a:t>
            </a:r>
          </a:p>
        </p:txBody>
      </p:sp>
      <p:sp>
        <p:nvSpPr>
          <p:cNvPr id="3" name="Rectangle 2"/>
          <p:cNvSpPr/>
          <p:nvPr/>
        </p:nvSpPr>
        <p:spPr>
          <a:xfrm>
            <a:off x="493558" y="3830259"/>
            <a:ext cx="2509020" cy="1938992"/>
          </a:xfrm>
          <a:prstGeom prst="rect">
            <a:avLst/>
          </a:prstGeom>
        </p:spPr>
        <p:txBody>
          <a:bodyPr wrap="none">
            <a:spAutoFit/>
          </a:bodyPr>
          <a:lstStyle/>
          <a:p>
            <a:pPr marR="0" lvl="0" algn="just">
              <a:lnSpc>
                <a:spcPct val="150000"/>
              </a:lnSpc>
              <a:spcBef>
                <a:spcPts val="0"/>
              </a:spcBef>
              <a:spcAft>
                <a:spcPts val="0"/>
              </a:spcAft>
            </a:pPr>
            <a:r>
              <a:rPr lang="en-US" sz="4000" b="1" dirty="0">
                <a:solidFill>
                  <a:srgbClr val="FF0000"/>
                </a:solidFill>
                <a:latin typeface="Times New Roman" panose="02020603050405020304" pitchFamily="18" charset="0"/>
                <a:cs typeface="Times New Roman" panose="02020603050405020304" pitchFamily="18" charset="0"/>
              </a:rPr>
              <a:t>Thang </a:t>
            </a:r>
            <a:r>
              <a:rPr lang="en-US" sz="4000" b="1" dirty="0" err="1">
                <a:solidFill>
                  <a:srgbClr val="FF0000"/>
                </a:solidFill>
                <a:latin typeface="Times New Roman" panose="02020603050405020304" pitchFamily="18" charset="0"/>
                <a:cs typeface="Times New Roman" panose="02020603050405020304" pitchFamily="18" charset="0"/>
              </a:rPr>
              <a:t>đo</a:t>
            </a:r>
            <a:r>
              <a:rPr lang="en-US" sz="4000" b="1" dirty="0">
                <a:solidFill>
                  <a:srgbClr val="FF0000"/>
                </a:solidFill>
                <a:latin typeface="Times New Roman" panose="02020603050405020304" pitchFamily="18" charset="0"/>
                <a:cs typeface="Times New Roman" panose="02020603050405020304" pitchFamily="18" charset="0"/>
              </a:rPr>
              <a:t> </a:t>
            </a:r>
          </a:p>
          <a:p>
            <a:pPr marR="0" lvl="0" algn="just">
              <a:lnSpc>
                <a:spcPct val="150000"/>
              </a:lnSpc>
              <a:spcBef>
                <a:spcPts val="0"/>
              </a:spcBef>
              <a:spcAft>
                <a:spcPts val="0"/>
              </a:spcAft>
            </a:pPr>
            <a:r>
              <a:rPr lang="en-US" sz="4000" b="1" dirty="0" err="1">
                <a:solidFill>
                  <a:srgbClr val="FF0000"/>
                </a:solidFill>
                <a:latin typeface="Times New Roman" panose="02020603050405020304" pitchFamily="18" charset="0"/>
                <a:cs typeface="Times New Roman" panose="02020603050405020304" pitchFamily="18" charset="0"/>
              </a:rPr>
              <a:t>Định</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danh</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228601" y="771744"/>
            <a:ext cx="11700550" cy="2600199"/>
          </a:xfrm>
          <a:prstGeom prst="rect">
            <a:avLst/>
          </a:prstGeom>
        </p:spPr>
        <p:txBody>
          <a:bodyPr wrap="square">
            <a:spAutoFit/>
          </a:bodyPr>
          <a:lstStyle/>
          <a:p>
            <a:pPr algn="just">
              <a:lnSpc>
                <a:spcPct val="150000"/>
              </a:lnSpc>
            </a:pPr>
            <a:r>
              <a:rPr lang="en-US" sz="2800" kern="100" dirty="0">
                <a:highlight>
                  <a:srgbClr val="FFFFFF"/>
                </a:highlight>
                <a:latin typeface="Times New Roman" panose="02020603050405020304" pitchFamily="18" charset="0"/>
                <a:ea typeface="DengXian"/>
                <a:cs typeface="Times New Roman" panose="02020603050405020304" pitchFamily="18" charset="0"/>
              </a:rPr>
              <a:t>Thang </a:t>
            </a:r>
            <a:r>
              <a:rPr lang="en-US" sz="2800" kern="100" dirty="0" err="1">
                <a:highlight>
                  <a:srgbClr val="FFFFFF"/>
                </a:highlight>
                <a:latin typeface="Times New Roman" panose="02020603050405020304" pitchFamily="18" charset="0"/>
                <a:ea typeface="DengXian"/>
                <a:cs typeface="Times New Roman" panose="02020603050405020304" pitchFamily="18" charset="0"/>
              </a:rPr>
              <a:t>đo</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định</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danh</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là</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loại</a:t>
            </a:r>
            <a:r>
              <a:rPr lang="en-US" sz="2800" kern="100" dirty="0">
                <a:highlight>
                  <a:srgbClr val="FFFFFF"/>
                </a:highlight>
                <a:latin typeface="Times New Roman" panose="02020603050405020304" pitchFamily="18" charset="0"/>
                <a:ea typeface="DengXian"/>
                <a:cs typeface="Times New Roman" panose="02020603050405020304" pitchFamily="18" charset="0"/>
              </a:rPr>
              <a:t> thang </a:t>
            </a:r>
            <a:r>
              <a:rPr lang="en-US" sz="2800" kern="100" dirty="0" err="1">
                <a:highlight>
                  <a:srgbClr val="FFFFFF"/>
                </a:highlight>
                <a:latin typeface="Times New Roman" panose="02020603050405020304" pitchFamily="18" charset="0"/>
                <a:ea typeface="DengXian"/>
                <a:cs typeface="Times New Roman" panose="02020603050405020304" pitchFamily="18" charset="0"/>
              </a:rPr>
              <a:t>đo</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định</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tính</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và</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thường</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được</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dùng</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rất</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rộng</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rãi</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với</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các</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tiêu</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thức</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thuộc</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tính</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mà</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các</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biểu</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hiện</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của</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nó</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là</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một</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hệ</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thống</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các</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loại</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khác</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nhau</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như</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Bố</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mẹ</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người</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thân</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Phương</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tiện</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thông</a:t>
            </a:r>
            <a:r>
              <a:rPr lang="en-US" sz="2800" kern="100" dirty="0">
                <a:highlight>
                  <a:srgbClr val="FFFFFF"/>
                </a:highlight>
                <a:latin typeface="Times New Roman" panose="02020603050405020304" pitchFamily="18" charset="0"/>
                <a:ea typeface="DengXian"/>
                <a:cs typeface="Times New Roman" panose="02020603050405020304" pitchFamily="18" charset="0"/>
              </a:rPr>
              <a:t> tin </a:t>
            </a:r>
            <a:r>
              <a:rPr lang="en-US" sz="2800" kern="100" dirty="0" err="1">
                <a:highlight>
                  <a:srgbClr val="FFFFFF"/>
                </a:highlight>
                <a:latin typeface="Times New Roman" panose="02020603050405020304" pitchFamily="18" charset="0"/>
                <a:ea typeface="DengXian"/>
                <a:cs typeface="Times New Roman" panose="02020603050405020304" pitchFamily="18" charset="0"/>
              </a:rPr>
              <a:t>đại</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chúng</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bạn</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bè</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thầy</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cô</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nhà</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trường</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khác</a:t>
            </a:r>
            <a:r>
              <a:rPr lang="en-US" sz="2800" kern="100" dirty="0">
                <a:highlight>
                  <a:srgbClr val="FFFFFF"/>
                </a:highlight>
                <a:latin typeface="Times New Roman" panose="02020603050405020304" pitchFamily="18" charset="0"/>
                <a:ea typeface="DengXian"/>
                <a:cs typeface="Times New Roman" panose="02020603050405020304" pitchFamily="18" charset="0"/>
              </a:rPr>
              <a:t>,…..</a:t>
            </a:r>
            <a:endParaRPr lang="en-US" kern="100" dirty="0">
              <a:latin typeface="Times New Roman" panose="02020603050405020304" pitchFamily="18" charset="0"/>
              <a:ea typeface="DengXian"/>
              <a:cs typeface="Times New Roman" panose="02020603050405020304" pitchFamily="18" charset="0"/>
            </a:endParaRPr>
          </a:p>
        </p:txBody>
      </p:sp>
      <p:sp>
        <p:nvSpPr>
          <p:cNvPr id="10" name="Rectangle 9"/>
          <p:cNvSpPr/>
          <p:nvPr/>
        </p:nvSpPr>
        <p:spPr>
          <a:xfrm>
            <a:off x="4409768" y="3351757"/>
            <a:ext cx="7519383" cy="2677656"/>
          </a:xfrm>
          <a:prstGeom prst="rect">
            <a:avLst/>
          </a:prstGeom>
        </p:spPr>
        <p:txBody>
          <a:bodyPr wrap="square">
            <a:spAutoFit/>
          </a:bodyPr>
          <a:lstStyle/>
          <a:p>
            <a:pPr algn="just">
              <a:lnSpc>
                <a:spcPct val="150000"/>
              </a:lnSpc>
            </a:pPr>
            <a:r>
              <a:rPr lang="en-US" sz="2800" kern="100" dirty="0" err="1">
                <a:highlight>
                  <a:srgbClr val="FFFFFF"/>
                </a:highlight>
                <a:latin typeface="Times New Roman" panose="02020603050405020304" pitchFamily="18" charset="0"/>
                <a:ea typeface="DengXian"/>
                <a:cs typeface="Times New Roman" panose="02020603050405020304" pitchFamily="18" charset="0"/>
              </a:rPr>
              <a:t>Các</a:t>
            </a:r>
            <a:r>
              <a:rPr lang="en-US" sz="2800" kern="100" dirty="0">
                <a:highlight>
                  <a:srgbClr val="FFFFFF"/>
                </a:highlight>
                <a:latin typeface="Times New Roman" panose="02020603050405020304" pitchFamily="18" charset="0"/>
                <a:ea typeface="DengXian"/>
                <a:cs typeface="Times New Roman" panose="02020603050405020304" pitchFamily="18" charset="0"/>
              </a:rPr>
              <a:t> con </a:t>
            </a:r>
            <a:r>
              <a:rPr lang="en-US" sz="2800" kern="100" dirty="0" err="1">
                <a:highlight>
                  <a:srgbClr val="FFFFFF"/>
                </a:highlight>
                <a:latin typeface="Times New Roman" panose="02020603050405020304" pitchFamily="18" charset="0"/>
                <a:ea typeface="DengXian"/>
                <a:cs typeface="Times New Roman" panose="02020603050405020304" pitchFamily="18" charset="0"/>
              </a:rPr>
              <a:t>số</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trên</a:t>
            </a:r>
            <a:r>
              <a:rPr lang="en-US" sz="2800" kern="100" dirty="0">
                <a:highlight>
                  <a:srgbClr val="FFFFFF"/>
                </a:highlight>
                <a:latin typeface="Times New Roman" panose="02020603050405020304" pitchFamily="18" charset="0"/>
                <a:ea typeface="DengXian"/>
                <a:cs typeface="Times New Roman" panose="02020603050405020304" pitchFamily="18" charset="0"/>
              </a:rPr>
              <a:t> thang </a:t>
            </a:r>
            <a:r>
              <a:rPr lang="en-US" sz="2800" kern="100" dirty="0" err="1">
                <a:highlight>
                  <a:srgbClr val="FFFFFF"/>
                </a:highlight>
                <a:latin typeface="Times New Roman" panose="02020603050405020304" pitchFamily="18" charset="0"/>
                <a:ea typeface="DengXian"/>
                <a:cs typeface="Times New Roman" panose="02020603050405020304" pitchFamily="18" charset="0"/>
              </a:rPr>
              <a:t>đo</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không</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biểu</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thị</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quan</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hệ</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hơn</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kém</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cao</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thấp</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nhưng</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khi</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chuyển</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từ</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số</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này</a:t>
            </a:r>
            <a:r>
              <a:rPr lang="en-US" sz="2800" kern="100" dirty="0">
                <a:highlight>
                  <a:srgbClr val="FFFFFF"/>
                </a:highlight>
                <a:latin typeface="Times New Roman" panose="02020603050405020304" pitchFamily="18" charset="0"/>
                <a:ea typeface="DengXian"/>
                <a:cs typeface="Times New Roman" panose="02020603050405020304" pitchFamily="18" charset="0"/>
              </a:rPr>
              <a:t> sang </a:t>
            </a:r>
            <a:r>
              <a:rPr lang="en-US" sz="2800" kern="100" dirty="0" err="1">
                <a:highlight>
                  <a:srgbClr val="FFFFFF"/>
                </a:highlight>
                <a:latin typeface="Times New Roman" panose="02020603050405020304" pitchFamily="18" charset="0"/>
                <a:ea typeface="DengXian"/>
                <a:cs typeface="Times New Roman" panose="02020603050405020304" pitchFamily="18" charset="0"/>
              </a:rPr>
              <a:t>số</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khác</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thì</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dấu</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hiệu</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đo</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đã</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có</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sự</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thay</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đổi</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về</a:t>
            </a:r>
            <a:r>
              <a:rPr lang="en-US" sz="2800" kern="100" dirty="0">
                <a:highlight>
                  <a:srgbClr val="FFFFFF"/>
                </a:highlight>
                <a:latin typeface="Times New Roman" panose="02020603050405020304" pitchFamily="18" charset="0"/>
                <a:ea typeface="DengXian"/>
                <a:cs typeface="Times New Roman" panose="02020603050405020304" pitchFamily="18" charset="0"/>
              </a:rPr>
              <a:t> </a:t>
            </a:r>
            <a:r>
              <a:rPr lang="en-US" sz="2800" kern="100" dirty="0" err="1">
                <a:highlight>
                  <a:srgbClr val="FFFFFF"/>
                </a:highlight>
                <a:latin typeface="Times New Roman" panose="02020603050405020304" pitchFamily="18" charset="0"/>
                <a:ea typeface="DengXian"/>
                <a:cs typeface="Times New Roman" panose="02020603050405020304" pitchFamily="18" charset="0"/>
              </a:rPr>
              <a:t>chất</a:t>
            </a:r>
            <a:endParaRPr lang="en-US" sz="2800" kern="100" dirty="0">
              <a:latin typeface="Times New Roman" panose="02020603050405020304" pitchFamily="18" charset="0"/>
              <a:ea typeface="DengXian"/>
              <a:cs typeface="Times New Roman" panose="02020603050405020304" pitchFamily="18" charset="0"/>
            </a:endParaRPr>
          </a:p>
        </p:txBody>
      </p:sp>
    </p:spTree>
    <p:extLst>
      <p:ext uri="{BB962C8B-B14F-4D97-AF65-F5344CB8AC3E}">
        <p14:creationId xmlns:p14="http://schemas.microsoft.com/office/powerpoint/2010/main" val="1188891154"/>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3417815752"/>
              </p:ext>
            </p:extLst>
          </p:nvPr>
        </p:nvGraphicFramePr>
        <p:xfrm>
          <a:off x="162232" y="147484"/>
          <a:ext cx="11813458" cy="61648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13237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7383111" cy="823752"/>
          </a:xfrm>
          <a:prstGeom prst="rect">
            <a:avLst/>
          </a:prstGeom>
        </p:spPr>
        <p:txBody>
          <a:bodyPr wrap="none">
            <a:spAutoFit/>
          </a:bodyPr>
          <a:lstStyle/>
          <a:p>
            <a:pPr marR="0" lvl="0" algn="just">
              <a:lnSpc>
                <a:spcPct val="150000"/>
              </a:lnSpc>
              <a:spcBef>
                <a:spcPts val="400"/>
              </a:spcBef>
              <a:spcAft>
                <a:spcPts val="0"/>
              </a:spcAft>
            </a:pPr>
            <a:r>
              <a:rPr lang="en-US" sz="3600" b="1" dirty="0">
                <a:solidFill>
                  <a:srgbClr val="FF0000"/>
                </a:solidFill>
                <a:latin typeface="Times New Roman" panose="02020603050405020304" pitchFamily="18" charset="0"/>
                <a:cs typeface="Times New Roman" panose="02020603050405020304" pitchFamily="18" charset="0"/>
              </a:rPr>
              <a:t>3. Thu </a:t>
            </a:r>
            <a:r>
              <a:rPr lang="en-US" sz="3600" b="1" dirty="0" err="1">
                <a:solidFill>
                  <a:srgbClr val="FF0000"/>
                </a:solidFill>
                <a:latin typeface="Times New Roman" panose="02020603050405020304" pitchFamily="18" charset="0"/>
                <a:cs typeface="Times New Roman" panose="02020603050405020304" pitchFamily="18" charset="0"/>
              </a:rPr>
              <a:t>thập</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dirty="0" err="1">
                <a:solidFill>
                  <a:srgbClr val="FF0000"/>
                </a:solidFill>
                <a:latin typeface="Times New Roman" panose="02020603050405020304" pitchFamily="18" charset="0"/>
                <a:cs typeface="Times New Roman" panose="02020603050405020304" pitchFamily="18" charset="0"/>
              </a:rPr>
              <a:t>dữ</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dirty="0" err="1">
                <a:solidFill>
                  <a:srgbClr val="FF0000"/>
                </a:solidFill>
                <a:latin typeface="Times New Roman" panose="02020603050405020304" pitchFamily="18" charset="0"/>
                <a:cs typeface="Times New Roman" panose="02020603050405020304" pitchFamily="18" charset="0"/>
              </a:rPr>
              <a:t>liệu</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dirty="0" err="1">
                <a:solidFill>
                  <a:srgbClr val="FF0000"/>
                </a:solidFill>
                <a:latin typeface="Times New Roman" panose="02020603050405020304" pitchFamily="18" charset="0"/>
                <a:cs typeface="Times New Roman" panose="02020603050405020304" pitchFamily="18" charset="0"/>
              </a:rPr>
              <a:t>Thông</a:t>
            </a:r>
            <a:r>
              <a:rPr lang="en-US" sz="3600" b="1" dirty="0">
                <a:solidFill>
                  <a:srgbClr val="FF0000"/>
                </a:solidFill>
                <a:latin typeface="Times New Roman" panose="02020603050405020304" pitchFamily="18" charset="0"/>
                <a:cs typeface="Times New Roman" panose="02020603050405020304" pitchFamily="18" charset="0"/>
              </a:rPr>
              <a:t> tin  </a:t>
            </a:r>
            <a:r>
              <a:rPr lang="en-US" sz="3600" b="1" dirty="0" err="1">
                <a:solidFill>
                  <a:srgbClr val="FF0000"/>
                </a:solidFill>
                <a:latin typeface="Times New Roman" panose="02020603050405020304" pitchFamily="18" charset="0"/>
                <a:cs typeface="Times New Roman" panose="02020603050405020304" pitchFamily="18" charset="0"/>
              </a:rPr>
              <a:t>gồm</a:t>
            </a:r>
            <a:r>
              <a:rPr lang="en-US" sz="3600" b="1" dirty="0">
                <a:solidFill>
                  <a:srgbClr val="FF0000"/>
                </a:solidFill>
                <a:latin typeface="Times New Roman" panose="02020603050405020304" pitchFamily="18" charset="0"/>
                <a:cs typeface="Times New Roman" panose="02020603050405020304" pitchFamily="18" charset="0"/>
              </a:rPr>
              <a:t>:</a:t>
            </a:r>
          </a:p>
        </p:txBody>
      </p:sp>
      <p:sp>
        <p:nvSpPr>
          <p:cNvPr id="3" name="Rectangle 2"/>
          <p:cNvSpPr/>
          <p:nvPr/>
        </p:nvSpPr>
        <p:spPr>
          <a:xfrm>
            <a:off x="339212" y="800081"/>
            <a:ext cx="11665975" cy="5816977"/>
          </a:xfrm>
          <a:prstGeom prst="rect">
            <a:avLst/>
          </a:prstGeom>
        </p:spPr>
        <p:txBody>
          <a:bodyPr wrap="square">
            <a:spAutoFit/>
          </a:bodyPr>
          <a:lstStyle/>
          <a:p>
            <a:pPr marL="342900" marR="0" lvl="0" indent="-342900" algn="just">
              <a:lnSpc>
                <a:spcPct val="150000"/>
              </a:lnSpc>
              <a:spcBef>
                <a:spcPts val="0"/>
              </a:spcBef>
              <a:spcAft>
                <a:spcPts val="0"/>
              </a:spcAft>
              <a:buFont typeface="Times New Roman" panose="02020603050405020304" pitchFamily="18" charset="0"/>
              <a:buChar char="-"/>
            </a:pPr>
            <a:r>
              <a:rPr lang="vi-VN" sz="3600" b="1" dirty="0">
                <a:solidFill>
                  <a:srgbClr val="00B050"/>
                </a:solidFill>
                <a:latin typeface="+mj-lt"/>
              </a:rPr>
              <a:t>Thứ cấp/ Đã được công bố</a:t>
            </a:r>
            <a:endParaRPr lang="en-US" sz="3600" b="1" dirty="0">
              <a:solidFill>
                <a:srgbClr val="00B050"/>
              </a:solidFill>
              <a:latin typeface="+mj-lt"/>
            </a:endParaRPr>
          </a:p>
          <a:p>
            <a:pPr algn="just">
              <a:lnSpc>
                <a:spcPct val="150000"/>
              </a:lnSpc>
            </a:pPr>
            <a:r>
              <a:rPr lang="vi-VN" sz="2800" dirty="0">
                <a:latin typeface="+mj-lt"/>
              </a:rPr>
              <a:t>Do người khác thu thập, lấy sử dụng lại trong nghiên cứu của mình.</a:t>
            </a:r>
            <a:endParaRPr lang="en-US" sz="2800" dirty="0">
              <a:latin typeface="+mj-lt"/>
            </a:endParaRPr>
          </a:p>
          <a:p>
            <a:pPr marL="342900" indent="-342900" algn="just">
              <a:lnSpc>
                <a:spcPct val="150000"/>
              </a:lnSpc>
              <a:buFont typeface="Times New Roman" panose="02020603050405020304" pitchFamily="18" charset="0"/>
              <a:buChar char="-"/>
            </a:pPr>
            <a:r>
              <a:rPr lang="vi-VN" sz="3600" b="1" dirty="0">
                <a:solidFill>
                  <a:srgbClr val="00B050"/>
                </a:solidFill>
                <a:latin typeface="+mj-lt"/>
              </a:rPr>
              <a:t>Sơ cấp/ Chưa được công bố.</a:t>
            </a:r>
            <a:endParaRPr lang="en-US" sz="3600" b="1" dirty="0">
              <a:solidFill>
                <a:srgbClr val="00B050"/>
              </a:solidFill>
              <a:latin typeface="+mj-lt"/>
            </a:endParaRPr>
          </a:p>
          <a:p>
            <a:pPr algn="just">
              <a:lnSpc>
                <a:spcPct val="150000"/>
              </a:lnSpc>
            </a:pPr>
            <a:r>
              <a:rPr lang="vi-VN" sz="2800" dirty="0">
                <a:latin typeface="+mj-lt"/>
              </a:rPr>
              <a:t>Do chính nhóm nghiên cứu tự thu thập từ các đối tượng điều tra thông qua: Quan sát, Phỏng vấn lấy ý kiến cá nhân, điều tra theo phiếu.</a:t>
            </a:r>
            <a:endParaRPr lang="en-US" sz="2800" dirty="0">
              <a:latin typeface="+mj-lt"/>
            </a:endParaRPr>
          </a:p>
          <a:p>
            <a:pPr marL="342900" marR="0" lvl="0" indent="-342900" algn="just">
              <a:lnSpc>
                <a:spcPct val="150000"/>
              </a:lnSpc>
              <a:spcBef>
                <a:spcPts val="0"/>
              </a:spcBef>
              <a:spcAft>
                <a:spcPts val="0"/>
              </a:spcAft>
              <a:buFont typeface="Times New Roman" panose="02020603050405020304" pitchFamily="18" charset="0"/>
              <a:buChar char="-"/>
            </a:pPr>
            <a:r>
              <a:rPr lang="en-US" sz="3600" b="1" dirty="0" err="1">
                <a:solidFill>
                  <a:srgbClr val="00B050"/>
                </a:solidFill>
                <a:latin typeface="Times New Roman" panose="02020603050405020304" pitchFamily="18" charset="0"/>
                <a:cs typeface="Times New Roman" panose="02020603050405020304" pitchFamily="18" charset="0"/>
              </a:rPr>
              <a:t>Tham</a:t>
            </a:r>
            <a:r>
              <a:rPr lang="en-US" sz="3600" b="1" dirty="0">
                <a:solidFill>
                  <a:srgbClr val="00B050"/>
                </a:solidFill>
                <a:latin typeface="Times New Roman" panose="02020603050405020304" pitchFamily="18" charset="0"/>
                <a:cs typeface="Times New Roman" panose="02020603050405020304" pitchFamily="18" charset="0"/>
              </a:rPr>
              <a:t> </a:t>
            </a:r>
            <a:r>
              <a:rPr lang="en-US" sz="3600" b="1" dirty="0" err="1">
                <a:solidFill>
                  <a:srgbClr val="00B050"/>
                </a:solidFill>
                <a:latin typeface="Times New Roman" panose="02020603050405020304" pitchFamily="18" charset="0"/>
                <a:cs typeface="Times New Roman" panose="02020603050405020304" pitchFamily="18" charset="0"/>
              </a:rPr>
              <a:t>khảo</a:t>
            </a:r>
            <a:r>
              <a:rPr lang="en-US" sz="3600" b="1" dirty="0">
                <a:solidFill>
                  <a:srgbClr val="00B050"/>
                </a:solidFill>
                <a:latin typeface="Times New Roman" panose="02020603050405020304" pitchFamily="18" charset="0"/>
                <a:cs typeface="Times New Roman" panose="02020603050405020304" pitchFamily="18" charset="0"/>
              </a:rPr>
              <a:t> </a:t>
            </a:r>
            <a:r>
              <a:rPr lang="en-US" sz="3600" b="1" dirty="0" err="1">
                <a:solidFill>
                  <a:srgbClr val="00B050"/>
                </a:solidFill>
                <a:latin typeface="Times New Roman" panose="02020603050405020304" pitchFamily="18" charset="0"/>
                <a:cs typeface="Times New Roman" panose="02020603050405020304" pitchFamily="18" charset="0"/>
              </a:rPr>
              <a:t>tài</a:t>
            </a:r>
            <a:r>
              <a:rPr lang="en-US" sz="3600" b="1" dirty="0">
                <a:solidFill>
                  <a:srgbClr val="00B050"/>
                </a:solidFill>
                <a:latin typeface="Times New Roman" panose="02020603050405020304" pitchFamily="18" charset="0"/>
                <a:cs typeface="Times New Roman" panose="02020603050405020304" pitchFamily="18" charset="0"/>
              </a:rPr>
              <a:t> </a:t>
            </a:r>
            <a:r>
              <a:rPr lang="en-US" sz="3600" b="1" dirty="0" err="1">
                <a:solidFill>
                  <a:srgbClr val="00B050"/>
                </a:solidFill>
                <a:latin typeface="Times New Roman" panose="02020603050405020304" pitchFamily="18" charset="0"/>
                <a:cs typeface="Times New Roman" panose="02020603050405020304" pitchFamily="18" charset="0"/>
              </a:rPr>
              <a:t>liệu</a:t>
            </a:r>
            <a:r>
              <a:rPr lang="en-US" sz="3600" b="1" dirty="0">
                <a:solidFill>
                  <a:srgbClr val="00B050"/>
                </a:solidFill>
                <a:latin typeface="Times New Roman" panose="02020603050405020304" pitchFamily="18" charset="0"/>
                <a:cs typeface="Times New Roman" panose="02020603050405020304" pitchFamily="18" charset="0"/>
              </a:rPr>
              <a:t>.</a:t>
            </a:r>
          </a:p>
          <a:p>
            <a:pPr algn="just">
              <a:lnSpc>
                <a:spcPct val="150000"/>
              </a:lnSpc>
            </a:pP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tìm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như</a:t>
            </a:r>
            <a:r>
              <a:rPr lang="en-US" sz="2800" dirty="0">
                <a:latin typeface="Times New Roman" panose="02020603050405020304" pitchFamily="18" charset="0"/>
                <a:cs typeface="Times New Roman" panose="02020603050405020304" pitchFamily="18" charset="0"/>
              </a:rPr>
              <a:t> : Google , Google S</a:t>
            </a:r>
            <a:r>
              <a:rPr lang="vi-VN" sz="2800" dirty="0">
                <a:latin typeface="Times New Roman" panose="02020603050405020304" pitchFamily="18" charset="0"/>
                <a:cs typeface="Times New Roman" panose="02020603050405020304" pitchFamily="18" charset="0"/>
              </a:rPr>
              <a:t>c</a:t>
            </a:r>
            <a:r>
              <a:rPr lang="en-US" sz="2800" dirty="0" err="1">
                <a:latin typeface="Times New Roman" panose="02020603050405020304" pitchFamily="18" charset="0"/>
                <a:cs typeface="Times New Roman" panose="02020603050405020304" pitchFamily="18" charset="0"/>
              </a:rPr>
              <a:t>holar</a:t>
            </a:r>
            <a:r>
              <a:rPr lang="en-US" sz="2800" dirty="0">
                <a:latin typeface="Times New Roman" panose="02020603050405020304" pitchFamily="18" charset="0"/>
                <a:cs typeface="Times New Roman" panose="02020603050405020304" pitchFamily="18" charset="0"/>
              </a:rPr>
              <a:t>, Medline,…..</a:t>
            </a:r>
          </a:p>
          <a:p>
            <a:pPr algn="just">
              <a:lnSpc>
                <a:spcPct val="150000"/>
              </a:lnSpc>
            </a:pP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tìm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khóa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cứu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nhóm</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2345634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1920x1200 Cute Animal Cover wallpaper - 1109890 | Cute desktop wallpaper,  Cute simple wallpapers, Macbook wall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3703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1440" y="0"/>
            <a:ext cx="12009120" cy="5632311"/>
          </a:xfrm>
          <a:prstGeom prst="rect">
            <a:avLst/>
          </a:prstGeom>
        </p:spPr>
        <p:txBody>
          <a:bodyPr wrap="square">
            <a:spAutoFit/>
          </a:bodyPr>
          <a:lstStyle/>
          <a:p>
            <a:pPr marR="0" lvl="0" algn="just">
              <a:lnSpc>
                <a:spcPct val="150000"/>
              </a:lnSpc>
              <a:spcBef>
                <a:spcPts val="0"/>
              </a:spcBef>
              <a:spcAft>
                <a:spcPts val="0"/>
              </a:spcAft>
            </a:pPr>
            <a:r>
              <a:rPr lang="en-US" sz="44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8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Chú</a:t>
            </a:r>
            <a:r>
              <a:rPr lang="en-US" sz="48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ý:</a:t>
            </a:r>
          </a:p>
          <a:p>
            <a:pPr marL="342900" marR="0" lvl="0" indent="-342900" algn="just">
              <a:lnSpc>
                <a:spcPct val="150000"/>
              </a:lnSpc>
              <a:spcBef>
                <a:spcPts val="0"/>
              </a:spcBef>
              <a:spcAft>
                <a:spcPts val="0"/>
              </a:spcAft>
              <a:buFont typeface="Symbol" panose="05050102010706020507" pitchFamily="18" charset="2"/>
              <a:buChar char=""/>
            </a:pP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Tránh</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lấy</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quá</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nhiều</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thông</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số</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dữ</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liệu</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không</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cần</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thiết</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p>
          <a:p>
            <a:pPr marL="342900" marR="0" lvl="0" indent="-342900" algn="just">
              <a:lnSpc>
                <a:spcPct val="150000"/>
              </a:lnSpc>
              <a:spcBef>
                <a:spcPts val="0"/>
              </a:spcBef>
              <a:spcAft>
                <a:spcPts val="0"/>
              </a:spcAft>
              <a:buFont typeface="Symbol" panose="05050102010706020507" pitchFamily="18" charset="2"/>
              <a:buChar char=""/>
            </a:pPr>
            <a:r>
              <a:rPr lang="vi-VN"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Lấy thông tin từ nguồn thông tin đáng tin cậy,</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đầy</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đủ</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vi-VN"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K</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hông</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nên</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chỉ</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khai</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thác</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trên</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từ</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một</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chiều</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sâu</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dẫn</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đến</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cái</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nhìn</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khách</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quan</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lệch</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lạc</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về</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vấn</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đề</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nghiên</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cứu</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a:t>
            </a:r>
          </a:p>
          <a:p>
            <a:pPr marL="342900" marR="0" lvl="0" indent="-342900" algn="just">
              <a:lnSpc>
                <a:spcPct val="150000"/>
              </a:lnSpc>
              <a:spcBef>
                <a:spcPts val="0"/>
              </a:spcBef>
              <a:spcAft>
                <a:spcPts val="0"/>
              </a:spcAft>
              <a:buFont typeface="Symbol" panose="05050102010706020507" pitchFamily="18" charset="2"/>
              <a:buChar char=""/>
            </a:pPr>
            <a:r>
              <a:rPr lang="vi-VN"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Trong tiến trình làm</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bài</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nghiên</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cứu</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nên</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chụp</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ảnh</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vi-VN"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lưu trữ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dữ</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liệu</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tránh</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mất</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mát</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thất</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lạc</a:t>
            </a:r>
            <a:r>
              <a:rPr lang="vi-VN"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có thể xem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lại</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khi</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cần</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thiết</a:t>
            </a:r>
            <a:r>
              <a:rPr lang="en-US" sz="32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a:t>
            </a:r>
          </a:p>
        </p:txBody>
      </p:sp>
      <p:sp>
        <p:nvSpPr>
          <p:cNvPr id="3" name="Explosion 1 2"/>
          <p:cNvSpPr/>
          <p:nvPr/>
        </p:nvSpPr>
        <p:spPr>
          <a:xfrm>
            <a:off x="426720" y="137160"/>
            <a:ext cx="960120" cy="1036320"/>
          </a:xfrm>
          <a:prstGeom prst="irregularSeal1">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078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Trẻ Em Dễ Thương Nền Tảng Vững Chắc động Vật Gấu Trúc, Tối Giản, Trúc, Gấu  Trúc Hình nền Vector để tải xuống miễn phí"/>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33984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17557" y="152470"/>
            <a:ext cx="7685117" cy="905056"/>
          </a:xfrm>
          <a:prstGeom prst="rect">
            <a:avLst/>
          </a:prstGeom>
        </p:spPr>
        <p:txBody>
          <a:bodyPr wrap="none">
            <a:spAutoFit/>
          </a:bodyPr>
          <a:lstStyle/>
          <a:p>
            <a:pPr marR="0" lvl="0" algn="just">
              <a:lnSpc>
                <a:spcPct val="150000"/>
              </a:lnSpc>
              <a:spcBef>
                <a:spcPts val="400"/>
              </a:spcBef>
              <a:spcAft>
                <a:spcPts val="0"/>
              </a:spcAft>
            </a:pPr>
            <a:r>
              <a:rPr lang="en-US" sz="4000" b="1" dirty="0">
                <a:solidFill>
                  <a:srgbClr val="FF0000"/>
                </a:solidFill>
                <a:latin typeface="Times New Roman" panose="02020603050405020304" pitchFamily="18" charset="0"/>
                <a:cs typeface="Times New Roman" panose="02020603050405020304" pitchFamily="18" charset="0"/>
              </a:rPr>
              <a:t>4. </a:t>
            </a:r>
            <a:r>
              <a:rPr lang="vi-VN" sz="4000" b="1" dirty="0">
                <a:solidFill>
                  <a:srgbClr val="FF0000"/>
                </a:solidFill>
                <a:latin typeface="Times New Roman" panose="02020603050405020304" pitchFamily="18" charset="0"/>
                <a:cs typeface="Times New Roman" panose="02020603050405020304" pitchFamily="18" charset="0"/>
              </a:rPr>
              <a:t>Phương pháp phân tích dữ liệu:</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074420" y="1433492"/>
            <a:ext cx="8580120" cy="3170099"/>
          </a:xfrm>
          <a:prstGeom prst="rect">
            <a:avLst/>
          </a:prstGeom>
        </p:spPr>
        <p:txBody>
          <a:bodyPr wrap="square">
            <a:spAutoFit/>
          </a:bodyPr>
          <a:lstStyle/>
          <a:p>
            <a:r>
              <a:rPr lang="vi-VN" sz="4000" b="1" dirty="0">
                <a:latin typeface="+mj-lt"/>
              </a:rPr>
              <a:t>Khách thể nghiên cứu: </a:t>
            </a:r>
            <a:r>
              <a:rPr lang="vi-VN" sz="4000" dirty="0">
                <a:latin typeface="+mj-lt"/>
              </a:rPr>
              <a:t>167 sinh viên đang theo học nghành Quản lý công nghiệp thuộc khóa D2</a:t>
            </a:r>
            <a:r>
              <a:rPr lang="en-US" sz="4000" dirty="0">
                <a:latin typeface="Times New Roman" panose="02020603050405020304" pitchFamily="18" charset="0"/>
                <a:cs typeface="Times New Roman" panose="02020603050405020304" pitchFamily="18" charset="0"/>
              </a:rPr>
              <a:t>1</a:t>
            </a:r>
            <a:r>
              <a:rPr lang="vi-VN" sz="4000" dirty="0">
                <a:latin typeface="+mj-lt"/>
              </a:rPr>
              <a:t> tại </a:t>
            </a:r>
            <a:endParaRPr lang="en-US" sz="4000" dirty="0">
              <a:latin typeface="+mj-lt"/>
            </a:endParaRPr>
          </a:p>
          <a:p>
            <a:r>
              <a:rPr lang="vi-VN" sz="4000" dirty="0">
                <a:latin typeface="+mj-lt"/>
              </a:rPr>
              <a:t>đại học Thủ Dầu Một, </a:t>
            </a:r>
            <a:endParaRPr lang="en-US" sz="4000" dirty="0">
              <a:latin typeface="+mj-lt"/>
            </a:endParaRPr>
          </a:p>
          <a:p>
            <a:r>
              <a:rPr lang="vi-VN" sz="4000" dirty="0">
                <a:latin typeface="+mj-lt"/>
              </a:rPr>
              <a:t>Bình Dương.</a:t>
            </a:r>
            <a:endParaRPr lang="en-US" sz="4000" dirty="0">
              <a:latin typeface="+mj-lt"/>
            </a:endParaRPr>
          </a:p>
        </p:txBody>
      </p:sp>
    </p:spTree>
    <p:extLst>
      <p:ext uri="{BB962C8B-B14F-4D97-AF65-F5344CB8AC3E}">
        <p14:creationId xmlns:p14="http://schemas.microsoft.com/office/powerpoint/2010/main" val="149989835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memories background | Hình nền, Hình ảnh, Power po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33046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0"/>
            <a:ext cx="11643360" cy="5262979"/>
          </a:xfrm>
          <a:prstGeom prst="rect">
            <a:avLst/>
          </a:prstGeom>
        </p:spPr>
        <p:txBody>
          <a:bodyPr wrap="square">
            <a:spAutoFit/>
          </a:bodyPr>
          <a:lstStyle/>
          <a:p>
            <a:pPr marR="0" lvl="1" algn="just">
              <a:lnSpc>
                <a:spcPct val="150000"/>
              </a:lnSpc>
              <a:spcBef>
                <a:spcPts val="0"/>
              </a:spcBef>
              <a:spcAft>
                <a:spcPts val="0"/>
              </a:spcAft>
            </a:pPr>
            <a:r>
              <a:rPr lang="vi-VN" sz="4400" b="1" dirty="0">
                <a:solidFill>
                  <a:srgbClr val="FFC000"/>
                </a:solidFill>
                <a:latin typeface="+mj-lt"/>
              </a:rPr>
              <a:t>Phương pháp nghiên cứu: </a:t>
            </a:r>
            <a:endParaRPr lang="en-US" sz="4400" b="1" dirty="0">
              <a:solidFill>
                <a:srgbClr val="FFC000"/>
              </a:solidFill>
              <a:latin typeface="+mj-lt"/>
            </a:endParaRPr>
          </a:p>
          <a:p>
            <a:pPr marR="0" lvl="1" algn="just">
              <a:lnSpc>
                <a:spcPct val="150000"/>
              </a:lnSpc>
              <a:spcBef>
                <a:spcPts val="0"/>
              </a:spcBef>
              <a:spcAft>
                <a:spcPts val="0"/>
              </a:spcAft>
            </a:pPr>
            <a:r>
              <a:rPr lang="vi-VN" sz="3600" dirty="0">
                <a:latin typeface="+mj-lt"/>
              </a:rPr>
              <a:t>Phân tích dữ liệu bao gồm phân tích định tính, định lượng, Kết hợp phỏng vấn sâu. </a:t>
            </a:r>
          </a:p>
          <a:p>
            <a:pPr marR="0" lvl="1" algn="just">
              <a:lnSpc>
                <a:spcPct val="150000"/>
              </a:lnSpc>
              <a:spcBef>
                <a:spcPts val="0"/>
              </a:spcBef>
              <a:spcAft>
                <a:spcPts val="0"/>
              </a:spcAft>
            </a:pPr>
            <a:r>
              <a:rPr lang="vi-VN" sz="3600" dirty="0">
                <a:latin typeface="+mj-lt"/>
              </a:rPr>
              <a:t>Các kết quả phỏng vấn sẽ được thực hiện trong bảng tính toán của phần mềm Word/ EXCEL, SPSS để đảm bảo độ tin cậy và khách quan trong bài nghiên cứu này.</a:t>
            </a:r>
            <a:endParaRPr lang="en-US" sz="3600" dirty="0">
              <a:latin typeface="+mj-lt"/>
            </a:endParaRPr>
          </a:p>
        </p:txBody>
      </p:sp>
    </p:spTree>
    <p:extLst>
      <p:ext uri="{BB962C8B-B14F-4D97-AF65-F5344CB8AC3E}">
        <p14:creationId xmlns:p14="http://schemas.microsoft.com/office/powerpoint/2010/main" val="2269007940"/>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Những mẫu background chủ đề mầm non - QUẢN TRỊ EXC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7018" y="0"/>
            <a:ext cx="11730182" cy="4708981"/>
          </a:xfrm>
          <a:prstGeom prst="rect">
            <a:avLst/>
          </a:prstGeom>
        </p:spPr>
        <p:txBody>
          <a:bodyPr wrap="square">
            <a:spAutoFit/>
          </a:bodyPr>
          <a:lstStyle/>
          <a:p>
            <a:pPr>
              <a:lnSpc>
                <a:spcPct val="150000"/>
              </a:lnSpc>
            </a:pPr>
            <a:r>
              <a:rPr lang="vi-VN" sz="4000" b="1" dirty="0">
                <a:solidFill>
                  <a:srgbClr val="00B0F0"/>
                </a:solidFill>
                <a:latin typeface="+mj-lt"/>
              </a:rPr>
              <a:t>Lấy kiến thức và kỹ năng hỗ trợ phân tích dữ liệu: </a:t>
            </a:r>
            <a:endParaRPr lang="en-US" sz="4000" b="1" dirty="0">
              <a:solidFill>
                <a:srgbClr val="00B0F0"/>
              </a:solidFill>
              <a:latin typeface="+mj-lt"/>
            </a:endParaRPr>
          </a:p>
          <a:p>
            <a:pPr lvl="3">
              <a:lnSpc>
                <a:spcPct val="150000"/>
              </a:lnSpc>
            </a:pPr>
            <a:r>
              <a:rPr lang="vi-VN" sz="3200" dirty="0">
                <a:latin typeface="+mj-lt"/>
              </a:rPr>
              <a:t>Tận dụng tối đa nguồn kiến thức từ các bộ môn Thống kê, Kinh tế lượng, Tin học ứng dụng, Kinh tế học, Cùng các môn học chuyên nghành. Để nâng cao được khả năng phân tích dữ liệu, đảm bảo mức độ tin cậy và tính khách quan cho bài nghiên cứu.</a:t>
            </a:r>
            <a:endParaRPr lang="en-US" sz="3200" dirty="0">
              <a:latin typeface="+mj-lt"/>
            </a:endParaRPr>
          </a:p>
        </p:txBody>
      </p:sp>
    </p:spTree>
    <p:extLst>
      <p:ext uri="{BB962C8B-B14F-4D97-AF65-F5344CB8AC3E}">
        <p14:creationId xmlns:p14="http://schemas.microsoft.com/office/powerpoint/2010/main" val="284264485"/>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2" name="Picture 6" descr="36++ ảnh Kho Ảnh Background Đẹp | Cho phép tải về"/>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815"/>
            <a:ext cx="12192000" cy="64293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 y="260986"/>
            <a:ext cx="12191999" cy="5909310"/>
          </a:xfrm>
          <a:prstGeom prst="rect">
            <a:avLst/>
          </a:prstGeom>
        </p:spPr>
        <p:txBody>
          <a:bodyPr wrap="square">
            <a:spAutoFit/>
          </a:bodyPr>
          <a:lstStyle/>
          <a:p>
            <a:pPr marL="228600" algn="just">
              <a:lnSpc>
                <a:spcPct val="150000"/>
              </a:lnSpc>
            </a:pPr>
            <a:r>
              <a:rPr lang="vi-VN" sz="3600" b="1" dirty="0">
                <a:solidFill>
                  <a:schemeClr val="bg2">
                    <a:lumMod val="10000"/>
                  </a:schemeClr>
                </a:solidFill>
                <a:latin typeface="+mj-lt"/>
              </a:rPr>
              <a:t>Mặt khác, xin ý kiến tham khảo phân tích dữ liệu từ các chuyên gia, cố vấn học tập, giảng viên hỗ trợ phụ trách, các bậc anh chị đi trước để đúc kết thêm kinh nghiệm làm bài. </a:t>
            </a:r>
            <a:r>
              <a:rPr lang="en-US" sz="3600" b="1" dirty="0">
                <a:solidFill>
                  <a:schemeClr val="bg2">
                    <a:lumMod val="10000"/>
                  </a:schemeClr>
                </a:solidFill>
                <a:latin typeface="+mj-lt"/>
              </a:rPr>
              <a:t> </a:t>
            </a:r>
          </a:p>
          <a:p>
            <a:pPr marL="228600" algn="just">
              <a:lnSpc>
                <a:spcPct val="150000"/>
              </a:lnSpc>
            </a:pPr>
            <a:r>
              <a:rPr lang="en-US" sz="3600" b="1" dirty="0">
                <a:solidFill>
                  <a:schemeClr val="bg2">
                    <a:lumMod val="10000"/>
                  </a:schemeClr>
                </a:solidFill>
                <a:latin typeface="+mj-lt"/>
              </a:rPr>
              <a:t>                                    </a:t>
            </a:r>
            <a:r>
              <a:rPr lang="vi-VN" sz="3600" dirty="0">
                <a:solidFill>
                  <a:schemeClr val="bg2">
                    <a:lumMod val="10000"/>
                  </a:schemeClr>
                </a:solidFill>
                <a:latin typeface="+mj-lt"/>
              </a:rPr>
              <a:t>Từ đó nhóm có thể chắt học, </a:t>
            </a:r>
            <a:endParaRPr lang="en-US" sz="3600" dirty="0">
              <a:solidFill>
                <a:schemeClr val="bg2">
                  <a:lumMod val="10000"/>
                </a:schemeClr>
              </a:solidFill>
              <a:latin typeface="+mj-lt"/>
            </a:endParaRPr>
          </a:p>
          <a:p>
            <a:pPr marL="3886200" lvl="8" algn="just">
              <a:lnSpc>
                <a:spcPct val="150000"/>
              </a:lnSpc>
            </a:pPr>
            <a:r>
              <a:rPr lang="vi-VN" sz="3600" dirty="0">
                <a:solidFill>
                  <a:schemeClr val="bg2">
                    <a:lumMod val="10000"/>
                  </a:schemeClr>
                </a:solidFill>
                <a:latin typeface="+mj-lt"/>
              </a:rPr>
              <a:t>học hỏi, trau dồi thêm để </a:t>
            </a:r>
            <a:endParaRPr lang="en-US" sz="3600" dirty="0">
              <a:solidFill>
                <a:schemeClr val="bg2">
                  <a:lumMod val="10000"/>
                </a:schemeClr>
              </a:solidFill>
              <a:latin typeface="+mj-lt"/>
            </a:endParaRPr>
          </a:p>
          <a:p>
            <a:pPr marL="3886200" lvl="8" algn="just">
              <a:lnSpc>
                <a:spcPct val="150000"/>
              </a:lnSpc>
            </a:pPr>
            <a:r>
              <a:rPr lang="vi-VN" sz="3600" dirty="0">
                <a:solidFill>
                  <a:schemeClr val="bg2">
                    <a:lumMod val="10000"/>
                  </a:schemeClr>
                </a:solidFill>
                <a:latin typeface="+mj-lt"/>
              </a:rPr>
              <a:t>hoàn thiện bài nghiên cứu </a:t>
            </a:r>
            <a:endParaRPr lang="en-US" sz="3600" dirty="0">
              <a:solidFill>
                <a:schemeClr val="bg2">
                  <a:lumMod val="10000"/>
                </a:schemeClr>
              </a:solidFill>
              <a:latin typeface="+mj-lt"/>
            </a:endParaRPr>
          </a:p>
          <a:p>
            <a:pPr marL="3886200" lvl="8" algn="just">
              <a:lnSpc>
                <a:spcPct val="150000"/>
              </a:lnSpc>
            </a:pPr>
            <a:r>
              <a:rPr lang="vi-VN" sz="3600" dirty="0">
                <a:solidFill>
                  <a:schemeClr val="bg2">
                    <a:lumMod val="10000"/>
                  </a:schemeClr>
                </a:solidFill>
                <a:latin typeface="+mj-lt"/>
              </a:rPr>
              <a:t>khoa học của nhóm mình.</a:t>
            </a:r>
            <a:endParaRPr lang="en-US" sz="3600" dirty="0">
              <a:solidFill>
                <a:schemeClr val="bg2">
                  <a:lumMod val="10000"/>
                </a:schemeClr>
              </a:solidFill>
              <a:latin typeface="+mj-lt"/>
            </a:endParaRPr>
          </a:p>
        </p:txBody>
      </p:sp>
      <p:sp>
        <p:nvSpPr>
          <p:cNvPr id="4" name="Right Arrow 3"/>
          <p:cNvSpPr/>
          <p:nvPr/>
        </p:nvSpPr>
        <p:spPr>
          <a:xfrm>
            <a:off x="752054" y="3544813"/>
            <a:ext cx="2798866" cy="190416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b="1"/>
          </a:p>
        </p:txBody>
      </p:sp>
      <p:sp>
        <p:nvSpPr>
          <p:cNvPr id="5" name="AutoShape 2" descr="1 30 mẫu background đơn giản đẹp trong thiết kế in ấ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326679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ách nói cảm ơn trong văn hóa Mỹ - VnExpr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017520" y="182880"/>
            <a:ext cx="8488680" cy="1400744"/>
          </a:xfrm>
        </p:spPr>
        <p:txBody>
          <a:bodyPr>
            <a:normAutofit/>
          </a:bodyPr>
          <a:lstStyle/>
          <a:p>
            <a:r>
              <a:rPr lang="en-US" altLang="zh-CN" sz="4400" b="1" dirty="0">
                <a:solidFill>
                  <a:srgbClr val="FFC000"/>
                </a:solidFill>
                <a:latin typeface="Times New Roman" panose="02020603050405020304" pitchFamily="18" charset="0"/>
                <a:cs typeface="Times New Roman" panose="02020603050405020304" pitchFamily="18" charset="0"/>
              </a:rPr>
              <a:t>CẢM ƠN ĐÃ LẮNG NGHE</a:t>
            </a:r>
            <a:endParaRPr lang="zh-CN" altLang="en-US" sz="4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7061305"/>
      </p:ext>
    </p:extLst>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ình nền Powerpoint dễ thươ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35390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096884" y="1263134"/>
            <a:ext cx="4638321" cy="2862322"/>
          </a:xfrm>
          <a:prstGeom prst="rect">
            <a:avLst/>
          </a:prstGeom>
          <a:noFill/>
        </p:spPr>
        <p:txBody>
          <a:bodyPr wrap="none">
            <a:spAutoFit/>
          </a:bodyPr>
          <a:lstStyle/>
          <a:p>
            <a:pPr algn="ctr">
              <a:lnSpc>
                <a:spcPct val="150000"/>
              </a:lnSpc>
            </a:pPr>
            <a:r>
              <a:rPr lang="vi-VN" sz="6000" b="1" dirty="0">
                <a:solidFill>
                  <a:srgbClr val="FF0000"/>
                </a:solidFill>
                <a:latin typeface="+mj-lt"/>
              </a:rPr>
              <a:t>PHẦN I: </a:t>
            </a:r>
            <a:endParaRPr lang="en-US" sz="6000" b="1" dirty="0">
              <a:solidFill>
                <a:srgbClr val="FF0000"/>
              </a:solidFill>
              <a:latin typeface="+mj-lt"/>
            </a:endParaRPr>
          </a:p>
          <a:p>
            <a:pPr algn="ctr">
              <a:lnSpc>
                <a:spcPct val="150000"/>
              </a:lnSpc>
            </a:pPr>
            <a:r>
              <a:rPr lang="vi-VN" sz="6000" b="1" dirty="0">
                <a:solidFill>
                  <a:srgbClr val="FF0000"/>
                </a:solidFill>
                <a:latin typeface="+mj-lt"/>
              </a:rPr>
              <a:t>GIỚI THIỆU</a:t>
            </a:r>
            <a:endParaRPr lang="en-US" sz="6000" b="1" dirty="0">
              <a:solidFill>
                <a:srgbClr val="FF0000"/>
              </a:solidFill>
              <a:latin typeface="+mj-lt"/>
            </a:endParaRPr>
          </a:p>
        </p:txBody>
      </p:sp>
    </p:spTree>
    <p:extLst>
      <p:ext uri="{BB962C8B-B14F-4D97-AF65-F5344CB8AC3E}">
        <p14:creationId xmlns:p14="http://schemas.microsoft.com/office/powerpoint/2010/main" val="29367935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nh nền powerpoint | Merry christmas funny, Cute, Summer wall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33984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88396" y="-259079"/>
            <a:ext cx="4961615" cy="986360"/>
          </a:xfrm>
          <a:prstGeom prst="rect">
            <a:avLst/>
          </a:prstGeom>
        </p:spPr>
        <p:txBody>
          <a:bodyPr wrap="none">
            <a:spAutoFit/>
          </a:bodyPr>
          <a:lstStyle/>
          <a:p>
            <a:pPr marL="342900" marR="0" lvl="0" indent="-342900" algn="just">
              <a:lnSpc>
                <a:spcPct val="150000"/>
              </a:lnSpc>
              <a:spcBef>
                <a:spcPts val="400"/>
              </a:spcBef>
              <a:spcAft>
                <a:spcPts val="0"/>
              </a:spcAft>
              <a:buFont typeface="+mj-lt"/>
              <a:buAutoNum type="arabicPeriod"/>
            </a:pPr>
            <a:r>
              <a:rPr lang="en-US" sz="4400" b="1" dirty="0">
                <a:solidFill>
                  <a:srgbClr val="FF0000"/>
                </a:solidFill>
                <a:latin typeface="Times New Roman" panose="02020603050405020304" pitchFamily="18" charset="0"/>
                <a:cs typeface="Times New Roman" panose="02020603050405020304" pitchFamily="18" charset="0"/>
              </a:rPr>
              <a:t> </a:t>
            </a:r>
            <a:r>
              <a:rPr lang="vi-VN" sz="4400" b="1" dirty="0">
                <a:solidFill>
                  <a:srgbClr val="FF0000"/>
                </a:solidFill>
                <a:latin typeface="Times New Roman" panose="02020603050405020304" pitchFamily="18" charset="0"/>
                <a:cs typeface="Times New Roman" panose="02020603050405020304" pitchFamily="18" charset="0"/>
              </a:rPr>
              <a:t>Lý do nghiên cứu</a:t>
            </a:r>
            <a:endParaRPr lang="en-US" sz="44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Diagram 4"/>
          <p:cNvGraphicFramePr/>
          <p:nvPr>
            <p:extLst>
              <p:ext uri="{D42A27DB-BD31-4B8C-83A1-F6EECF244321}">
                <p14:modId xmlns:p14="http://schemas.microsoft.com/office/powerpoint/2010/main" val="329532447"/>
              </p:ext>
            </p:extLst>
          </p:nvPr>
        </p:nvGraphicFramePr>
        <p:xfrm>
          <a:off x="307394" y="1009220"/>
          <a:ext cx="11577211" cy="5048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587992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Top 35 hình nền powerpoint chủ đề động vật tuyệt đẹp | Động vật, Hình nền,  Hìn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3604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13360" y="0"/>
            <a:ext cx="8141972" cy="1107996"/>
          </a:xfrm>
          <a:prstGeom prst="rect">
            <a:avLst/>
          </a:prstGeom>
        </p:spPr>
        <p:txBody>
          <a:bodyPr wrap="none">
            <a:spAutoFit/>
          </a:bodyPr>
          <a:lstStyle/>
          <a:p>
            <a:pPr marR="0" lvl="0" algn="just">
              <a:lnSpc>
                <a:spcPct val="150000"/>
              </a:lnSpc>
              <a:spcBef>
                <a:spcPts val="400"/>
              </a:spcBef>
              <a:spcAft>
                <a:spcPts val="0"/>
              </a:spcAft>
            </a:pPr>
            <a:r>
              <a:rPr lang="en-US" sz="4000" b="1" dirty="0">
                <a:solidFill>
                  <a:srgbClr val="FF0000"/>
                </a:solidFill>
                <a:latin typeface="Times New Roman" panose="02020603050405020304" pitchFamily="18" charset="0"/>
                <a:cs typeface="Times New Roman" panose="02020603050405020304" pitchFamily="18" charset="0"/>
              </a:rPr>
              <a:t>2. </a:t>
            </a:r>
            <a:r>
              <a:rPr lang="vi-VN" sz="4000" b="1" dirty="0">
                <a:solidFill>
                  <a:srgbClr val="FF0000"/>
                </a:solidFill>
                <a:latin typeface="Times New Roman" panose="02020603050405020304" pitchFamily="18" charset="0"/>
                <a:cs typeface="Times New Roman" panose="02020603050405020304" pitchFamily="18" charset="0"/>
              </a:rPr>
              <a:t>Đối </a:t>
            </a:r>
            <a:r>
              <a:rPr lang="vi-VN" sz="4400" b="1" dirty="0">
                <a:solidFill>
                  <a:srgbClr val="FF0000"/>
                </a:solidFill>
                <a:latin typeface="Times New Roman" panose="02020603050405020304" pitchFamily="18" charset="0"/>
                <a:cs typeface="Times New Roman" panose="02020603050405020304" pitchFamily="18" charset="0"/>
              </a:rPr>
              <a:t>tượng</a:t>
            </a:r>
            <a:r>
              <a:rPr lang="vi-VN" sz="4000" b="1" dirty="0">
                <a:solidFill>
                  <a:srgbClr val="FF0000"/>
                </a:solidFill>
                <a:latin typeface="Times New Roman" panose="02020603050405020304" pitchFamily="18" charset="0"/>
                <a:cs typeface="Times New Roman" panose="02020603050405020304" pitchFamily="18" charset="0"/>
              </a:rPr>
              <a:t> và phạm vi nghiên cứu</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213360" y="1425903"/>
            <a:ext cx="11262360" cy="2862322"/>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vi-VN" sz="4000" kern="100" dirty="0">
                <a:latin typeface="+mj-lt"/>
                <a:ea typeface="DengXian"/>
                <a:cs typeface="Times New Roman" panose="02020603050405020304" pitchFamily="18" charset="0"/>
              </a:rPr>
              <a:t>Đối tượng nghiên cứu: </a:t>
            </a:r>
            <a:r>
              <a:rPr lang="en-US" sz="4000" b="1" kern="100" dirty="0">
                <a:latin typeface="Times New Roman" panose="02020603050405020304" pitchFamily="18" charset="0"/>
                <a:ea typeface="DengXian"/>
                <a:cs typeface="Times New Roman" panose="02020603050405020304" pitchFamily="18" charset="0"/>
              </a:rPr>
              <a:t>S</a:t>
            </a:r>
            <a:r>
              <a:rPr lang="vi-VN" sz="4000" b="1" kern="100" dirty="0">
                <a:latin typeface="+mj-lt"/>
                <a:ea typeface="DengXian"/>
                <a:cs typeface="Times New Roman" panose="02020603050405020304" pitchFamily="18" charset="0"/>
              </a:rPr>
              <a:t>inh viên D2</a:t>
            </a:r>
            <a:r>
              <a:rPr lang="en-US" sz="4000" b="1" kern="100" dirty="0">
                <a:latin typeface="+mj-lt"/>
                <a:ea typeface="DengXian"/>
                <a:cs typeface="Times New Roman" panose="02020603050405020304" pitchFamily="18" charset="0"/>
              </a:rPr>
              <a:t>1</a:t>
            </a:r>
            <a:r>
              <a:rPr lang="vi-VN" sz="4000" b="1" kern="100" dirty="0">
                <a:latin typeface="+mj-lt"/>
                <a:ea typeface="DengXian"/>
                <a:cs typeface="Times New Roman" panose="02020603050405020304" pitchFamily="18" charset="0"/>
              </a:rPr>
              <a:t>QLCN </a:t>
            </a:r>
            <a:endParaRPr lang="en-US" sz="2800" b="1" kern="100" dirty="0">
              <a:effectLst/>
              <a:latin typeface="+mj-lt"/>
              <a:ea typeface="DengXian"/>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vi-VN" sz="4000" kern="100" dirty="0">
                <a:latin typeface="+mj-lt"/>
                <a:ea typeface="DengXian"/>
                <a:cs typeface="Times New Roman" panose="02020603050405020304" pitchFamily="18" charset="0"/>
              </a:rPr>
              <a:t>Phạm vi: </a:t>
            </a:r>
            <a:r>
              <a:rPr lang="en-US" sz="4000" b="1" kern="100" dirty="0">
                <a:latin typeface="+mj-lt"/>
                <a:ea typeface="DengXian"/>
                <a:cs typeface="Times New Roman" panose="02020603050405020304" pitchFamily="18" charset="0"/>
              </a:rPr>
              <a:t>Đ</a:t>
            </a:r>
            <a:r>
              <a:rPr lang="vi-VN" sz="4000" b="1" kern="100" dirty="0">
                <a:latin typeface="+mj-lt"/>
                <a:ea typeface="DengXian"/>
                <a:cs typeface="Times New Roman" panose="02020603050405020304" pitchFamily="18" charset="0"/>
              </a:rPr>
              <a:t>ại học THỦ DẦU MỘT, </a:t>
            </a:r>
            <a:endParaRPr lang="en-US" sz="4000" b="1" kern="100" dirty="0">
              <a:latin typeface="+mj-lt"/>
              <a:ea typeface="DengXian"/>
              <a:cs typeface="Times New Roman" panose="02020603050405020304" pitchFamily="18" charset="0"/>
            </a:endParaRPr>
          </a:p>
          <a:p>
            <a:pPr marR="0" lvl="0" algn="just">
              <a:lnSpc>
                <a:spcPct val="150000"/>
              </a:lnSpc>
              <a:spcBef>
                <a:spcPts val="0"/>
              </a:spcBef>
              <a:spcAft>
                <a:spcPts val="0"/>
              </a:spcAft>
            </a:pPr>
            <a:r>
              <a:rPr lang="vi-VN" sz="4000" b="1" kern="100" dirty="0">
                <a:latin typeface="+mj-lt"/>
                <a:ea typeface="DengXian"/>
                <a:cs typeface="Times New Roman" panose="02020603050405020304" pitchFamily="18" charset="0"/>
              </a:rPr>
              <a:t>Bình Dương</a:t>
            </a:r>
            <a:endParaRPr lang="en-US" sz="2800" b="1" kern="100" dirty="0">
              <a:effectLst/>
              <a:latin typeface="+mj-lt"/>
              <a:ea typeface="DengXian"/>
              <a:cs typeface="Times New Roman" panose="02020603050405020304" pitchFamily="18" charset="0"/>
            </a:endParaRPr>
          </a:p>
        </p:txBody>
      </p:sp>
    </p:spTree>
    <p:extLst>
      <p:ext uri="{BB962C8B-B14F-4D97-AF65-F5344CB8AC3E}">
        <p14:creationId xmlns:p14="http://schemas.microsoft.com/office/powerpoint/2010/main" val="1616615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396" y="0"/>
            <a:ext cx="6450805" cy="769441"/>
          </a:xfrm>
          <a:prstGeom prst="rect">
            <a:avLst/>
          </a:prstGeom>
        </p:spPr>
        <p:txBody>
          <a:bodyPr wrap="none">
            <a:spAutoFit/>
          </a:bodyPr>
          <a:lstStyle/>
          <a:p>
            <a:pPr lvl="0"/>
            <a:r>
              <a:rPr lang="en-US" sz="4400" b="1" dirty="0">
                <a:solidFill>
                  <a:srgbClr val="FF0000"/>
                </a:solidFill>
                <a:latin typeface="Times New Roman" panose="02020603050405020304" pitchFamily="18" charset="0"/>
                <a:cs typeface="Times New Roman" panose="02020603050405020304" pitchFamily="18" charset="0"/>
              </a:rPr>
              <a:t>3. Ý </a:t>
            </a:r>
            <a:r>
              <a:rPr lang="en-US" sz="4400" b="1" dirty="0" err="1">
                <a:solidFill>
                  <a:srgbClr val="FF0000"/>
                </a:solidFill>
                <a:latin typeface="Times New Roman" panose="02020603050405020304" pitchFamily="18" charset="0"/>
                <a:cs typeface="Times New Roman" panose="02020603050405020304" pitchFamily="18" charset="0"/>
              </a:rPr>
              <a:t>nghĩa</a:t>
            </a:r>
            <a:r>
              <a:rPr lang="en-US" sz="4400" b="1" dirty="0">
                <a:solidFill>
                  <a:srgbClr val="FF0000"/>
                </a:solidFill>
                <a:latin typeface="Times New Roman" panose="02020603050405020304" pitchFamily="18" charset="0"/>
                <a:cs typeface="Times New Roman" panose="02020603050405020304" pitchFamily="18" charset="0"/>
              </a:rPr>
              <a:t> </a:t>
            </a:r>
            <a:r>
              <a:rPr lang="en-US" sz="4400" b="1" dirty="0" err="1">
                <a:solidFill>
                  <a:srgbClr val="FF0000"/>
                </a:solidFill>
                <a:latin typeface="Times New Roman" panose="02020603050405020304" pitchFamily="18" charset="0"/>
                <a:cs typeface="Times New Roman" panose="02020603050405020304" pitchFamily="18" charset="0"/>
              </a:rPr>
              <a:t>của</a:t>
            </a:r>
            <a:r>
              <a:rPr lang="en-US" sz="4400" b="1" dirty="0">
                <a:solidFill>
                  <a:srgbClr val="FF0000"/>
                </a:solidFill>
                <a:latin typeface="Times New Roman" panose="02020603050405020304" pitchFamily="18" charset="0"/>
                <a:cs typeface="Times New Roman" panose="02020603050405020304" pitchFamily="18" charset="0"/>
              </a:rPr>
              <a:t> </a:t>
            </a:r>
            <a:r>
              <a:rPr lang="en-US" sz="4400" b="1" dirty="0" err="1">
                <a:solidFill>
                  <a:srgbClr val="FF0000"/>
                </a:solidFill>
                <a:latin typeface="Times New Roman" panose="02020603050405020304" pitchFamily="18" charset="0"/>
                <a:cs typeface="Times New Roman" panose="02020603050405020304" pitchFamily="18" charset="0"/>
              </a:rPr>
              <a:t>nghiên</a:t>
            </a:r>
            <a:r>
              <a:rPr lang="en-US" sz="4400" b="1" dirty="0">
                <a:solidFill>
                  <a:srgbClr val="FF0000"/>
                </a:solidFill>
                <a:latin typeface="Times New Roman" panose="02020603050405020304" pitchFamily="18" charset="0"/>
                <a:cs typeface="Times New Roman" panose="02020603050405020304" pitchFamily="18" charset="0"/>
              </a:rPr>
              <a:t> </a:t>
            </a:r>
            <a:r>
              <a:rPr lang="en-US" sz="4400" b="1" dirty="0" err="1">
                <a:solidFill>
                  <a:srgbClr val="FF0000"/>
                </a:solidFill>
                <a:latin typeface="Times New Roman" panose="02020603050405020304" pitchFamily="18" charset="0"/>
                <a:cs typeface="Times New Roman" panose="02020603050405020304" pitchFamily="18" charset="0"/>
              </a:rPr>
              <a:t>cứu</a:t>
            </a:r>
            <a:endParaRPr lang="en-US" sz="4400" b="1"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979985" y="647342"/>
            <a:ext cx="10683240" cy="5909310"/>
          </a:xfrm>
          <a:prstGeom prst="rect">
            <a:avLst/>
          </a:prstGeom>
        </p:spPr>
        <p:txBody>
          <a:bodyPr wrap="square">
            <a:spAutoFit/>
          </a:bodyPr>
          <a:lstStyle/>
          <a:p>
            <a:pPr algn="just">
              <a:lnSpc>
                <a:spcPct val="150000"/>
              </a:lnSpc>
            </a:pPr>
            <a:r>
              <a:rPr lang="en-US" sz="2800" dirty="0" err="1">
                <a:latin typeface="Times New Roman" panose="02020603050405020304" pitchFamily="18" charset="0"/>
                <a:cs typeface="Times New Roman" panose="02020603050405020304" pitchFamily="18" charset="0"/>
              </a:rPr>
              <a:t>Giúp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chúng</a:t>
            </a:r>
            <a:r>
              <a:rPr lang="en-US" sz="2800" dirty="0">
                <a:latin typeface="Times New Roman" panose="02020603050405020304" pitchFamily="18" charset="0"/>
                <a:cs typeface="Times New Roman" panose="02020603050405020304" pitchFamily="18" charset="0"/>
              </a:rPr>
              <a:t> ta </a:t>
            </a:r>
            <a:r>
              <a:rPr lang="en-US" sz="2800" dirty="0" err="1">
                <a:latin typeface="Times New Roman" panose="02020603050405020304" pitchFamily="18" charset="0"/>
                <a:cs typeface="Times New Roman" panose="02020603050405020304" pitchFamily="18" charset="0"/>
              </a:rPr>
              <a:t>nhìn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ý </a:t>
            </a:r>
            <a:r>
              <a:rPr lang="en-US" sz="2800" dirty="0" err="1">
                <a:latin typeface="Times New Roman" panose="02020603050405020304" pitchFamily="18" charset="0"/>
                <a:cs typeface="Times New Roman" panose="02020603050405020304" pitchFamily="18" charset="0"/>
              </a:rPr>
              <a:t>nghĩa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việc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lựa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chọn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theo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ngành</a:t>
            </a:r>
            <a:r>
              <a:rPr lang="en-US" sz="2800" dirty="0">
                <a:latin typeface="Times New Roman" panose="02020603050405020304" pitchFamily="18" charset="0"/>
                <a:cs typeface="Times New Roman" panose="02020603050405020304" pitchFamily="18" charset="0"/>
              </a:rPr>
              <a:t> QLCN. </a:t>
            </a:r>
            <a:r>
              <a:rPr lang="en-US" sz="2800" dirty="0" err="1">
                <a:latin typeface="Times New Roman" panose="02020603050405020304" pitchFamily="18" charset="0"/>
                <a:cs typeface="Times New Roman" panose="02020603050405020304" pitchFamily="18" charset="0"/>
              </a:rPr>
              <a:t>Giúp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hướng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đúng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đắn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hơn</a:t>
            </a:r>
            <a:r>
              <a:rPr lang="en-US" sz="2800" dirty="0">
                <a:latin typeface="Times New Roman" panose="02020603050405020304" pitchFamily="18" charset="0"/>
                <a:cs typeface="Times New Roman" panose="02020603050405020304" pitchFamily="18" charset="0"/>
              </a:rPr>
              <a:t> con </a:t>
            </a:r>
            <a:r>
              <a:rPr lang="en-US" sz="2800" dirty="0" err="1">
                <a:latin typeface="Times New Roman" panose="02020603050405020304" pitchFamily="18" charset="0"/>
                <a:cs typeface="Times New Roman" panose="02020603050405020304" pitchFamily="18" charset="0"/>
              </a:rPr>
              <a:t>đường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nghiệp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riêng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mình</a:t>
            </a:r>
            <a:r>
              <a:rPr lang="en-US" sz="2800" dirty="0">
                <a:latin typeface="Times New Roman" panose="02020603050405020304" pitchFamily="18" charset="0"/>
                <a:cs typeface="Times New Roman" panose="02020603050405020304" pitchFamily="18" charset="0"/>
              </a:rPr>
              <a:t>.</a:t>
            </a:r>
          </a:p>
          <a:p>
            <a:pPr algn="just">
              <a:lnSpc>
                <a:spcPct val="150000"/>
              </a:lnSpc>
            </a:pPr>
            <a:r>
              <a:rPr lang="en-US" sz="2800" dirty="0" err="1">
                <a:latin typeface="Times New Roman" panose="02020603050405020304" pitchFamily="18" charset="0"/>
                <a:cs typeface="Times New Roman" panose="02020603050405020304" pitchFamily="18" charset="0"/>
              </a:rPr>
              <a:t>Tìm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ảnh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hưởng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yếu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quyết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chọn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sinh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nghành</a:t>
            </a:r>
            <a:r>
              <a:rPr lang="en-US" sz="2800" dirty="0">
                <a:latin typeface="Times New Roman" panose="02020603050405020304" pitchFamily="18" charset="0"/>
                <a:cs typeface="Times New Roman" panose="02020603050405020304" pitchFamily="18" charset="0"/>
              </a:rPr>
              <a:t> QLCN </a:t>
            </a:r>
            <a:r>
              <a:rPr lang="en-US" sz="2800" dirty="0" err="1">
                <a:latin typeface="Times New Roman" panose="02020603050405020304" pitchFamily="18" charset="0"/>
                <a:cs typeface="Times New Roman" panose="02020603050405020304" pitchFamily="18" charset="0"/>
              </a:rPr>
              <a:t>tại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Thủ</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a:t>
            </a:r>
          </a:p>
          <a:p>
            <a:pPr algn="just">
              <a:lnSpc>
                <a:spcPct val="150000"/>
              </a:lnSpc>
            </a:pPr>
            <a:r>
              <a:rPr lang="en-US" sz="2800" dirty="0">
                <a:latin typeface="Times New Roman" panose="02020603050405020304" pitchFamily="18" charset="0"/>
                <a:cs typeface="Times New Roman" panose="02020603050405020304" pitchFamily="18" charset="0"/>
              </a:rPr>
              <a:t>H</a:t>
            </a:r>
            <a:r>
              <a:rPr lang="vi-VN" sz="2800" dirty="0">
                <a:latin typeface="Times New Roman" panose="02020603050405020304" pitchFamily="18" charset="0"/>
                <a:cs typeface="Times New Roman" panose="02020603050405020304" pitchFamily="18" charset="0"/>
              </a:rPr>
              <a:t>ạn chế được những quyết định chọn ngành theo xu hướng, làm tăng cơ hội làm việc đúng ngành, đúng nghề.</a:t>
            </a:r>
          </a:p>
          <a:p>
            <a:pPr algn="just">
              <a:lnSpc>
                <a:spcPct val="150000"/>
              </a:lnSpc>
            </a:pPr>
            <a:r>
              <a:rPr lang="en-US" sz="2800" dirty="0">
                <a:latin typeface="Times New Roman" panose="02020603050405020304" pitchFamily="18" charset="0"/>
                <a:cs typeface="Times New Roman" panose="02020603050405020304" pitchFamily="18" charset="0"/>
              </a:rPr>
              <a:t>C</a:t>
            </a:r>
            <a:r>
              <a:rPr lang="vi-VN" sz="2800" dirty="0">
                <a:latin typeface="Times New Roman" panose="02020603050405020304" pitchFamily="18" charset="0"/>
                <a:cs typeface="Times New Roman" panose="02020603050405020304" pitchFamily="18" charset="0"/>
              </a:rPr>
              <a:t>ơ sở tham khảo cho các hướng đi thay đổi của nhà trường trong tương lai.</a:t>
            </a:r>
            <a:endParaRPr lang="en-US" sz="2800" dirty="0">
              <a:latin typeface="Times New Roman" panose="02020603050405020304" pitchFamily="18" charset="0"/>
              <a:cs typeface="Times New Roman" panose="02020603050405020304" pitchFamily="18" charset="0"/>
            </a:endParaRPr>
          </a:p>
        </p:txBody>
      </p:sp>
      <p:sp>
        <p:nvSpPr>
          <p:cNvPr id="6" name="Right Arrow 5"/>
          <p:cNvSpPr/>
          <p:nvPr/>
        </p:nvSpPr>
        <p:spPr>
          <a:xfrm>
            <a:off x="157028" y="763278"/>
            <a:ext cx="889632" cy="699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Arrow 6"/>
          <p:cNvSpPr/>
          <p:nvPr/>
        </p:nvSpPr>
        <p:spPr>
          <a:xfrm>
            <a:off x="157028" y="2613672"/>
            <a:ext cx="889632" cy="699583"/>
          </a:xfrm>
          <a:prstGeom prst="rightArrow">
            <a:avLst/>
          </a:prstGeom>
          <a:solidFill>
            <a:schemeClr val="bg2">
              <a:lumMod val="5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Right Arrow 8"/>
          <p:cNvSpPr/>
          <p:nvPr/>
        </p:nvSpPr>
        <p:spPr>
          <a:xfrm>
            <a:off x="157028" y="3960597"/>
            <a:ext cx="889632" cy="69958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123691" y="5141146"/>
            <a:ext cx="889632" cy="699583"/>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25412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ình nền Powerpoint dễ thươ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35390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691640" y="211574"/>
            <a:ext cx="9265920" cy="5632311"/>
          </a:xfrm>
          <a:prstGeom prst="rect">
            <a:avLst/>
          </a:prstGeom>
          <a:noFill/>
        </p:spPr>
        <p:txBody>
          <a:bodyPr wrap="square">
            <a:spAutoFit/>
          </a:bodyPr>
          <a:lstStyle/>
          <a:p>
            <a:pPr algn="ctr">
              <a:lnSpc>
                <a:spcPct val="150000"/>
              </a:lnSpc>
            </a:pPr>
            <a:r>
              <a:rPr lang="vi-VN" sz="6000" b="1" u="sng" dirty="0">
                <a:solidFill>
                  <a:srgbClr val="FF0000"/>
                </a:solidFill>
                <a:latin typeface="+mj-lt"/>
              </a:rPr>
              <a:t>PHẦN </a:t>
            </a:r>
            <a:r>
              <a:rPr lang="en-US" sz="6000" b="1" u="sng" dirty="0">
                <a:solidFill>
                  <a:srgbClr val="FF0000"/>
                </a:solidFill>
                <a:latin typeface="Times New Roman" panose="02020603050405020304" pitchFamily="18" charset="0"/>
                <a:cs typeface="Times New Roman" panose="02020603050405020304" pitchFamily="18" charset="0"/>
              </a:rPr>
              <a:t>II</a:t>
            </a:r>
            <a:r>
              <a:rPr lang="vi-VN" sz="6000" b="1" u="sng" dirty="0">
                <a:solidFill>
                  <a:srgbClr val="FF0000"/>
                </a:solidFill>
                <a:latin typeface="+mj-lt"/>
              </a:rPr>
              <a:t>:</a:t>
            </a:r>
            <a:r>
              <a:rPr lang="en-US" sz="6000" b="1" u="sng" dirty="0">
                <a:solidFill>
                  <a:srgbClr val="FF0000"/>
                </a:solidFill>
                <a:latin typeface="+mj-lt"/>
              </a:rPr>
              <a:t> </a:t>
            </a:r>
          </a:p>
          <a:p>
            <a:pPr algn="ctr">
              <a:lnSpc>
                <a:spcPct val="150000"/>
              </a:lnSpc>
            </a:pPr>
            <a:r>
              <a:rPr lang="en-US" sz="6000" b="1" dirty="0">
                <a:solidFill>
                  <a:srgbClr val="FF0000"/>
                </a:solidFill>
                <a:latin typeface="Times New Roman" panose="02020603050405020304" pitchFamily="18" charset="0"/>
                <a:cs typeface="Times New Roman" panose="02020603050405020304" pitchFamily="18" charset="0"/>
              </a:rPr>
              <a:t>CƠ SỞ LÝ THUYẾT</a:t>
            </a:r>
          </a:p>
          <a:p>
            <a:pPr algn="ctr">
              <a:lnSpc>
                <a:spcPct val="150000"/>
              </a:lnSpc>
            </a:pPr>
            <a:r>
              <a:rPr lang="en-US" sz="6000" b="1" dirty="0">
                <a:solidFill>
                  <a:srgbClr val="FF0000"/>
                </a:solidFill>
                <a:latin typeface="Times New Roman" panose="02020603050405020304" pitchFamily="18" charset="0"/>
                <a:cs typeface="Times New Roman" panose="02020603050405020304" pitchFamily="18" charset="0"/>
              </a:rPr>
              <a:t> VÀ MÔ HÌNH NGHIÊN CỨU</a:t>
            </a:r>
          </a:p>
        </p:txBody>
      </p:sp>
    </p:spTree>
    <p:extLst>
      <p:ext uri="{BB962C8B-B14F-4D97-AF65-F5344CB8AC3E}">
        <p14:creationId xmlns:p14="http://schemas.microsoft.com/office/powerpoint/2010/main" val="39888485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ình nền Powerpoint dễ thương - Tổng hợp những hình nền dễ thương cho Slide  Power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76759" cy="63855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43840" y="0"/>
            <a:ext cx="4398961" cy="986360"/>
          </a:xfrm>
          <a:prstGeom prst="rect">
            <a:avLst/>
          </a:prstGeom>
        </p:spPr>
        <p:txBody>
          <a:bodyPr wrap="none">
            <a:spAutoFit/>
          </a:bodyPr>
          <a:lstStyle/>
          <a:p>
            <a:pPr marL="342900" marR="0" lvl="0" indent="-342900" algn="just">
              <a:lnSpc>
                <a:spcPct val="150000"/>
              </a:lnSpc>
              <a:spcBef>
                <a:spcPts val="400"/>
              </a:spcBef>
              <a:spcAft>
                <a:spcPts val="0"/>
              </a:spcAft>
              <a:buFont typeface="+mj-lt"/>
              <a:buAutoNum type="arabicPeriod"/>
            </a:pPr>
            <a:r>
              <a:rPr lang="en-US" sz="4400" b="1" dirty="0">
                <a:solidFill>
                  <a:srgbClr val="FF0000"/>
                </a:solidFill>
                <a:latin typeface="Times New Roman" panose="02020603050405020304" pitchFamily="18" charset="0"/>
                <a:cs typeface="Times New Roman" panose="02020603050405020304" pitchFamily="18" charset="0"/>
              </a:rPr>
              <a:t> </a:t>
            </a:r>
            <a:r>
              <a:rPr lang="en-US" sz="4400" b="1" dirty="0" err="1">
                <a:solidFill>
                  <a:srgbClr val="FF0000"/>
                </a:solidFill>
                <a:latin typeface="Times New Roman" panose="02020603050405020304" pitchFamily="18" charset="0"/>
                <a:cs typeface="Times New Roman" panose="02020603050405020304" pitchFamily="18" charset="0"/>
              </a:rPr>
              <a:t>Cơ</a:t>
            </a:r>
            <a:r>
              <a:rPr lang="en-US" sz="4400" b="1" dirty="0">
                <a:solidFill>
                  <a:srgbClr val="FF0000"/>
                </a:solidFill>
                <a:latin typeface="Times New Roman" panose="02020603050405020304" pitchFamily="18" charset="0"/>
                <a:cs typeface="Times New Roman" panose="02020603050405020304" pitchFamily="18" charset="0"/>
              </a:rPr>
              <a:t> </a:t>
            </a:r>
            <a:r>
              <a:rPr lang="en-US" sz="4400" b="1" dirty="0" err="1">
                <a:solidFill>
                  <a:srgbClr val="FF0000"/>
                </a:solidFill>
                <a:latin typeface="Times New Roman" panose="02020603050405020304" pitchFamily="18" charset="0"/>
                <a:cs typeface="Times New Roman" panose="02020603050405020304" pitchFamily="18" charset="0"/>
              </a:rPr>
              <a:t>sở</a:t>
            </a:r>
            <a:r>
              <a:rPr lang="en-US" sz="4400" b="1" dirty="0">
                <a:solidFill>
                  <a:srgbClr val="FF0000"/>
                </a:solidFill>
                <a:latin typeface="Times New Roman" panose="02020603050405020304" pitchFamily="18" charset="0"/>
                <a:cs typeface="Times New Roman" panose="02020603050405020304" pitchFamily="18" charset="0"/>
              </a:rPr>
              <a:t> </a:t>
            </a:r>
            <a:r>
              <a:rPr lang="en-US" sz="4400" b="1" dirty="0" err="1">
                <a:solidFill>
                  <a:srgbClr val="FF0000"/>
                </a:solidFill>
                <a:latin typeface="Times New Roman" panose="02020603050405020304" pitchFamily="18" charset="0"/>
                <a:cs typeface="Times New Roman" panose="02020603050405020304" pitchFamily="18" charset="0"/>
              </a:rPr>
              <a:t>lý</a:t>
            </a:r>
            <a:r>
              <a:rPr lang="en-US" sz="4400" b="1" dirty="0">
                <a:solidFill>
                  <a:srgbClr val="FF0000"/>
                </a:solidFill>
                <a:latin typeface="Times New Roman" panose="02020603050405020304" pitchFamily="18" charset="0"/>
                <a:cs typeface="Times New Roman" panose="02020603050405020304" pitchFamily="18" charset="0"/>
              </a:rPr>
              <a:t> </a:t>
            </a:r>
            <a:r>
              <a:rPr lang="en-US" sz="4400" b="1" dirty="0" err="1">
                <a:solidFill>
                  <a:srgbClr val="FF0000"/>
                </a:solidFill>
                <a:latin typeface="Times New Roman" panose="02020603050405020304" pitchFamily="18" charset="0"/>
                <a:cs typeface="Times New Roman" panose="02020603050405020304" pitchFamily="18" charset="0"/>
              </a:rPr>
              <a:t>thuyết</a:t>
            </a:r>
            <a:endParaRPr lang="en-US" sz="4400" b="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452582" y="1352120"/>
            <a:ext cx="9986818" cy="3416320"/>
          </a:xfrm>
          <a:prstGeom prst="rect">
            <a:avLst/>
          </a:prstGeom>
        </p:spPr>
        <p:txBody>
          <a:bodyPr wrap="square">
            <a:spAutoFit/>
          </a:bodyPr>
          <a:lstStyle/>
          <a:p>
            <a:pPr indent="266700" algn="just">
              <a:lnSpc>
                <a:spcPct val="150000"/>
              </a:lnSpc>
            </a:pPr>
            <a:r>
              <a:rPr lang="vi-VN" sz="3600" b="1" dirty="0">
                <a:solidFill>
                  <a:srgbClr val="0070C0"/>
                </a:solidFill>
                <a:latin typeface="+mj-lt"/>
              </a:rPr>
              <a:t>Vấn đề định hướng nghề nghiệp (ĐHNN) là một trong những vấn đề được nhiều nhà khoa học trong ngoài nước quan tâm nghiên cứu dưới nhiều góc độ khác nhau.</a:t>
            </a:r>
            <a:endParaRPr lang="en-US" sz="3600" b="1" dirty="0">
              <a:solidFill>
                <a:srgbClr val="0070C0"/>
              </a:solidFill>
              <a:latin typeface="+mj-lt"/>
            </a:endParaRPr>
          </a:p>
        </p:txBody>
      </p:sp>
    </p:spTree>
    <p:extLst>
      <p:ext uri="{BB962C8B-B14F-4D97-AF65-F5344CB8AC3E}">
        <p14:creationId xmlns:p14="http://schemas.microsoft.com/office/powerpoint/2010/main" val="122161951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p:cNvSpPr/>
          <p:nvPr/>
        </p:nvSpPr>
        <p:spPr>
          <a:xfrm>
            <a:off x="93261" y="247711"/>
            <a:ext cx="6911787" cy="1539240"/>
          </a:xfrm>
          <a:prstGeom prst="cloudCallout">
            <a:avLst>
              <a:gd name="adj1" fmla="val 17309"/>
              <a:gd name="adj2" fmla="val 88391"/>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727112" y="197293"/>
            <a:ext cx="5870518" cy="1188595"/>
          </a:xfrm>
          <a:prstGeom prst="rect">
            <a:avLst/>
          </a:prstGeom>
        </p:spPr>
        <p:txBody>
          <a:bodyPr wrap="none">
            <a:spAutoFit/>
          </a:bodyPr>
          <a:lstStyle/>
          <a:p>
            <a:pPr marR="0" lvl="0" algn="just">
              <a:lnSpc>
                <a:spcPct val="150000"/>
              </a:lnSpc>
              <a:spcBef>
                <a:spcPts val="0"/>
              </a:spcBef>
              <a:spcAft>
                <a:spcPts val="0"/>
              </a:spcAft>
            </a:pPr>
            <a:r>
              <a:rPr lang="vi-VN" sz="5400" b="1" kern="100" dirty="0">
                <a:solidFill>
                  <a:srgbClr val="FF0000"/>
                </a:solidFill>
                <a:latin typeface="Times New Roman" panose="02020603050405020304" pitchFamily="18" charset="0"/>
                <a:ea typeface="DengXian"/>
                <a:cs typeface="Times New Roman" panose="02020603050405020304" pitchFamily="18" charset="0"/>
              </a:rPr>
              <a:t>Từ góc độ cá nhân:</a:t>
            </a:r>
            <a:endParaRPr lang="en-US" sz="4000" b="1" kern="100" dirty="0">
              <a:solidFill>
                <a:srgbClr val="FF0000"/>
              </a:solidFill>
              <a:effectLst/>
              <a:latin typeface="DengXian"/>
              <a:ea typeface="DengXian"/>
              <a:cs typeface="Times New Roman" panose="02020603050405020304" pitchFamily="18" charset="0"/>
            </a:endParaRPr>
          </a:p>
        </p:txBody>
      </p:sp>
      <p:sp>
        <p:nvSpPr>
          <p:cNvPr id="4" name="Rectangle 3"/>
          <p:cNvSpPr/>
          <p:nvPr/>
        </p:nvSpPr>
        <p:spPr>
          <a:xfrm>
            <a:off x="415570" y="2291408"/>
            <a:ext cx="11795760" cy="3649076"/>
          </a:xfrm>
          <a:prstGeom prst="rect">
            <a:avLst/>
          </a:prstGeom>
          <a:noFill/>
          <a:ln>
            <a:noFill/>
          </a:ln>
        </p:spPr>
        <p:txBody>
          <a:bodyPr wrap="square">
            <a:spAutoFit/>
          </a:bodyPr>
          <a:lstStyle/>
          <a:p>
            <a:pPr>
              <a:lnSpc>
                <a:spcPct val="107000"/>
              </a:lnSpc>
              <a:spcAft>
                <a:spcPts val="800"/>
              </a:spcAft>
            </a:pPr>
            <a:r>
              <a:rPr lang="vi-VN" sz="3600" dirty="0">
                <a:latin typeface="+mj-lt"/>
              </a:rPr>
              <a:t>ĐHNN là sự thiên về một nghề nào đó, sự hướng tới việc lựa chọn chủ quan của cá nhân đối với các nghề nghiệp trong xã hội, là quá trình cá nhân ra quyết định dựa trên sự hiểu biết về nghề nghiệp,  Đối với SV, ĐHNN có tác dụng đáng kể trong việc điều chỉnh thúc đẩy các SV nhằm hướng đến việc phát triển nghề nghiệp tương lai.</a:t>
            </a:r>
            <a:endParaRPr lang="en-US" sz="3600" dirty="0">
              <a:latin typeface="+mj-lt"/>
            </a:endParaRPr>
          </a:p>
        </p:txBody>
      </p:sp>
    </p:spTree>
    <p:extLst>
      <p:ext uri="{BB962C8B-B14F-4D97-AF65-F5344CB8AC3E}">
        <p14:creationId xmlns:p14="http://schemas.microsoft.com/office/powerpoint/2010/main" val="1260951470"/>
      </p:ext>
    </p:extLst>
  </p:cSld>
  <p:clrMapOvr>
    <a:masterClrMapping/>
  </p:clrMapOvr>
  <p:transition spd="slow">
    <p:wipe/>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1541</TotalTime>
  <Words>1823</Words>
  <Application>Microsoft Office PowerPoint</Application>
  <PresentationFormat>Widescreen</PresentationFormat>
  <Paragraphs>144</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DengXian</vt:lpstr>
      <vt:lpstr>Calibri</vt:lpstr>
      <vt:lpstr>Calibri Light</vt:lpstr>
      <vt:lpstr>Symbol</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Nguyễn Hữu Nghĩa</cp:lastModifiedBy>
  <cp:revision>514</cp:revision>
  <dcterms:created xsi:type="dcterms:W3CDTF">2021-03-22T03:54:05Z</dcterms:created>
  <dcterms:modified xsi:type="dcterms:W3CDTF">2022-04-12T05:58:28Z</dcterms:modified>
</cp:coreProperties>
</file>