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6858000" cy="9144000"/>
  <p:embeddedFontLst>
    <p:embeddedFont>
      <p:font typeface="Constantia"/>
      <p:regular r:id="rId37"/>
      <p:bold r:id="rId38"/>
      <p:italic r:id="rId39"/>
      <p:boldItalic r:id="rId40"/>
    </p:embeddedFont>
    <p:embeddedFont>
      <p:font typeface="Tahoma"/>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3" roundtripDataSignature="AMtx7mh3Bmpgt00HBj9hbHZM/LS9U8jW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058305-9A8A-4993-A3D6-239F2D5506DA}">
  <a:tblStyle styleId="{C2058305-9A8A-4993-A3D6-239F2D5506D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nstantia-boldItalic.fntdata"/><Relationship Id="rId20" Type="http://schemas.openxmlformats.org/officeDocument/2006/relationships/slide" Target="slides/slide14.xml"/><Relationship Id="rId42" Type="http://schemas.openxmlformats.org/officeDocument/2006/relationships/font" Target="fonts/Tahoma-bold.fntdata"/><Relationship Id="rId41" Type="http://schemas.openxmlformats.org/officeDocument/2006/relationships/font" Target="fonts/Tahoma-regular.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onstantia-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Constantia-italic.fntdata"/><Relationship Id="rId16" Type="http://schemas.openxmlformats.org/officeDocument/2006/relationships/slide" Target="slides/slide10.xml"/><Relationship Id="rId38" Type="http://schemas.openxmlformats.org/officeDocument/2006/relationships/font" Target="fonts/Constanti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1000"/>
              </a:spcBef>
              <a:spcAft>
                <a:spcPts val="0"/>
              </a:spcAft>
              <a:buSzPts val="2400"/>
              <a:buNone/>
              <a:defRPr sz="2400"/>
            </a:lvl1pPr>
            <a:lvl2pPr lvl="1" algn="ctr">
              <a:lnSpc>
                <a:spcPct val="110000"/>
              </a:lnSpc>
              <a:spcBef>
                <a:spcPts val="500"/>
              </a:spcBef>
              <a:spcAft>
                <a:spcPts val="0"/>
              </a:spcAft>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4" name="Google Shape;3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2"/>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1"/>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2"/>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3"/>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2400"/>
              <a:buNone/>
              <a:defRPr sz="2400">
                <a:solidFill>
                  <a:srgbClr val="888888"/>
                </a:solidFill>
              </a:defRPr>
            </a:lvl1pPr>
            <a:lvl2pPr indent="-228600" lvl="1" marL="914400" algn="l">
              <a:lnSpc>
                <a:spcPct val="110000"/>
              </a:lnSpc>
              <a:spcBef>
                <a:spcPts val="500"/>
              </a:spcBef>
              <a:spcAft>
                <a:spcPts val="0"/>
              </a:spcAft>
              <a:buSzPts val="2000"/>
              <a:buNone/>
              <a:defRPr sz="2000">
                <a:solidFill>
                  <a:srgbClr val="888888"/>
                </a:solidFill>
              </a:defRPr>
            </a:lvl2pPr>
            <a:lvl3pPr indent="-228600" lvl="2" marL="1371600" algn="l">
              <a:lnSpc>
                <a:spcPct val="110000"/>
              </a:lnSpc>
              <a:spcBef>
                <a:spcPts val="500"/>
              </a:spcBef>
              <a:spcAft>
                <a:spcPts val="0"/>
              </a:spcAft>
              <a:buSzPts val="1800"/>
              <a:buNone/>
              <a:defRPr sz="1800">
                <a:solidFill>
                  <a:srgbClr val="888888"/>
                </a:solidFill>
              </a:defRPr>
            </a:lvl3pPr>
            <a:lvl4pPr indent="-228600" lvl="3" marL="1828800" algn="l">
              <a:lnSpc>
                <a:spcPct val="110000"/>
              </a:lnSpc>
              <a:spcBef>
                <a:spcPts val="500"/>
              </a:spcBef>
              <a:spcAft>
                <a:spcPts val="0"/>
              </a:spcAft>
              <a:buSzPts val="1600"/>
              <a:buNone/>
              <a:defRPr sz="1600">
                <a:solidFill>
                  <a:srgbClr val="888888"/>
                </a:solidFill>
              </a:defRPr>
            </a:lvl4pPr>
            <a:lvl5pPr indent="-228600" lvl="4" marL="2286000" algn="l">
              <a:lnSpc>
                <a:spcPct val="11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5"/>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2400"/>
              <a:buNone/>
              <a:defRPr b="1" sz="2400"/>
            </a:lvl1pPr>
            <a:lvl2pPr indent="-228600" lvl="1" marL="914400" algn="l">
              <a:lnSpc>
                <a:spcPct val="110000"/>
              </a:lnSpc>
              <a:spcBef>
                <a:spcPts val="500"/>
              </a:spcBef>
              <a:spcAft>
                <a:spcPts val="0"/>
              </a:spcAft>
              <a:buSzPts val="2000"/>
              <a:buNone/>
              <a:defRPr b="1" sz="2000"/>
            </a:lvl2pPr>
            <a:lvl3pPr indent="-228600" lvl="2" marL="1371600" algn="l">
              <a:lnSpc>
                <a:spcPct val="110000"/>
              </a:lnSpc>
              <a:spcBef>
                <a:spcPts val="500"/>
              </a:spcBef>
              <a:spcAft>
                <a:spcPts val="0"/>
              </a:spcAft>
              <a:buSzPts val="1800"/>
              <a:buNone/>
              <a:defRPr b="1" sz="1800"/>
            </a:lvl3pPr>
            <a:lvl4pPr indent="-228600" lvl="3" marL="1828800" algn="l">
              <a:lnSpc>
                <a:spcPct val="110000"/>
              </a:lnSpc>
              <a:spcBef>
                <a:spcPts val="500"/>
              </a:spcBef>
              <a:spcAft>
                <a:spcPts val="0"/>
              </a:spcAft>
              <a:buSzPts val="1600"/>
              <a:buNone/>
              <a:defRPr b="1" sz="1600"/>
            </a:lvl4pPr>
            <a:lvl5pPr indent="-228600" lvl="4" marL="2286000" algn="l">
              <a:lnSpc>
                <a:spcPct val="11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2400"/>
              <a:buNone/>
              <a:defRPr b="1" sz="2400"/>
            </a:lvl1pPr>
            <a:lvl2pPr indent="-228600" lvl="1" marL="914400" algn="l">
              <a:lnSpc>
                <a:spcPct val="110000"/>
              </a:lnSpc>
              <a:spcBef>
                <a:spcPts val="500"/>
              </a:spcBef>
              <a:spcAft>
                <a:spcPts val="0"/>
              </a:spcAft>
              <a:buSzPts val="2000"/>
              <a:buNone/>
              <a:defRPr b="1" sz="2000"/>
            </a:lvl2pPr>
            <a:lvl3pPr indent="-228600" lvl="2" marL="1371600" algn="l">
              <a:lnSpc>
                <a:spcPct val="110000"/>
              </a:lnSpc>
              <a:spcBef>
                <a:spcPts val="500"/>
              </a:spcBef>
              <a:spcAft>
                <a:spcPts val="0"/>
              </a:spcAft>
              <a:buSzPts val="1800"/>
              <a:buNone/>
              <a:defRPr b="1" sz="1800"/>
            </a:lvl3pPr>
            <a:lvl4pPr indent="-228600" lvl="3" marL="1828800" algn="l">
              <a:lnSpc>
                <a:spcPct val="110000"/>
              </a:lnSpc>
              <a:spcBef>
                <a:spcPts val="500"/>
              </a:spcBef>
              <a:spcAft>
                <a:spcPts val="0"/>
              </a:spcAft>
              <a:buSzPts val="1600"/>
              <a:buNone/>
              <a:defRPr b="1" sz="1600"/>
            </a:lvl4pPr>
            <a:lvl5pPr indent="-228600" lvl="4" marL="2286000" algn="l">
              <a:lnSpc>
                <a:spcPct val="11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7"/>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1000"/>
              </a:spcBef>
              <a:spcAft>
                <a:spcPts val="0"/>
              </a:spcAft>
              <a:buSzPts val="3200"/>
              <a:buChar char="+"/>
              <a:defRPr sz="3200"/>
            </a:lvl1pPr>
            <a:lvl2pPr indent="-406400" lvl="1" marL="914400" algn="l">
              <a:lnSpc>
                <a:spcPct val="110000"/>
              </a:lnSpc>
              <a:spcBef>
                <a:spcPts val="500"/>
              </a:spcBef>
              <a:spcAft>
                <a:spcPts val="0"/>
              </a:spcAft>
              <a:buSzPts val="2800"/>
              <a:buChar char="+"/>
              <a:defRPr sz="2800"/>
            </a:lvl2pPr>
            <a:lvl3pPr indent="-381000" lvl="2" marL="1371600" algn="l">
              <a:lnSpc>
                <a:spcPct val="110000"/>
              </a:lnSpc>
              <a:spcBef>
                <a:spcPts val="500"/>
              </a:spcBef>
              <a:spcAft>
                <a:spcPts val="0"/>
              </a:spcAft>
              <a:buSzPts val="2400"/>
              <a:buChar char="+"/>
              <a:defRPr sz="2400"/>
            </a:lvl3pPr>
            <a:lvl4pPr indent="-355600" lvl="3" marL="1828800" algn="l">
              <a:lnSpc>
                <a:spcPct val="110000"/>
              </a:lnSpc>
              <a:spcBef>
                <a:spcPts val="500"/>
              </a:spcBef>
              <a:spcAft>
                <a:spcPts val="0"/>
              </a:spcAft>
              <a:buSzPts val="2000"/>
              <a:buChar char="+"/>
              <a:defRPr sz="2000"/>
            </a:lvl4pPr>
            <a:lvl5pPr indent="-355600" lvl="4" marL="2286000" algn="l">
              <a:lnSpc>
                <a:spcPct val="11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7" name="Google Shape;77;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600"/>
              <a:buNone/>
              <a:defRPr sz="1600"/>
            </a:lvl1pPr>
            <a:lvl2pPr indent="-228600" lvl="1" marL="914400" algn="l">
              <a:lnSpc>
                <a:spcPct val="110000"/>
              </a:lnSpc>
              <a:spcBef>
                <a:spcPts val="500"/>
              </a:spcBef>
              <a:spcAft>
                <a:spcPts val="0"/>
              </a:spcAft>
              <a:buSzPts val="1400"/>
              <a:buNone/>
              <a:defRPr sz="1400"/>
            </a:lvl2pPr>
            <a:lvl3pPr indent="-228600" lvl="2" marL="1371600" algn="l">
              <a:lnSpc>
                <a:spcPct val="110000"/>
              </a:lnSpc>
              <a:spcBef>
                <a:spcPts val="500"/>
              </a:spcBef>
              <a:spcAft>
                <a:spcPts val="0"/>
              </a:spcAft>
              <a:buSzPts val="1200"/>
              <a:buNone/>
              <a:defRPr sz="1200"/>
            </a:lvl3pPr>
            <a:lvl4pPr indent="-228600" lvl="3" marL="1828800" algn="l">
              <a:lnSpc>
                <a:spcPct val="110000"/>
              </a:lnSpc>
              <a:spcBef>
                <a:spcPts val="500"/>
              </a:spcBef>
              <a:spcAft>
                <a:spcPts val="0"/>
              </a:spcAft>
              <a:buSzPts val="1000"/>
              <a:buNone/>
              <a:defRPr sz="1000"/>
            </a:lvl4pPr>
            <a:lvl5pPr indent="-228600" lvl="4" marL="2286000" algn="l">
              <a:lnSpc>
                <a:spcPct val="11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9"/>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40"/>
          <p:cNvSpPr/>
          <p:nvPr>
            <p:ph idx="2" type="pic"/>
          </p:nvPr>
        </p:nvSpPr>
        <p:spPr>
          <a:xfrm>
            <a:off x="5183188" y="987425"/>
            <a:ext cx="6172200" cy="4873625"/>
          </a:xfrm>
          <a:prstGeom prst="rect">
            <a:avLst/>
          </a:prstGeom>
          <a:noFill/>
          <a:ln>
            <a:noFill/>
          </a:ln>
        </p:spPr>
      </p:sp>
      <p:sp>
        <p:nvSpPr>
          <p:cNvPr id="84" name="Google Shape;84;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600"/>
              <a:buNone/>
              <a:defRPr sz="1600"/>
            </a:lvl1pPr>
            <a:lvl2pPr indent="-228600" lvl="1" marL="914400" algn="l">
              <a:lnSpc>
                <a:spcPct val="110000"/>
              </a:lnSpc>
              <a:spcBef>
                <a:spcPts val="500"/>
              </a:spcBef>
              <a:spcAft>
                <a:spcPts val="0"/>
              </a:spcAft>
              <a:buSzPts val="1400"/>
              <a:buNone/>
              <a:defRPr sz="1400"/>
            </a:lvl2pPr>
            <a:lvl3pPr indent="-228600" lvl="2" marL="1371600" algn="l">
              <a:lnSpc>
                <a:spcPct val="110000"/>
              </a:lnSpc>
              <a:spcBef>
                <a:spcPts val="500"/>
              </a:spcBef>
              <a:spcAft>
                <a:spcPts val="0"/>
              </a:spcAft>
              <a:buSzPts val="1200"/>
              <a:buNone/>
              <a:defRPr sz="1200"/>
            </a:lvl3pPr>
            <a:lvl4pPr indent="-228600" lvl="3" marL="1828800" algn="l">
              <a:lnSpc>
                <a:spcPct val="110000"/>
              </a:lnSpc>
              <a:spcBef>
                <a:spcPts val="500"/>
              </a:spcBef>
              <a:spcAft>
                <a:spcPts val="0"/>
              </a:spcAft>
              <a:buSzPts val="1000"/>
              <a:buNone/>
              <a:defRPr sz="1000"/>
            </a:lvl4pPr>
            <a:lvl5pPr indent="-228600" lvl="4" marL="2286000" algn="l">
              <a:lnSpc>
                <a:spcPct val="11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0"/>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1"/>
          <p:cNvSpPr/>
          <p:nvPr/>
        </p:nvSpPr>
        <p:spPr>
          <a:xfrm>
            <a:off x="0" y="0"/>
            <a:ext cx="12188952" cy="6858000"/>
          </a:xfrm>
          <a:prstGeom prst="rect">
            <a:avLst/>
          </a:prstGeom>
          <a:solidFill>
            <a:schemeClr val="lt2"/>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7" name="Google Shape;7;p31"/>
          <p:cNvSpPr/>
          <p:nvPr/>
        </p:nvSpPr>
        <p:spPr>
          <a:xfrm rot="10800000">
            <a:off x="692844" y="-3086"/>
            <a:ext cx="1326111" cy="597603"/>
          </a:xfrm>
          <a:custGeom>
            <a:rect b="b" l="l" r="r" t="t"/>
            <a:pathLst>
              <a:path extrusionOk="0" h="679363" w="1482102">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595959"/>
                </a:solidFill>
                <a:latin typeface="Avenir"/>
                <a:ea typeface="Avenir"/>
                <a:cs typeface="Avenir"/>
                <a:sym typeface="Avenir"/>
              </a:rPr>
              <a:t> </a:t>
            </a:r>
            <a:endParaRPr/>
          </a:p>
        </p:txBody>
      </p:sp>
      <p:sp>
        <p:nvSpPr>
          <p:cNvPr id="8" name="Google Shape;8;p31"/>
          <p:cNvSpPr/>
          <p:nvPr/>
        </p:nvSpPr>
        <p:spPr>
          <a:xfrm>
            <a:off x="10439256" y="6172200"/>
            <a:ext cx="1482102" cy="679363"/>
          </a:xfrm>
          <a:custGeom>
            <a:rect b="b" l="l" r="r" t="t"/>
            <a:pathLst>
              <a:path extrusionOk="0" h="679363" w="1482102">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595959"/>
                </a:solidFill>
                <a:latin typeface="Avenir"/>
                <a:ea typeface="Avenir"/>
                <a:cs typeface="Avenir"/>
                <a:sym typeface="Avenir"/>
              </a:rPr>
              <a:t> </a:t>
            </a:r>
            <a:endParaRPr/>
          </a:p>
        </p:txBody>
      </p:sp>
      <p:sp>
        <p:nvSpPr>
          <p:cNvPr id="9" name="Google Shape;9;p31"/>
          <p:cNvSpPr/>
          <p:nvPr/>
        </p:nvSpPr>
        <p:spPr>
          <a:xfrm>
            <a:off x="7977352" y="5197178"/>
            <a:ext cx="4211600" cy="1660822"/>
          </a:xfrm>
          <a:custGeom>
            <a:rect b="b" l="l" r="r" t="t"/>
            <a:pathLst>
              <a:path extrusionOk="0" h="1660822" w="421160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0" name="Google Shape;10;p31"/>
          <p:cNvGrpSpPr/>
          <p:nvPr/>
        </p:nvGrpSpPr>
        <p:grpSpPr>
          <a:xfrm>
            <a:off x="10849" y="15178"/>
            <a:ext cx="2198951" cy="3331254"/>
            <a:chOff x="4473129" y="923925"/>
            <a:chExt cx="3308947" cy="5012817"/>
          </a:xfrm>
        </p:grpSpPr>
        <p:sp>
          <p:nvSpPr>
            <p:cNvPr id="11" name="Google Shape;11;p31"/>
            <p:cNvSpPr/>
            <p:nvPr/>
          </p:nvSpPr>
          <p:spPr>
            <a:xfrm>
              <a:off x="4485988" y="924020"/>
              <a:ext cx="3296088" cy="5012722"/>
            </a:xfrm>
            <a:custGeom>
              <a:rect b="b" l="l" r="r" t="t"/>
              <a:pathLst>
                <a:path extrusionOk="0" h="5012722" w="3296088">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 name="Google Shape;12;p31"/>
            <p:cNvSpPr/>
            <p:nvPr/>
          </p:nvSpPr>
          <p:spPr>
            <a:xfrm>
              <a:off x="4473129" y="923925"/>
              <a:ext cx="2977477" cy="4627149"/>
            </a:xfrm>
            <a:custGeom>
              <a:rect b="b" l="l" r="r" t="t"/>
              <a:pathLst>
                <a:path extrusionOk="0" h="4627149" w="2977477">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 name="Google Shape;13;p31"/>
            <p:cNvSpPr/>
            <p:nvPr/>
          </p:nvSpPr>
          <p:spPr>
            <a:xfrm>
              <a:off x="4494561" y="923925"/>
              <a:ext cx="2356712" cy="4118991"/>
            </a:xfrm>
            <a:custGeom>
              <a:rect b="b" l="l" r="r" t="t"/>
              <a:pathLst>
                <a:path extrusionOk="0" h="4118991" w="2356712">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 name="Google Shape;14;p31"/>
            <p:cNvSpPr/>
            <p:nvPr/>
          </p:nvSpPr>
          <p:spPr>
            <a:xfrm>
              <a:off x="4473129" y="923925"/>
              <a:ext cx="2059193" cy="3980116"/>
            </a:xfrm>
            <a:custGeom>
              <a:rect b="b" l="l" r="r" t="t"/>
              <a:pathLst>
                <a:path extrusionOk="0" h="3980116" w="2059193">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 name="Google Shape;15;p31"/>
            <p:cNvSpPr/>
            <p:nvPr/>
          </p:nvSpPr>
          <p:spPr>
            <a:xfrm>
              <a:off x="4485131" y="1719357"/>
              <a:ext cx="743796" cy="2867501"/>
            </a:xfrm>
            <a:custGeom>
              <a:rect b="b" l="l" r="r" t="t"/>
              <a:pathLst>
                <a:path extrusionOk="0" h="2867501" w="743796">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 name="Google Shape;16;p31"/>
            <p:cNvSpPr/>
            <p:nvPr/>
          </p:nvSpPr>
          <p:spPr>
            <a:xfrm>
              <a:off x="4473129" y="1912731"/>
              <a:ext cx="597294" cy="2543540"/>
            </a:xfrm>
            <a:custGeom>
              <a:rect b="b" l="l" r="r" t="t"/>
              <a:pathLst>
                <a:path extrusionOk="0" h="2543540" w="597294">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 name="Google Shape;17;p31"/>
            <p:cNvSpPr/>
            <p:nvPr/>
          </p:nvSpPr>
          <p:spPr>
            <a:xfrm>
              <a:off x="4491417" y="2227197"/>
              <a:ext cx="389425" cy="2011236"/>
            </a:xfrm>
            <a:custGeom>
              <a:rect b="b" l="l" r="r" t="t"/>
              <a:pathLst>
                <a:path extrusionOk="0" h="2011236" w="389425">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nvGrpSpPr>
          <p:cNvPr id="18" name="Google Shape;18;p31"/>
          <p:cNvGrpSpPr/>
          <p:nvPr/>
        </p:nvGrpSpPr>
        <p:grpSpPr>
          <a:xfrm>
            <a:off x="8610600" y="3276600"/>
            <a:ext cx="3529260" cy="3581399"/>
            <a:chOff x="4114800" y="1423987"/>
            <a:chExt cx="3961542" cy="4007547"/>
          </a:xfrm>
        </p:grpSpPr>
        <p:sp>
          <p:nvSpPr>
            <p:cNvPr id="19" name="Google Shape;19;p31"/>
            <p:cNvSpPr/>
            <p:nvPr/>
          </p:nvSpPr>
          <p:spPr>
            <a:xfrm>
              <a:off x="4114800" y="1423987"/>
              <a:ext cx="3946874" cy="3989641"/>
            </a:xfrm>
            <a:custGeom>
              <a:rect b="b" l="l" r="r" t="t"/>
              <a:pathLst>
                <a:path extrusionOk="0" h="3989641" w="3946874">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 name="Google Shape;20;p31"/>
            <p:cNvSpPr/>
            <p:nvPr/>
          </p:nvSpPr>
          <p:spPr>
            <a:xfrm>
              <a:off x="4395978" y="2441733"/>
              <a:ext cx="3665410" cy="2985611"/>
            </a:xfrm>
            <a:custGeom>
              <a:rect b="b" l="l" r="r" t="t"/>
              <a:pathLst>
                <a:path extrusionOk="0" h="2985611" w="366541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 name="Google Shape;21;p31"/>
            <p:cNvSpPr/>
            <p:nvPr/>
          </p:nvSpPr>
          <p:spPr>
            <a:xfrm>
              <a:off x="7790402" y="5229700"/>
              <a:ext cx="285940" cy="199072"/>
            </a:xfrm>
            <a:custGeom>
              <a:rect b="b" l="l" r="r" t="t"/>
              <a:pathLst>
                <a:path extrusionOk="0" h="199072" w="285940">
                  <a:moveTo>
                    <a:pt x="0" y="199073"/>
                  </a:moveTo>
                  <a:cubicBezTo>
                    <a:pt x="0" y="199073"/>
                    <a:pt x="242125" y="39243"/>
                    <a:pt x="285940"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 name="Google Shape;22;p31"/>
            <p:cNvSpPr/>
            <p:nvPr/>
          </p:nvSpPr>
          <p:spPr>
            <a:xfrm>
              <a:off x="7393114" y="5049773"/>
              <a:ext cx="655796" cy="381190"/>
            </a:xfrm>
            <a:custGeom>
              <a:rect b="b" l="l" r="r" t="t"/>
              <a:pathLst>
                <a:path extrusionOk="0" h="381190" w="655796">
                  <a:moveTo>
                    <a:pt x="0" y="381190"/>
                  </a:moveTo>
                  <a:cubicBezTo>
                    <a:pt x="0" y="381190"/>
                    <a:pt x="461105" y="172117"/>
                    <a:pt x="655796"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 name="Google Shape;23;p31"/>
            <p:cNvSpPr/>
            <p:nvPr/>
          </p:nvSpPr>
          <p:spPr>
            <a:xfrm>
              <a:off x="5154072" y="3867816"/>
              <a:ext cx="2907315" cy="1544764"/>
            </a:xfrm>
            <a:custGeom>
              <a:rect b="b" l="l" r="r" t="t"/>
              <a:pathLst>
                <a:path extrusionOk="0" h="1544764" w="2907315">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 name="Google Shape;24;p31"/>
            <p:cNvSpPr/>
            <p:nvPr/>
          </p:nvSpPr>
          <p:spPr>
            <a:xfrm>
              <a:off x="4907946" y="3479100"/>
              <a:ext cx="3168300" cy="1952434"/>
            </a:xfrm>
            <a:custGeom>
              <a:rect b="b" l="l" r="r" t="t"/>
              <a:pathLst>
                <a:path extrusionOk="0" h="1952434" w="316830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 name="Google Shape;25;p31"/>
            <p:cNvSpPr/>
            <p:nvPr/>
          </p:nvSpPr>
          <p:spPr>
            <a:xfrm>
              <a:off x="4704778" y="2976752"/>
              <a:ext cx="3356800" cy="2452020"/>
            </a:xfrm>
            <a:custGeom>
              <a:rect b="b" l="l" r="r" t="t"/>
              <a:pathLst>
                <a:path extrusionOk="0" h="2452020" w="335680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
        <p:nvSpPr>
          <p:cNvPr id="26" name="Google Shape;2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accent5"/>
              </a:buClr>
              <a:buSzPts val="2800"/>
              <a:buFont typeface="Avenir"/>
              <a:buChar char="+"/>
              <a:defRPr b="0" i="0" sz="2800" u="none" cap="none" strike="noStrike">
                <a:solidFill>
                  <a:schemeClr val="dk2"/>
                </a:solidFill>
                <a:latin typeface="Avenir"/>
                <a:ea typeface="Avenir"/>
                <a:cs typeface="Avenir"/>
                <a:sym typeface="Avenir"/>
              </a:defRPr>
            </a:lvl1pPr>
            <a:lvl2pPr indent="-381000" lvl="1" marL="914400" marR="0" rtl="0" algn="l">
              <a:lnSpc>
                <a:spcPct val="110000"/>
              </a:lnSpc>
              <a:spcBef>
                <a:spcPts val="500"/>
              </a:spcBef>
              <a:spcAft>
                <a:spcPts val="0"/>
              </a:spcAft>
              <a:buClr>
                <a:schemeClr val="accent5"/>
              </a:buClr>
              <a:buSzPts val="2400"/>
              <a:buFont typeface="Avenir"/>
              <a:buChar char="+"/>
              <a:defRPr b="0" i="0" sz="2400" u="none" cap="none" strike="noStrike">
                <a:solidFill>
                  <a:schemeClr val="dk2"/>
                </a:solidFill>
                <a:latin typeface="Avenir"/>
                <a:ea typeface="Avenir"/>
                <a:cs typeface="Avenir"/>
                <a:sym typeface="Avenir"/>
              </a:defRPr>
            </a:lvl2pPr>
            <a:lvl3pPr indent="-355600" lvl="2" marL="1371600" marR="0" rtl="0" algn="l">
              <a:lnSpc>
                <a:spcPct val="110000"/>
              </a:lnSpc>
              <a:spcBef>
                <a:spcPts val="500"/>
              </a:spcBef>
              <a:spcAft>
                <a:spcPts val="0"/>
              </a:spcAft>
              <a:buClr>
                <a:schemeClr val="accent5"/>
              </a:buClr>
              <a:buSzPts val="2000"/>
              <a:buFont typeface="Avenir"/>
              <a:buChar char="+"/>
              <a:defRPr b="0" i="0" sz="2000" u="none" cap="none" strike="noStrike">
                <a:solidFill>
                  <a:schemeClr val="dk2"/>
                </a:solidFill>
                <a:latin typeface="Avenir"/>
                <a:ea typeface="Avenir"/>
                <a:cs typeface="Avenir"/>
                <a:sym typeface="Avenir"/>
              </a:defRPr>
            </a:lvl3pPr>
            <a:lvl4pPr indent="-342900" lvl="3" marL="1828800" marR="0" rtl="0" algn="l">
              <a:lnSpc>
                <a:spcPct val="110000"/>
              </a:lnSpc>
              <a:spcBef>
                <a:spcPts val="500"/>
              </a:spcBef>
              <a:spcAft>
                <a:spcPts val="0"/>
              </a:spcAft>
              <a:buClr>
                <a:schemeClr val="accent5"/>
              </a:buClr>
              <a:buSzPts val="1800"/>
              <a:buFont typeface="Avenir"/>
              <a:buChar char="+"/>
              <a:defRPr b="0" i="0" sz="1800" u="none" cap="none" strike="noStrike">
                <a:solidFill>
                  <a:schemeClr val="dk2"/>
                </a:solidFill>
                <a:latin typeface="Avenir"/>
                <a:ea typeface="Avenir"/>
                <a:cs typeface="Avenir"/>
                <a:sym typeface="Avenir"/>
              </a:defRPr>
            </a:lvl4pPr>
            <a:lvl5pPr indent="-342900" lvl="4" marL="2286000" marR="0" rtl="0" algn="l">
              <a:lnSpc>
                <a:spcPct val="110000"/>
              </a:lnSpc>
              <a:spcBef>
                <a:spcPts val="500"/>
              </a:spcBef>
              <a:spcAft>
                <a:spcPts val="0"/>
              </a:spcAft>
              <a:buClr>
                <a:schemeClr val="accent5"/>
              </a:buClr>
              <a:buSzPts val="1800"/>
              <a:buFont typeface="Avenir"/>
              <a:buChar char="+"/>
              <a:defRPr b="0" i="0" sz="1800" u="none" cap="none" strike="noStrike">
                <a:solidFill>
                  <a:schemeClr val="dk2"/>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28" name="Google Shape;2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cap="none">
                <a:solidFill>
                  <a:schemeClr val="accen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9" name="Google Shape;2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cap="none">
                <a:solidFill>
                  <a:schemeClr val="accen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30" name="Google Shape;30;p31"/>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900" u="none" cap="none">
                <a:solidFill>
                  <a:schemeClr val="accent1"/>
                </a:solidFill>
                <a:latin typeface="Avenir"/>
                <a:ea typeface="Avenir"/>
                <a:cs typeface="Avenir"/>
                <a:sym typeface="Avenir"/>
              </a:defRPr>
            </a:lvl1pPr>
            <a:lvl2pPr indent="0" lvl="1" marL="0" marR="0" rtl="0" algn="r">
              <a:spcBef>
                <a:spcPts val="0"/>
              </a:spcBef>
              <a:buNone/>
              <a:defRPr b="0" sz="900" u="none" cap="none">
                <a:solidFill>
                  <a:schemeClr val="accent1"/>
                </a:solidFill>
                <a:latin typeface="Avenir"/>
                <a:ea typeface="Avenir"/>
                <a:cs typeface="Avenir"/>
                <a:sym typeface="Avenir"/>
              </a:defRPr>
            </a:lvl2pPr>
            <a:lvl3pPr indent="0" lvl="2" marL="0" marR="0" rtl="0" algn="r">
              <a:spcBef>
                <a:spcPts val="0"/>
              </a:spcBef>
              <a:buNone/>
              <a:defRPr b="0" sz="900" u="none" cap="none">
                <a:solidFill>
                  <a:schemeClr val="accent1"/>
                </a:solidFill>
                <a:latin typeface="Avenir"/>
                <a:ea typeface="Avenir"/>
                <a:cs typeface="Avenir"/>
                <a:sym typeface="Avenir"/>
              </a:defRPr>
            </a:lvl3pPr>
            <a:lvl4pPr indent="0" lvl="3" marL="0" marR="0" rtl="0" algn="r">
              <a:spcBef>
                <a:spcPts val="0"/>
              </a:spcBef>
              <a:buNone/>
              <a:defRPr b="0" sz="900" u="none" cap="none">
                <a:solidFill>
                  <a:schemeClr val="accent1"/>
                </a:solidFill>
                <a:latin typeface="Avenir"/>
                <a:ea typeface="Avenir"/>
                <a:cs typeface="Avenir"/>
                <a:sym typeface="Avenir"/>
              </a:defRPr>
            </a:lvl4pPr>
            <a:lvl5pPr indent="0" lvl="4" marL="0" marR="0" rtl="0" algn="r">
              <a:spcBef>
                <a:spcPts val="0"/>
              </a:spcBef>
              <a:buNone/>
              <a:defRPr b="0" sz="900" u="none" cap="none">
                <a:solidFill>
                  <a:schemeClr val="accent1"/>
                </a:solidFill>
                <a:latin typeface="Avenir"/>
                <a:ea typeface="Avenir"/>
                <a:cs typeface="Avenir"/>
                <a:sym typeface="Avenir"/>
              </a:defRPr>
            </a:lvl5pPr>
            <a:lvl6pPr indent="0" lvl="5" marL="0" marR="0" rtl="0" algn="r">
              <a:spcBef>
                <a:spcPts val="0"/>
              </a:spcBef>
              <a:buNone/>
              <a:defRPr b="0" sz="900" u="none" cap="none">
                <a:solidFill>
                  <a:schemeClr val="accent1"/>
                </a:solidFill>
                <a:latin typeface="Avenir"/>
                <a:ea typeface="Avenir"/>
                <a:cs typeface="Avenir"/>
                <a:sym typeface="Avenir"/>
              </a:defRPr>
            </a:lvl6pPr>
            <a:lvl7pPr indent="0" lvl="6" marL="0" marR="0" rtl="0" algn="r">
              <a:spcBef>
                <a:spcPts val="0"/>
              </a:spcBef>
              <a:buNone/>
              <a:defRPr b="0" sz="900" u="none" cap="none">
                <a:solidFill>
                  <a:schemeClr val="accent1"/>
                </a:solidFill>
                <a:latin typeface="Avenir"/>
                <a:ea typeface="Avenir"/>
                <a:cs typeface="Avenir"/>
                <a:sym typeface="Avenir"/>
              </a:defRPr>
            </a:lvl7pPr>
            <a:lvl8pPr indent="0" lvl="7" marL="0" marR="0" rtl="0" algn="r">
              <a:spcBef>
                <a:spcPts val="0"/>
              </a:spcBef>
              <a:buNone/>
              <a:defRPr b="0" sz="900" u="none" cap="none">
                <a:solidFill>
                  <a:schemeClr val="accent1"/>
                </a:solidFill>
                <a:latin typeface="Avenir"/>
                <a:ea typeface="Avenir"/>
                <a:cs typeface="Avenir"/>
                <a:sym typeface="Avenir"/>
              </a:defRPr>
            </a:lvl8pPr>
            <a:lvl9pPr indent="0" lvl="8" marL="0" marR="0" rtl="0" algn="r">
              <a:spcBef>
                <a:spcPts val="0"/>
              </a:spcBef>
              <a:buNone/>
              <a:defRPr b="0" sz="900" u="none" cap="none">
                <a:solidFill>
                  <a:schemeClr val="accen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thukyluat.vn/vb/luat-canh-tranh-2018-5445e.html#dieu_29-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thuvienphapluat.vn/van-ban/doanh-nghiep/Luat-Doanh-nghiep-so-59-2020-QH14-427301.aspx"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p:nvPr/>
        </p:nvSpPr>
        <p:spPr>
          <a:xfrm>
            <a:off x="554181" y="1087581"/>
            <a:ext cx="10640291" cy="4682837"/>
          </a:xfrm>
          <a:prstGeom prst="roundRect">
            <a:avLst>
              <a:gd fmla="val 16667" name="adj"/>
            </a:avLst>
          </a:prstGeom>
          <a:solidFill>
            <a:schemeClr val="accent1"/>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142875" lvl="0" marL="0" marR="0" rtl="0" algn="ctr">
              <a:lnSpc>
                <a:spcPct val="115000"/>
              </a:lnSpc>
              <a:spcBef>
                <a:spcPts val="0"/>
              </a:spcBef>
              <a:spcAft>
                <a:spcPts val="0"/>
              </a:spcAft>
              <a:buNone/>
            </a:pPr>
            <a:r>
              <a:rPr b="1" lang="en-US" sz="6000">
                <a:solidFill>
                  <a:schemeClr val="lt1"/>
                </a:solidFill>
                <a:latin typeface="Tahoma"/>
                <a:ea typeface="Tahoma"/>
                <a:cs typeface="Tahoma"/>
                <a:sym typeface="Tahoma"/>
              </a:rPr>
              <a:t>CHƯƠNG I: TỔNG QUAN VỀ QUẢN TRỊ DOANH NGHIỆP</a:t>
            </a:r>
            <a:endParaRPr sz="6000">
              <a:solidFill>
                <a:schemeClr val="lt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838200" y="365125"/>
            <a:ext cx="10799618"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Tahoma"/>
              <a:buNone/>
            </a:pPr>
            <a:r>
              <a:rPr b="1" lang="en-US" sz="4400">
                <a:latin typeface="Tahoma"/>
                <a:ea typeface="Tahoma"/>
                <a:cs typeface="Tahoma"/>
                <a:sym typeface="Tahoma"/>
              </a:rPr>
              <a:t>3. Quyền sở hữu và quản lý doanh nghiệp</a:t>
            </a:r>
            <a:br>
              <a:rPr lang="en-US" sz="4400">
                <a:latin typeface="Tahoma"/>
                <a:ea typeface="Tahoma"/>
                <a:cs typeface="Tahoma"/>
                <a:sym typeface="Tahoma"/>
              </a:rPr>
            </a:br>
            <a:endParaRPr/>
          </a:p>
        </p:txBody>
      </p:sp>
      <p:graphicFrame>
        <p:nvGraphicFramePr>
          <p:cNvPr id="159" name="Google Shape;159;p10"/>
          <p:cNvGraphicFramePr/>
          <p:nvPr/>
        </p:nvGraphicFramePr>
        <p:xfrm>
          <a:off x="1371600" y="1219201"/>
          <a:ext cx="3000000" cy="3000000"/>
        </p:xfrm>
        <a:graphic>
          <a:graphicData uri="http://schemas.openxmlformats.org/drawingml/2006/table">
            <a:tbl>
              <a:tblPr>
                <a:noFill/>
                <a:tableStyleId>{C2058305-9A8A-4993-A3D6-239F2D5506DA}</a:tableStyleId>
              </a:tblPr>
              <a:tblGrid>
                <a:gridCol w="3265050"/>
                <a:gridCol w="3265050"/>
                <a:gridCol w="3265050"/>
              </a:tblGrid>
              <a:tr h="448050">
                <a:tc>
                  <a:txBody>
                    <a:bodyPr/>
                    <a:lstStyle/>
                    <a:p>
                      <a:pPr indent="0" lvl="0" marL="0" marR="0" rtl="0" algn="ctr">
                        <a:spcBef>
                          <a:spcPts val="0"/>
                        </a:spcBef>
                        <a:spcAft>
                          <a:spcPts val="0"/>
                        </a:spcAft>
                        <a:buNone/>
                      </a:pPr>
                      <a:r>
                        <a:rPr b="1" lang="en-US" sz="1400" u="none" cap="none" strike="noStrike">
                          <a:latin typeface="Tahoma"/>
                          <a:ea typeface="Tahoma"/>
                          <a:cs typeface="Tahoma"/>
                          <a:sym typeface="Tahoma"/>
                        </a:rPr>
                        <a:t>Cơ sở để so sánh</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400" u="none" cap="none" strike="noStrike">
                          <a:latin typeface="Tahoma"/>
                          <a:ea typeface="Tahoma"/>
                          <a:cs typeface="Tahoma"/>
                          <a:sym typeface="Tahoma"/>
                        </a:rPr>
                        <a:t>Doanh nhân</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400" u="none" cap="none" strike="noStrike">
                          <a:latin typeface="Tahoma"/>
                          <a:ea typeface="Tahoma"/>
                          <a:cs typeface="Tahoma"/>
                          <a:sym typeface="Tahoma"/>
                        </a:rPr>
                        <a:t>Quản lý</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41300">
                <a:tc>
                  <a:txBody>
                    <a:bodyPr/>
                    <a:lstStyle/>
                    <a:p>
                      <a:pPr indent="0" lvl="0" marL="0" marR="0" rtl="0" algn="l">
                        <a:spcBef>
                          <a:spcPts val="0"/>
                        </a:spcBef>
                        <a:spcAft>
                          <a:spcPts val="0"/>
                        </a:spcAft>
                        <a:buNone/>
                      </a:pPr>
                      <a:r>
                        <a:rPr b="1" lang="en-US" sz="1400" u="none" cap="none" strike="noStrike">
                          <a:latin typeface="Tahoma"/>
                          <a:ea typeface="Tahoma"/>
                          <a:cs typeface="Tahoma"/>
                          <a:sym typeface="Tahoma"/>
                        </a:rPr>
                        <a:t>Ý nghĩa</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latin typeface="Tahoma"/>
                          <a:ea typeface="Tahoma"/>
                          <a:cs typeface="Tahoma"/>
                          <a:sym typeface="Tahoma"/>
                        </a:rPr>
                        <a:t>Doanh nhân đề cập đến một người tạo ra một doanh nghiệp, bằng cách chấp nhận rủi ro tài chính để có được lợi nhuận.</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latin typeface="Tahoma"/>
                          <a:ea typeface="Tahoma"/>
                          <a:cs typeface="Tahoma"/>
                          <a:sym typeface="Tahoma"/>
                        </a:rPr>
                        <a:t>Người quản lý là một cá nhân chịu trách nhiệm kiểm soát và điều hành tổ chức.</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8050">
                <a:tc>
                  <a:txBody>
                    <a:bodyPr/>
                    <a:lstStyle/>
                    <a:p>
                      <a:pPr indent="0" lvl="0" marL="0" marR="0" rtl="0" algn="l">
                        <a:spcBef>
                          <a:spcPts val="0"/>
                        </a:spcBef>
                        <a:spcAft>
                          <a:spcPts val="0"/>
                        </a:spcAft>
                        <a:buNone/>
                      </a:pPr>
                      <a:r>
                        <a:rPr b="1" lang="en-US" sz="1400" u="none" cap="none" strike="noStrike">
                          <a:latin typeface="Tahoma"/>
                          <a:ea typeface="Tahoma"/>
                          <a:cs typeface="Tahoma"/>
                          <a:sym typeface="Tahoma"/>
                        </a:rPr>
                        <a:t>Tiêu điểm</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latin typeface="Tahoma"/>
                          <a:ea typeface="Tahoma"/>
                          <a:cs typeface="Tahoma"/>
                          <a:sym typeface="Tahoma"/>
                        </a:rPr>
                        <a:t>Khởi nghiệp</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latin typeface="Tahoma"/>
                          <a:ea typeface="Tahoma"/>
                          <a:cs typeface="Tahoma"/>
                          <a:sym typeface="Tahoma"/>
                        </a:rPr>
                        <a:t>Hoạt động liên tục</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8050">
                <a:tc>
                  <a:txBody>
                    <a:bodyPr/>
                    <a:lstStyle/>
                    <a:p>
                      <a:pPr indent="0" lvl="0" marL="0" marR="0" rtl="0" algn="l">
                        <a:spcBef>
                          <a:spcPts val="0"/>
                        </a:spcBef>
                        <a:spcAft>
                          <a:spcPts val="0"/>
                        </a:spcAft>
                        <a:buNone/>
                      </a:pPr>
                      <a:r>
                        <a:rPr b="1" lang="en-US" sz="1400" u="none" cap="none" strike="noStrike">
                          <a:latin typeface="Tahoma"/>
                          <a:ea typeface="Tahoma"/>
                          <a:cs typeface="Tahoma"/>
                          <a:sym typeface="Tahoma"/>
                        </a:rPr>
                        <a:t>Động lực chính</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latin typeface="Tahoma"/>
                          <a:ea typeface="Tahoma"/>
                          <a:cs typeface="Tahoma"/>
                          <a:sym typeface="Tahoma"/>
                        </a:rPr>
                        <a:t>Thành tích</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latin typeface="Tahoma"/>
                          <a:ea typeface="Tahoma"/>
                          <a:cs typeface="Tahoma"/>
                          <a:sym typeface="Tahoma"/>
                        </a:rPr>
                        <a:t>Quyền lực</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8050">
                <a:tc>
                  <a:txBody>
                    <a:bodyPr/>
                    <a:lstStyle/>
                    <a:p>
                      <a:pPr indent="0" lvl="0" marL="0" marR="0" rtl="0" algn="l">
                        <a:spcBef>
                          <a:spcPts val="0"/>
                        </a:spcBef>
                        <a:spcAft>
                          <a:spcPts val="0"/>
                        </a:spcAft>
                        <a:buNone/>
                      </a:pPr>
                      <a:r>
                        <a:rPr b="1" lang="en-US" sz="1400" u="none" cap="none" strike="noStrike">
                          <a:latin typeface="Tahoma"/>
                          <a:ea typeface="Tahoma"/>
                          <a:cs typeface="Tahoma"/>
                          <a:sym typeface="Tahoma"/>
                        </a:rPr>
                        <a:t>Tiếp cận nhiệm vụ</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latin typeface="Tahoma"/>
                          <a:ea typeface="Tahoma"/>
                          <a:cs typeface="Tahoma"/>
                          <a:sym typeface="Tahoma"/>
                        </a:rPr>
                        <a:t>Không chính thức</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latin typeface="Tahoma"/>
                          <a:ea typeface="Tahoma"/>
                          <a:cs typeface="Tahoma"/>
                          <a:sym typeface="Tahoma"/>
                        </a:rPr>
                        <a:t>Chính thức</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8050">
                <a:tc>
                  <a:txBody>
                    <a:bodyPr/>
                    <a:lstStyle/>
                    <a:p>
                      <a:pPr indent="0" lvl="0" marL="0" marR="0" rtl="0" algn="l">
                        <a:spcBef>
                          <a:spcPts val="0"/>
                        </a:spcBef>
                        <a:spcAft>
                          <a:spcPts val="0"/>
                        </a:spcAft>
                        <a:buNone/>
                      </a:pPr>
                      <a:r>
                        <a:rPr b="1" lang="en-US" sz="1400" u="none" cap="none" strike="noStrike">
                          <a:latin typeface="Tahoma"/>
                          <a:ea typeface="Tahoma"/>
                          <a:cs typeface="Tahoma"/>
                          <a:sym typeface="Tahoma"/>
                        </a:rPr>
                        <a:t>Trạng thái</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400" u="none" cap="none" strike="noStrike">
                          <a:latin typeface="Tahoma"/>
                          <a:ea typeface="Tahoma"/>
                          <a:cs typeface="Tahoma"/>
                          <a:sym typeface="Tahoma"/>
                        </a:rPr>
                        <a:t>Chủ nhân</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400" u="none" cap="none" strike="noStrike">
                          <a:latin typeface="Tahoma"/>
                          <a:ea typeface="Tahoma"/>
                          <a:cs typeface="Tahoma"/>
                          <a:sym typeface="Tahoma"/>
                        </a:rPr>
                        <a:t>Nhân viên</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8050">
                <a:tc>
                  <a:txBody>
                    <a:bodyPr/>
                    <a:lstStyle/>
                    <a:p>
                      <a:pPr indent="0" lvl="0" marL="0" marR="0" rtl="0" algn="l">
                        <a:spcBef>
                          <a:spcPts val="0"/>
                        </a:spcBef>
                        <a:spcAft>
                          <a:spcPts val="0"/>
                        </a:spcAft>
                        <a:buNone/>
                      </a:pPr>
                      <a:r>
                        <a:rPr b="1" lang="en-US" sz="1400" u="none" cap="none" strike="noStrike">
                          <a:latin typeface="Tahoma"/>
                          <a:ea typeface="Tahoma"/>
                          <a:cs typeface="Tahoma"/>
                          <a:sym typeface="Tahoma"/>
                        </a:rPr>
                        <a:t>Phần thưởng</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latin typeface="Tahoma"/>
                          <a:ea typeface="Tahoma"/>
                          <a:cs typeface="Tahoma"/>
                          <a:sym typeface="Tahoma"/>
                        </a:rPr>
                        <a:t>Lợi nhuận</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latin typeface="Tahoma"/>
                          <a:ea typeface="Tahoma"/>
                          <a:cs typeface="Tahoma"/>
                          <a:sym typeface="Tahoma"/>
                        </a:rPr>
                        <a:t>Lương</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8050">
                <a:tc>
                  <a:txBody>
                    <a:bodyPr/>
                    <a:lstStyle/>
                    <a:p>
                      <a:pPr indent="0" lvl="0" marL="0" marR="0" rtl="0" algn="l">
                        <a:spcBef>
                          <a:spcPts val="0"/>
                        </a:spcBef>
                        <a:spcAft>
                          <a:spcPts val="0"/>
                        </a:spcAft>
                        <a:buNone/>
                      </a:pPr>
                      <a:r>
                        <a:rPr b="1" lang="en-US" sz="1400" u="none" cap="none" strike="noStrike">
                          <a:latin typeface="Tahoma"/>
                          <a:ea typeface="Tahoma"/>
                          <a:cs typeface="Tahoma"/>
                          <a:sym typeface="Tahoma"/>
                        </a:rPr>
                        <a:t>Quyết định</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latin typeface="Tahoma"/>
                          <a:ea typeface="Tahoma"/>
                          <a:cs typeface="Tahoma"/>
                          <a:sym typeface="Tahoma"/>
                        </a:rPr>
                        <a:t>Trực quan</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latin typeface="Tahoma"/>
                          <a:ea typeface="Tahoma"/>
                          <a:cs typeface="Tahoma"/>
                          <a:sym typeface="Tahoma"/>
                        </a:rPr>
                        <a:t>Tính toán</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8050">
                <a:tc>
                  <a:txBody>
                    <a:bodyPr/>
                    <a:lstStyle/>
                    <a:p>
                      <a:pPr indent="0" lvl="0" marL="0" marR="0" rtl="0" algn="l">
                        <a:spcBef>
                          <a:spcPts val="0"/>
                        </a:spcBef>
                        <a:spcAft>
                          <a:spcPts val="0"/>
                        </a:spcAft>
                        <a:buNone/>
                      </a:pPr>
                      <a:r>
                        <a:rPr b="1" lang="en-US" sz="1400" u="none" cap="none" strike="noStrike">
                          <a:latin typeface="Tahoma"/>
                          <a:ea typeface="Tahoma"/>
                          <a:cs typeface="Tahoma"/>
                          <a:sym typeface="Tahoma"/>
                        </a:rPr>
                        <a:t>Động lực</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latin typeface="Tahoma"/>
                          <a:ea typeface="Tahoma"/>
                          <a:cs typeface="Tahoma"/>
                          <a:sym typeface="Tahoma"/>
                        </a:rPr>
                        <a:t>Sáng tạo và cải tiến</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latin typeface="Tahoma"/>
                          <a:ea typeface="Tahoma"/>
                          <a:cs typeface="Tahoma"/>
                          <a:sym typeface="Tahoma"/>
                        </a:rPr>
                        <a:t>Giữ nguyên hiện trạng</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8050">
                <a:tc>
                  <a:txBody>
                    <a:bodyPr/>
                    <a:lstStyle/>
                    <a:p>
                      <a:pPr indent="0" lvl="0" marL="0" marR="0" rtl="0" algn="l">
                        <a:spcBef>
                          <a:spcPts val="0"/>
                        </a:spcBef>
                        <a:spcAft>
                          <a:spcPts val="0"/>
                        </a:spcAft>
                        <a:buNone/>
                      </a:pPr>
                      <a:r>
                        <a:rPr b="1" lang="en-US" sz="1400" u="none" cap="none" strike="noStrike">
                          <a:latin typeface="Tahoma"/>
                          <a:ea typeface="Tahoma"/>
                          <a:cs typeface="Tahoma"/>
                          <a:sym typeface="Tahoma"/>
                        </a:rPr>
                        <a:t>Định hướng rủi ro</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latin typeface="Tahoma"/>
                          <a:ea typeface="Tahoma"/>
                          <a:cs typeface="Tahoma"/>
                          <a:sym typeface="Tahoma"/>
                        </a:rPr>
                        <a:t>Kẻ mạo hiểm</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latin typeface="Tahoma"/>
                          <a:ea typeface="Tahoma"/>
                          <a:cs typeface="Tahoma"/>
                          <a:sym typeface="Tahoma"/>
                        </a:rPr>
                        <a:t>Không thích rủi ro</a:t>
                      </a:r>
                      <a:endParaRPr/>
                    </a:p>
                  </a:txBody>
                  <a:tcPr marT="75750" marB="75750" marR="75750" marL="7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p:nvPr/>
        </p:nvSpPr>
        <p:spPr>
          <a:xfrm>
            <a:off x="1468582" y="138546"/>
            <a:ext cx="9698181" cy="1537854"/>
          </a:xfrm>
          <a:prstGeom prst="roundRect">
            <a:avLst>
              <a:gd fmla="val 16667" name="adj"/>
            </a:avLst>
          </a:prstGeom>
          <a:solidFill>
            <a:schemeClr val="accent1"/>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Tahoma"/>
                <a:ea typeface="Tahoma"/>
                <a:cs typeface="Tahoma"/>
                <a:sym typeface="Tahoma"/>
              </a:rPr>
              <a:t>II. Môi trường hoạt động của doanh nghiệp</a:t>
            </a:r>
            <a:endParaRPr b="1" sz="3200">
              <a:solidFill>
                <a:schemeClr val="lt1"/>
              </a:solidFill>
              <a:latin typeface="Tahoma"/>
              <a:ea typeface="Tahoma"/>
              <a:cs typeface="Tahoma"/>
              <a:sym typeface="Tahoma"/>
            </a:endParaRPr>
          </a:p>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65" name="Google Shape;165;p11"/>
          <p:cNvSpPr/>
          <p:nvPr/>
        </p:nvSpPr>
        <p:spPr>
          <a:xfrm>
            <a:off x="2500744" y="2660072"/>
            <a:ext cx="7716982" cy="3477491"/>
          </a:xfrm>
          <a:prstGeom prst="roundRect">
            <a:avLst>
              <a:gd fmla="val 16667" name="adj"/>
            </a:avLst>
          </a:prstGeom>
          <a:solidFill>
            <a:schemeClr val="accent1"/>
          </a:solidFill>
          <a:ln cap="flat" cmpd="sng" w="12700">
            <a:solidFill>
              <a:srgbClr val="A63B1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3200">
                <a:solidFill>
                  <a:schemeClr val="lt1"/>
                </a:solidFill>
                <a:latin typeface="Tahoma"/>
                <a:ea typeface="Tahoma"/>
                <a:cs typeface="Tahoma"/>
                <a:sym typeface="Tahoma"/>
              </a:rPr>
              <a:t>1. Môi trường bên ngoài</a:t>
            </a:r>
            <a:endParaRPr b="1" sz="3200">
              <a:solidFill>
                <a:schemeClr val="lt1"/>
              </a:solidFill>
              <a:latin typeface="Tahoma"/>
              <a:ea typeface="Tahoma"/>
              <a:cs typeface="Tahoma"/>
              <a:sym typeface="Tahoma"/>
            </a:endParaRPr>
          </a:p>
        </p:txBody>
      </p:sp>
      <p:sp>
        <p:nvSpPr>
          <p:cNvPr id="166" name="Google Shape;166;p11"/>
          <p:cNvSpPr/>
          <p:nvPr/>
        </p:nvSpPr>
        <p:spPr>
          <a:xfrm>
            <a:off x="2500744" y="3671456"/>
            <a:ext cx="7716981" cy="1981200"/>
          </a:xfrm>
          <a:prstGeom prst="ellipse">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2. Môi trường bên trong</a:t>
            </a:r>
            <a:endParaRPr/>
          </a:p>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4945304" y="399741"/>
            <a:ext cx="7280564" cy="50637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Tahoma"/>
              <a:buNone/>
            </a:pPr>
            <a:r>
              <a:rPr b="1" lang="en-US" sz="4400">
                <a:latin typeface="Tahoma"/>
                <a:ea typeface="Tahoma"/>
                <a:cs typeface="Tahoma"/>
                <a:sym typeface="Tahoma"/>
              </a:rPr>
              <a:t>1. Môi trường bên ngoài</a:t>
            </a:r>
            <a:br>
              <a:rPr lang="en-US" sz="4400">
                <a:latin typeface="Tahoma"/>
                <a:ea typeface="Tahoma"/>
                <a:cs typeface="Tahoma"/>
                <a:sym typeface="Tahoma"/>
              </a:rPr>
            </a:br>
            <a:endParaRPr/>
          </a:p>
        </p:txBody>
      </p:sp>
      <p:sp>
        <p:nvSpPr>
          <p:cNvPr id="172" name="Google Shape;172;p12"/>
          <p:cNvSpPr/>
          <p:nvPr/>
        </p:nvSpPr>
        <p:spPr>
          <a:xfrm>
            <a:off x="4174837" y="3121891"/>
            <a:ext cx="2854037" cy="1920535"/>
          </a:xfrm>
          <a:prstGeom prst="ellipse">
            <a:avLst/>
          </a:prstGeom>
          <a:solidFill>
            <a:srgbClr val="A45E00"/>
          </a:solidFill>
          <a:ln cap="flat" cmpd="sng" w="12700">
            <a:solidFill>
              <a:srgbClr val="643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Tahoma"/>
                <a:ea typeface="Tahoma"/>
                <a:cs typeface="Tahoma"/>
                <a:sym typeface="Tahoma"/>
              </a:rPr>
              <a:t>Doanh nghiệp</a:t>
            </a:r>
            <a:endParaRPr b="1" sz="3200">
              <a:solidFill>
                <a:schemeClr val="lt1"/>
              </a:solidFill>
              <a:latin typeface="Tahoma"/>
              <a:ea typeface="Tahoma"/>
              <a:cs typeface="Tahoma"/>
              <a:sym typeface="Tahoma"/>
            </a:endParaRPr>
          </a:p>
        </p:txBody>
      </p:sp>
      <p:sp>
        <p:nvSpPr>
          <p:cNvPr id="173" name="Google Shape;173;p12"/>
          <p:cNvSpPr/>
          <p:nvPr/>
        </p:nvSpPr>
        <p:spPr>
          <a:xfrm>
            <a:off x="4461163" y="1690688"/>
            <a:ext cx="2410691" cy="922909"/>
          </a:xfrm>
          <a:prstGeom prst="rect">
            <a:avLst/>
          </a:prstGeom>
          <a:solidFill>
            <a:srgbClr val="FA8F00"/>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Tahoma"/>
                <a:ea typeface="Tahoma"/>
                <a:cs typeface="Tahoma"/>
                <a:sym typeface="Tahoma"/>
              </a:rPr>
              <a:t>Yếu tố công nghệ</a:t>
            </a:r>
            <a:endParaRPr sz="2800">
              <a:solidFill>
                <a:schemeClr val="lt1"/>
              </a:solidFill>
              <a:latin typeface="Tahoma"/>
              <a:ea typeface="Tahoma"/>
              <a:cs typeface="Tahoma"/>
              <a:sym typeface="Tahoma"/>
            </a:endParaRPr>
          </a:p>
        </p:txBody>
      </p:sp>
      <p:sp>
        <p:nvSpPr>
          <p:cNvPr id="174" name="Google Shape;174;p12"/>
          <p:cNvSpPr/>
          <p:nvPr/>
        </p:nvSpPr>
        <p:spPr>
          <a:xfrm>
            <a:off x="7666183" y="2910644"/>
            <a:ext cx="2438396" cy="900672"/>
          </a:xfrm>
          <a:prstGeom prst="rect">
            <a:avLst/>
          </a:prstGeom>
          <a:solidFill>
            <a:srgbClr val="FA8F00"/>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Tahoma"/>
                <a:ea typeface="Tahoma"/>
                <a:cs typeface="Tahoma"/>
                <a:sym typeface="Tahoma"/>
              </a:rPr>
              <a:t>Yếu tố tự nhiên</a:t>
            </a:r>
            <a:endParaRPr sz="2800">
              <a:solidFill>
                <a:schemeClr val="lt1"/>
              </a:solidFill>
              <a:latin typeface="Tahoma"/>
              <a:ea typeface="Tahoma"/>
              <a:cs typeface="Tahoma"/>
              <a:sym typeface="Tahoma"/>
            </a:endParaRPr>
          </a:p>
        </p:txBody>
      </p:sp>
      <p:sp>
        <p:nvSpPr>
          <p:cNvPr id="175" name="Google Shape;175;p12"/>
          <p:cNvSpPr/>
          <p:nvPr/>
        </p:nvSpPr>
        <p:spPr>
          <a:xfrm>
            <a:off x="682027" y="2996427"/>
            <a:ext cx="2438400" cy="775561"/>
          </a:xfrm>
          <a:prstGeom prst="rect">
            <a:avLst/>
          </a:prstGeom>
          <a:solidFill>
            <a:srgbClr val="FA8F00"/>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Tahoma"/>
                <a:ea typeface="Tahoma"/>
                <a:cs typeface="Tahoma"/>
                <a:sym typeface="Tahoma"/>
              </a:rPr>
              <a:t>Yếu tố kinh tế</a:t>
            </a:r>
            <a:endParaRPr sz="2800">
              <a:solidFill>
                <a:schemeClr val="lt1"/>
              </a:solidFill>
              <a:latin typeface="Tahoma"/>
              <a:ea typeface="Tahoma"/>
              <a:cs typeface="Tahoma"/>
              <a:sym typeface="Tahoma"/>
            </a:endParaRPr>
          </a:p>
        </p:txBody>
      </p:sp>
      <p:sp>
        <p:nvSpPr>
          <p:cNvPr id="176" name="Google Shape;176;p12"/>
          <p:cNvSpPr/>
          <p:nvPr/>
        </p:nvSpPr>
        <p:spPr>
          <a:xfrm>
            <a:off x="2125775" y="5513607"/>
            <a:ext cx="2438400" cy="900673"/>
          </a:xfrm>
          <a:prstGeom prst="rect">
            <a:avLst/>
          </a:prstGeom>
          <a:solidFill>
            <a:srgbClr val="FA8F00"/>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Tahoma"/>
                <a:ea typeface="Tahoma"/>
                <a:cs typeface="Tahoma"/>
                <a:sym typeface="Tahoma"/>
              </a:rPr>
              <a:t>Yếu tố chính trị - pháp luật</a:t>
            </a:r>
            <a:endParaRPr sz="2800">
              <a:solidFill>
                <a:schemeClr val="lt1"/>
              </a:solidFill>
              <a:latin typeface="Tahoma"/>
              <a:ea typeface="Tahoma"/>
              <a:cs typeface="Tahoma"/>
              <a:sym typeface="Tahoma"/>
            </a:endParaRPr>
          </a:p>
        </p:txBody>
      </p:sp>
      <p:cxnSp>
        <p:nvCxnSpPr>
          <p:cNvPr id="177" name="Google Shape;177;p12"/>
          <p:cNvCxnSpPr/>
          <p:nvPr/>
        </p:nvCxnSpPr>
        <p:spPr>
          <a:xfrm>
            <a:off x="5587999" y="2613597"/>
            <a:ext cx="0" cy="508294"/>
          </a:xfrm>
          <a:prstGeom prst="straightConnector1">
            <a:avLst/>
          </a:prstGeom>
          <a:noFill/>
          <a:ln cap="flat" cmpd="sng" w="38100">
            <a:solidFill>
              <a:schemeClr val="accent1"/>
            </a:solidFill>
            <a:prstDash val="solid"/>
            <a:miter lim="800000"/>
            <a:headEnd len="sm" w="sm" type="none"/>
            <a:tailEnd len="sm" w="sm" type="none"/>
          </a:ln>
        </p:spPr>
      </p:cxnSp>
      <p:cxnSp>
        <p:nvCxnSpPr>
          <p:cNvPr id="178" name="Google Shape;178;p12"/>
          <p:cNvCxnSpPr>
            <a:endCxn id="174" idx="1"/>
          </p:cNvCxnSpPr>
          <p:nvPr/>
        </p:nvCxnSpPr>
        <p:spPr>
          <a:xfrm flipH="1" rot="10800000">
            <a:off x="6871783" y="3360980"/>
            <a:ext cx="794400" cy="259800"/>
          </a:xfrm>
          <a:prstGeom prst="straightConnector1">
            <a:avLst/>
          </a:prstGeom>
          <a:noFill/>
          <a:ln cap="flat" cmpd="sng" w="38100">
            <a:solidFill>
              <a:schemeClr val="accent1"/>
            </a:solidFill>
            <a:prstDash val="solid"/>
            <a:miter lim="800000"/>
            <a:headEnd len="sm" w="sm" type="none"/>
            <a:tailEnd len="sm" w="sm" type="none"/>
          </a:ln>
        </p:spPr>
      </p:cxnSp>
      <p:cxnSp>
        <p:nvCxnSpPr>
          <p:cNvPr id="179" name="Google Shape;179;p12"/>
          <p:cNvCxnSpPr>
            <a:endCxn id="175" idx="3"/>
          </p:cNvCxnSpPr>
          <p:nvPr/>
        </p:nvCxnSpPr>
        <p:spPr>
          <a:xfrm rot="10800000">
            <a:off x="3120427" y="3384207"/>
            <a:ext cx="1174500" cy="328500"/>
          </a:xfrm>
          <a:prstGeom prst="straightConnector1">
            <a:avLst/>
          </a:prstGeom>
          <a:noFill/>
          <a:ln cap="flat" cmpd="sng" w="38100">
            <a:solidFill>
              <a:schemeClr val="accent1"/>
            </a:solidFill>
            <a:prstDash val="solid"/>
            <a:miter lim="800000"/>
            <a:headEnd len="sm" w="sm" type="none"/>
            <a:tailEnd len="sm" w="sm" type="none"/>
          </a:ln>
        </p:spPr>
      </p:cxnSp>
      <p:cxnSp>
        <p:nvCxnSpPr>
          <p:cNvPr id="180" name="Google Shape;180;p12"/>
          <p:cNvCxnSpPr/>
          <p:nvPr/>
        </p:nvCxnSpPr>
        <p:spPr>
          <a:xfrm flipH="1" rot="10800000">
            <a:off x="4564175" y="4952679"/>
            <a:ext cx="381129" cy="560929"/>
          </a:xfrm>
          <a:prstGeom prst="straightConnector1">
            <a:avLst/>
          </a:prstGeom>
          <a:noFill/>
          <a:ln cap="flat" cmpd="sng" w="38100">
            <a:solidFill>
              <a:schemeClr val="accent1"/>
            </a:solidFill>
            <a:prstDash val="solid"/>
            <a:miter lim="800000"/>
            <a:headEnd len="sm" w="sm" type="none"/>
            <a:tailEnd len="sm" w="sm" type="none"/>
          </a:ln>
        </p:spPr>
      </p:cxnSp>
      <p:cxnSp>
        <p:nvCxnSpPr>
          <p:cNvPr id="181" name="Google Shape;181;p12"/>
          <p:cNvCxnSpPr/>
          <p:nvPr/>
        </p:nvCxnSpPr>
        <p:spPr>
          <a:xfrm rot="10800000">
            <a:off x="6096000" y="4952679"/>
            <a:ext cx="541460" cy="570962"/>
          </a:xfrm>
          <a:prstGeom prst="straightConnector1">
            <a:avLst/>
          </a:prstGeom>
          <a:noFill/>
          <a:ln cap="flat" cmpd="sng" w="38100">
            <a:solidFill>
              <a:schemeClr val="accent1"/>
            </a:solidFill>
            <a:prstDash val="solid"/>
            <a:miter lim="800000"/>
            <a:headEnd len="sm" w="sm" type="none"/>
            <a:tailEnd len="sm" w="sm" type="none"/>
          </a:ln>
        </p:spPr>
      </p:cxnSp>
      <p:sp>
        <p:nvSpPr>
          <p:cNvPr id="182" name="Google Shape;182;p12"/>
          <p:cNvSpPr txBox="1"/>
          <p:nvPr>
            <p:ph idx="1" type="body"/>
          </p:nvPr>
        </p:nvSpPr>
        <p:spPr>
          <a:xfrm>
            <a:off x="6637459" y="5518796"/>
            <a:ext cx="3060723" cy="900673"/>
          </a:xfrm>
          <a:prstGeom prst="rect">
            <a:avLst/>
          </a:prstGeom>
          <a:solidFill>
            <a:srgbClr val="FA8F00"/>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rmAutofit fontScale="92500" lnSpcReduction="10000"/>
          </a:bodyPr>
          <a:lstStyle/>
          <a:p>
            <a:pPr indent="0" lvl="0" marL="0" rtl="0" algn="ctr">
              <a:lnSpc>
                <a:spcPct val="110000"/>
              </a:lnSpc>
              <a:spcBef>
                <a:spcPts val="0"/>
              </a:spcBef>
              <a:spcAft>
                <a:spcPts val="0"/>
              </a:spcAft>
              <a:buSzPct val="100000"/>
              <a:buNone/>
            </a:pPr>
            <a:r>
              <a:rPr lang="en-US" sz="2800">
                <a:solidFill>
                  <a:schemeClr val="lt1"/>
                </a:solidFill>
                <a:latin typeface="Tahoma"/>
                <a:ea typeface="Tahoma"/>
                <a:cs typeface="Tahoma"/>
                <a:sym typeface="Tahoma"/>
              </a:rPr>
              <a:t>Yếu tố văn hóa – xã hội</a:t>
            </a:r>
            <a:endParaRPr sz="2800">
              <a:latin typeface="Tahoma"/>
              <a:ea typeface="Tahoma"/>
              <a:cs typeface="Tahoma"/>
              <a:sym typeface="Tahoma"/>
            </a:endParaRPr>
          </a:p>
        </p:txBody>
      </p:sp>
      <p:sp>
        <p:nvSpPr>
          <p:cNvPr id="183" name="Google Shape;183;p12"/>
          <p:cNvSpPr/>
          <p:nvPr/>
        </p:nvSpPr>
        <p:spPr>
          <a:xfrm>
            <a:off x="3359726" y="994568"/>
            <a:ext cx="4613564" cy="417192"/>
          </a:xfrm>
          <a:prstGeom prst="rect">
            <a:avLst/>
          </a:prstGeom>
          <a:solidFill>
            <a:schemeClr val="accent1"/>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ahoma"/>
                <a:ea typeface="Tahoma"/>
                <a:cs typeface="Tahoma"/>
                <a:sym typeface="Tahoma"/>
              </a:rPr>
              <a:t>Môi trường vĩ mô</a:t>
            </a:r>
            <a:endParaRPr sz="1800">
              <a:solidFill>
                <a:schemeClr val="lt1"/>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ph type="title"/>
          </p:nvPr>
        </p:nvSpPr>
        <p:spPr>
          <a:xfrm>
            <a:off x="3962397" y="400553"/>
            <a:ext cx="3740729" cy="424584"/>
          </a:xfrm>
          <a:prstGeom prst="rect">
            <a:avLst/>
          </a:prstGeom>
          <a:solidFill>
            <a:schemeClr val="accent1"/>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Tahoma"/>
              <a:buNone/>
            </a:pPr>
            <a:r>
              <a:rPr b="1" lang="en-US" sz="3200">
                <a:solidFill>
                  <a:schemeClr val="lt1"/>
                </a:solidFill>
                <a:latin typeface="Tahoma"/>
                <a:ea typeface="Tahoma"/>
                <a:cs typeface="Tahoma"/>
                <a:sym typeface="Tahoma"/>
              </a:rPr>
              <a:t>Môi trường vi mô</a:t>
            </a:r>
            <a:endParaRPr/>
          </a:p>
        </p:txBody>
      </p:sp>
      <p:sp>
        <p:nvSpPr>
          <p:cNvPr id="189" name="Google Shape;189;p13"/>
          <p:cNvSpPr/>
          <p:nvPr/>
        </p:nvSpPr>
        <p:spPr>
          <a:xfrm>
            <a:off x="4100945" y="2618510"/>
            <a:ext cx="3034146" cy="2701636"/>
          </a:xfrm>
          <a:prstGeom prst="ellipse">
            <a:avLst/>
          </a:prstGeom>
          <a:solidFill>
            <a:schemeClr val="accent1"/>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Tahoma"/>
                <a:ea typeface="Tahoma"/>
                <a:cs typeface="Tahoma"/>
                <a:sym typeface="Tahoma"/>
              </a:rPr>
              <a:t>Doanh nghiệp</a:t>
            </a:r>
            <a:endParaRPr/>
          </a:p>
        </p:txBody>
      </p:sp>
      <p:sp>
        <p:nvSpPr>
          <p:cNvPr id="190" name="Google Shape;190;p13"/>
          <p:cNvSpPr/>
          <p:nvPr/>
        </p:nvSpPr>
        <p:spPr>
          <a:xfrm>
            <a:off x="7813964" y="1357746"/>
            <a:ext cx="2563091" cy="1302327"/>
          </a:xfrm>
          <a:prstGeom prst="roundRect">
            <a:avLst>
              <a:gd fmla="val 16667" name="adj"/>
            </a:avLst>
          </a:prstGeom>
          <a:solidFill>
            <a:schemeClr val="accent1"/>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ahoma"/>
                <a:ea typeface="Tahoma"/>
                <a:cs typeface="Tahoma"/>
                <a:sym typeface="Tahoma"/>
              </a:rPr>
              <a:t>Nhà cung ứng</a:t>
            </a:r>
            <a:endParaRPr/>
          </a:p>
        </p:txBody>
      </p:sp>
      <p:sp>
        <p:nvSpPr>
          <p:cNvPr id="191" name="Google Shape;191;p13"/>
          <p:cNvSpPr/>
          <p:nvPr/>
        </p:nvSpPr>
        <p:spPr>
          <a:xfrm>
            <a:off x="969816" y="4973782"/>
            <a:ext cx="2563091" cy="1302327"/>
          </a:xfrm>
          <a:prstGeom prst="roundRect">
            <a:avLst>
              <a:gd fmla="val 16667" name="adj"/>
            </a:avLst>
          </a:prstGeom>
          <a:solidFill>
            <a:schemeClr val="accent1"/>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ahoma"/>
                <a:ea typeface="Tahoma"/>
                <a:cs typeface="Tahoma"/>
                <a:sym typeface="Tahoma"/>
              </a:rPr>
              <a:t>Khách hàng</a:t>
            </a:r>
            <a:endParaRPr/>
          </a:p>
        </p:txBody>
      </p:sp>
      <p:sp>
        <p:nvSpPr>
          <p:cNvPr id="192" name="Google Shape;192;p13"/>
          <p:cNvSpPr/>
          <p:nvPr/>
        </p:nvSpPr>
        <p:spPr>
          <a:xfrm>
            <a:off x="7876309" y="4987637"/>
            <a:ext cx="2563091" cy="1302327"/>
          </a:xfrm>
          <a:prstGeom prst="roundRect">
            <a:avLst>
              <a:gd fmla="val 16667" name="adj"/>
            </a:avLst>
          </a:prstGeom>
          <a:solidFill>
            <a:schemeClr val="accent1"/>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ahoma"/>
                <a:ea typeface="Tahoma"/>
                <a:cs typeface="Tahoma"/>
                <a:sym typeface="Tahoma"/>
              </a:rPr>
              <a:t>Nhóm áp lực xã hội khác</a:t>
            </a:r>
            <a:endParaRPr/>
          </a:p>
        </p:txBody>
      </p:sp>
      <p:sp>
        <p:nvSpPr>
          <p:cNvPr id="193" name="Google Shape;193;p13"/>
          <p:cNvSpPr/>
          <p:nvPr/>
        </p:nvSpPr>
        <p:spPr>
          <a:xfrm>
            <a:off x="969817" y="1357746"/>
            <a:ext cx="2563091" cy="1302327"/>
          </a:xfrm>
          <a:prstGeom prst="roundRect">
            <a:avLst>
              <a:gd fmla="val 16667" name="adj"/>
            </a:avLst>
          </a:prstGeom>
          <a:solidFill>
            <a:schemeClr val="accent1"/>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ahoma"/>
                <a:ea typeface="Tahoma"/>
                <a:cs typeface="Tahoma"/>
                <a:sym typeface="Tahoma"/>
              </a:rPr>
              <a:t>Đối thủ cạnh tranh</a:t>
            </a:r>
            <a:endParaRPr/>
          </a:p>
        </p:txBody>
      </p:sp>
      <p:cxnSp>
        <p:nvCxnSpPr>
          <p:cNvPr id="194" name="Google Shape;194;p13"/>
          <p:cNvCxnSpPr/>
          <p:nvPr/>
        </p:nvCxnSpPr>
        <p:spPr>
          <a:xfrm>
            <a:off x="3532908" y="2341418"/>
            <a:ext cx="858981" cy="803565"/>
          </a:xfrm>
          <a:prstGeom prst="straightConnector1">
            <a:avLst/>
          </a:prstGeom>
          <a:noFill/>
          <a:ln cap="flat" cmpd="sng" w="38100">
            <a:solidFill>
              <a:schemeClr val="accent1"/>
            </a:solidFill>
            <a:prstDash val="solid"/>
            <a:miter lim="800000"/>
            <a:headEnd len="sm" w="sm" type="none"/>
            <a:tailEnd len="med" w="med" type="triangle"/>
          </a:ln>
        </p:spPr>
      </p:cxnSp>
      <p:cxnSp>
        <p:nvCxnSpPr>
          <p:cNvPr id="195" name="Google Shape;195;p13"/>
          <p:cNvCxnSpPr>
            <a:endCxn id="189" idx="7"/>
          </p:cNvCxnSpPr>
          <p:nvPr/>
        </p:nvCxnSpPr>
        <p:spPr>
          <a:xfrm flipH="1">
            <a:off x="6690751" y="2528455"/>
            <a:ext cx="1123200" cy="48570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96" name="Google Shape;196;p13"/>
          <p:cNvCxnSpPr/>
          <p:nvPr/>
        </p:nvCxnSpPr>
        <p:spPr>
          <a:xfrm rot="10800000">
            <a:off x="7045036" y="4530436"/>
            <a:ext cx="872841" cy="48491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97" name="Google Shape;197;p13"/>
          <p:cNvCxnSpPr/>
          <p:nvPr/>
        </p:nvCxnSpPr>
        <p:spPr>
          <a:xfrm flipH="1" rot="10800000">
            <a:off x="3422072" y="4530436"/>
            <a:ext cx="852054" cy="484910"/>
          </a:xfrm>
          <a:prstGeom prst="straightConnector1">
            <a:avLst/>
          </a:prstGeom>
          <a:noFill/>
          <a:ln cap="flat" cmpd="sng" w="38100">
            <a:solidFill>
              <a:schemeClr val="accent1"/>
            </a:solidFill>
            <a:prstDash val="solid"/>
            <a:miter lim="800000"/>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5063837" y="18255"/>
            <a:ext cx="6906491"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ahoma"/>
              <a:buNone/>
            </a:pPr>
            <a:r>
              <a:rPr b="1" lang="en-US">
                <a:latin typeface="Tahoma"/>
                <a:ea typeface="Tahoma"/>
                <a:cs typeface="Tahoma"/>
                <a:sym typeface="Tahoma"/>
              </a:rPr>
              <a:t>2. Môi trường bên trong</a:t>
            </a:r>
            <a:endParaRPr/>
          </a:p>
        </p:txBody>
      </p:sp>
      <p:sp>
        <p:nvSpPr>
          <p:cNvPr id="203" name="Google Shape;203;p14"/>
          <p:cNvSpPr/>
          <p:nvPr/>
        </p:nvSpPr>
        <p:spPr>
          <a:xfrm>
            <a:off x="4174836" y="2996427"/>
            <a:ext cx="3066473" cy="1824957"/>
          </a:xfrm>
          <a:prstGeom prst="ellipse">
            <a:avLst/>
          </a:prstGeom>
          <a:solidFill>
            <a:srgbClr val="A45E00"/>
          </a:solidFill>
          <a:ln cap="flat" cmpd="sng" w="12700">
            <a:solidFill>
              <a:srgbClr val="643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venir"/>
                <a:ea typeface="Avenir"/>
                <a:cs typeface="Avenir"/>
                <a:sym typeface="Avenir"/>
              </a:rPr>
              <a:t>Doanh nghiệp</a:t>
            </a:r>
            <a:endParaRPr b="1" sz="3200">
              <a:solidFill>
                <a:schemeClr val="lt1"/>
              </a:solidFill>
              <a:latin typeface="Avenir"/>
              <a:ea typeface="Avenir"/>
              <a:cs typeface="Avenir"/>
              <a:sym typeface="Avenir"/>
            </a:endParaRPr>
          </a:p>
        </p:txBody>
      </p:sp>
      <p:sp>
        <p:nvSpPr>
          <p:cNvPr id="204" name="Google Shape;204;p14"/>
          <p:cNvSpPr/>
          <p:nvPr/>
        </p:nvSpPr>
        <p:spPr>
          <a:xfrm>
            <a:off x="704272" y="1795278"/>
            <a:ext cx="3149600" cy="1468408"/>
          </a:xfrm>
          <a:prstGeom prst="rect">
            <a:avLst/>
          </a:prstGeom>
          <a:solidFill>
            <a:srgbClr val="FA8F00"/>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ahoma"/>
                <a:ea typeface="Tahoma"/>
                <a:cs typeface="Tahoma"/>
                <a:sym typeface="Tahoma"/>
              </a:rPr>
              <a:t>Khả năng nghiên cứu và phát triển</a:t>
            </a:r>
            <a:endParaRPr b="1" sz="2800">
              <a:solidFill>
                <a:schemeClr val="lt1"/>
              </a:solidFill>
              <a:latin typeface="Tahoma"/>
              <a:ea typeface="Tahoma"/>
              <a:cs typeface="Tahoma"/>
              <a:sym typeface="Tahoma"/>
            </a:endParaRPr>
          </a:p>
        </p:txBody>
      </p:sp>
      <p:sp>
        <p:nvSpPr>
          <p:cNvPr id="205" name="Google Shape;205;p14"/>
          <p:cNvSpPr/>
          <p:nvPr/>
        </p:nvSpPr>
        <p:spPr>
          <a:xfrm>
            <a:off x="7342907" y="1709487"/>
            <a:ext cx="2627744" cy="912791"/>
          </a:xfrm>
          <a:prstGeom prst="rect">
            <a:avLst/>
          </a:prstGeom>
          <a:solidFill>
            <a:srgbClr val="FA8F00"/>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ahoma"/>
                <a:ea typeface="Tahoma"/>
                <a:cs typeface="Tahoma"/>
                <a:sym typeface="Tahoma"/>
              </a:rPr>
              <a:t>Văn hóa của tổ chức</a:t>
            </a:r>
            <a:endParaRPr b="1" sz="2800">
              <a:solidFill>
                <a:schemeClr val="lt1"/>
              </a:solidFill>
              <a:latin typeface="Tahoma"/>
              <a:ea typeface="Tahoma"/>
              <a:cs typeface="Tahoma"/>
              <a:sym typeface="Tahoma"/>
            </a:endParaRPr>
          </a:p>
        </p:txBody>
      </p:sp>
      <p:sp>
        <p:nvSpPr>
          <p:cNvPr id="206" name="Google Shape;206;p14"/>
          <p:cNvSpPr/>
          <p:nvPr/>
        </p:nvSpPr>
        <p:spPr>
          <a:xfrm>
            <a:off x="1206041" y="4957046"/>
            <a:ext cx="2326867" cy="931136"/>
          </a:xfrm>
          <a:prstGeom prst="rect">
            <a:avLst/>
          </a:prstGeom>
          <a:solidFill>
            <a:srgbClr val="FA8F00"/>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ahoma"/>
                <a:ea typeface="Tahoma"/>
                <a:cs typeface="Tahoma"/>
                <a:sym typeface="Tahoma"/>
              </a:rPr>
              <a:t>Nguồn nhân lực</a:t>
            </a:r>
            <a:endParaRPr b="1" sz="2800">
              <a:solidFill>
                <a:schemeClr val="lt1"/>
              </a:solidFill>
              <a:latin typeface="Tahoma"/>
              <a:ea typeface="Tahoma"/>
              <a:cs typeface="Tahoma"/>
              <a:sym typeface="Tahoma"/>
            </a:endParaRPr>
          </a:p>
        </p:txBody>
      </p:sp>
      <p:sp>
        <p:nvSpPr>
          <p:cNvPr id="207" name="Google Shape;207;p14"/>
          <p:cNvSpPr/>
          <p:nvPr/>
        </p:nvSpPr>
        <p:spPr>
          <a:xfrm>
            <a:off x="7705441" y="4722788"/>
            <a:ext cx="2627735" cy="1139831"/>
          </a:xfrm>
          <a:prstGeom prst="rect">
            <a:avLst/>
          </a:prstGeom>
          <a:solidFill>
            <a:srgbClr val="FA8F00"/>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ahoma"/>
                <a:ea typeface="Tahoma"/>
                <a:cs typeface="Tahoma"/>
                <a:sym typeface="Tahoma"/>
              </a:rPr>
              <a:t>CSVC – trang thiết bị</a:t>
            </a:r>
            <a:endParaRPr b="1" sz="2800">
              <a:solidFill>
                <a:schemeClr val="lt1"/>
              </a:solidFill>
              <a:latin typeface="Tahoma"/>
              <a:ea typeface="Tahoma"/>
              <a:cs typeface="Tahoma"/>
              <a:sym typeface="Tahoma"/>
            </a:endParaRPr>
          </a:p>
        </p:txBody>
      </p:sp>
      <p:cxnSp>
        <p:nvCxnSpPr>
          <p:cNvPr id="208" name="Google Shape;208;p14"/>
          <p:cNvCxnSpPr/>
          <p:nvPr/>
        </p:nvCxnSpPr>
        <p:spPr>
          <a:xfrm>
            <a:off x="3849254" y="2477206"/>
            <a:ext cx="1168402" cy="613573"/>
          </a:xfrm>
          <a:prstGeom prst="straightConnector1">
            <a:avLst/>
          </a:prstGeom>
          <a:noFill/>
          <a:ln cap="flat" cmpd="sng" w="57150">
            <a:solidFill>
              <a:schemeClr val="accent1"/>
            </a:solidFill>
            <a:prstDash val="solid"/>
            <a:miter lim="800000"/>
            <a:headEnd len="sm" w="sm" type="none"/>
            <a:tailEnd len="sm" w="sm" type="none"/>
          </a:ln>
        </p:spPr>
      </p:cxnSp>
      <p:cxnSp>
        <p:nvCxnSpPr>
          <p:cNvPr id="209" name="Google Shape;209;p14"/>
          <p:cNvCxnSpPr>
            <a:stCxn id="203" idx="7"/>
          </p:cNvCxnSpPr>
          <p:nvPr/>
        </p:nvCxnSpPr>
        <p:spPr>
          <a:xfrm flipH="1" rot="10800000">
            <a:off x="6792234" y="2590786"/>
            <a:ext cx="592200" cy="672900"/>
          </a:xfrm>
          <a:prstGeom prst="straightConnector1">
            <a:avLst/>
          </a:prstGeom>
          <a:noFill/>
          <a:ln cap="flat" cmpd="sng" w="57150">
            <a:solidFill>
              <a:schemeClr val="accent1"/>
            </a:solidFill>
            <a:prstDash val="solid"/>
            <a:miter lim="800000"/>
            <a:headEnd len="sm" w="sm" type="none"/>
            <a:tailEnd len="sm" w="sm" type="none"/>
          </a:ln>
        </p:spPr>
      </p:cxnSp>
      <p:cxnSp>
        <p:nvCxnSpPr>
          <p:cNvPr id="210" name="Google Shape;210;p14"/>
          <p:cNvCxnSpPr/>
          <p:nvPr/>
        </p:nvCxnSpPr>
        <p:spPr>
          <a:xfrm flipH="1" rot="10800000">
            <a:off x="3532908" y="4430232"/>
            <a:ext cx="900547" cy="603586"/>
          </a:xfrm>
          <a:prstGeom prst="straightConnector1">
            <a:avLst/>
          </a:prstGeom>
          <a:noFill/>
          <a:ln cap="flat" cmpd="sng" w="57150">
            <a:solidFill>
              <a:schemeClr val="accent1"/>
            </a:solidFill>
            <a:prstDash val="solid"/>
            <a:miter lim="800000"/>
            <a:headEnd len="sm" w="sm" type="none"/>
            <a:tailEnd len="sm" w="sm" type="none"/>
          </a:ln>
        </p:spPr>
      </p:cxnSp>
      <p:cxnSp>
        <p:nvCxnSpPr>
          <p:cNvPr id="211" name="Google Shape;211;p14"/>
          <p:cNvCxnSpPr/>
          <p:nvPr/>
        </p:nvCxnSpPr>
        <p:spPr>
          <a:xfrm rot="10800000">
            <a:off x="7088353" y="4274887"/>
            <a:ext cx="617086" cy="546497"/>
          </a:xfrm>
          <a:prstGeom prst="straightConnector1">
            <a:avLst/>
          </a:prstGeom>
          <a:noFill/>
          <a:ln cap="flat" cmpd="sng" w="57150">
            <a:solidFill>
              <a:schemeClr val="accent1"/>
            </a:solidFill>
            <a:prstDash val="solid"/>
            <a:miter lim="800000"/>
            <a:headEnd len="sm" w="sm" type="none"/>
            <a:tailEnd len="sm" w="sm" type="none"/>
          </a:ln>
        </p:spPr>
      </p:cxnSp>
      <p:sp>
        <p:nvSpPr>
          <p:cNvPr id="212" name="Google Shape;212;p14"/>
          <p:cNvSpPr/>
          <p:nvPr/>
        </p:nvSpPr>
        <p:spPr>
          <a:xfrm>
            <a:off x="4433455" y="5644903"/>
            <a:ext cx="2438400" cy="775561"/>
          </a:xfrm>
          <a:prstGeom prst="rect">
            <a:avLst/>
          </a:prstGeom>
          <a:solidFill>
            <a:srgbClr val="FA8F00"/>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ahoma"/>
                <a:ea typeface="Tahoma"/>
                <a:cs typeface="Tahoma"/>
                <a:sym typeface="Tahoma"/>
              </a:rPr>
              <a:t>Tài chính</a:t>
            </a:r>
            <a:endParaRPr b="1" sz="2800">
              <a:solidFill>
                <a:schemeClr val="lt1"/>
              </a:solidFill>
              <a:latin typeface="Tahoma"/>
              <a:ea typeface="Tahoma"/>
              <a:cs typeface="Tahoma"/>
              <a:sym typeface="Tahoma"/>
            </a:endParaRPr>
          </a:p>
        </p:txBody>
      </p:sp>
      <p:cxnSp>
        <p:nvCxnSpPr>
          <p:cNvPr id="213" name="Google Shape;213;p14"/>
          <p:cNvCxnSpPr/>
          <p:nvPr/>
        </p:nvCxnSpPr>
        <p:spPr>
          <a:xfrm>
            <a:off x="5680362" y="4821384"/>
            <a:ext cx="0" cy="823519"/>
          </a:xfrm>
          <a:prstGeom prst="straightConnector1">
            <a:avLst/>
          </a:prstGeom>
          <a:noFill/>
          <a:ln cap="flat" cmpd="sng" w="57150">
            <a:solidFill>
              <a:schemeClr val="accent1"/>
            </a:solidFill>
            <a:prstDash val="solid"/>
            <a:miter lim="800000"/>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5"/>
          <p:cNvSpPr txBox="1"/>
          <p:nvPr>
            <p:ph idx="1" type="body"/>
          </p:nvPr>
        </p:nvSpPr>
        <p:spPr>
          <a:xfrm>
            <a:off x="838200" y="1825625"/>
            <a:ext cx="10515600" cy="1291648"/>
          </a:xfrm>
          <a:prstGeom prst="rect">
            <a:avLst/>
          </a:prstGeom>
          <a:noFill/>
          <a:ln>
            <a:noFill/>
          </a:ln>
        </p:spPr>
        <p:txBody>
          <a:bodyPr anchorCtr="0" anchor="t" bIns="45700" lIns="91425" spcFirstLastPara="1" rIns="91425" wrap="square" tIns="45700">
            <a:normAutofit/>
          </a:bodyPr>
          <a:lstStyle/>
          <a:p>
            <a:pPr indent="-457200" lvl="0" marL="457200" rtl="0" algn="l">
              <a:lnSpc>
                <a:spcPct val="110000"/>
              </a:lnSpc>
              <a:spcBef>
                <a:spcPts val="0"/>
              </a:spcBef>
              <a:spcAft>
                <a:spcPts val="0"/>
              </a:spcAft>
              <a:buSzPts val="2800"/>
              <a:buFont typeface="Noto Sans Symbols"/>
              <a:buChar char="▪"/>
            </a:pPr>
            <a:r>
              <a:rPr b="1" lang="en-US" sz="2800">
                <a:solidFill>
                  <a:srgbClr val="A45E00"/>
                </a:solidFill>
                <a:latin typeface="Constantia"/>
                <a:ea typeface="Constantia"/>
                <a:cs typeface="Constantia"/>
                <a:sym typeface="Constantia"/>
              </a:rPr>
              <a:t>Chúng ta có chi phối được môi trường không?</a:t>
            </a:r>
            <a:endParaRPr/>
          </a:p>
          <a:p>
            <a:pPr indent="-457200" lvl="0" marL="457200" rtl="0" algn="l">
              <a:lnSpc>
                <a:spcPct val="110000"/>
              </a:lnSpc>
              <a:spcBef>
                <a:spcPts val="1000"/>
              </a:spcBef>
              <a:spcAft>
                <a:spcPts val="0"/>
              </a:spcAft>
              <a:buSzPts val="2800"/>
              <a:buFont typeface="Noto Sans Symbols"/>
              <a:buChar char="▪"/>
            </a:pPr>
            <a:r>
              <a:rPr b="1" lang="en-US" sz="2800">
                <a:solidFill>
                  <a:schemeClr val="dk1"/>
                </a:solidFill>
                <a:latin typeface="Constantia"/>
                <a:ea typeface="Constantia"/>
                <a:cs typeface="Constantia"/>
                <a:sym typeface="Constantia"/>
              </a:rPr>
              <a:t>Chúng ta quan tâm đến môi trường làm gì?</a:t>
            </a:r>
            <a:endParaRPr/>
          </a:p>
          <a:p>
            <a:pPr indent="-50800" lvl="0" marL="228600" rtl="0" algn="l">
              <a:lnSpc>
                <a:spcPct val="110000"/>
              </a:lnSpc>
              <a:spcBef>
                <a:spcPts val="1000"/>
              </a:spcBef>
              <a:spcAft>
                <a:spcPts val="0"/>
              </a:spcAft>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ph type="title"/>
          </p:nvPr>
        </p:nvSpPr>
        <p:spPr>
          <a:xfrm>
            <a:off x="838200" y="365125"/>
            <a:ext cx="8749145" cy="1325563"/>
          </a:xfrm>
          <a:prstGeom prst="rect">
            <a:avLst/>
          </a:prstGeom>
          <a:solidFill>
            <a:schemeClr val="accent1"/>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00000"/>
              <a:buFont typeface="Tahoma"/>
              <a:buNone/>
            </a:pPr>
            <a:r>
              <a:rPr b="1" lang="en-US" sz="4400">
                <a:solidFill>
                  <a:schemeClr val="lt1"/>
                </a:solidFill>
                <a:latin typeface="Tahoma"/>
                <a:ea typeface="Tahoma"/>
                <a:cs typeface="Tahoma"/>
                <a:sym typeface="Tahoma"/>
              </a:rPr>
              <a:t>III. Các loại hình doanh nghiệp</a:t>
            </a:r>
            <a:br>
              <a:rPr b="1" lang="en-US" sz="4400">
                <a:solidFill>
                  <a:schemeClr val="lt1"/>
                </a:solidFill>
                <a:latin typeface="Tahoma"/>
                <a:ea typeface="Tahoma"/>
                <a:cs typeface="Tahoma"/>
                <a:sym typeface="Tahoma"/>
              </a:rPr>
            </a:br>
            <a:endParaRPr/>
          </a:p>
        </p:txBody>
      </p:sp>
      <p:sp>
        <p:nvSpPr>
          <p:cNvPr id="224" name="Google Shape;224;p16"/>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rmAutofit/>
          </a:bodyPr>
          <a:lstStyle/>
          <a:p>
            <a:pPr indent="0" lvl="0" marL="0" rtl="0" algn="just">
              <a:lnSpc>
                <a:spcPct val="110000"/>
              </a:lnSpc>
              <a:spcBef>
                <a:spcPts val="0"/>
              </a:spcBef>
              <a:spcAft>
                <a:spcPts val="0"/>
              </a:spcAft>
              <a:buSzPts val="2800"/>
              <a:buNone/>
            </a:pPr>
            <a:r>
              <a:rPr b="1" lang="en-US" sz="2800">
                <a:solidFill>
                  <a:srgbClr val="643900"/>
                </a:solidFill>
                <a:latin typeface="Tahoma"/>
                <a:ea typeface="Tahoma"/>
                <a:cs typeface="Tahoma"/>
                <a:sym typeface="Tahoma"/>
              </a:rPr>
              <a:t>Phân loại doanh nghiệp</a:t>
            </a:r>
            <a:endParaRPr sz="2800">
              <a:solidFill>
                <a:srgbClr val="643900"/>
              </a:solidFill>
              <a:latin typeface="Tahoma"/>
              <a:ea typeface="Tahoma"/>
              <a:cs typeface="Tahoma"/>
              <a:sym typeface="Tahoma"/>
            </a:endParaRPr>
          </a:p>
          <a:p>
            <a:pPr indent="-228600" lvl="0" marL="228600" rtl="0" algn="just">
              <a:lnSpc>
                <a:spcPct val="110000"/>
              </a:lnSpc>
              <a:spcBef>
                <a:spcPts val="1000"/>
              </a:spcBef>
              <a:spcAft>
                <a:spcPts val="0"/>
              </a:spcAft>
              <a:buSzPts val="2800"/>
              <a:buChar char="+"/>
            </a:pPr>
            <a:r>
              <a:rPr lang="en-US" sz="2800">
                <a:solidFill>
                  <a:srgbClr val="643900"/>
                </a:solidFill>
                <a:latin typeface="Tahoma"/>
                <a:ea typeface="Tahoma"/>
                <a:cs typeface="Tahoma"/>
                <a:sym typeface="Tahoma"/>
              </a:rPr>
              <a:t>Theo quy mô: Lớn, vừa, nhỏ.</a:t>
            </a:r>
            <a:endParaRPr/>
          </a:p>
          <a:p>
            <a:pPr indent="-228600" lvl="0" marL="228600" rtl="0" algn="just">
              <a:lnSpc>
                <a:spcPct val="110000"/>
              </a:lnSpc>
              <a:spcBef>
                <a:spcPts val="1000"/>
              </a:spcBef>
              <a:spcAft>
                <a:spcPts val="0"/>
              </a:spcAft>
              <a:buSzPts val="2800"/>
              <a:buChar char="+"/>
            </a:pPr>
            <a:r>
              <a:rPr lang="en-US" sz="2800">
                <a:solidFill>
                  <a:srgbClr val="643900"/>
                </a:solidFill>
                <a:latin typeface="Tahoma"/>
                <a:ea typeface="Tahoma"/>
                <a:cs typeface="Tahoma"/>
                <a:sym typeface="Tahoma"/>
              </a:rPr>
              <a:t>Theo hình thức sở hữu: Nhà nước, tư nhân, nước ngoài, tập thể (HTX).</a:t>
            </a:r>
            <a:endParaRPr/>
          </a:p>
          <a:p>
            <a:pPr indent="-228600" lvl="0" marL="228600" rtl="0" algn="just">
              <a:lnSpc>
                <a:spcPct val="110000"/>
              </a:lnSpc>
              <a:spcBef>
                <a:spcPts val="1000"/>
              </a:spcBef>
              <a:spcAft>
                <a:spcPts val="0"/>
              </a:spcAft>
              <a:buSzPts val="2800"/>
              <a:buChar char="+"/>
            </a:pPr>
            <a:r>
              <a:rPr lang="en-US" sz="2800">
                <a:solidFill>
                  <a:srgbClr val="643900"/>
                </a:solidFill>
                <a:latin typeface="Tahoma"/>
                <a:ea typeface="Tahoma"/>
                <a:cs typeface="Tahoma"/>
                <a:sym typeface="Tahoma"/>
              </a:rPr>
              <a:t>Theo hình thức tổ chức: CT TNHH, CT Cổ phần, CT hợp danh, DN tư nhân.</a:t>
            </a:r>
            <a:endParaRPr/>
          </a:p>
          <a:p>
            <a:pPr indent="0" lvl="0" marL="0" rtl="0" algn="l">
              <a:lnSpc>
                <a:spcPct val="110000"/>
              </a:lnSpc>
              <a:spcBef>
                <a:spcPts val="1000"/>
              </a:spcBef>
              <a:spcAft>
                <a:spcPts val="0"/>
              </a:spcAft>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idx="1" type="body"/>
          </p:nvPr>
        </p:nvSpPr>
        <p:spPr>
          <a:xfrm>
            <a:off x="533400" y="218499"/>
            <a:ext cx="5562600" cy="3106593"/>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2400"/>
              <a:buNone/>
            </a:pPr>
            <a:r>
              <a:rPr b="1" i="0" lang="en-US" sz="2400">
                <a:solidFill>
                  <a:srgbClr val="222222"/>
                </a:solidFill>
                <a:latin typeface="Arial"/>
                <a:ea typeface="Arial"/>
                <a:cs typeface="Arial"/>
                <a:sym typeface="Arial"/>
              </a:rPr>
              <a:t>Doanh nghiệp nhỏ:</a:t>
            </a:r>
            <a:endParaRPr/>
          </a:p>
          <a:p>
            <a:pPr indent="-228600" lvl="0" marL="228600" rtl="0" algn="l">
              <a:lnSpc>
                <a:spcPct val="110000"/>
              </a:lnSpc>
              <a:spcBef>
                <a:spcPts val="1000"/>
              </a:spcBef>
              <a:spcAft>
                <a:spcPts val="0"/>
              </a:spcAft>
              <a:buSzPts val="2400"/>
              <a:buChar char="+"/>
            </a:pPr>
            <a:r>
              <a:rPr b="0" i="0" lang="en-US" sz="2400">
                <a:solidFill>
                  <a:srgbClr val="222222"/>
                </a:solidFill>
                <a:latin typeface="Arial"/>
                <a:ea typeface="Arial"/>
                <a:cs typeface="Arial"/>
                <a:sym typeface="Arial"/>
              </a:rPr>
              <a:t>Vốn:</a:t>
            </a:r>
            <a:r>
              <a:rPr lang="en-US" sz="2400">
                <a:solidFill>
                  <a:srgbClr val="222222"/>
                </a:solidFill>
                <a:latin typeface="Arial"/>
                <a:ea typeface="Arial"/>
                <a:cs typeface="Arial"/>
                <a:sym typeface="Arial"/>
              </a:rPr>
              <a:t> 20 – 50 tỷ đồng (tùy lĩnh vực)</a:t>
            </a:r>
            <a:endParaRPr/>
          </a:p>
          <a:p>
            <a:pPr indent="-228600" lvl="0" marL="228600" rtl="0" algn="l">
              <a:lnSpc>
                <a:spcPct val="110000"/>
              </a:lnSpc>
              <a:spcBef>
                <a:spcPts val="1000"/>
              </a:spcBef>
              <a:spcAft>
                <a:spcPts val="0"/>
              </a:spcAft>
              <a:buSzPts val="2400"/>
              <a:buChar char="+"/>
            </a:pPr>
            <a:r>
              <a:rPr lang="en-US" sz="2400">
                <a:solidFill>
                  <a:srgbClr val="222222"/>
                </a:solidFill>
                <a:latin typeface="Arial"/>
                <a:ea typeface="Arial"/>
                <a:cs typeface="Arial"/>
                <a:sym typeface="Arial"/>
              </a:rPr>
              <a:t>Doanh thu: 50 – 100 tỷ (tùy lĩnh vực)</a:t>
            </a:r>
            <a:endParaRPr/>
          </a:p>
          <a:p>
            <a:pPr indent="-228600" lvl="0" marL="228600" rtl="0" algn="l">
              <a:lnSpc>
                <a:spcPct val="110000"/>
              </a:lnSpc>
              <a:spcBef>
                <a:spcPts val="1000"/>
              </a:spcBef>
              <a:spcAft>
                <a:spcPts val="0"/>
              </a:spcAft>
              <a:buSzPts val="2400"/>
              <a:buChar char="+"/>
            </a:pPr>
            <a:r>
              <a:rPr lang="en-US" sz="2400">
                <a:solidFill>
                  <a:srgbClr val="222222"/>
                </a:solidFill>
                <a:latin typeface="Arial"/>
                <a:ea typeface="Arial"/>
                <a:cs typeface="Arial"/>
                <a:sym typeface="Arial"/>
              </a:rPr>
              <a:t>Lao động: 50 – 100 người (tùy lĩnh vực)</a:t>
            </a:r>
            <a:endParaRPr/>
          </a:p>
          <a:p>
            <a:pPr indent="-76200" lvl="0" marL="228600" rtl="0" algn="l">
              <a:lnSpc>
                <a:spcPct val="110000"/>
              </a:lnSpc>
              <a:spcBef>
                <a:spcPts val="1000"/>
              </a:spcBef>
              <a:spcAft>
                <a:spcPts val="0"/>
              </a:spcAft>
              <a:buSzPts val="2400"/>
              <a:buNone/>
            </a:pPr>
            <a:r>
              <a:t/>
            </a:r>
            <a:endParaRPr sz="2400">
              <a:latin typeface="Arial"/>
              <a:ea typeface="Arial"/>
              <a:cs typeface="Arial"/>
              <a:sym typeface="Arial"/>
            </a:endParaRPr>
          </a:p>
        </p:txBody>
      </p:sp>
      <p:sp>
        <p:nvSpPr>
          <p:cNvPr id="230" name="Google Shape;230;p17"/>
          <p:cNvSpPr txBox="1"/>
          <p:nvPr/>
        </p:nvSpPr>
        <p:spPr>
          <a:xfrm>
            <a:off x="533399" y="3678961"/>
            <a:ext cx="5562600" cy="3106593"/>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rmAutofit fontScale="92500"/>
          </a:bodyPr>
          <a:lstStyle/>
          <a:p>
            <a:pPr indent="0" lvl="0" marL="0" marR="0" rtl="0" algn="l">
              <a:lnSpc>
                <a:spcPct val="110000"/>
              </a:lnSpc>
              <a:spcBef>
                <a:spcPts val="0"/>
              </a:spcBef>
              <a:spcAft>
                <a:spcPts val="0"/>
              </a:spcAft>
              <a:buClr>
                <a:schemeClr val="accent5"/>
              </a:buClr>
              <a:buSzPct val="100000"/>
              <a:buFont typeface="Avenir"/>
              <a:buNone/>
            </a:pPr>
            <a:r>
              <a:rPr b="1" lang="en-US" sz="2800">
                <a:solidFill>
                  <a:srgbClr val="222222"/>
                </a:solidFill>
                <a:latin typeface="Times New Roman"/>
                <a:ea typeface="Times New Roman"/>
                <a:cs typeface="Times New Roman"/>
                <a:sym typeface="Times New Roman"/>
              </a:rPr>
              <a:t>Doanh nghiệp vừa:</a:t>
            </a:r>
            <a:endParaRPr/>
          </a:p>
          <a:p>
            <a:pPr indent="-228600" lvl="0" marL="228600" marR="0" rtl="0" algn="l">
              <a:lnSpc>
                <a:spcPct val="110000"/>
              </a:lnSpc>
              <a:spcBef>
                <a:spcPts val="1000"/>
              </a:spcBef>
              <a:spcAft>
                <a:spcPts val="0"/>
              </a:spcAft>
              <a:buClr>
                <a:schemeClr val="accent5"/>
              </a:buClr>
              <a:buSzPct val="100000"/>
              <a:buFont typeface="Avenir"/>
              <a:buChar char="+"/>
            </a:pPr>
            <a:r>
              <a:rPr lang="en-US" sz="2800">
                <a:solidFill>
                  <a:srgbClr val="222222"/>
                </a:solidFill>
                <a:latin typeface="Times New Roman"/>
                <a:ea typeface="Times New Roman"/>
                <a:cs typeface="Times New Roman"/>
                <a:sym typeface="Times New Roman"/>
              </a:rPr>
              <a:t>Vốn không quá 100 tỷ đồng (tùy lĩnh vực)</a:t>
            </a:r>
            <a:endParaRPr/>
          </a:p>
          <a:p>
            <a:pPr indent="-228600" lvl="0" marL="228600" marR="0" rtl="0" algn="l">
              <a:lnSpc>
                <a:spcPct val="110000"/>
              </a:lnSpc>
              <a:spcBef>
                <a:spcPts val="1000"/>
              </a:spcBef>
              <a:spcAft>
                <a:spcPts val="0"/>
              </a:spcAft>
              <a:buClr>
                <a:schemeClr val="accent5"/>
              </a:buClr>
              <a:buSzPct val="100000"/>
              <a:buFont typeface="Avenir"/>
              <a:buChar char="+"/>
            </a:pPr>
            <a:r>
              <a:rPr lang="en-US" sz="2800">
                <a:solidFill>
                  <a:srgbClr val="222222"/>
                </a:solidFill>
                <a:latin typeface="Times New Roman"/>
                <a:ea typeface="Times New Roman"/>
                <a:cs typeface="Times New Roman"/>
                <a:sym typeface="Times New Roman"/>
              </a:rPr>
              <a:t>Doanh thu: 200 – 300 tỷ (tùy lĩnh vực)</a:t>
            </a:r>
            <a:endParaRPr/>
          </a:p>
          <a:p>
            <a:pPr indent="-228600" lvl="0" marL="228600" marR="0" rtl="0" algn="l">
              <a:lnSpc>
                <a:spcPct val="110000"/>
              </a:lnSpc>
              <a:spcBef>
                <a:spcPts val="1000"/>
              </a:spcBef>
              <a:spcAft>
                <a:spcPts val="0"/>
              </a:spcAft>
              <a:buClr>
                <a:schemeClr val="accent5"/>
              </a:buClr>
              <a:buSzPct val="100000"/>
              <a:buFont typeface="Avenir"/>
              <a:buChar char="+"/>
            </a:pPr>
            <a:r>
              <a:rPr lang="en-US" sz="2800">
                <a:solidFill>
                  <a:srgbClr val="222222"/>
                </a:solidFill>
                <a:latin typeface="Times New Roman"/>
                <a:ea typeface="Times New Roman"/>
                <a:cs typeface="Times New Roman"/>
                <a:sym typeface="Times New Roman"/>
              </a:rPr>
              <a:t>Lao động: 100 – 200 người (tùy lĩnh vực)</a:t>
            </a:r>
            <a:endParaRPr/>
          </a:p>
          <a:p>
            <a:pPr indent="-64135" lvl="0" marL="228600" marR="0" rtl="0" algn="l">
              <a:lnSpc>
                <a:spcPct val="110000"/>
              </a:lnSpc>
              <a:spcBef>
                <a:spcPts val="1000"/>
              </a:spcBef>
              <a:spcAft>
                <a:spcPts val="0"/>
              </a:spcAft>
              <a:buClr>
                <a:schemeClr val="accent5"/>
              </a:buClr>
              <a:buSzPct val="100000"/>
              <a:buFont typeface="Avenir"/>
              <a:buNone/>
            </a:pPr>
            <a:r>
              <a:t/>
            </a:r>
            <a:endParaRPr sz="2800">
              <a:solidFill>
                <a:schemeClr val="dk1"/>
              </a:solidFill>
              <a:latin typeface="Times New Roman"/>
              <a:ea typeface="Times New Roman"/>
              <a:cs typeface="Times New Roman"/>
              <a:sym typeface="Times New Roman"/>
            </a:endParaRPr>
          </a:p>
        </p:txBody>
      </p:sp>
      <p:sp>
        <p:nvSpPr>
          <p:cNvPr id="231" name="Google Shape;231;p17"/>
          <p:cNvSpPr txBox="1"/>
          <p:nvPr/>
        </p:nvSpPr>
        <p:spPr>
          <a:xfrm>
            <a:off x="6373091" y="1662547"/>
            <a:ext cx="5562600" cy="166254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rmAutofit lnSpcReduction="10000"/>
          </a:bodyPr>
          <a:lstStyle/>
          <a:p>
            <a:pPr indent="0" lvl="0" marL="0" marR="0" rtl="0" algn="l">
              <a:lnSpc>
                <a:spcPct val="110000"/>
              </a:lnSpc>
              <a:spcBef>
                <a:spcPts val="0"/>
              </a:spcBef>
              <a:spcAft>
                <a:spcPts val="0"/>
              </a:spcAft>
              <a:buClr>
                <a:schemeClr val="accent5"/>
              </a:buClr>
              <a:buSzPts val="2800"/>
              <a:buFont typeface="Avenir"/>
              <a:buNone/>
            </a:pPr>
            <a:r>
              <a:rPr b="1" lang="en-US" sz="2800">
                <a:solidFill>
                  <a:srgbClr val="222222"/>
                </a:solidFill>
                <a:latin typeface="Times New Roman"/>
                <a:ea typeface="Times New Roman"/>
                <a:cs typeface="Times New Roman"/>
                <a:sym typeface="Times New Roman"/>
              </a:rPr>
              <a:t>Doanh nghiệp lớn:</a:t>
            </a:r>
            <a:endParaRPr/>
          </a:p>
          <a:p>
            <a:pPr indent="-228600" lvl="0" marL="228600" marR="0" rtl="0" algn="l">
              <a:lnSpc>
                <a:spcPct val="110000"/>
              </a:lnSpc>
              <a:spcBef>
                <a:spcPts val="1000"/>
              </a:spcBef>
              <a:spcAft>
                <a:spcPts val="0"/>
              </a:spcAft>
              <a:buClr>
                <a:schemeClr val="accent5"/>
              </a:buClr>
              <a:buSzPts val="2800"/>
              <a:buFont typeface="Avenir"/>
              <a:buChar char="+"/>
            </a:pPr>
            <a:r>
              <a:rPr lang="en-US" sz="2800">
                <a:solidFill>
                  <a:srgbClr val="222222"/>
                </a:solidFill>
                <a:latin typeface="Times New Roman"/>
                <a:ea typeface="Times New Roman"/>
                <a:cs typeface="Times New Roman"/>
                <a:sym typeface="Times New Roman"/>
              </a:rPr>
              <a:t>Vốn &gt;100 tỷ đồng</a:t>
            </a:r>
            <a:endParaRPr sz="2800">
              <a:solidFill>
                <a:srgbClr val="222222"/>
              </a:solidFill>
              <a:latin typeface="Times New Roman"/>
              <a:ea typeface="Times New Roman"/>
              <a:cs typeface="Times New Roman"/>
              <a:sym typeface="Times New Roman"/>
            </a:endParaRPr>
          </a:p>
          <a:p>
            <a:pPr indent="-228600" lvl="0" marL="228600" marR="0" rtl="0" algn="l">
              <a:lnSpc>
                <a:spcPct val="110000"/>
              </a:lnSpc>
              <a:spcBef>
                <a:spcPts val="1000"/>
              </a:spcBef>
              <a:spcAft>
                <a:spcPts val="0"/>
              </a:spcAft>
              <a:buClr>
                <a:schemeClr val="accent5"/>
              </a:buClr>
              <a:buSzPts val="2800"/>
              <a:buFont typeface="Avenir"/>
              <a:buChar char="+"/>
            </a:pPr>
            <a:r>
              <a:rPr lang="en-US" sz="2800">
                <a:solidFill>
                  <a:srgbClr val="222222"/>
                </a:solidFill>
                <a:latin typeface="Times New Roman"/>
                <a:ea typeface="Times New Roman"/>
                <a:cs typeface="Times New Roman"/>
                <a:sym typeface="Times New Roman"/>
              </a:rPr>
              <a:t>Lao động: &gt;300 người</a:t>
            </a:r>
            <a:endParaRPr sz="2800">
              <a:solidFill>
                <a:schemeClr val="dk1"/>
              </a:solidFill>
              <a:latin typeface="Times New Roman"/>
              <a:ea typeface="Times New Roman"/>
              <a:cs typeface="Times New Roman"/>
              <a:sym typeface="Times New Roman"/>
            </a:endParaRPr>
          </a:p>
        </p:txBody>
      </p:sp>
      <p:sp>
        <p:nvSpPr>
          <p:cNvPr id="232" name="Google Shape;232;p17"/>
          <p:cNvSpPr txBox="1"/>
          <p:nvPr/>
        </p:nvSpPr>
        <p:spPr>
          <a:xfrm>
            <a:off x="6373091" y="3678960"/>
            <a:ext cx="5562600" cy="3106593"/>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5"/>
              </a:buClr>
              <a:buSzPts val="2800"/>
              <a:buFont typeface="Avenir"/>
              <a:buNone/>
            </a:pPr>
            <a:r>
              <a:rPr b="1" lang="en-US" sz="2800">
                <a:solidFill>
                  <a:srgbClr val="222222"/>
                </a:solidFill>
                <a:latin typeface="Times New Roman"/>
                <a:ea typeface="Times New Roman"/>
                <a:cs typeface="Times New Roman"/>
                <a:sym typeface="Times New Roman"/>
              </a:rPr>
              <a:t>Doanh nghiệp siêu nhỏ:</a:t>
            </a:r>
            <a:endParaRPr/>
          </a:p>
          <a:p>
            <a:pPr indent="-228600" lvl="0" marL="228600" marR="0" rtl="0" algn="l">
              <a:lnSpc>
                <a:spcPct val="110000"/>
              </a:lnSpc>
              <a:spcBef>
                <a:spcPts val="1000"/>
              </a:spcBef>
              <a:spcAft>
                <a:spcPts val="0"/>
              </a:spcAft>
              <a:buClr>
                <a:schemeClr val="accent5"/>
              </a:buClr>
              <a:buSzPts val="2800"/>
              <a:buFont typeface="Avenir"/>
              <a:buChar char="+"/>
            </a:pPr>
            <a:r>
              <a:rPr lang="en-US" sz="2800">
                <a:solidFill>
                  <a:srgbClr val="222222"/>
                </a:solidFill>
                <a:latin typeface="Times New Roman"/>
                <a:ea typeface="Times New Roman"/>
                <a:cs typeface="Times New Roman"/>
                <a:sym typeface="Times New Roman"/>
              </a:rPr>
              <a:t>Vốn: không quá 3 tỷ đồng </a:t>
            </a:r>
            <a:endParaRPr/>
          </a:p>
          <a:p>
            <a:pPr indent="-228600" lvl="0" marL="228600" marR="0" rtl="0" algn="l">
              <a:lnSpc>
                <a:spcPct val="110000"/>
              </a:lnSpc>
              <a:spcBef>
                <a:spcPts val="1000"/>
              </a:spcBef>
              <a:spcAft>
                <a:spcPts val="0"/>
              </a:spcAft>
              <a:buClr>
                <a:schemeClr val="accent5"/>
              </a:buClr>
              <a:buSzPts val="2800"/>
              <a:buFont typeface="Avenir"/>
              <a:buChar char="+"/>
            </a:pPr>
            <a:r>
              <a:rPr lang="en-US" sz="2800">
                <a:solidFill>
                  <a:srgbClr val="222222"/>
                </a:solidFill>
                <a:latin typeface="Times New Roman"/>
                <a:ea typeface="Times New Roman"/>
                <a:cs typeface="Times New Roman"/>
                <a:sym typeface="Times New Roman"/>
              </a:rPr>
              <a:t>Doanh thu: 3 – 10 tỷ (tùy lĩnh vực)</a:t>
            </a:r>
            <a:endParaRPr/>
          </a:p>
          <a:p>
            <a:pPr indent="-228600" lvl="0" marL="228600" marR="0" rtl="0" algn="l">
              <a:lnSpc>
                <a:spcPct val="110000"/>
              </a:lnSpc>
              <a:spcBef>
                <a:spcPts val="1000"/>
              </a:spcBef>
              <a:spcAft>
                <a:spcPts val="0"/>
              </a:spcAft>
              <a:buClr>
                <a:schemeClr val="accent5"/>
              </a:buClr>
              <a:buSzPts val="2800"/>
              <a:buFont typeface="Avenir"/>
              <a:buChar char="+"/>
            </a:pPr>
            <a:r>
              <a:rPr lang="en-US" sz="2800">
                <a:solidFill>
                  <a:srgbClr val="222222"/>
                </a:solidFill>
                <a:latin typeface="Times New Roman"/>
                <a:ea typeface="Times New Roman"/>
                <a:cs typeface="Times New Roman"/>
                <a:sym typeface="Times New Roman"/>
              </a:rPr>
              <a:t>Lao động: không quá 10 người</a:t>
            </a:r>
            <a:endParaRPr sz="2800">
              <a:solidFill>
                <a:schemeClr val="dk1"/>
              </a:solidFill>
              <a:latin typeface="Times New Roman"/>
              <a:ea typeface="Times New Roman"/>
              <a:cs typeface="Times New Roman"/>
              <a:sym typeface="Times New Roman"/>
            </a:endParaRPr>
          </a:p>
        </p:txBody>
      </p:sp>
      <p:sp>
        <p:nvSpPr>
          <p:cNvPr id="233" name="Google Shape;233;p17"/>
          <p:cNvSpPr/>
          <p:nvPr/>
        </p:nvSpPr>
        <p:spPr>
          <a:xfrm>
            <a:off x="7038108" y="218499"/>
            <a:ext cx="4620491" cy="879185"/>
          </a:xfrm>
          <a:prstGeom prst="rect">
            <a:avLst/>
          </a:prstGeom>
          <a:solidFill>
            <a:schemeClr val="accent1"/>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200">
                <a:solidFill>
                  <a:schemeClr val="lt1"/>
                </a:solidFill>
                <a:latin typeface="Tahoma"/>
                <a:ea typeface="Tahoma"/>
                <a:cs typeface="Tahoma"/>
                <a:sym typeface="Tahoma"/>
              </a:rPr>
              <a:t>Theo quy mô</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ph type="title"/>
          </p:nvPr>
        </p:nvSpPr>
        <p:spPr>
          <a:xfrm>
            <a:off x="5673436" y="101889"/>
            <a:ext cx="6296891" cy="7432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Tahoma"/>
              <a:buNone/>
            </a:pPr>
            <a:r>
              <a:rPr b="1" lang="en-US">
                <a:latin typeface="Tahoma"/>
                <a:ea typeface="Tahoma"/>
                <a:cs typeface="Tahoma"/>
                <a:sym typeface="Tahoma"/>
              </a:rPr>
              <a:t>Theo hình thức tổ chức</a:t>
            </a:r>
            <a:endParaRPr/>
          </a:p>
        </p:txBody>
      </p:sp>
      <p:pic>
        <p:nvPicPr>
          <p:cNvPr id="239" name="Google Shape;239;p18"/>
          <p:cNvPicPr preferRelativeResize="0"/>
          <p:nvPr>
            <p:ph idx="1" type="body"/>
          </p:nvPr>
        </p:nvPicPr>
        <p:blipFill rotWithShape="1">
          <a:blip r:embed="rId3">
            <a:alphaModFix/>
          </a:blip>
          <a:srcRect b="0" l="0" r="0" t="0"/>
          <a:stretch/>
        </p:blipFill>
        <p:spPr>
          <a:xfrm>
            <a:off x="720435" y="1084628"/>
            <a:ext cx="10605061" cy="515763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19"/>
          <p:cNvPicPr preferRelativeResize="0"/>
          <p:nvPr>
            <p:ph idx="1" type="body"/>
          </p:nvPr>
        </p:nvPicPr>
        <p:blipFill rotWithShape="1">
          <a:blip r:embed="rId3">
            <a:alphaModFix/>
          </a:blip>
          <a:srcRect b="0" l="0" r="0" t="0"/>
          <a:stretch/>
        </p:blipFill>
        <p:spPr>
          <a:xfrm>
            <a:off x="623455" y="1017147"/>
            <a:ext cx="11185368" cy="5700144"/>
          </a:xfrm>
          <a:prstGeom prst="rect">
            <a:avLst/>
          </a:prstGeom>
          <a:noFill/>
          <a:ln>
            <a:noFill/>
          </a:ln>
        </p:spPr>
      </p:pic>
      <p:sp>
        <p:nvSpPr>
          <p:cNvPr id="245" name="Google Shape;245;p19"/>
          <p:cNvSpPr txBox="1"/>
          <p:nvPr>
            <p:ph type="title"/>
          </p:nvPr>
        </p:nvSpPr>
        <p:spPr>
          <a:xfrm>
            <a:off x="5465618" y="169817"/>
            <a:ext cx="6726382" cy="73152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Tahoma"/>
              <a:buNone/>
            </a:pPr>
            <a:r>
              <a:rPr b="1" lang="en-US">
                <a:latin typeface="Tahoma"/>
                <a:ea typeface="Tahoma"/>
                <a:cs typeface="Tahoma"/>
                <a:sym typeface="Tahoma"/>
              </a:rPr>
              <a:t>Theo hình thức tổ chức</a:t>
            </a:r>
            <a:endParaRPr b="1">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p:nvPr/>
        </p:nvSpPr>
        <p:spPr>
          <a:xfrm>
            <a:off x="692726" y="727363"/>
            <a:ext cx="10390909" cy="5403273"/>
          </a:xfrm>
          <a:prstGeom prst="roundRect">
            <a:avLst>
              <a:gd fmla="val 16667" name="adj"/>
            </a:avLst>
          </a:prstGeom>
          <a:solidFill>
            <a:schemeClr val="accent1"/>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None/>
            </a:pPr>
            <a:r>
              <a:rPr b="1" lang="en-US" sz="2400">
                <a:solidFill>
                  <a:schemeClr val="lt1"/>
                </a:solidFill>
                <a:latin typeface="Tahoma"/>
                <a:ea typeface="Tahoma"/>
                <a:cs typeface="Tahoma"/>
                <a:sym typeface="Tahoma"/>
              </a:rPr>
              <a:t>I. Những vấn đề chung về quản trị doanh nghiệp</a:t>
            </a:r>
            <a:endParaRPr b="1" sz="2400">
              <a:solidFill>
                <a:schemeClr val="lt1"/>
              </a:solidFill>
              <a:latin typeface="Tahoma"/>
              <a:ea typeface="Tahoma"/>
              <a:cs typeface="Tahoma"/>
              <a:sym typeface="Tahoma"/>
            </a:endParaRPr>
          </a:p>
          <a:p>
            <a:pPr indent="0" lvl="0" marL="0" marR="0" rtl="0" algn="just">
              <a:lnSpc>
                <a:spcPct val="115000"/>
              </a:lnSpc>
              <a:spcBef>
                <a:spcPts val="1000"/>
              </a:spcBef>
              <a:spcAft>
                <a:spcPts val="0"/>
              </a:spcAft>
              <a:buNone/>
            </a:pPr>
            <a:r>
              <a:rPr lang="en-US" sz="2400">
                <a:solidFill>
                  <a:schemeClr val="lt1"/>
                </a:solidFill>
                <a:latin typeface="Tahoma"/>
                <a:ea typeface="Tahoma"/>
                <a:cs typeface="Tahoma"/>
                <a:sym typeface="Tahoma"/>
              </a:rPr>
              <a:t>1. Các khái niệm</a:t>
            </a:r>
            <a:endParaRPr sz="2400">
              <a:solidFill>
                <a:schemeClr val="lt1"/>
              </a:solidFill>
              <a:latin typeface="Tahoma"/>
              <a:ea typeface="Tahoma"/>
              <a:cs typeface="Tahoma"/>
              <a:sym typeface="Tahoma"/>
            </a:endParaRPr>
          </a:p>
          <a:p>
            <a:pPr indent="0" lvl="0" marL="0" marR="0" rtl="0" algn="just">
              <a:lnSpc>
                <a:spcPct val="115000"/>
              </a:lnSpc>
              <a:spcBef>
                <a:spcPts val="1000"/>
              </a:spcBef>
              <a:spcAft>
                <a:spcPts val="0"/>
              </a:spcAft>
              <a:buNone/>
            </a:pPr>
            <a:r>
              <a:rPr lang="en-US" sz="2400">
                <a:solidFill>
                  <a:schemeClr val="lt1"/>
                </a:solidFill>
                <a:latin typeface="Tahoma"/>
                <a:ea typeface="Tahoma"/>
                <a:cs typeface="Tahoma"/>
                <a:sym typeface="Tahoma"/>
              </a:rPr>
              <a:t>2. Các cơ chế quản trị doanh nghiệp</a:t>
            </a:r>
            <a:endParaRPr sz="2400">
              <a:solidFill>
                <a:schemeClr val="lt1"/>
              </a:solidFill>
              <a:latin typeface="Tahoma"/>
              <a:ea typeface="Tahoma"/>
              <a:cs typeface="Tahoma"/>
              <a:sym typeface="Tahoma"/>
            </a:endParaRPr>
          </a:p>
          <a:p>
            <a:pPr indent="0" lvl="0" marL="0" marR="0" rtl="0" algn="just">
              <a:lnSpc>
                <a:spcPct val="115000"/>
              </a:lnSpc>
              <a:spcBef>
                <a:spcPts val="1000"/>
              </a:spcBef>
              <a:spcAft>
                <a:spcPts val="0"/>
              </a:spcAft>
              <a:buNone/>
            </a:pPr>
            <a:r>
              <a:rPr lang="en-US" sz="2400">
                <a:solidFill>
                  <a:schemeClr val="lt1"/>
                </a:solidFill>
                <a:latin typeface="Tahoma"/>
                <a:ea typeface="Tahoma"/>
                <a:cs typeface="Tahoma"/>
                <a:sym typeface="Tahoma"/>
              </a:rPr>
              <a:t>3. Quyền sở hữu và quản lý doanh nghiệp</a:t>
            </a:r>
            <a:endParaRPr sz="2400">
              <a:solidFill>
                <a:schemeClr val="lt1"/>
              </a:solidFill>
              <a:latin typeface="Tahoma"/>
              <a:ea typeface="Tahoma"/>
              <a:cs typeface="Tahoma"/>
              <a:sym typeface="Tahoma"/>
            </a:endParaRPr>
          </a:p>
          <a:p>
            <a:pPr indent="0" lvl="0" marL="0" marR="0" rtl="0" algn="just">
              <a:lnSpc>
                <a:spcPct val="115000"/>
              </a:lnSpc>
              <a:spcBef>
                <a:spcPts val="1000"/>
              </a:spcBef>
              <a:spcAft>
                <a:spcPts val="0"/>
              </a:spcAft>
              <a:buNone/>
            </a:pPr>
            <a:r>
              <a:rPr b="1" lang="en-US" sz="2400">
                <a:solidFill>
                  <a:schemeClr val="lt1"/>
                </a:solidFill>
                <a:latin typeface="Tahoma"/>
                <a:ea typeface="Tahoma"/>
                <a:cs typeface="Tahoma"/>
                <a:sym typeface="Tahoma"/>
              </a:rPr>
              <a:t>II. Môi trường hoạt động của doanh nghiệp</a:t>
            </a:r>
            <a:endParaRPr b="1" sz="2400">
              <a:solidFill>
                <a:schemeClr val="lt1"/>
              </a:solidFill>
              <a:latin typeface="Tahoma"/>
              <a:ea typeface="Tahoma"/>
              <a:cs typeface="Tahoma"/>
              <a:sym typeface="Tahoma"/>
            </a:endParaRPr>
          </a:p>
          <a:p>
            <a:pPr indent="0" lvl="0" marL="0" marR="0" rtl="0" algn="just">
              <a:lnSpc>
                <a:spcPct val="115000"/>
              </a:lnSpc>
              <a:spcBef>
                <a:spcPts val="1000"/>
              </a:spcBef>
              <a:spcAft>
                <a:spcPts val="0"/>
              </a:spcAft>
              <a:buNone/>
            </a:pPr>
            <a:r>
              <a:rPr lang="en-US" sz="2400">
                <a:solidFill>
                  <a:schemeClr val="lt1"/>
                </a:solidFill>
                <a:latin typeface="Tahoma"/>
                <a:ea typeface="Tahoma"/>
                <a:cs typeface="Tahoma"/>
                <a:sym typeface="Tahoma"/>
              </a:rPr>
              <a:t>1. Môi trường bên ngoài</a:t>
            </a:r>
            <a:endParaRPr/>
          </a:p>
          <a:p>
            <a:pPr indent="0" lvl="0" marL="0" marR="0" rtl="0" algn="just">
              <a:lnSpc>
                <a:spcPct val="115000"/>
              </a:lnSpc>
              <a:spcBef>
                <a:spcPts val="1000"/>
              </a:spcBef>
              <a:spcAft>
                <a:spcPts val="0"/>
              </a:spcAft>
              <a:buNone/>
            </a:pPr>
            <a:r>
              <a:rPr lang="en-US" sz="2400">
                <a:solidFill>
                  <a:schemeClr val="lt1"/>
                </a:solidFill>
                <a:latin typeface="Tahoma"/>
                <a:ea typeface="Tahoma"/>
                <a:cs typeface="Tahoma"/>
                <a:sym typeface="Tahoma"/>
              </a:rPr>
              <a:t>2. Môi trường bên trong</a:t>
            </a:r>
            <a:endParaRPr sz="2400">
              <a:solidFill>
                <a:schemeClr val="lt1"/>
              </a:solidFill>
              <a:latin typeface="Tahoma"/>
              <a:ea typeface="Tahoma"/>
              <a:cs typeface="Tahoma"/>
              <a:sym typeface="Tahoma"/>
            </a:endParaRPr>
          </a:p>
          <a:p>
            <a:pPr indent="0" lvl="0" marL="0" marR="0" rtl="0" algn="just">
              <a:lnSpc>
                <a:spcPct val="115000"/>
              </a:lnSpc>
              <a:spcBef>
                <a:spcPts val="1000"/>
              </a:spcBef>
              <a:spcAft>
                <a:spcPts val="0"/>
              </a:spcAft>
              <a:buNone/>
            </a:pPr>
            <a:r>
              <a:rPr b="1" lang="en-US" sz="2400">
                <a:solidFill>
                  <a:schemeClr val="lt1"/>
                </a:solidFill>
                <a:latin typeface="Tahoma"/>
                <a:ea typeface="Tahoma"/>
                <a:cs typeface="Tahoma"/>
                <a:sym typeface="Tahoma"/>
              </a:rPr>
              <a:t>III. Các loại hình doanh nghiệp</a:t>
            </a:r>
            <a:endParaRPr b="1" sz="2400">
              <a:solidFill>
                <a:schemeClr val="lt1"/>
              </a:solidFill>
              <a:latin typeface="Tahoma"/>
              <a:ea typeface="Tahoma"/>
              <a:cs typeface="Tahoma"/>
              <a:sym typeface="Tahoma"/>
            </a:endParaRPr>
          </a:p>
          <a:p>
            <a:pPr indent="0" lvl="0" marL="0" marR="0" rtl="0" algn="just">
              <a:lnSpc>
                <a:spcPct val="115000"/>
              </a:lnSpc>
              <a:spcBef>
                <a:spcPts val="1000"/>
              </a:spcBef>
              <a:spcAft>
                <a:spcPts val="0"/>
              </a:spcAft>
              <a:buNone/>
            </a:pPr>
            <a:r>
              <a:rPr b="1" lang="en-US" sz="2400">
                <a:solidFill>
                  <a:schemeClr val="lt1"/>
                </a:solidFill>
                <a:latin typeface="Tahoma"/>
                <a:ea typeface="Tahoma"/>
                <a:cs typeface="Tahoma"/>
                <a:sym typeface="Tahoma"/>
              </a:rPr>
              <a:t>IV. Thành lập và thay đổi doanh nghiệp</a:t>
            </a:r>
            <a:endParaRPr b="1" sz="2400">
              <a:solidFill>
                <a:schemeClr val="lt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20"/>
          <p:cNvPicPr preferRelativeResize="0"/>
          <p:nvPr>
            <p:ph idx="1" type="body"/>
          </p:nvPr>
        </p:nvPicPr>
        <p:blipFill rotWithShape="1">
          <a:blip r:embed="rId3">
            <a:alphaModFix/>
          </a:blip>
          <a:srcRect b="0" l="0" r="0" t="0"/>
          <a:stretch/>
        </p:blipFill>
        <p:spPr>
          <a:xfrm>
            <a:off x="706582" y="1080275"/>
            <a:ext cx="11036927" cy="5512324"/>
          </a:xfrm>
          <a:prstGeom prst="rect">
            <a:avLst/>
          </a:prstGeom>
          <a:noFill/>
          <a:ln>
            <a:noFill/>
          </a:ln>
        </p:spPr>
      </p:pic>
      <p:sp>
        <p:nvSpPr>
          <p:cNvPr id="251" name="Google Shape;251;p20"/>
          <p:cNvSpPr txBox="1"/>
          <p:nvPr>
            <p:ph type="title"/>
          </p:nvPr>
        </p:nvSpPr>
        <p:spPr>
          <a:xfrm>
            <a:off x="5256612" y="169817"/>
            <a:ext cx="6726382" cy="67926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Tahoma"/>
              <a:buNone/>
            </a:pPr>
            <a:r>
              <a:rPr b="1" lang="en-US">
                <a:latin typeface="Tahoma"/>
                <a:ea typeface="Tahoma"/>
                <a:cs typeface="Tahoma"/>
                <a:sym typeface="Tahoma"/>
              </a:rPr>
              <a:t>Theo hình thức tổ chức</a:t>
            </a:r>
            <a:endParaRPr b="1">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21"/>
          <p:cNvPicPr preferRelativeResize="0"/>
          <p:nvPr>
            <p:ph idx="1" type="body"/>
          </p:nvPr>
        </p:nvPicPr>
        <p:blipFill rotWithShape="1">
          <a:blip r:embed="rId3">
            <a:alphaModFix/>
          </a:blip>
          <a:srcRect b="0" l="0" r="0" t="0"/>
          <a:stretch/>
        </p:blipFill>
        <p:spPr>
          <a:xfrm>
            <a:off x="1080655" y="1000487"/>
            <a:ext cx="10453848" cy="5469586"/>
          </a:xfrm>
          <a:prstGeom prst="rect">
            <a:avLst/>
          </a:prstGeom>
          <a:noFill/>
          <a:ln>
            <a:noFill/>
          </a:ln>
        </p:spPr>
      </p:pic>
      <p:sp>
        <p:nvSpPr>
          <p:cNvPr id="257" name="Google Shape;257;p21"/>
          <p:cNvSpPr txBox="1"/>
          <p:nvPr>
            <p:ph type="title"/>
          </p:nvPr>
        </p:nvSpPr>
        <p:spPr>
          <a:xfrm>
            <a:off x="5217424" y="0"/>
            <a:ext cx="6726382" cy="83427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ahoma"/>
              <a:buNone/>
            </a:pPr>
            <a:r>
              <a:rPr b="1" lang="en-US">
                <a:latin typeface="Tahoma"/>
                <a:ea typeface="Tahoma"/>
                <a:cs typeface="Tahoma"/>
                <a:sym typeface="Tahoma"/>
              </a:rPr>
              <a:t>Theo hình thức tổ chức</a:t>
            </a:r>
            <a:endParaRPr b="1">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22"/>
          <p:cNvPicPr preferRelativeResize="0"/>
          <p:nvPr>
            <p:ph idx="1" type="body"/>
          </p:nvPr>
        </p:nvPicPr>
        <p:blipFill rotWithShape="1">
          <a:blip r:embed="rId3">
            <a:alphaModFix/>
          </a:blip>
          <a:srcRect b="0" l="0" r="0" t="0"/>
          <a:stretch/>
        </p:blipFill>
        <p:spPr>
          <a:xfrm>
            <a:off x="653143" y="1090581"/>
            <a:ext cx="10724605" cy="5677371"/>
          </a:xfrm>
          <a:prstGeom prst="rect">
            <a:avLst/>
          </a:prstGeom>
          <a:noFill/>
          <a:ln>
            <a:noFill/>
          </a:ln>
        </p:spPr>
      </p:pic>
      <p:sp>
        <p:nvSpPr>
          <p:cNvPr id="263" name="Google Shape;263;p22"/>
          <p:cNvSpPr txBox="1"/>
          <p:nvPr>
            <p:ph type="title"/>
          </p:nvPr>
        </p:nvSpPr>
        <p:spPr>
          <a:xfrm>
            <a:off x="5465618" y="-115816"/>
            <a:ext cx="6726382" cy="1593706"/>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ahoma"/>
              <a:buNone/>
            </a:pPr>
            <a:r>
              <a:rPr b="1" lang="en-US">
                <a:latin typeface="Tahoma"/>
                <a:ea typeface="Tahoma"/>
                <a:cs typeface="Tahoma"/>
                <a:sym typeface="Tahoma"/>
              </a:rPr>
              <a:t>Theo hình thức tổ chức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3"/>
          <p:cNvSpPr/>
          <p:nvPr>
            <p:ph idx="1" type="body"/>
          </p:nvPr>
        </p:nvSpPr>
        <p:spPr>
          <a:xfrm>
            <a:off x="1364673" y="828098"/>
            <a:ext cx="10515600" cy="4351338"/>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rmAutofit/>
          </a:bodyPr>
          <a:lstStyle/>
          <a:p>
            <a:pPr indent="-228600" lvl="0" marL="228600" rtl="0" algn="ctr">
              <a:lnSpc>
                <a:spcPct val="150000"/>
              </a:lnSpc>
              <a:spcBef>
                <a:spcPts val="0"/>
              </a:spcBef>
              <a:spcAft>
                <a:spcPts val="0"/>
              </a:spcAft>
              <a:buSzPts val="2200"/>
              <a:buChar char="+"/>
            </a:pPr>
            <a:r>
              <a:rPr b="1" lang="en-US" sz="2200">
                <a:solidFill>
                  <a:schemeClr val="dk1"/>
                </a:solidFill>
                <a:latin typeface="Tahoma"/>
                <a:ea typeface="Tahoma"/>
                <a:cs typeface="Tahoma"/>
                <a:sym typeface="Tahoma"/>
              </a:rPr>
              <a:t>Nếu bạn (hoặc cùng với người khác) đang có kế hoạch khởi nghiệp, bạn sẽ chọn loại hình doanh nghiệp nào? Vì sao?</a:t>
            </a:r>
            <a:endParaRPr/>
          </a:p>
          <a:p>
            <a:pPr indent="-50800" lvl="0" marL="228600" rtl="0" algn="ctr">
              <a:lnSpc>
                <a:spcPct val="110000"/>
              </a:lnSpc>
              <a:spcBef>
                <a:spcPts val="1000"/>
              </a:spcBef>
              <a:spcAft>
                <a:spcPts val="0"/>
              </a:spcAft>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643900"/>
              </a:buClr>
              <a:buSzPct val="100000"/>
              <a:buFont typeface="Tahoma"/>
              <a:buNone/>
            </a:pPr>
            <a:r>
              <a:rPr b="1" lang="en-US" sz="4400">
                <a:solidFill>
                  <a:srgbClr val="643900"/>
                </a:solidFill>
                <a:latin typeface="Tahoma"/>
                <a:ea typeface="Tahoma"/>
                <a:cs typeface="Tahoma"/>
                <a:sym typeface="Tahoma"/>
              </a:rPr>
              <a:t>IV. Thành lập và thay đổi doanh nghiệp</a:t>
            </a:r>
            <a:br>
              <a:rPr b="1" lang="en-US" sz="4400">
                <a:solidFill>
                  <a:srgbClr val="643900"/>
                </a:solidFill>
                <a:latin typeface="Arial"/>
                <a:ea typeface="Arial"/>
                <a:cs typeface="Arial"/>
                <a:sym typeface="Arial"/>
              </a:rPr>
            </a:br>
            <a:endParaRPr/>
          </a:p>
        </p:txBody>
      </p:sp>
      <p:sp>
        <p:nvSpPr>
          <p:cNvPr id="274" name="Google Shape;27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10000"/>
              </a:lnSpc>
              <a:spcBef>
                <a:spcPts val="0"/>
              </a:spcBef>
              <a:spcAft>
                <a:spcPts val="0"/>
              </a:spcAft>
              <a:buSzPct val="100000"/>
              <a:buNone/>
            </a:pPr>
            <a:r>
              <a:rPr b="1" lang="en-US">
                <a:latin typeface="Tahoma"/>
                <a:ea typeface="Tahoma"/>
                <a:cs typeface="Tahoma"/>
                <a:sym typeface="Tahoma"/>
              </a:rPr>
              <a:t>Thành lập doanh nghiệp</a:t>
            </a:r>
            <a:endParaRPr/>
          </a:p>
          <a:p>
            <a:pPr indent="-311150" lvl="0" marL="539750" rtl="0" algn="l">
              <a:lnSpc>
                <a:spcPct val="110000"/>
              </a:lnSpc>
              <a:spcBef>
                <a:spcPts val="1000"/>
              </a:spcBef>
              <a:spcAft>
                <a:spcPts val="0"/>
              </a:spcAft>
              <a:buSzPct val="100000"/>
              <a:buChar char="+"/>
            </a:pPr>
            <a:r>
              <a:rPr b="0" i="0" lang="en-US">
                <a:latin typeface="Tahoma"/>
                <a:ea typeface="Tahoma"/>
                <a:cs typeface="Tahoma"/>
                <a:sym typeface="Tahoma"/>
              </a:rPr>
              <a:t>Cần xác định ngành nghề kinh doanh cho doanh nghiệp</a:t>
            </a:r>
            <a:endParaRPr/>
          </a:p>
          <a:p>
            <a:pPr indent="-311150" lvl="0" marL="539750" rtl="0" algn="l">
              <a:lnSpc>
                <a:spcPct val="110000"/>
              </a:lnSpc>
              <a:spcBef>
                <a:spcPts val="1000"/>
              </a:spcBef>
              <a:spcAft>
                <a:spcPts val="0"/>
              </a:spcAft>
              <a:buSzPct val="100000"/>
              <a:buChar char="+"/>
            </a:pPr>
            <a:r>
              <a:rPr b="0" i="0" lang="en-US">
                <a:latin typeface="Tahoma"/>
                <a:ea typeface="Tahoma"/>
                <a:cs typeface="Tahoma"/>
                <a:sym typeface="Tahoma"/>
              </a:rPr>
              <a:t>Cần xác định nguồn vốn điều lệ</a:t>
            </a:r>
            <a:endParaRPr>
              <a:latin typeface="Tahoma"/>
              <a:ea typeface="Tahoma"/>
              <a:cs typeface="Tahoma"/>
              <a:sym typeface="Tahoma"/>
            </a:endParaRPr>
          </a:p>
          <a:p>
            <a:pPr indent="-311150" lvl="0" marL="539750" rtl="0" algn="l">
              <a:lnSpc>
                <a:spcPct val="110000"/>
              </a:lnSpc>
              <a:spcBef>
                <a:spcPts val="1000"/>
              </a:spcBef>
              <a:spcAft>
                <a:spcPts val="0"/>
              </a:spcAft>
              <a:buSzPct val="100000"/>
              <a:buChar char="+"/>
            </a:pPr>
            <a:r>
              <a:rPr b="0" i="0" lang="en-US">
                <a:latin typeface="Tahoma"/>
                <a:ea typeface="Tahoma"/>
                <a:cs typeface="Tahoma"/>
                <a:sym typeface="Tahoma"/>
              </a:rPr>
              <a:t>Xác định số lượng thành viên góp vốn và loại hình doanh nghiệp</a:t>
            </a:r>
            <a:endParaRPr b="0" i="0">
              <a:latin typeface="Tahoma"/>
              <a:ea typeface="Tahoma"/>
              <a:cs typeface="Tahoma"/>
              <a:sym typeface="Tahoma"/>
            </a:endParaRPr>
          </a:p>
          <a:p>
            <a:pPr indent="-311150" lvl="0" marL="539750" rtl="0" algn="l">
              <a:lnSpc>
                <a:spcPct val="110000"/>
              </a:lnSpc>
              <a:spcBef>
                <a:spcPts val="1000"/>
              </a:spcBef>
              <a:spcAft>
                <a:spcPts val="0"/>
              </a:spcAft>
              <a:buSzPct val="100000"/>
              <a:buChar char="+"/>
            </a:pPr>
            <a:r>
              <a:rPr b="0" i="0" lang="en-US">
                <a:latin typeface="Tahoma"/>
                <a:ea typeface="Tahoma"/>
                <a:cs typeface="Tahoma"/>
                <a:sym typeface="Tahoma"/>
              </a:rPr>
              <a:t>Cần lựa chọn tên cho doanh nghiệp</a:t>
            </a:r>
            <a:endParaRPr/>
          </a:p>
          <a:p>
            <a:pPr indent="-311150" lvl="0" marL="539750" rtl="0" algn="l">
              <a:lnSpc>
                <a:spcPct val="110000"/>
              </a:lnSpc>
              <a:spcBef>
                <a:spcPts val="1000"/>
              </a:spcBef>
              <a:spcAft>
                <a:spcPts val="0"/>
              </a:spcAft>
              <a:buSzPct val="100000"/>
              <a:buChar char="+"/>
            </a:pPr>
            <a:r>
              <a:rPr b="0" i="0" lang="en-US">
                <a:latin typeface="Tahoma"/>
                <a:ea typeface="Tahoma"/>
                <a:cs typeface="Tahoma"/>
                <a:sym typeface="Tahoma"/>
              </a:rPr>
              <a:t>Cần xác định địa điểm kinh doanh của doanh nghiệp</a:t>
            </a:r>
            <a:endParaRPr/>
          </a:p>
          <a:p>
            <a:pPr indent="-311150" lvl="0" marL="539750" rtl="0" algn="l">
              <a:lnSpc>
                <a:spcPct val="110000"/>
              </a:lnSpc>
              <a:spcBef>
                <a:spcPts val="1000"/>
              </a:spcBef>
              <a:spcAft>
                <a:spcPts val="0"/>
              </a:spcAft>
              <a:buSzPct val="100000"/>
              <a:buChar char="+"/>
            </a:pPr>
            <a:r>
              <a:rPr lang="en-US">
                <a:latin typeface="Tahoma"/>
                <a:ea typeface="Tahoma"/>
                <a:cs typeface="Tahoma"/>
                <a:sym typeface="Tahoma"/>
              </a:rPr>
              <a:t>Chuẩn bị hồ sơ</a:t>
            </a:r>
            <a:endParaRPr/>
          </a:p>
          <a:p>
            <a:pPr indent="-311150" lvl="0" marL="539750" rtl="0" algn="l">
              <a:lnSpc>
                <a:spcPct val="110000"/>
              </a:lnSpc>
              <a:spcBef>
                <a:spcPts val="1000"/>
              </a:spcBef>
              <a:spcAft>
                <a:spcPts val="0"/>
              </a:spcAft>
              <a:buSzPct val="100000"/>
              <a:buChar char="+"/>
            </a:pPr>
            <a:r>
              <a:rPr lang="en-US">
                <a:latin typeface="Tahoma"/>
                <a:ea typeface="Tahoma"/>
                <a:cs typeface="Tahoma"/>
                <a:sym typeface="Tahoma"/>
              </a:rPr>
              <a:t>Đăng ký thành lập doanh nghiệp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5"/>
          <p:cNvSpPr txBox="1"/>
          <p:nvPr>
            <p:ph type="title"/>
          </p:nvPr>
        </p:nvSpPr>
        <p:spPr>
          <a:xfrm>
            <a:off x="838200" y="365126"/>
            <a:ext cx="3622964" cy="71553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2200"/>
              <a:buFont typeface="Tahoma"/>
              <a:buNone/>
            </a:pPr>
            <a:r>
              <a:rPr b="1" lang="en-US" sz="2200">
                <a:latin typeface="Tahoma"/>
                <a:ea typeface="Tahoma"/>
                <a:cs typeface="Tahoma"/>
                <a:sym typeface="Tahoma"/>
              </a:rPr>
              <a:t>Mua lại doanh nghiệp</a:t>
            </a:r>
            <a:endParaRPr/>
          </a:p>
        </p:txBody>
      </p:sp>
      <p:sp>
        <p:nvSpPr>
          <p:cNvPr id="280" name="Google Shape;280;p25"/>
          <p:cNvSpPr txBox="1"/>
          <p:nvPr>
            <p:ph idx="1" type="body"/>
          </p:nvPr>
        </p:nvSpPr>
        <p:spPr>
          <a:xfrm>
            <a:off x="838200" y="1253331"/>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10000"/>
              </a:lnSpc>
              <a:spcBef>
                <a:spcPts val="0"/>
              </a:spcBef>
              <a:spcAft>
                <a:spcPts val="0"/>
              </a:spcAft>
              <a:buSzPct val="100000"/>
              <a:buNone/>
            </a:pPr>
            <a:r>
              <a:rPr b="0" i="0" lang="en-US">
                <a:solidFill>
                  <a:srgbClr val="000000"/>
                </a:solidFill>
                <a:latin typeface="Arial"/>
                <a:ea typeface="Arial"/>
                <a:cs typeface="Arial"/>
                <a:sym typeface="Arial"/>
              </a:rPr>
              <a:t>Theo </a:t>
            </a:r>
            <a:r>
              <a:rPr b="0" i="0" lang="en-US" u="sng" strike="noStrike">
                <a:solidFill>
                  <a:srgbClr val="1C1DC9"/>
                </a:solidFill>
                <a:latin typeface="Arial"/>
                <a:ea typeface="Arial"/>
                <a:cs typeface="Arial"/>
                <a:sym typeface="Arial"/>
                <a:hlinkClick r:id="rId3">
                  <a:extLst>
                    <a:ext uri="{A12FA001-AC4F-418D-AE19-62706E023703}">
                      <ahyp:hlinkClr val="tx"/>
                    </a:ext>
                  </a:extLst>
                </a:hlinkClick>
              </a:rPr>
              <a:t>Khoản 4 Điều 29 Luật Cạnh tranh 2018</a:t>
            </a:r>
            <a:r>
              <a:rPr b="0" i="0" lang="en-US">
                <a:solidFill>
                  <a:srgbClr val="1C1DC9"/>
                </a:solidFill>
                <a:latin typeface="Arial"/>
                <a:ea typeface="Arial"/>
                <a:cs typeface="Arial"/>
                <a:sym typeface="Arial"/>
              </a:rPr>
              <a:t> </a:t>
            </a:r>
            <a:r>
              <a:rPr b="0" i="0" lang="en-US">
                <a:solidFill>
                  <a:srgbClr val="000000"/>
                </a:solidFill>
                <a:latin typeface="Arial"/>
                <a:ea typeface="Arial"/>
                <a:cs typeface="Arial"/>
                <a:sym typeface="Arial"/>
              </a:rPr>
              <a:t>(Có hiệu lực thi hành từ ngày 01/07/2019) thì khái niệm mua lại doanh nghiệp được định nghĩa như sau:</a:t>
            </a:r>
            <a:endParaRPr/>
          </a:p>
          <a:p>
            <a:pPr indent="-228600" lvl="0" marL="228600" rtl="0" algn="just">
              <a:lnSpc>
                <a:spcPct val="110000"/>
              </a:lnSpc>
              <a:spcBef>
                <a:spcPts val="1000"/>
              </a:spcBef>
              <a:spcAft>
                <a:spcPts val="0"/>
              </a:spcAft>
              <a:buSzPct val="100000"/>
              <a:buChar char="+"/>
            </a:pPr>
            <a:r>
              <a:rPr b="0" i="0" lang="en-US">
                <a:solidFill>
                  <a:srgbClr val="000000"/>
                </a:solidFill>
                <a:latin typeface="Arial"/>
                <a:ea typeface="Arial"/>
                <a:cs typeface="Arial"/>
                <a:sym typeface="Arial"/>
              </a:rPr>
              <a:t>Mua lại doanh nghiệp là việc một doanh nghiệp trực tiếp hoặc gián tiếp mua toàn bộ hoặc một phần vốn góp, tài sản của doanh nghiệp khác đủ để kiểm soát, chi phối doanh nghiệp hoặc một ngành, nghề của doanh nghiệp bị mua lại.</a:t>
            </a:r>
            <a:endParaRPr/>
          </a:p>
          <a:p>
            <a:pPr indent="-228600" lvl="0" marL="228600" rtl="0" algn="l">
              <a:lnSpc>
                <a:spcPct val="110000"/>
              </a:lnSpc>
              <a:spcBef>
                <a:spcPts val="1000"/>
              </a:spcBef>
              <a:spcAft>
                <a:spcPts val="0"/>
              </a:spcAft>
              <a:buSzPct val="100000"/>
              <a:buChar char="+"/>
            </a:pPr>
            <a:r>
              <a:rPr b="0" i="0" lang="en-US">
                <a:solidFill>
                  <a:srgbClr val="000000"/>
                </a:solidFill>
                <a:latin typeface="Arial"/>
                <a:ea typeface="Arial"/>
                <a:cs typeface="Arial"/>
                <a:sym typeface="Arial"/>
              </a:rPr>
              <a:t>Luật Cạnh tranh 2018 cấm các doanh nghiệp thực hiện hoạt động mua lại doanh nghiệp gây tác động hoặc có khả năng gây tác động hạn chế cạnh tranh một cách đáng kể trên thị trường Việt Nam.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ph idx="1" type="body"/>
          </p:nvPr>
        </p:nvSpPr>
        <p:spPr>
          <a:xfrm>
            <a:off x="838200" y="484909"/>
            <a:ext cx="10515600" cy="5692054"/>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10000"/>
              </a:lnSpc>
              <a:spcBef>
                <a:spcPts val="0"/>
              </a:spcBef>
              <a:spcAft>
                <a:spcPts val="0"/>
              </a:spcAft>
              <a:buSzPct val="100000"/>
              <a:buNone/>
            </a:pPr>
            <a:r>
              <a:rPr b="1" i="1" lang="en-US" sz="2800">
                <a:latin typeface="Tahoma"/>
                <a:ea typeface="Tahoma"/>
                <a:cs typeface="Tahoma"/>
                <a:sym typeface="Tahoma"/>
              </a:rPr>
              <a:t>Chia - tách doanh nghiệp</a:t>
            </a:r>
            <a:endParaRPr/>
          </a:p>
          <a:p>
            <a:pPr indent="0" lvl="0" marL="0" rtl="0" algn="l">
              <a:lnSpc>
                <a:spcPct val="110000"/>
              </a:lnSpc>
              <a:spcBef>
                <a:spcPts val="1000"/>
              </a:spcBef>
              <a:spcAft>
                <a:spcPts val="0"/>
              </a:spcAft>
              <a:buSzPct val="100000"/>
              <a:buNone/>
            </a:pPr>
            <a:r>
              <a:rPr b="1" i="0" lang="en-US" sz="1800" u="sng" strike="noStrike">
                <a:solidFill>
                  <a:srgbClr val="1C1DC9"/>
                </a:solidFill>
                <a:latin typeface="Tahoma"/>
                <a:ea typeface="Tahoma"/>
                <a:cs typeface="Tahoma"/>
                <a:sym typeface="Tahoma"/>
                <a:hlinkClick r:id="rId3">
                  <a:extLst>
                    <a:ext uri="{A12FA001-AC4F-418D-AE19-62706E023703}">
                      <ahyp:hlinkClr val="tx"/>
                    </a:ext>
                  </a:extLst>
                </a:hlinkClick>
              </a:rPr>
              <a:t>Luật Doanh nghiệp 2020</a:t>
            </a:r>
            <a:r>
              <a:rPr b="1" i="0" lang="en-US" sz="1800">
                <a:solidFill>
                  <a:srgbClr val="1C1DC9"/>
                </a:solidFill>
                <a:latin typeface="Tahoma"/>
                <a:ea typeface="Tahoma"/>
                <a:cs typeface="Tahoma"/>
                <a:sym typeface="Tahoma"/>
              </a:rPr>
              <a:t> </a:t>
            </a:r>
            <a:r>
              <a:rPr b="1" i="0" lang="en-US" sz="1800">
                <a:solidFill>
                  <a:schemeClr val="dk1"/>
                </a:solidFill>
                <a:latin typeface="Tahoma"/>
                <a:ea typeface="Tahoma"/>
                <a:cs typeface="Tahoma"/>
                <a:sym typeface="Tahoma"/>
              </a:rPr>
              <a:t>có hiệu lực từ ngày 01/01/2021 quy định thủ tục chia, tách công ty:</a:t>
            </a:r>
            <a:endParaRPr/>
          </a:p>
          <a:p>
            <a:pPr indent="0" lvl="0" marL="0" rtl="0" algn="just">
              <a:lnSpc>
                <a:spcPct val="110000"/>
              </a:lnSpc>
              <a:spcBef>
                <a:spcPts val="1000"/>
              </a:spcBef>
              <a:spcAft>
                <a:spcPts val="0"/>
              </a:spcAft>
              <a:buSzPct val="100000"/>
              <a:buNone/>
            </a:pPr>
            <a:r>
              <a:rPr b="0" i="0" lang="en-US">
                <a:solidFill>
                  <a:srgbClr val="333333"/>
                </a:solidFill>
                <a:latin typeface="Tahoma"/>
                <a:ea typeface="Tahoma"/>
                <a:cs typeface="Tahoma"/>
                <a:sym typeface="Tahoma"/>
              </a:rPr>
              <a:t>   Chia, tách công ty là một hình thức tổ chức lại doanh nghiệp, trong đó không phải loại hình doanh nghiệp nào cũng được phép thực hiện hoạt động chia, tách. Theo đó, chỉ có công ty cổ phần và công ty TNHH được thực hiện hoạt động này. Các loại hình doanh nghiệp khác như: doanh nghiệp tư nhân, công ty hợp </a:t>
            </a:r>
            <a:r>
              <a:rPr b="1" i="0" lang="en-US">
                <a:solidFill>
                  <a:srgbClr val="333333"/>
                </a:solidFill>
                <a:latin typeface="Tahoma"/>
                <a:ea typeface="Tahoma"/>
                <a:cs typeface="Tahoma"/>
                <a:sym typeface="Tahoma"/>
              </a:rPr>
              <a:t>danh không thể tách doanh nghiệp</a:t>
            </a:r>
            <a:r>
              <a:rPr b="0" i="0" lang="en-US">
                <a:solidFill>
                  <a:srgbClr val="333333"/>
                </a:solidFill>
                <a:latin typeface="Tahoma"/>
                <a:ea typeface="Tahoma"/>
                <a:cs typeface="Tahoma"/>
                <a:sym typeface="Tahoma"/>
              </a:rPr>
              <a:t>.</a:t>
            </a:r>
            <a:endParaRPr b="0" i="0">
              <a:solidFill>
                <a:srgbClr val="333333"/>
              </a:solidFill>
              <a:latin typeface="Tahoma"/>
              <a:ea typeface="Tahoma"/>
              <a:cs typeface="Tahoma"/>
              <a:sym typeface="Tahoma"/>
            </a:endParaRPr>
          </a:p>
          <a:p>
            <a:pPr indent="0" lvl="0" marL="0" rtl="0" algn="just">
              <a:lnSpc>
                <a:spcPct val="110000"/>
              </a:lnSpc>
              <a:spcBef>
                <a:spcPts val="1000"/>
              </a:spcBef>
              <a:spcAft>
                <a:spcPts val="0"/>
              </a:spcAft>
              <a:buSzPct val="100000"/>
              <a:buNone/>
            </a:pPr>
            <a:r>
              <a:rPr b="0" i="0" lang="en-US">
                <a:solidFill>
                  <a:srgbClr val="333333"/>
                </a:solidFill>
                <a:latin typeface="Tahoma"/>
                <a:ea typeface="Tahoma"/>
                <a:cs typeface="Tahoma"/>
                <a:sym typeface="Tahoma"/>
              </a:rPr>
              <a:t>    Công ty TNHH, công ty cổ phần có thể tách công ty bằng cách chuyển một phần tài sản, quyền, nghĩa vụ, </a:t>
            </a:r>
            <a:r>
              <a:rPr b="0" i="1" lang="en-US">
                <a:solidFill>
                  <a:srgbClr val="333333"/>
                </a:solidFill>
                <a:latin typeface="Tahoma"/>
                <a:ea typeface="Tahoma"/>
                <a:cs typeface="Tahoma"/>
                <a:sym typeface="Tahoma"/>
              </a:rPr>
              <a:t>thành viên, cổ đông</a:t>
            </a:r>
            <a:r>
              <a:rPr b="0" i="0" lang="en-US">
                <a:solidFill>
                  <a:srgbClr val="333333"/>
                </a:solidFill>
                <a:latin typeface="Tahoma"/>
                <a:ea typeface="Tahoma"/>
                <a:cs typeface="Tahoma"/>
                <a:sym typeface="Tahoma"/>
              </a:rPr>
              <a:t> của </a:t>
            </a:r>
            <a:r>
              <a:rPr b="1" i="0" lang="en-US">
                <a:solidFill>
                  <a:srgbClr val="333333"/>
                </a:solidFill>
                <a:latin typeface="Tahoma"/>
                <a:ea typeface="Tahoma"/>
                <a:cs typeface="Tahoma"/>
                <a:sym typeface="Tahoma"/>
              </a:rPr>
              <a:t>công ty hiện có </a:t>
            </a:r>
            <a:r>
              <a:rPr b="0" i="0" lang="en-US">
                <a:solidFill>
                  <a:srgbClr val="333333"/>
                </a:solidFill>
                <a:latin typeface="Tahoma"/>
                <a:ea typeface="Tahoma"/>
                <a:cs typeface="Tahoma"/>
                <a:sym typeface="Tahoma"/>
              </a:rPr>
              <a:t>để thành lập </a:t>
            </a:r>
            <a:r>
              <a:rPr b="1" i="0" lang="en-US">
                <a:solidFill>
                  <a:srgbClr val="333333"/>
                </a:solidFill>
                <a:latin typeface="Tahoma"/>
                <a:ea typeface="Tahoma"/>
                <a:cs typeface="Tahoma"/>
                <a:sym typeface="Tahoma"/>
              </a:rPr>
              <a:t>một</a:t>
            </a:r>
            <a:r>
              <a:rPr b="0" i="0" lang="en-US">
                <a:solidFill>
                  <a:srgbClr val="333333"/>
                </a:solidFill>
                <a:latin typeface="Tahoma"/>
                <a:ea typeface="Tahoma"/>
                <a:cs typeface="Tahoma"/>
                <a:sym typeface="Tahoma"/>
              </a:rPr>
              <a:t> hoặc </a:t>
            </a:r>
            <a:r>
              <a:rPr b="1" i="0" lang="en-US">
                <a:solidFill>
                  <a:srgbClr val="333333"/>
                </a:solidFill>
                <a:latin typeface="Tahoma"/>
                <a:ea typeface="Tahoma"/>
                <a:cs typeface="Tahoma"/>
                <a:sym typeface="Tahoma"/>
              </a:rPr>
              <a:t>một số </a:t>
            </a:r>
            <a:r>
              <a:rPr b="0" i="0" lang="en-US">
                <a:solidFill>
                  <a:srgbClr val="333333"/>
                </a:solidFill>
                <a:latin typeface="Tahoma"/>
                <a:ea typeface="Tahoma"/>
                <a:cs typeface="Tahoma"/>
                <a:sym typeface="Tahoma"/>
              </a:rPr>
              <a:t>công ty TNHH, công ty cổ phần </a:t>
            </a:r>
            <a:r>
              <a:rPr b="1" i="0" lang="en-US">
                <a:solidFill>
                  <a:srgbClr val="333333"/>
                </a:solidFill>
                <a:latin typeface="Tahoma"/>
                <a:ea typeface="Tahoma"/>
                <a:cs typeface="Tahoma"/>
                <a:sym typeface="Tahoma"/>
              </a:rPr>
              <a:t>mới</a:t>
            </a:r>
            <a:r>
              <a:rPr b="0" i="0" lang="en-US">
                <a:solidFill>
                  <a:srgbClr val="333333"/>
                </a:solidFill>
                <a:latin typeface="Tahoma"/>
                <a:ea typeface="Tahoma"/>
                <a:cs typeface="Tahoma"/>
                <a:sym typeface="Tahoma"/>
              </a:rPr>
              <a:t> mà không chấm dứt tồn tại của công ty bị tách.</a:t>
            </a:r>
            <a:endParaRPr>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txBox="1"/>
          <p:nvPr>
            <p:ph idx="1" type="body"/>
          </p:nvPr>
        </p:nvSpPr>
        <p:spPr>
          <a:xfrm>
            <a:off x="838200" y="1302328"/>
            <a:ext cx="10515600" cy="4874636"/>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a:t>Hợp nhất:</a:t>
            </a:r>
            <a:r>
              <a:rPr b="0" i="0" lang="en-US">
                <a:solidFill>
                  <a:srgbClr val="222222"/>
                </a:solidFill>
                <a:latin typeface="arial"/>
                <a:ea typeface="arial"/>
                <a:cs typeface="arial"/>
                <a:sym typeface="arial"/>
              </a:rPr>
              <a:t>Là việc nhiều công ty </a:t>
            </a:r>
            <a:r>
              <a:rPr b="1" i="1" lang="en-US">
                <a:solidFill>
                  <a:srgbClr val="222222"/>
                </a:solidFill>
                <a:latin typeface="arial"/>
                <a:ea typeface="arial"/>
                <a:cs typeface="arial"/>
                <a:sym typeface="arial"/>
              </a:rPr>
              <a:t>hợp nhất thành</a:t>
            </a:r>
            <a:r>
              <a:rPr b="0" i="0" lang="en-US">
                <a:solidFill>
                  <a:srgbClr val="222222"/>
                </a:solidFill>
                <a:latin typeface="arial"/>
                <a:ea typeface="arial"/>
                <a:cs typeface="arial"/>
                <a:sym typeface="arial"/>
              </a:rPr>
              <a:t> </a:t>
            </a:r>
            <a:r>
              <a:rPr b="1" i="1" lang="en-US">
                <a:solidFill>
                  <a:srgbClr val="222222"/>
                </a:solidFill>
                <a:latin typeface="arial"/>
                <a:ea typeface="arial"/>
                <a:cs typeface="arial"/>
                <a:sym typeface="arial"/>
              </a:rPr>
              <a:t>một công ty mới</a:t>
            </a:r>
            <a:r>
              <a:rPr b="0" i="0" lang="en-US">
                <a:solidFill>
                  <a:srgbClr val="222222"/>
                </a:solidFill>
                <a:latin typeface="arial"/>
                <a:ea typeface="arial"/>
                <a:cs typeface="arial"/>
                <a:sym typeface="arial"/>
              </a:rPr>
              <a:t>, đồng thời chấm dứt sự tồn tại của các công ty bị hợp nhất. Tạo ra một công ty mới và </a:t>
            </a:r>
            <a:r>
              <a:rPr b="0" i="1" lang="en-US">
                <a:solidFill>
                  <a:srgbClr val="222222"/>
                </a:solidFill>
                <a:latin typeface="arial"/>
                <a:ea typeface="arial"/>
                <a:cs typeface="arial"/>
                <a:sym typeface="arial"/>
              </a:rPr>
              <a:t>chấm dứt</a:t>
            </a:r>
            <a:r>
              <a:rPr b="0" i="0" lang="en-US">
                <a:solidFill>
                  <a:srgbClr val="222222"/>
                </a:solidFill>
                <a:latin typeface="arial"/>
                <a:ea typeface="arial"/>
                <a:cs typeface="arial"/>
                <a:sym typeface="arial"/>
              </a:rPr>
              <a:t> sự tồn tại của các công ty bị hợp nhất</a:t>
            </a:r>
            <a:endParaRPr b="0" i="0">
              <a:solidFill>
                <a:srgbClr val="222222"/>
              </a:solidFill>
              <a:latin typeface="arial"/>
              <a:ea typeface="arial"/>
              <a:cs typeface="arial"/>
              <a:sym typeface="arial"/>
            </a:endParaRPr>
          </a:p>
          <a:p>
            <a:pPr indent="-228600" lvl="0" marL="228600" rtl="0" algn="just">
              <a:lnSpc>
                <a:spcPct val="150000"/>
              </a:lnSpc>
              <a:spcBef>
                <a:spcPts val="1000"/>
              </a:spcBef>
              <a:spcAft>
                <a:spcPts val="0"/>
              </a:spcAft>
              <a:buSzPts val="2800"/>
              <a:buChar char="+"/>
            </a:pPr>
            <a:r>
              <a:rPr b="0" i="0" lang="en-US">
                <a:solidFill>
                  <a:srgbClr val="222222"/>
                </a:solidFill>
                <a:latin typeface="arial"/>
                <a:ea typeface="arial"/>
                <a:cs typeface="arial"/>
                <a:sym typeface="arial"/>
              </a:rPr>
              <a:t>Sáp nhập: Là việc nhiều công ty </a:t>
            </a:r>
            <a:r>
              <a:rPr b="1" i="1" lang="en-US">
                <a:solidFill>
                  <a:srgbClr val="222222"/>
                </a:solidFill>
                <a:latin typeface="arial"/>
                <a:ea typeface="arial"/>
                <a:cs typeface="arial"/>
                <a:sym typeface="arial"/>
              </a:rPr>
              <a:t>sáp nhập vào một công ty khác</a:t>
            </a:r>
            <a:r>
              <a:rPr b="0" i="0" lang="en-US">
                <a:solidFill>
                  <a:srgbClr val="222222"/>
                </a:solidFill>
                <a:latin typeface="arial"/>
                <a:ea typeface="arial"/>
                <a:cs typeface="arial"/>
                <a:sym typeface="arial"/>
              </a:rPr>
              <a:t>, đồng thời chấm dứt sự tồn tại của các công ty bị sáp nhập và </a:t>
            </a:r>
            <a:r>
              <a:rPr b="0" i="1" lang="en-US">
                <a:solidFill>
                  <a:srgbClr val="222222"/>
                </a:solidFill>
                <a:latin typeface="arial"/>
                <a:ea typeface="arial"/>
                <a:cs typeface="arial"/>
                <a:sym typeface="arial"/>
              </a:rPr>
              <a:t>giữ nguyên </a:t>
            </a:r>
            <a:r>
              <a:rPr b="0" i="0" lang="en-US">
                <a:solidFill>
                  <a:srgbClr val="222222"/>
                </a:solidFill>
                <a:latin typeface="arial"/>
                <a:ea typeface="arial"/>
                <a:cs typeface="arial"/>
                <a:sym typeface="arial"/>
              </a:rPr>
              <a:t>sự tồn tại của công ty nhận sáp nhập.</a:t>
            </a:r>
            <a:endParaRPr/>
          </a:p>
        </p:txBody>
      </p:sp>
      <p:sp>
        <p:nvSpPr>
          <p:cNvPr id="291" name="Google Shape;291;p27"/>
          <p:cNvSpPr txBox="1"/>
          <p:nvPr/>
        </p:nvSpPr>
        <p:spPr>
          <a:xfrm>
            <a:off x="4599709" y="388648"/>
            <a:ext cx="7398327"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Tahoma"/>
                <a:ea typeface="Tahoma"/>
                <a:cs typeface="Tahoma"/>
                <a:sym typeface="Tahoma"/>
              </a:rPr>
              <a:t>Hợp nhất – sát nhập doanh nghiệp</a:t>
            </a:r>
            <a:endParaRPr b="1" sz="3200">
              <a:solidFill>
                <a:schemeClr val="dk1"/>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Tahoma"/>
              <a:buNone/>
            </a:pPr>
            <a:r>
              <a:rPr b="1" lang="en-US" sz="3200">
                <a:latin typeface="Tahoma"/>
                <a:ea typeface="Tahoma"/>
                <a:cs typeface="Tahoma"/>
                <a:sym typeface="Tahoma"/>
              </a:rPr>
              <a:t>Phá sản và giải thể doanh nghiệp</a:t>
            </a:r>
            <a:endParaRPr/>
          </a:p>
        </p:txBody>
      </p:sp>
      <p:sp>
        <p:nvSpPr>
          <p:cNvPr id="297" name="Google Shape;29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10000"/>
              </a:lnSpc>
              <a:spcBef>
                <a:spcPts val="0"/>
              </a:spcBef>
              <a:spcAft>
                <a:spcPts val="0"/>
              </a:spcAft>
              <a:buSzPts val="2800"/>
              <a:buChar char="+"/>
            </a:pPr>
            <a:r>
              <a:rPr b="0" i="0" lang="en-US">
                <a:solidFill>
                  <a:srgbClr val="000000"/>
                </a:solidFill>
                <a:latin typeface="Tahoma"/>
                <a:ea typeface="Tahoma"/>
                <a:cs typeface="Tahoma"/>
                <a:sym typeface="Tahoma"/>
              </a:rPr>
              <a:t>Theo Luật doanh nghiệp 2020, </a:t>
            </a:r>
            <a:r>
              <a:rPr b="1" lang="en-US">
                <a:solidFill>
                  <a:srgbClr val="000000"/>
                </a:solidFill>
                <a:latin typeface="Tahoma"/>
                <a:ea typeface="Tahoma"/>
                <a:cs typeface="Tahoma"/>
                <a:sym typeface="Tahoma"/>
              </a:rPr>
              <a:t>giải thể  </a:t>
            </a:r>
            <a:r>
              <a:rPr b="0" i="0" lang="en-US">
                <a:solidFill>
                  <a:srgbClr val="000000"/>
                </a:solidFill>
                <a:latin typeface="Tahoma"/>
                <a:ea typeface="Tahoma"/>
                <a:cs typeface="Tahoma"/>
                <a:sym typeface="Tahoma"/>
              </a:rPr>
              <a:t>là việc chấm dứt sự tồn tại của một doanh nghiệp theo ý chí của doanh nghiệp hoặc cơ quan có thẩm quyền.</a:t>
            </a:r>
            <a:endParaRPr b="0" i="0">
              <a:solidFill>
                <a:srgbClr val="333333"/>
              </a:solidFill>
              <a:latin typeface="Tahoma"/>
              <a:ea typeface="Tahoma"/>
              <a:cs typeface="Tahoma"/>
              <a:sym typeface="Tahoma"/>
            </a:endParaRPr>
          </a:p>
          <a:p>
            <a:pPr indent="-228600" lvl="0" marL="228600" rtl="0" algn="just">
              <a:lnSpc>
                <a:spcPct val="110000"/>
              </a:lnSpc>
              <a:spcBef>
                <a:spcPts val="1000"/>
              </a:spcBef>
              <a:spcAft>
                <a:spcPts val="0"/>
              </a:spcAft>
              <a:buSzPts val="2800"/>
              <a:buChar char="+"/>
            </a:pPr>
            <a:r>
              <a:rPr b="0" i="0" lang="en-US">
                <a:solidFill>
                  <a:srgbClr val="000000"/>
                </a:solidFill>
                <a:latin typeface="Tahoma"/>
                <a:ea typeface="Tahoma"/>
                <a:cs typeface="Tahoma"/>
                <a:sym typeface="Tahoma"/>
              </a:rPr>
              <a:t>Theo Luật phá sản 2014, </a:t>
            </a:r>
            <a:r>
              <a:rPr b="1" lang="en-US">
                <a:solidFill>
                  <a:srgbClr val="000000"/>
                </a:solidFill>
                <a:latin typeface="Tahoma"/>
                <a:ea typeface="Tahoma"/>
                <a:cs typeface="Tahoma"/>
                <a:sym typeface="Tahoma"/>
              </a:rPr>
              <a:t>phá sản</a:t>
            </a:r>
            <a:r>
              <a:rPr b="0" lang="en-US">
                <a:solidFill>
                  <a:srgbClr val="000000"/>
                </a:solidFill>
                <a:latin typeface="Tahoma"/>
                <a:ea typeface="Tahoma"/>
                <a:cs typeface="Tahoma"/>
                <a:sym typeface="Tahoma"/>
              </a:rPr>
              <a:t> </a:t>
            </a:r>
            <a:r>
              <a:rPr b="0" i="0" lang="en-US">
                <a:solidFill>
                  <a:srgbClr val="000000"/>
                </a:solidFill>
                <a:latin typeface="Tahoma"/>
                <a:ea typeface="Tahoma"/>
                <a:cs typeface="Tahoma"/>
                <a:sym typeface="Tahoma"/>
              </a:rPr>
              <a:t>là tình trạng của doanh nghiệp, hợp tác xã mất khả năng thanh toán và bị Tòa án nhân dân ra quyết định tuyên bố phá sản.</a:t>
            </a:r>
            <a:endParaRPr b="0" i="0">
              <a:solidFill>
                <a:srgbClr val="333333"/>
              </a:solidFill>
              <a:latin typeface="Tahoma"/>
              <a:ea typeface="Tahoma"/>
              <a:cs typeface="Tahoma"/>
              <a:sym typeface="Tahoma"/>
            </a:endParaRPr>
          </a:p>
          <a:p>
            <a:pPr indent="-50800" lvl="0" marL="228600" rtl="0" algn="l">
              <a:lnSpc>
                <a:spcPct val="110000"/>
              </a:lnSpc>
              <a:spcBef>
                <a:spcPts val="1000"/>
              </a:spcBef>
              <a:spcAft>
                <a:spcPts val="0"/>
              </a:spcAft>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9"/>
          <p:cNvSpPr txBox="1"/>
          <p:nvPr>
            <p:ph type="title"/>
          </p:nvPr>
        </p:nvSpPr>
        <p:spPr>
          <a:xfrm>
            <a:off x="339436"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ahoma"/>
              <a:buNone/>
            </a:pPr>
            <a:r>
              <a:rPr b="1" lang="en-US">
                <a:latin typeface="Tahoma"/>
                <a:ea typeface="Tahoma"/>
                <a:cs typeface="Tahoma"/>
                <a:sym typeface="Tahoma"/>
              </a:rPr>
              <a:t>Chuyển đổi doanh nghiệp</a:t>
            </a:r>
            <a:endParaRPr/>
          </a:p>
        </p:txBody>
      </p:sp>
      <p:sp>
        <p:nvSpPr>
          <p:cNvPr id="303" name="Google Shape;303;p29"/>
          <p:cNvSpPr txBox="1"/>
          <p:nvPr>
            <p:ph idx="1" type="body"/>
          </p:nvPr>
        </p:nvSpPr>
        <p:spPr>
          <a:xfrm>
            <a:off x="838200" y="1094508"/>
            <a:ext cx="10515600" cy="550025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10000"/>
              </a:lnSpc>
              <a:spcBef>
                <a:spcPts val="0"/>
              </a:spcBef>
              <a:spcAft>
                <a:spcPts val="0"/>
              </a:spcAft>
              <a:buSzPct val="100000"/>
              <a:buNone/>
            </a:pPr>
            <a:r>
              <a:rPr b="0" i="0" lang="en-US" sz="2100">
                <a:solidFill>
                  <a:srgbClr val="000000"/>
                </a:solidFill>
                <a:latin typeface="Tahoma"/>
                <a:ea typeface="Tahoma"/>
                <a:cs typeface="Tahoma"/>
                <a:sym typeface="Tahoma"/>
              </a:rPr>
              <a:t>    Chuyển đổi doanh nghiệp là việc các doanh nghiệp chuyển từ loại hình doanh nghiệp này sang loại hình doanh nghiệp khác để phù hợp hơn với quy mô, sự phát triển và sự định hướng của doanh nghiệp. Mặt khác, việc chuyển đổi loại hình doanh nghiệp cũng giúp doanh nghiệp không phải giải thể do không đủ số lượng thành viên tối thiểu.</a:t>
            </a:r>
            <a:endParaRPr b="0" i="0" sz="2100">
              <a:solidFill>
                <a:srgbClr val="000000"/>
              </a:solidFill>
              <a:latin typeface="Tahoma"/>
              <a:ea typeface="Tahoma"/>
              <a:cs typeface="Tahoma"/>
              <a:sym typeface="Tahoma"/>
            </a:endParaRPr>
          </a:p>
          <a:p>
            <a:pPr indent="0" lvl="0" marL="0" rtl="0" algn="just">
              <a:lnSpc>
                <a:spcPct val="110000"/>
              </a:lnSpc>
              <a:spcBef>
                <a:spcPts val="1000"/>
              </a:spcBef>
              <a:spcAft>
                <a:spcPts val="0"/>
              </a:spcAft>
              <a:buSzPct val="100000"/>
              <a:buNone/>
            </a:pPr>
            <a:r>
              <a:rPr b="0" i="0" lang="en-US" sz="2100">
                <a:solidFill>
                  <a:srgbClr val="000000"/>
                </a:solidFill>
                <a:latin typeface="Tahoma"/>
                <a:ea typeface="Tahoma"/>
                <a:cs typeface="Tahoma"/>
                <a:sym typeface="Tahoma"/>
              </a:rPr>
              <a:t>   Hiện nay, các hình thức chuyển đổi loại hình doanh nghiệp gồm có 5 hình thức như sau:</a:t>
            </a:r>
            <a:endParaRPr b="0" i="0" sz="2100">
              <a:solidFill>
                <a:srgbClr val="3E3E3E"/>
              </a:solidFill>
              <a:latin typeface="Tahoma"/>
              <a:ea typeface="Tahoma"/>
              <a:cs typeface="Tahoma"/>
              <a:sym typeface="Tahoma"/>
            </a:endParaRPr>
          </a:p>
          <a:p>
            <a:pPr indent="-228631" lvl="0" marL="360363" rtl="0" algn="just">
              <a:lnSpc>
                <a:spcPct val="110000"/>
              </a:lnSpc>
              <a:spcBef>
                <a:spcPts val="1000"/>
              </a:spcBef>
              <a:spcAft>
                <a:spcPts val="0"/>
              </a:spcAft>
              <a:buSzPct val="100000"/>
              <a:buFont typeface="Arial"/>
              <a:buChar char="•"/>
            </a:pPr>
            <a:r>
              <a:rPr b="0" i="0" lang="en-US" sz="2100">
                <a:solidFill>
                  <a:srgbClr val="000000"/>
                </a:solidFill>
                <a:latin typeface="Tahoma"/>
                <a:ea typeface="Tahoma"/>
                <a:cs typeface="Tahoma"/>
                <a:sym typeface="Tahoma"/>
              </a:rPr>
              <a:t>Công ty TNHH chuyển đổi thành công ty cổ phần hoặc ngược lại;</a:t>
            </a:r>
            <a:endParaRPr b="0" i="0" sz="2100">
              <a:solidFill>
                <a:srgbClr val="3E3E3E"/>
              </a:solidFill>
              <a:latin typeface="Tahoma"/>
              <a:ea typeface="Tahoma"/>
              <a:cs typeface="Tahoma"/>
              <a:sym typeface="Tahoma"/>
            </a:endParaRPr>
          </a:p>
          <a:p>
            <a:pPr indent="-228631" lvl="0" marL="360363" rtl="0" algn="just">
              <a:lnSpc>
                <a:spcPct val="110000"/>
              </a:lnSpc>
              <a:spcBef>
                <a:spcPts val="1000"/>
              </a:spcBef>
              <a:spcAft>
                <a:spcPts val="0"/>
              </a:spcAft>
              <a:buSzPct val="100000"/>
              <a:buFont typeface="Arial"/>
              <a:buChar char="•"/>
            </a:pPr>
            <a:r>
              <a:rPr b="0" i="0" lang="en-US" sz="2100">
                <a:solidFill>
                  <a:schemeClr val="dk1"/>
                </a:solidFill>
                <a:latin typeface="Tahoma"/>
                <a:ea typeface="Tahoma"/>
                <a:cs typeface="Tahoma"/>
                <a:sym typeface="Tahoma"/>
              </a:rPr>
              <a:t>Công ty cổ phần hoặc công ty trách nhiệm hữu hạn hai thành viên trở lên chuyển đổi thành Công ty TNHH MTV;</a:t>
            </a:r>
            <a:endParaRPr/>
          </a:p>
          <a:p>
            <a:pPr indent="-228631" lvl="0" marL="360363" rtl="0" algn="just">
              <a:lnSpc>
                <a:spcPct val="110000"/>
              </a:lnSpc>
              <a:spcBef>
                <a:spcPts val="1000"/>
              </a:spcBef>
              <a:spcAft>
                <a:spcPts val="0"/>
              </a:spcAft>
              <a:buSzPct val="100000"/>
              <a:buFont typeface="Arial"/>
              <a:buChar char="•"/>
            </a:pPr>
            <a:r>
              <a:rPr b="0" i="0" lang="en-US" sz="2100">
                <a:solidFill>
                  <a:srgbClr val="000000"/>
                </a:solidFill>
                <a:latin typeface="Tahoma"/>
                <a:ea typeface="Tahoma"/>
                <a:cs typeface="Tahoma"/>
                <a:sym typeface="Tahoma"/>
              </a:rPr>
              <a:t>Công ty trách nhiệm hữu hạn một thành viên chuyển đổi thành công ty TNHH hai thành viên trở lên (trong trường hợp chủ sở hữu công ty chuyển nhượng một phần vốn điều lệ cho tổ chức, cá nhân khác);</a:t>
            </a:r>
            <a:endParaRPr b="0" i="0" sz="2100">
              <a:solidFill>
                <a:srgbClr val="3E3E3E"/>
              </a:solidFill>
              <a:latin typeface="Tahoma"/>
              <a:ea typeface="Tahoma"/>
              <a:cs typeface="Tahoma"/>
              <a:sym typeface="Tahoma"/>
            </a:endParaRPr>
          </a:p>
          <a:p>
            <a:pPr indent="-228631" lvl="0" marL="360363" rtl="0" algn="just">
              <a:lnSpc>
                <a:spcPct val="110000"/>
              </a:lnSpc>
              <a:spcBef>
                <a:spcPts val="1000"/>
              </a:spcBef>
              <a:spcAft>
                <a:spcPts val="0"/>
              </a:spcAft>
              <a:buSzPct val="100000"/>
              <a:buFont typeface="Arial"/>
              <a:buChar char="•"/>
            </a:pPr>
            <a:r>
              <a:rPr b="0" i="0" lang="en-US" sz="2100">
                <a:solidFill>
                  <a:srgbClr val="000000"/>
                </a:solidFill>
                <a:latin typeface="Tahoma"/>
                <a:ea typeface="Tahoma"/>
                <a:cs typeface="Tahoma"/>
                <a:sym typeface="Tahoma"/>
              </a:rPr>
              <a:t>Công ty TNHH một thành viên là tổ chức chuyển đổi thành công ty trách nhiệm hữu hạn một thành viên là cá nhân (trong trường hợp chủ sở hữu công ty chuyển nhượng toàn bộ vốn điều lệ cho một cá nhân khác);</a:t>
            </a:r>
            <a:endParaRPr b="0" i="0" sz="2100">
              <a:solidFill>
                <a:srgbClr val="3E3E3E"/>
              </a:solidFill>
              <a:latin typeface="Tahoma"/>
              <a:ea typeface="Tahoma"/>
              <a:cs typeface="Tahoma"/>
              <a:sym typeface="Tahoma"/>
            </a:endParaRPr>
          </a:p>
          <a:p>
            <a:pPr indent="-228631" lvl="0" marL="360363" rtl="0" algn="just">
              <a:lnSpc>
                <a:spcPct val="110000"/>
              </a:lnSpc>
              <a:spcBef>
                <a:spcPts val="1000"/>
              </a:spcBef>
              <a:spcAft>
                <a:spcPts val="0"/>
              </a:spcAft>
              <a:buSzPct val="100000"/>
              <a:buFont typeface="Arial"/>
              <a:buChar char="•"/>
            </a:pPr>
            <a:r>
              <a:rPr b="0" i="0" lang="en-US" sz="2100">
                <a:solidFill>
                  <a:srgbClr val="000000"/>
                </a:solidFill>
                <a:latin typeface="Tahoma"/>
                <a:ea typeface="Tahoma"/>
                <a:cs typeface="Tahoma"/>
                <a:sym typeface="Tahoma"/>
              </a:rPr>
              <a:t>Chuyển đổi doanh nghiệp tư nhân thành công ty trách nhiệm hữu hạn.</a:t>
            </a:r>
            <a:endParaRPr b="0" i="0" sz="2100">
              <a:solidFill>
                <a:srgbClr val="3E3E3E"/>
              </a:solidFill>
              <a:latin typeface="Tahoma"/>
              <a:ea typeface="Tahoma"/>
              <a:cs typeface="Tahoma"/>
              <a:sym typeface="Tahoma"/>
            </a:endParaRPr>
          </a:p>
          <a:p>
            <a:pPr indent="-64135" lvl="0" marL="228600" rtl="0" algn="l">
              <a:lnSpc>
                <a:spcPct val="110000"/>
              </a:lnSpc>
              <a:spcBef>
                <a:spcPts val="1000"/>
              </a:spcBef>
              <a:spcAft>
                <a:spcPts val="0"/>
              </a:spcAft>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p:nvPr/>
        </p:nvSpPr>
        <p:spPr>
          <a:xfrm>
            <a:off x="4530437" y="3574472"/>
            <a:ext cx="7232074" cy="2286001"/>
          </a:xfrm>
          <a:prstGeom prst="roundRect">
            <a:avLst>
              <a:gd fmla="val 16667" name="adj"/>
            </a:avLst>
          </a:prstGeom>
          <a:solidFill>
            <a:schemeClr val="accent1"/>
          </a:solidFill>
          <a:ln cap="flat" cmpd="sng" w="12700">
            <a:solidFill>
              <a:srgbClr val="A63B1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2800">
                <a:solidFill>
                  <a:schemeClr val="lt1"/>
                </a:solidFill>
                <a:latin typeface="Tahoma"/>
                <a:ea typeface="Tahoma"/>
                <a:cs typeface="Tahoma"/>
                <a:sym typeface="Tahoma"/>
              </a:rPr>
              <a:t>1. Các khái niệm</a:t>
            </a:r>
            <a:endParaRPr sz="2800">
              <a:solidFill>
                <a:schemeClr val="lt1"/>
              </a:solidFill>
              <a:latin typeface="Tahoma"/>
              <a:ea typeface="Tahoma"/>
              <a:cs typeface="Tahoma"/>
              <a:sym typeface="Tahoma"/>
            </a:endParaRPr>
          </a:p>
          <a:p>
            <a:pPr indent="0" lvl="0" marL="0" marR="0" rtl="0" algn="just">
              <a:lnSpc>
                <a:spcPct val="115000"/>
              </a:lnSpc>
              <a:spcBef>
                <a:spcPts val="1000"/>
              </a:spcBef>
              <a:spcAft>
                <a:spcPts val="0"/>
              </a:spcAft>
              <a:buNone/>
            </a:pPr>
            <a:r>
              <a:rPr lang="en-US" sz="2800">
                <a:solidFill>
                  <a:schemeClr val="lt1"/>
                </a:solidFill>
                <a:latin typeface="Tahoma"/>
                <a:ea typeface="Tahoma"/>
                <a:cs typeface="Tahoma"/>
                <a:sym typeface="Tahoma"/>
              </a:rPr>
              <a:t>2. Các cơ chế quản trị doanh nghiệp</a:t>
            </a:r>
            <a:endParaRPr sz="2800">
              <a:solidFill>
                <a:schemeClr val="lt1"/>
              </a:solidFill>
              <a:latin typeface="Tahoma"/>
              <a:ea typeface="Tahoma"/>
              <a:cs typeface="Tahoma"/>
              <a:sym typeface="Tahoma"/>
            </a:endParaRPr>
          </a:p>
          <a:p>
            <a:pPr indent="0" lvl="0" marL="0" marR="0" rtl="0" algn="just">
              <a:lnSpc>
                <a:spcPct val="115000"/>
              </a:lnSpc>
              <a:spcBef>
                <a:spcPts val="1000"/>
              </a:spcBef>
              <a:spcAft>
                <a:spcPts val="0"/>
              </a:spcAft>
              <a:buNone/>
            </a:pPr>
            <a:r>
              <a:rPr lang="en-US" sz="2800">
                <a:solidFill>
                  <a:schemeClr val="lt1"/>
                </a:solidFill>
                <a:latin typeface="Tahoma"/>
                <a:ea typeface="Tahoma"/>
                <a:cs typeface="Tahoma"/>
                <a:sym typeface="Tahoma"/>
              </a:rPr>
              <a:t>3. Quyền sở hữu và quản lý doanh nghiệp</a:t>
            </a:r>
            <a:endParaRPr sz="2800">
              <a:solidFill>
                <a:schemeClr val="lt1"/>
              </a:solidFill>
              <a:latin typeface="Tahoma"/>
              <a:ea typeface="Tahoma"/>
              <a:cs typeface="Tahoma"/>
              <a:sym typeface="Tahoma"/>
            </a:endParaRPr>
          </a:p>
        </p:txBody>
      </p:sp>
      <p:sp>
        <p:nvSpPr>
          <p:cNvPr id="115" name="Google Shape;115;p3"/>
          <p:cNvSpPr/>
          <p:nvPr/>
        </p:nvSpPr>
        <p:spPr>
          <a:xfrm>
            <a:off x="1981199" y="623454"/>
            <a:ext cx="9157856" cy="2286001"/>
          </a:xfrm>
          <a:prstGeom prst="roundRect">
            <a:avLst>
              <a:gd fmla="val 16667" name="adj"/>
            </a:avLst>
          </a:prstGeom>
          <a:solidFill>
            <a:schemeClr val="accent1"/>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Tahoma"/>
                <a:ea typeface="Tahoma"/>
                <a:cs typeface="Tahoma"/>
                <a:sym typeface="Tahoma"/>
              </a:rPr>
              <a:t>I. Những vấn đề chung về quản trị doanh nghiệp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30"/>
          <p:cNvPicPr preferRelativeResize="0"/>
          <p:nvPr/>
        </p:nvPicPr>
        <p:blipFill rotWithShape="1">
          <a:blip r:embed="rId3">
            <a:alphaModFix/>
          </a:blip>
          <a:srcRect b="0" l="0" r="0" t="0"/>
          <a:stretch/>
        </p:blipFill>
        <p:spPr>
          <a:xfrm>
            <a:off x="-287384" y="0"/>
            <a:ext cx="12479383"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2195947" y="212182"/>
            <a:ext cx="4620490" cy="93770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Tahoma"/>
              <a:buNone/>
            </a:pPr>
            <a:r>
              <a:rPr b="1" lang="en-US" sz="4400">
                <a:latin typeface="Tahoma"/>
                <a:ea typeface="Tahoma"/>
                <a:cs typeface="Tahoma"/>
                <a:sym typeface="Tahoma"/>
              </a:rPr>
              <a:t>1. Các khái niệm</a:t>
            </a:r>
            <a:br>
              <a:rPr lang="en-US" sz="4400">
                <a:latin typeface="Tahoma"/>
                <a:ea typeface="Tahoma"/>
                <a:cs typeface="Tahoma"/>
                <a:sym typeface="Tahoma"/>
              </a:rPr>
            </a:br>
            <a:endParaRPr/>
          </a:p>
        </p:txBody>
      </p:sp>
      <p:sp>
        <p:nvSpPr>
          <p:cNvPr id="121" name="Google Shape;121;p4"/>
          <p:cNvSpPr/>
          <p:nvPr/>
        </p:nvSpPr>
        <p:spPr>
          <a:xfrm>
            <a:off x="1029592" y="1816924"/>
            <a:ext cx="10058400" cy="3103419"/>
          </a:xfrm>
          <a:prstGeom prst="roundRect">
            <a:avLst>
              <a:gd fmla="val 16667" name="adj"/>
            </a:avLst>
          </a:prstGeom>
          <a:solidFill>
            <a:schemeClr val="accent1"/>
          </a:solidFill>
          <a:ln cap="flat" cmpd="sng" w="12700">
            <a:solidFill>
              <a:srgbClr val="A63B1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b="1" lang="en-US" sz="2800">
                <a:solidFill>
                  <a:schemeClr val="dk1"/>
                </a:solidFill>
                <a:latin typeface="Tahoma"/>
                <a:ea typeface="Tahoma"/>
                <a:cs typeface="Tahoma"/>
                <a:sym typeface="Tahoma"/>
              </a:rPr>
              <a:t>Xét theo quan điểm luật pháp:</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i="1" lang="en-US" sz="2800">
                <a:solidFill>
                  <a:schemeClr val="lt1"/>
                </a:solidFill>
                <a:latin typeface="Avenir"/>
                <a:ea typeface="Avenir"/>
                <a:cs typeface="Avenir"/>
                <a:sym typeface="Avenir"/>
              </a:rPr>
              <a:t>Doanh nghiệp</a:t>
            </a:r>
            <a:r>
              <a:rPr lang="en-US" sz="2800">
                <a:solidFill>
                  <a:schemeClr val="lt1"/>
                </a:solidFill>
                <a:latin typeface="Avenir"/>
                <a:ea typeface="Avenir"/>
                <a:cs typeface="Avenir"/>
                <a:sym typeface="Avenir"/>
              </a:rPr>
              <a:t> là tổ chức có tên riêng, có tài sản, có trụ sở giao dịch, được thành lập hoặc đăng ký thành lập theo quy định của pháp luật nhằm mục đích kinh doanh.</a:t>
            </a:r>
            <a:endParaRPr/>
          </a:p>
          <a:p>
            <a:pPr indent="0" lvl="0" marL="0" marR="0" rtl="0" algn="r">
              <a:spcBef>
                <a:spcPts val="0"/>
              </a:spcBef>
              <a:spcAft>
                <a:spcPts val="0"/>
              </a:spcAft>
              <a:buNone/>
            </a:pPr>
            <a:r>
              <a:rPr b="1" i="1" lang="en-US" sz="2400">
                <a:solidFill>
                  <a:srgbClr val="1C1DC9"/>
                </a:solidFill>
                <a:latin typeface="Avenir"/>
                <a:ea typeface="Avenir"/>
                <a:cs typeface="Avenir"/>
                <a:sym typeface="Avenir"/>
              </a:rPr>
              <a:t>(Mục 10, điều 4, chương 1, Luật doanh nghiệp 59/2020/QH14 ngày 17/06/2020)</a:t>
            </a:r>
            <a:endParaRPr/>
          </a:p>
          <a:p>
            <a:pPr indent="0" lvl="0" marL="0" marR="0" rtl="0" algn="just">
              <a:lnSpc>
                <a:spcPct val="150000"/>
              </a:lnSpc>
              <a:spcBef>
                <a:spcPts val="0"/>
              </a:spcBef>
              <a:spcAft>
                <a:spcPts val="0"/>
              </a:spcAft>
              <a:buNone/>
            </a:pPr>
            <a:r>
              <a:t/>
            </a:r>
            <a:endParaRPr b="1" sz="2000">
              <a:solidFill>
                <a:schemeClr val="dk1"/>
              </a:solidFill>
              <a:latin typeface="Tahoma"/>
              <a:ea typeface="Tahoma"/>
              <a:cs typeface="Tahoma"/>
              <a:sym typeface="Tahoma"/>
            </a:endParaRPr>
          </a:p>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idx="1" type="body"/>
          </p:nvPr>
        </p:nvSpPr>
        <p:spPr>
          <a:xfrm>
            <a:off x="3809999" y="443346"/>
            <a:ext cx="7813965" cy="279861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fontScale="92500"/>
          </a:bodyPr>
          <a:lstStyle/>
          <a:p>
            <a:pPr indent="-228600" lvl="0" marL="228600" rtl="0" algn="just">
              <a:lnSpc>
                <a:spcPct val="110000"/>
              </a:lnSpc>
              <a:spcBef>
                <a:spcPts val="0"/>
              </a:spcBef>
              <a:spcAft>
                <a:spcPts val="0"/>
              </a:spcAft>
              <a:buSzPct val="100000"/>
              <a:buChar char="+"/>
            </a:pPr>
            <a:r>
              <a:rPr b="1" i="1" lang="en-US" sz="2800">
                <a:solidFill>
                  <a:schemeClr val="dk1"/>
                </a:solidFill>
                <a:latin typeface="Tahoma"/>
                <a:ea typeface="Tahoma"/>
                <a:cs typeface="Tahoma"/>
                <a:sym typeface="Tahoma"/>
              </a:rPr>
              <a:t>Theo quá trình quản trị kinh doanh</a:t>
            </a:r>
            <a:r>
              <a:rPr i="1" lang="en-US" sz="2800">
                <a:solidFill>
                  <a:schemeClr val="dk1"/>
                </a:solidFill>
                <a:latin typeface="Tahoma"/>
                <a:ea typeface="Tahoma"/>
                <a:cs typeface="Tahoma"/>
                <a:sym typeface="Tahoma"/>
              </a:rPr>
              <a:t>: </a:t>
            </a:r>
            <a:r>
              <a:rPr lang="en-US" sz="2800">
                <a:solidFill>
                  <a:schemeClr val="dk1"/>
                </a:solidFill>
                <a:latin typeface="Tahoma"/>
                <a:ea typeface="Tahoma"/>
                <a:cs typeface="Tahoma"/>
                <a:sym typeface="Tahoma"/>
              </a:rPr>
              <a:t>QTDN là quá trình lập kế hoạch, tổ chức phối hợp và điều chỉnh các hoạt động của các thành viên, các bộ phận và các chức năng trong doanh nghiệp nhằm huy động tối đa mọi nguồn lực để đạt được các mục tiêu đã đặt ra của tổ chức.</a:t>
            </a:r>
            <a:endParaRPr sz="2800">
              <a:solidFill>
                <a:schemeClr val="dk1"/>
              </a:solidFill>
              <a:latin typeface="Tahoma"/>
              <a:ea typeface="Tahoma"/>
              <a:cs typeface="Tahoma"/>
              <a:sym typeface="Tahoma"/>
            </a:endParaRPr>
          </a:p>
          <a:p>
            <a:pPr indent="-64135" lvl="0" marL="228600" rtl="0" algn="l">
              <a:lnSpc>
                <a:spcPct val="110000"/>
              </a:lnSpc>
              <a:spcBef>
                <a:spcPts val="1000"/>
              </a:spcBef>
              <a:spcAft>
                <a:spcPts val="0"/>
              </a:spcAft>
              <a:buSzPct val="100000"/>
              <a:buNone/>
            </a:pPr>
            <a:r>
              <a:t/>
            </a:r>
            <a:endParaRPr/>
          </a:p>
        </p:txBody>
      </p:sp>
      <p:sp>
        <p:nvSpPr>
          <p:cNvPr id="127" name="Google Shape;127;p5"/>
          <p:cNvSpPr txBox="1"/>
          <p:nvPr/>
        </p:nvSpPr>
        <p:spPr>
          <a:xfrm>
            <a:off x="1177635" y="3484419"/>
            <a:ext cx="7813965" cy="2798618"/>
          </a:xfrm>
          <a:prstGeom prst="rect">
            <a:avLst/>
          </a:prstGeom>
          <a:noFill/>
          <a:ln>
            <a:noFill/>
          </a:ln>
        </p:spPr>
        <p:txBody>
          <a:bodyPr anchorCtr="0" anchor="t" bIns="45700" lIns="91425" spcFirstLastPara="1" rIns="91425" wrap="square" tIns="45700">
            <a:normAutofit/>
          </a:bodyPr>
          <a:lstStyle/>
          <a:p>
            <a:pPr indent="-50800" lvl="0" marL="228600" marR="0" rtl="0" algn="l">
              <a:lnSpc>
                <a:spcPct val="110000"/>
              </a:lnSpc>
              <a:spcBef>
                <a:spcPts val="0"/>
              </a:spcBef>
              <a:spcAft>
                <a:spcPts val="0"/>
              </a:spcAft>
              <a:buClr>
                <a:schemeClr val="accent5"/>
              </a:buClr>
              <a:buSzPts val="2800"/>
              <a:buFont typeface="Avenir"/>
              <a:buNone/>
            </a:pPr>
            <a:r>
              <a:t/>
            </a:r>
            <a:endParaRPr sz="2800">
              <a:solidFill>
                <a:schemeClr val="dk2"/>
              </a:solidFill>
              <a:latin typeface="Avenir"/>
              <a:ea typeface="Avenir"/>
              <a:cs typeface="Avenir"/>
              <a:sym typeface="Avenir"/>
            </a:endParaRPr>
          </a:p>
        </p:txBody>
      </p:sp>
      <p:sp>
        <p:nvSpPr>
          <p:cNvPr id="128" name="Google Shape;128;p5"/>
          <p:cNvSpPr/>
          <p:nvPr/>
        </p:nvSpPr>
        <p:spPr>
          <a:xfrm>
            <a:off x="374074" y="249383"/>
            <a:ext cx="2937162" cy="1565562"/>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Tahoma"/>
                <a:ea typeface="Tahoma"/>
                <a:cs typeface="Tahoma"/>
                <a:sym typeface="Tahoma"/>
              </a:rPr>
              <a:t>Quản trị doanh nghiệp là gì?</a:t>
            </a:r>
            <a:endParaRPr/>
          </a:p>
        </p:txBody>
      </p:sp>
      <p:sp>
        <p:nvSpPr>
          <p:cNvPr id="129" name="Google Shape;129;p5"/>
          <p:cNvSpPr/>
          <p:nvPr/>
        </p:nvSpPr>
        <p:spPr>
          <a:xfrm>
            <a:off x="374074" y="3318164"/>
            <a:ext cx="9573488" cy="344978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3" marL="0" marR="0" rtl="0" algn="just">
              <a:lnSpc>
                <a:spcPct val="150000"/>
              </a:lnSpc>
              <a:spcBef>
                <a:spcPts val="0"/>
              </a:spcBef>
              <a:spcAft>
                <a:spcPts val="0"/>
              </a:spcAft>
              <a:buNone/>
            </a:pPr>
            <a:r>
              <a:rPr b="1" i="1" lang="en-US" sz="2600" u="none" cap="none" strike="noStrike">
                <a:solidFill>
                  <a:schemeClr val="dk1"/>
                </a:solidFill>
                <a:latin typeface="Tahoma"/>
                <a:ea typeface="Tahoma"/>
                <a:cs typeface="Tahoma"/>
                <a:sym typeface="Tahoma"/>
              </a:rPr>
              <a:t>+Theo quan điểm hệ thống quản trị</a:t>
            </a:r>
            <a:r>
              <a:rPr b="1" i="0" lang="en-US" sz="2600" u="none" cap="none" strike="noStrike">
                <a:solidFill>
                  <a:schemeClr val="dk1"/>
                </a:solidFill>
                <a:latin typeface="Tahoma"/>
                <a:ea typeface="Tahoma"/>
                <a:cs typeface="Tahoma"/>
                <a:sym typeface="Tahoma"/>
              </a:rPr>
              <a:t>: </a:t>
            </a:r>
            <a:r>
              <a:rPr b="0" i="0" lang="en-US" sz="2600" u="none" cap="none" strike="noStrike">
                <a:solidFill>
                  <a:schemeClr val="dk1"/>
                </a:solidFill>
                <a:latin typeface="Tahoma"/>
                <a:ea typeface="Tahoma"/>
                <a:cs typeface="Tahoma"/>
                <a:sym typeface="Tahoma"/>
              </a:rPr>
              <a:t>quản trị còn là việc thực hành những hoạt động trong mỗi tổ chức một cách có ý thức và liên tục. Quản trị trong một doanh nghiệp tồn tại trong một hệ thống bao gồm các khâu, các phần, các bộ phận có mối liên hệ khăng khít với nhau, tác động qua lại lẫn nhau và thúc đẩy nhau phát triển.</a:t>
            </a:r>
            <a:endParaRPr b="0" i="0" sz="2600" u="none" cap="none" strike="noStrike">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idx="1" type="body"/>
          </p:nvPr>
        </p:nvSpPr>
        <p:spPr>
          <a:xfrm>
            <a:off x="927463" y="637309"/>
            <a:ext cx="10567851" cy="5029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just">
              <a:lnSpc>
                <a:spcPct val="110000"/>
              </a:lnSpc>
              <a:spcBef>
                <a:spcPts val="0"/>
              </a:spcBef>
              <a:spcAft>
                <a:spcPts val="0"/>
              </a:spcAft>
              <a:buSzPts val="2800"/>
              <a:buNone/>
            </a:pPr>
            <a:r>
              <a:rPr lang="en-US" sz="2800">
                <a:solidFill>
                  <a:srgbClr val="643900"/>
                </a:solidFill>
                <a:latin typeface="Tahoma"/>
                <a:ea typeface="Tahoma"/>
                <a:cs typeface="Tahoma"/>
                <a:sym typeface="Tahoma"/>
              </a:rPr>
              <a:t>  + QTDN là một quá trình tác động liên tục, có tổ chức, có hướng đích của chủ doanh nghiệp lên tập thể những người lao động trong doanh nghiệp, sử dụng một cách tốt nhất những tiềm năng và cơ hội để tiến hành hoạt động sản xuất kinh doanh của doanh nghiệp nhằm đạt được mục tiêu đề ra theo đúng luật định và thông lệ xã hội.</a:t>
            </a:r>
            <a:endParaRPr sz="2800">
              <a:solidFill>
                <a:srgbClr val="643900"/>
              </a:solidFill>
              <a:latin typeface="Tahoma"/>
              <a:ea typeface="Tahoma"/>
              <a:cs typeface="Tahoma"/>
              <a:sym typeface="Tahoma"/>
            </a:endParaRPr>
          </a:p>
          <a:p>
            <a:pPr indent="0" lvl="0" marL="0" rtl="0" algn="l">
              <a:lnSpc>
                <a:spcPct val="110000"/>
              </a:lnSpc>
              <a:spcBef>
                <a:spcPts val="1000"/>
              </a:spcBef>
              <a:spcAft>
                <a:spcPts val="0"/>
              </a:spcAft>
              <a:buSzPts val="2800"/>
              <a:buNone/>
            </a:pPr>
            <a:r>
              <a:rPr i="1" lang="en-US">
                <a:solidFill>
                  <a:srgbClr val="643900"/>
                </a:solidFill>
                <a:latin typeface="Avenir"/>
                <a:ea typeface="Avenir"/>
                <a:cs typeface="Avenir"/>
                <a:sym typeface="Avenir"/>
              </a:rPr>
              <a:t>  </a:t>
            </a:r>
            <a:r>
              <a:rPr lang="en-US">
                <a:solidFill>
                  <a:srgbClr val="643900"/>
                </a:solidFill>
                <a:latin typeface="Tahoma"/>
                <a:ea typeface="Tahoma"/>
                <a:cs typeface="Tahoma"/>
                <a:sym typeface="Tahoma"/>
              </a:rPr>
              <a:t>+ </a:t>
            </a:r>
            <a:r>
              <a:rPr lang="en-US" sz="2800">
                <a:solidFill>
                  <a:srgbClr val="643900"/>
                </a:solidFill>
                <a:latin typeface="Tahoma"/>
                <a:ea typeface="Tahoma"/>
                <a:cs typeface="Tahoma"/>
                <a:sym typeface="Tahoma"/>
              </a:rPr>
              <a:t>QTDN chính là sự kết hợp mọi nỗ lực của con người trong DN để đạt mục tiêu chung của DN và mục tiêu riêng của mỗi người một cách hợp lý và có hiệu quả nhất.</a:t>
            </a:r>
            <a:endParaRPr/>
          </a:p>
          <a:p>
            <a:pPr indent="-50800" lvl="0" marL="228600" rtl="0" algn="l">
              <a:lnSpc>
                <a:spcPct val="110000"/>
              </a:lnSpc>
              <a:spcBef>
                <a:spcPts val="1000"/>
              </a:spcBef>
              <a:spcAft>
                <a:spcPts val="0"/>
              </a:spcAft>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idx="1" type="body"/>
          </p:nvPr>
        </p:nvSpPr>
        <p:spPr>
          <a:xfrm>
            <a:off x="274320" y="1358539"/>
            <a:ext cx="3944983" cy="433686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10000"/>
              </a:lnSpc>
              <a:spcBef>
                <a:spcPts val="0"/>
              </a:spcBef>
              <a:spcAft>
                <a:spcPts val="0"/>
              </a:spcAft>
              <a:buSzPct val="100000"/>
              <a:buNone/>
            </a:pPr>
            <a:r>
              <a:rPr b="1" i="1" lang="en-US">
                <a:latin typeface="Times New Roman"/>
                <a:ea typeface="Times New Roman"/>
                <a:cs typeface="Times New Roman"/>
                <a:sym typeface="Times New Roman"/>
              </a:rPr>
              <a:t>1.1. Doanh nghiệp và các loại hình Doanh nghiệp(DN):</a:t>
            </a:r>
            <a:endParaRPr/>
          </a:p>
          <a:p>
            <a:pPr indent="0" lvl="0" marL="0" rtl="0" algn="l">
              <a:lnSpc>
                <a:spcPct val="110000"/>
              </a:lnSpc>
              <a:spcBef>
                <a:spcPts val="1000"/>
              </a:spcBef>
              <a:spcAft>
                <a:spcPts val="0"/>
              </a:spcAft>
              <a:buSzPct val="100000"/>
              <a:buNone/>
            </a:pPr>
            <a:r>
              <a:rPr b="1" lang="en-US">
                <a:solidFill>
                  <a:srgbClr val="FF0000"/>
                </a:solidFill>
                <a:latin typeface="Times New Roman"/>
                <a:ea typeface="Times New Roman"/>
                <a:cs typeface="Times New Roman"/>
                <a:sym typeface="Times New Roman"/>
              </a:rPr>
              <a:t>Câu hỏi 1:</a:t>
            </a:r>
            <a:endParaRPr/>
          </a:p>
          <a:p>
            <a:pPr indent="0" lvl="0" marL="0" rtl="0" algn="l">
              <a:lnSpc>
                <a:spcPct val="110000"/>
              </a:lnSpc>
              <a:spcBef>
                <a:spcPts val="1000"/>
              </a:spcBef>
              <a:spcAft>
                <a:spcPts val="0"/>
              </a:spcAft>
              <a:buSzPct val="100000"/>
              <a:buNone/>
            </a:pPr>
            <a:r>
              <a:rPr lang="en-US">
                <a:solidFill>
                  <a:srgbClr val="FF0000"/>
                </a:solidFill>
                <a:latin typeface="Times New Roman"/>
                <a:ea typeface="Times New Roman"/>
                <a:cs typeface="Times New Roman"/>
                <a:sym typeface="Times New Roman"/>
              </a:rPr>
              <a:t>- Phân tích ưu-nhược điểm của các loại hình DN ở Việt Nam?</a:t>
            </a:r>
            <a:endParaRPr/>
          </a:p>
          <a:p>
            <a:pPr indent="0" lvl="0" marL="0" rtl="0" algn="l">
              <a:lnSpc>
                <a:spcPct val="110000"/>
              </a:lnSpc>
              <a:spcBef>
                <a:spcPts val="1000"/>
              </a:spcBef>
              <a:spcAft>
                <a:spcPts val="0"/>
              </a:spcAft>
              <a:buSzPct val="100000"/>
              <a:buNone/>
            </a:pPr>
            <a:r>
              <a:rPr lang="en-US">
                <a:solidFill>
                  <a:srgbClr val="FF0000"/>
                </a:solidFill>
                <a:latin typeface="Times New Roman"/>
                <a:ea typeface="Times New Roman"/>
                <a:cs typeface="Times New Roman"/>
                <a:sym typeface="Times New Roman"/>
              </a:rPr>
              <a:t>- Nên lựa chọn loại hình DN nào khi khởi nghiệp?</a:t>
            </a:r>
            <a:endParaRPr/>
          </a:p>
        </p:txBody>
      </p:sp>
      <p:pic>
        <p:nvPicPr>
          <p:cNvPr id="140" name="Google Shape;140;p7"/>
          <p:cNvPicPr preferRelativeResize="0"/>
          <p:nvPr/>
        </p:nvPicPr>
        <p:blipFill rotWithShape="1">
          <a:blip r:embed="rId3">
            <a:alphaModFix/>
          </a:blip>
          <a:srcRect b="0" l="0" r="0" t="0"/>
          <a:stretch/>
        </p:blipFill>
        <p:spPr>
          <a:xfrm>
            <a:off x="4976948" y="300446"/>
            <a:ext cx="6818811" cy="5978277"/>
          </a:xfrm>
          <a:prstGeom prst="rect">
            <a:avLst/>
          </a:prstGeom>
          <a:noFill/>
          <a:ln>
            <a:noFill/>
          </a:ln>
        </p:spPr>
      </p:pic>
      <p:sp>
        <p:nvSpPr>
          <p:cNvPr id="141" name="Google Shape;141;p7"/>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4580511" y="235133"/>
            <a:ext cx="7446818" cy="62701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Tahoma"/>
              <a:buNone/>
            </a:pPr>
            <a:r>
              <a:rPr b="1" lang="en-US">
                <a:latin typeface="Tahoma"/>
                <a:ea typeface="Tahoma"/>
                <a:cs typeface="Tahoma"/>
                <a:sym typeface="Tahoma"/>
              </a:rPr>
              <a:t>Theo hình thức sở hữu</a:t>
            </a:r>
            <a:endParaRPr b="1">
              <a:latin typeface="Tahoma"/>
              <a:ea typeface="Tahoma"/>
              <a:cs typeface="Tahoma"/>
              <a:sym typeface="Tahoma"/>
            </a:endParaRPr>
          </a:p>
        </p:txBody>
      </p:sp>
      <p:sp>
        <p:nvSpPr>
          <p:cNvPr id="147" name="Google Shape;147;p8"/>
          <p:cNvSpPr txBox="1"/>
          <p:nvPr>
            <p:ph idx="1" type="body"/>
          </p:nvPr>
        </p:nvSpPr>
        <p:spPr>
          <a:xfrm>
            <a:off x="838200" y="1325564"/>
            <a:ext cx="10515600" cy="5324618"/>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normAutofit fontScale="77500" lnSpcReduction="20000"/>
          </a:bodyPr>
          <a:lstStyle/>
          <a:p>
            <a:pPr indent="0" lvl="0" marL="0" rtl="0" algn="l">
              <a:lnSpc>
                <a:spcPct val="110000"/>
              </a:lnSpc>
              <a:spcBef>
                <a:spcPts val="0"/>
              </a:spcBef>
              <a:spcAft>
                <a:spcPts val="0"/>
              </a:spcAft>
              <a:buSzPct val="100000"/>
              <a:buNone/>
            </a:pPr>
            <a:r>
              <a:rPr b="1" lang="en-US">
                <a:solidFill>
                  <a:schemeClr val="dk1"/>
                </a:solidFill>
                <a:latin typeface="Tahoma"/>
                <a:ea typeface="Tahoma"/>
                <a:cs typeface="Tahoma"/>
                <a:sym typeface="Tahoma"/>
              </a:rPr>
              <a:t>1. Sở hữu tư nhân: </a:t>
            </a:r>
            <a:r>
              <a:rPr lang="en-US">
                <a:solidFill>
                  <a:schemeClr val="dk1"/>
                </a:solidFill>
                <a:latin typeface="Tahoma"/>
                <a:ea typeface="Tahoma"/>
                <a:cs typeface="Tahoma"/>
                <a:sym typeface="Tahoma"/>
              </a:rPr>
              <a:t>Cá nhân làm chủ</a:t>
            </a:r>
            <a:endParaRPr>
              <a:solidFill>
                <a:schemeClr val="dk1"/>
              </a:solidFill>
              <a:latin typeface="Tahoma"/>
              <a:ea typeface="Tahoma"/>
              <a:cs typeface="Tahoma"/>
              <a:sym typeface="Tahoma"/>
            </a:endParaRPr>
          </a:p>
          <a:p>
            <a:pPr indent="-228600" lvl="0" marL="228600" rtl="0" algn="l">
              <a:lnSpc>
                <a:spcPct val="110000"/>
              </a:lnSpc>
              <a:spcBef>
                <a:spcPts val="1000"/>
              </a:spcBef>
              <a:spcAft>
                <a:spcPts val="0"/>
              </a:spcAft>
              <a:buSzPct val="100000"/>
              <a:buChar char="+"/>
            </a:pPr>
            <a:r>
              <a:rPr lang="en-US">
                <a:solidFill>
                  <a:schemeClr val="dk1"/>
                </a:solidFill>
                <a:latin typeface="Tahoma"/>
                <a:ea typeface="Tahoma"/>
                <a:cs typeface="Tahoma"/>
                <a:sym typeface="Tahoma"/>
              </a:rPr>
              <a:t>        Doanh nghiệp tư nhân;</a:t>
            </a:r>
            <a:endParaRPr>
              <a:solidFill>
                <a:schemeClr val="dk1"/>
              </a:solidFill>
              <a:latin typeface="Tahoma"/>
              <a:ea typeface="Tahoma"/>
              <a:cs typeface="Tahoma"/>
              <a:sym typeface="Tahoma"/>
            </a:endParaRPr>
          </a:p>
          <a:p>
            <a:pPr indent="-228600" lvl="0" marL="228600" rtl="0" algn="l">
              <a:lnSpc>
                <a:spcPct val="110000"/>
              </a:lnSpc>
              <a:spcBef>
                <a:spcPts val="1000"/>
              </a:spcBef>
              <a:spcAft>
                <a:spcPts val="0"/>
              </a:spcAft>
              <a:buSzPct val="100000"/>
              <a:buChar char="+"/>
            </a:pPr>
            <a:r>
              <a:rPr lang="en-US">
                <a:solidFill>
                  <a:schemeClr val="dk1"/>
                </a:solidFill>
                <a:latin typeface="Tahoma"/>
                <a:ea typeface="Tahoma"/>
                <a:cs typeface="Tahoma"/>
                <a:sym typeface="Tahoma"/>
              </a:rPr>
              <a:t>        Công ty cổ phần (nhiều)</a:t>
            </a:r>
            <a:endParaRPr>
              <a:solidFill>
                <a:schemeClr val="dk1"/>
              </a:solidFill>
              <a:latin typeface="Tahoma"/>
              <a:ea typeface="Tahoma"/>
              <a:cs typeface="Tahoma"/>
              <a:sym typeface="Tahoma"/>
            </a:endParaRPr>
          </a:p>
          <a:p>
            <a:pPr indent="-228600" lvl="0" marL="228600" rtl="0" algn="l">
              <a:lnSpc>
                <a:spcPct val="110000"/>
              </a:lnSpc>
              <a:spcBef>
                <a:spcPts val="1000"/>
              </a:spcBef>
              <a:spcAft>
                <a:spcPts val="0"/>
              </a:spcAft>
              <a:buSzPct val="100000"/>
              <a:buChar char="+"/>
            </a:pPr>
            <a:r>
              <a:rPr lang="en-US">
                <a:solidFill>
                  <a:schemeClr val="dk1"/>
                </a:solidFill>
                <a:latin typeface="Tahoma"/>
                <a:ea typeface="Tahoma"/>
                <a:cs typeface="Tahoma"/>
                <a:sym typeface="Tahoma"/>
              </a:rPr>
              <a:t>        Công ty trách nhiệm hữu hạn một thành viên;</a:t>
            </a:r>
            <a:endParaRPr>
              <a:solidFill>
                <a:schemeClr val="dk1"/>
              </a:solidFill>
              <a:latin typeface="Tahoma"/>
              <a:ea typeface="Tahoma"/>
              <a:cs typeface="Tahoma"/>
              <a:sym typeface="Tahoma"/>
            </a:endParaRPr>
          </a:p>
          <a:p>
            <a:pPr indent="-228600" lvl="0" marL="228600" rtl="0" algn="l">
              <a:lnSpc>
                <a:spcPct val="110000"/>
              </a:lnSpc>
              <a:spcBef>
                <a:spcPts val="1000"/>
              </a:spcBef>
              <a:spcAft>
                <a:spcPts val="0"/>
              </a:spcAft>
              <a:buSzPct val="100000"/>
              <a:buChar char="+"/>
            </a:pPr>
            <a:r>
              <a:rPr lang="en-US">
                <a:solidFill>
                  <a:schemeClr val="dk1"/>
                </a:solidFill>
                <a:latin typeface="Tahoma"/>
                <a:ea typeface="Tahoma"/>
                <a:cs typeface="Tahoma"/>
                <a:sym typeface="Tahoma"/>
              </a:rPr>
              <a:t>        Công Ty trách nhiệm hữu hạn hai thành viên trở lên;</a:t>
            </a:r>
            <a:endParaRPr/>
          </a:p>
          <a:p>
            <a:pPr indent="-228600" lvl="0" marL="228600" rtl="0" algn="l">
              <a:lnSpc>
                <a:spcPct val="110000"/>
              </a:lnSpc>
              <a:spcBef>
                <a:spcPts val="1000"/>
              </a:spcBef>
              <a:spcAft>
                <a:spcPts val="0"/>
              </a:spcAft>
              <a:buSzPct val="100000"/>
              <a:buChar char="+"/>
            </a:pPr>
            <a:r>
              <a:rPr lang="en-US">
                <a:solidFill>
                  <a:schemeClr val="dk1"/>
                </a:solidFill>
                <a:latin typeface="Tahoma"/>
                <a:ea typeface="Tahoma"/>
                <a:cs typeface="Tahoma"/>
                <a:sym typeface="Tahoma"/>
              </a:rPr>
              <a:t>        Công ty hợp danh;</a:t>
            </a:r>
            <a:endParaRPr/>
          </a:p>
          <a:p>
            <a:pPr indent="0" lvl="0" marL="0" rtl="0" algn="l">
              <a:lnSpc>
                <a:spcPct val="110000"/>
              </a:lnSpc>
              <a:spcBef>
                <a:spcPts val="1000"/>
              </a:spcBef>
              <a:spcAft>
                <a:spcPts val="0"/>
              </a:spcAft>
              <a:buSzPct val="100000"/>
              <a:buNone/>
            </a:pPr>
            <a:r>
              <a:rPr b="1" lang="en-US">
                <a:solidFill>
                  <a:schemeClr val="dk1"/>
                </a:solidFill>
                <a:latin typeface="Tahoma"/>
                <a:ea typeface="Tahoma"/>
                <a:cs typeface="Tahoma"/>
                <a:sym typeface="Tahoma"/>
              </a:rPr>
              <a:t>2. Sở hữu toàn dân (do nhà nước làm đại diện): </a:t>
            </a:r>
            <a:r>
              <a:rPr lang="en-US">
                <a:solidFill>
                  <a:schemeClr val="dk1"/>
                </a:solidFill>
                <a:latin typeface="Tahoma"/>
                <a:ea typeface="Tahoma"/>
                <a:cs typeface="Tahoma"/>
                <a:sym typeface="Tahoma"/>
              </a:rPr>
              <a:t>nhà nước làm chủ</a:t>
            </a:r>
            <a:endParaRPr>
              <a:solidFill>
                <a:schemeClr val="dk1"/>
              </a:solidFill>
              <a:latin typeface="Tahoma"/>
              <a:ea typeface="Tahoma"/>
              <a:cs typeface="Tahoma"/>
              <a:sym typeface="Tahoma"/>
            </a:endParaRPr>
          </a:p>
          <a:p>
            <a:pPr indent="-228600" lvl="0" marL="228600" rtl="0" algn="l">
              <a:lnSpc>
                <a:spcPct val="110000"/>
              </a:lnSpc>
              <a:spcBef>
                <a:spcPts val="1000"/>
              </a:spcBef>
              <a:spcAft>
                <a:spcPts val="0"/>
              </a:spcAft>
              <a:buSzPct val="100000"/>
              <a:buChar char="+"/>
            </a:pPr>
            <a:r>
              <a:rPr lang="en-US">
                <a:solidFill>
                  <a:schemeClr val="dk1"/>
                </a:solidFill>
                <a:latin typeface="Tahoma"/>
                <a:ea typeface="Tahoma"/>
                <a:cs typeface="Tahoma"/>
                <a:sym typeface="Tahoma"/>
              </a:rPr>
              <a:t>        Doanh nghiệp nhà nước;</a:t>
            </a:r>
            <a:endParaRPr/>
          </a:p>
          <a:p>
            <a:pPr indent="-228600" lvl="0" marL="228600" rtl="0" algn="l">
              <a:lnSpc>
                <a:spcPct val="110000"/>
              </a:lnSpc>
              <a:spcBef>
                <a:spcPts val="1000"/>
              </a:spcBef>
              <a:spcAft>
                <a:spcPts val="0"/>
              </a:spcAft>
              <a:buSzPct val="100000"/>
              <a:buChar char="+"/>
            </a:pPr>
            <a:r>
              <a:rPr lang="en-US">
                <a:solidFill>
                  <a:schemeClr val="dk1"/>
                </a:solidFill>
                <a:latin typeface="Tahoma"/>
                <a:ea typeface="Tahoma"/>
                <a:cs typeface="Tahoma"/>
                <a:sym typeface="Tahoma"/>
              </a:rPr>
              <a:t>        Công ty cổ phần nhà nước;</a:t>
            </a:r>
            <a:endParaRPr/>
          </a:p>
          <a:p>
            <a:pPr indent="-228600" lvl="0" marL="228600" rtl="0" algn="l">
              <a:lnSpc>
                <a:spcPct val="110000"/>
              </a:lnSpc>
              <a:spcBef>
                <a:spcPts val="1000"/>
              </a:spcBef>
              <a:spcAft>
                <a:spcPts val="0"/>
              </a:spcAft>
              <a:buSzPct val="100000"/>
              <a:buChar char="+"/>
            </a:pPr>
            <a:r>
              <a:rPr lang="en-US">
                <a:solidFill>
                  <a:schemeClr val="dk1"/>
                </a:solidFill>
                <a:latin typeface="Tahoma"/>
                <a:ea typeface="Tahoma"/>
                <a:cs typeface="Tahoma"/>
                <a:sym typeface="Tahoma"/>
              </a:rPr>
              <a:t>        Công ty trách nhiệm hữu hạn nhà nước có một thành viên;</a:t>
            </a:r>
            <a:endParaRPr>
              <a:solidFill>
                <a:schemeClr val="dk1"/>
              </a:solidFill>
              <a:latin typeface="Tahoma"/>
              <a:ea typeface="Tahoma"/>
              <a:cs typeface="Tahoma"/>
              <a:sym typeface="Tahoma"/>
            </a:endParaRPr>
          </a:p>
          <a:p>
            <a:pPr indent="-228600" lvl="0" marL="228600" rtl="0" algn="l">
              <a:lnSpc>
                <a:spcPct val="110000"/>
              </a:lnSpc>
              <a:spcBef>
                <a:spcPts val="1000"/>
              </a:spcBef>
              <a:spcAft>
                <a:spcPts val="0"/>
              </a:spcAft>
              <a:buSzPct val="100000"/>
              <a:buChar char="+"/>
            </a:pPr>
            <a:r>
              <a:rPr lang="en-US">
                <a:solidFill>
                  <a:schemeClr val="dk1"/>
                </a:solidFill>
                <a:latin typeface="Tahoma"/>
                <a:ea typeface="Tahoma"/>
                <a:cs typeface="Tahoma"/>
                <a:sym typeface="Tahoma"/>
              </a:rPr>
              <a:t>        Công Ty trách nhiệm hữu hạn nhà nước có 2 thành viên trở lên;</a:t>
            </a:r>
            <a:endParaRPr/>
          </a:p>
          <a:p>
            <a:pPr indent="0" lvl="0" marL="0" rtl="0" algn="l">
              <a:lnSpc>
                <a:spcPct val="110000"/>
              </a:lnSpc>
              <a:spcBef>
                <a:spcPts val="1000"/>
              </a:spcBef>
              <a:spcAft>
                <a:spcPts val="0"/>
              </a:spcAft>
              <a:buSzPct val="100000"/>
              <a:buNone/>
            </a:pPr>
            <a:r>
              <a:rPr b="1" lang="en-US" sz="2800">
                <a:solidFill>
                  <a:schemeClr val="dk1"/>
                </a:solidFill>
                <a:latin typeface="Tahoma"/>
                <a:ea typeface="Tahoma"/>
                <a:cs typeface="Tahoma"/>
                <a:sym typeface="Tahoma"/>
              </a:rPr>
              <a:t>3. Doanh nghiệp do nước ngoài đầu tư làm chủ: </a:t>
            </a:r>
            <a:r>
              <a:rPr lang="en-US" sz="2800">
                <a:solidFill>
                  <a:schemeClr val="dk1"/>
                </a:solidFill>
                <a:latin typeface="Tahoma"/>
                <a:ea typeface="Tahoma"/>
                <a:cs typeface="Tahoma"/>
                <a:sym typeface="Tahoma"/>
              </a:rPr>
              <a:t>người nước </a:t>
            </a:r>
            <a:r>
              <a:rPr lang="en-US">
                <a:solidFill>
                  <a:schemeClr val="dk1"/>
                </a:solidFill>
                <a:latin typeface="Tahoma"/>
                <a:ea typeface="Tahoma"/>
                <a:cs typeface="Tahoma"/>
                <a:sym typeface="Tahoma"/>
              </a:rPr>
              <a:t>n</a:t>
            </a:r>
            <a:r>
              <a:rPr lang="en-US" sz="2800">
                <a:solidFill>
                  <a:schemeClr val="dk1"/>
                </a:solidFill>
                <a:latin typeface="Tahoma"/>
                <a:ea typeface="Tahoma"/>
                <a:cs typeface="Tahoma"/>
                <a:sym typeface="Tahoma"/>
              </a:rPr>
              <a:t>goài là</a:t>
            </a:r>
            <a:r>
              <a:rPr lang="en-US">
                <a:solidFill>
                  <a:schemeClr val="dk1"/>
                </a:solidFill>
                <a:latin typeface="Tahoma"/>
                <a:ea typeface="Tahoma"/>
                <a:cs typeface="Tahoma"/>
                <a:sym typeface="Tahoma"/>
              </a:rPr>
              <a:t>m chủ </a:t>
            </a:r>
            <a:endParaRPr>
              <a:solidFill>
                <a:schemeClr val="dk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ahoma"/>
              <a:buNone/>
            </a:pPr>
            <a:r>
              <a:rPr b="1" lang="en-US">
                <a:latin typeface="Tahoma"/>
                <a:ea typeface="Tahoma"/>
                <a:cs typeface="Tahoma"/>
                <a:sym typeface="Tahoma"/>
              </a:rPr>
              <a:t>Câu hỏi thảo luận</a:t>
            </a:r>
            <a:endParaRPr/>
          </a:p>
        </p:txBody>
      </p:sp>
      <p:sp>
        <p:nvSpPr>
          <p:cNvPr id="153" name="Google Shape;15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742950" lvl="0" marL="742950" rtl="0" algn="just">
              <a:lnSpc>
                <a:spcPct val="150000"/>
              </a:lnSpc>
              <a:spcBef>
                <a:spcPts val="0"/>
              </a:spcBef>
              <a:spcAft>
                <a:spcPts val="0"/>
              </a:spcAft>
              <a:buSzPts val="2800"/>
              <a:buAutoNum type="arabicPeriod"/>
            </a:pPr>
            <a:r>
              <a:rPr b="1" lang="en-US" sz="2800">
                <a:solidFill>
                  <a:srgbClr val="643900"/>
                </a:solidFill>
                <a:latin typeface="Tahoma"/>
                <a:ea typeface="Tahoma"/>
                <a:cs typeface="Tahoma"/>
                <a:sym typeface="Tahoma"/>
              </a:rPr>
              <a:t>Phân biệt doanh nhân và nhà quản lý?</a:t>
            </a:r>
            <a:endParaRPr/>
          </a:p>
          <a:p>
            <a:pPr indent="-742950" lvl="0" marL="742950" rtl="0" algn="just">
              <a:lnSpc>
                <a:spcPct val="150000"/>
              </a:lnSpc>
              <a:spcBef>
                <a:spcPts val="1000"/>
              </a:spcBef>
              <a:spcAft>
                <a:spcPts val="0"/>
              </a:spcAft>
              <a:buSzPts val="2800"/>
              <a:buAutoNum type="arabicPeriod"/>
            </a:pPr>
            <a:r>
              <a:rPr b="1" lang="en-US" sz="2800">
                <a:solidFill>
                  <a:srgbClr val="002060"/>
                </a:solidFill>
                <a:latin typeface="Tahoma"/>
                <a:ea typeface="Tahoma"/>
                <a:cs typeface="Tahoma"/>
                <a:sym typeface="Tahoma"/>
              </a:rPr>
              <a:t>Chủ DN có nhất thiết phải quản lý DN của mình không? Tại sao?</a:t>
            </a:r>
            <a:endParaRPr/>
          </a:p>
          <a:p>
            <a:pPr indent="-742950" lvl="0" marL="742950" rtl="0" algn="just">
              <a:lnSpc>
                <a:spcPct val="150000"/>
              </a:lnSpc>
              <a:spcBef>
                <a:spcPts val="1000"/>
              </a:spcBef>
              <a:spcAft>
                <a:spcPts val="0"/>
              </a:spcAft>
              <a:buSzPts val="2800"/>
              <a:buAutoNum type="arabicPeriod"/>
            </a:pPr>
            <a:r>
              <a:rPr b="1" lang="en-US" sz="2800">
                <a:solidFill>
                  <a:srgbClr val="643900"/>
                </a:solidFill>
                <a:latin typeface="Tahoma"/>
                <a:ea typeface="Tahoma"/>
                <a:cs typeface="Tahoma"/>
                <a:sym typeface="Tahoma"/>
              </a:rPr>
              <a:t>Nếu thành lập DN, bạn có nghĩ ngay đến việc thuê người quản lý hay tự mình trực tiếp quản lý?</a:t>
            </a:r>
            <a:endParaRPr/>
          </a:p>
          <a:p>
            <a:pPr indent="0" lvl="0" marL="0" rtl="0" algn="l">
              <a:lnSpc>
                <a:spcPct val="110000"/>
              </a:lnSpc>
              <a:spcBef>
                <a:spcPts val="1000"/>
              </a:spcBef>
              <a:spcAft>
                <a:spcPts val="0"/>
              </a:spcAft>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xploreVTI">
  <a:themeElements>
    <a:clrScheme name="Custom 33">
      <a:dk1>
        <a:srgbClr val="000000"/>
      </a:dk1>
      <a:lt1>
        <a:srgbClr val="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2021-08-20T09:16:25Z</dcterms:created>
  <dc:creator>The Huan Nguyen</dc:creator>
</cp:coreProperties>
</file>