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 uri="http://customooxmlschemas.google.com/">
      <go:slidesCustomData xmlns:go="http://customooxmlschemas.google.com/" r:id="rId46" roundtripDataSignature="AMtx7mjRQoAEG5y7z7DbnjpTa/Z5dZ1W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0"/>
          <p:cNvSpPr/>
          <p:nvPr>
            <p:ph idx="2" type="pic"/>
          </p:nvPr>
        </p:nvSpPr>
        <p:spPr>
          <a:xfrm>
            <a:off x="5183188" y="987425"/>
            <a:ext cx="6172200" cy="4873625"/>
          </a:xfrm>
          <a:prstGeom prst="rect">
            <a:avLst/>
          </a:prstGeom>
          <a:noFill/>
          <a:ln>
            <a:noFill/>
          </a:ln>
        </p:spPr>
      </p:sp>
      <p:sp>
        <p:nvSpPr>
          <p:cNvPr id="64" name="Google Shape;64;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png"/><Relationship Id="rId7"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6.jpg"/><Relationship Id="rId5" Type="http://schemas.openxmlformats.org/officeDocument/2006/relationships/image" Target="../media/image13.jpg"/><Relationship Id="rId6" Type="http://schemas.openxmlformats.org/officeDocument/2006/relationships/image" Target="../media/image6.jpg"/><Relationship Id="rId7" Type="http://schemas.openxmlformats.org/officeDocument/2006/relationships/image" Target="../media/image2.jpg"/><Relationship Id="rId8"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22.png"/><Relationship Id="rId9" Type="http://schemas.openxmlformats.org/officeDocument/2006/relationships/image" Target="../media/image41.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22.png"/><Relationship Id="rId9" Type="http://schemas.openxmlformats.org/officeDocument/2006/relationships/image" Target="../media/image43.jp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4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jpg"/><Relationship Id="rId4" Type="http://schemas.openxmlformats.org/officeDocument/2006/relationships/image" Target="../media/image16.jpg"/><Relationship Id="rId5" Type="http://schemas.openxmlformats.org/officeDocument/2006/relationships/image" Target="../media/image13.jpg"/><Relationship Id="rId6" Type="http://schemas.openxmlformats.org/officeDocument/2006/relationships/image" Target="../media/image6.jpg"/><Relationship Id="rId7"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image" Target="../media/image4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5.jpg"/><Relationship Id="rId4"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jpg"/><Relationship Id="rId4" Type="http://schemas.openxmlformats.org/officeDocument/2006/relationships/image" Target="../media/image16.jpg"/><Relationship Id="rId5" Type="http://schemas.openxmlformats.org/officeDocument/2006/relationships/image" Target="../media/image13.jpg"/><Relationship Id="rId6" Type="http://schemas.openxmlformats.org/officeDocument/2006/relationships/image" Target="../media/image6.jpg"/><Relationship Id="rId7"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jpg"/><Relationship Id="rId4" Type="http://schemas.openxmlformats.org/officeDocument/2006/relationships/image" Target="../media/image16.jpg"/><Relationship Id="rId5" Type="http://schemas.openxmlformats.org/officeDocument/2006/relationships/image" Target="../media/image13.jpg"/><Relationship Id="rId6" Type="http://schemas.openxmlformats.org/officeDocument/2006/relationships/image" Target="../media/image6.jpg"/><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p:nvPr/>
        </p:nvSpPr>
        <p:spPr>
          <a:xfrm>
            <a:off x="5046941" y="1276141"/>
            <a:ext cx="2098115" cy="2074461"/>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3"/>
          <p:cNvSpPr txBox="1"/>
          <p:nvPr/>
        </p:nvSpPr>
        <p:spPr>
          <a:xfrm>
            <a:off x="4098089" y="3469578"/>
            <a:ext cx="399582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4000" u="none" cap="none" strike="noStrike">
                <a:solidFill>
                  <a:srgbClr val="7F6000"/>
                </a:solidFill>
                <a:latin typeface="Calibri"/>
                <a:ea typeface="Calibri"/>
                <a:cs typeface="Calibri"/>
                <a:sym typeface="Calibri"/>
              </a:rPr>
              <a:t>Nhóm 1</a:t>
            </a:r>
            <a:endParaRPr b="1" i="0" sz="4000" u="none" cap="none" strike="noStrike">
              <a:solidFill>
                <a:srgbClr val="7F6000"/>
              </a:solidFill>
              <a:latin typeface="Calibri"/>
              <a:ea typeface="Calibri"/>
              <a:cs typeface="Calibri"/>
              <a:sym typeface="Calibri"/>
            </a:endParaRPr>
          </a:p>
        </p:txBody>
      </p:sp>
      <p:grpSp>
        <p:nvGrpSpPr>
          <p:cNvPr id="86" name="Google Shape;86;p3"/>
          <p:cNvGrpSpPr/>
          <p:nvPr/>
        </p:nvGrpSpPr>
        <p:grpSpPr>
          <a:xfrm>
            <a:off x="813916" y="8148412"/>
            <a:ext cx="3261545" cy="1175657"/>
            <a:chOff x="813916" y="3567164"/>
            <a:chExt cx="3261545" cy="1175657"/>
          </a:xfrm>
        </p:grpSpPr>
        <p:sp>
          <p:nvSpPr>
            <p:cNvPr id="87" name="Google Shape;87;p3"/>
            <p:cNvSpPr/>
            <p:nvPr/>
          </p:nvSpPr>
          <p:spPr>
            <a:xfrm>
              <a:off x="813916" y="3567164"/>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3"/>
            <p:cNvSpPr/>
            <p:nvPr/>
          </p:nvSpPr>
          <p:spPr>
            <a:xfrm>
              <a:off x="1076351" y="3730425"/>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3"/>
            <p:cNvSpPr txBox="1"/>
            <p:nvPr/>
          </p:nvSpPr>
          <p:spPr>
            <a:xfrm>
              <a:off x="2040991" y="3910795"/>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vi-VN" sz="2400" u="none" cap="none" strike="noStrike">
                  <a:solidFill>
                    <a:srgbClr val="FFF2CC"/>
                  </a:solidFill>
                  <a:latin typeface="Calibri"/>
                  <a:ea typeface="Calibri"/>
                  <a:cs typeface="Calibri"/>
                  <a:sym typeface="Calibri"/>
                </a:rPr>
                <a:t>Tên</a:t>
              </a:r>
              <a:endParaRPr/>
            </a:p>
          </p:txBody>
        </p:sp>
      </p:grpSp>
      <p:grpSp>
        <p:nvGrpSpPr>
          <p:cNvPr id="90" name="Google Shape;90;p3"/>
          <p:cNvGrpSpPr/>
          <p:nvPr/>
        </p:nvGrpSpPr>
        <p:grpSpPr>
          <a:xfrm>
            <a:off x="4563626" y="10507791"/>
            <a:ext cx="3261545" cy="1175657"/>
            <a:chOff x="4563626" y="3564343"/>
            <a:chExt cx="3261545" cy="1175657"/>
          </a:xfrm>
        </p:grpSpPr>
        <p:sp>
          <p:nvSpPr>
            <p:cNvPr id="91" name="Google Shape;91;p3"/>
            <p:cNvSpPr/>
            <p:nvPr/>
          </p:nvSpPr>
          <p:spPr>
            <a:xfrm>
              <a:off x="4563626" y="3564343"/>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3"/>
            <p:cNvSpPr/>
            <p:nvPr/>
          </p:nvSpPr>
          <p:spPr>
            <a:xfrm>
              <a:off x="4743676" y="3724076"/>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3"/>
            <p:cNvSpPr txBox="1"/>
            <p:nvPr/>
          </p:nvSpPr>
          <p:spPr>
            <a:xfrm>
              <a:off x="5713982" y="3913801"/>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a:p>
          </p:txBody>
        </p:sp>
      </p:grpSp>
      <p:grpSp>
        <p:nvGrpSpPr>
          <p:cNvPr id="94" name="Google Shape;94;p3"/>
          <p:cNvGrpSpPr/>
          <p:nvPr/>
        </p:nvGrpSpPr>
        <p:grpSpPr>
          <a:xfrm>
            <a:off x="6397451" y="15651649"/>
            <a:ext cx="3261545" cy="1175657"/>
            <a:chOff x="6397451" y="5076001"/>
            <a:chExt cx="3261545" cy="1175657"/>
          </a:xfrm>
        </p:grpSpPr>
        <p:sp>
          <p:nvSpPr>
            <p:cNvPr id="95" name="Google Shape;95;p3"/>
            <p:cNvSpPr/>
            <p:nvPr/>
          </p:nvSpPr>
          <p:spPr>
            <a:xfrm>
              <a:off x="6397451" y="5076001"/>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3"/>
            <p:cNvSpPr/>
            <p:nvPr/>
          </p:nvSpPr>
          <p:spPr>
            <a:xfrm>
              <a:off x="6614058" y="5242082"/>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3"/>
            <p:cNvSpPr txBox="1"/>
            <p:nvPr/>
          </p:nvSpPr>
          <p:spPr>
            <a:xfrm>
              <a:off x="7602819" y="5451529"/>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a:p>
          </p:txBody>
        </p:sp>
      </p:grpSp>
      <p:grpSp>
        <p:nvGrpSpPr>
          <p:cNvPr id="98" name="Google Shape;98;p3"/>
          <p:cNvGrpSpPr/>
          <p:nvPr/>
        </p:nvGrpSpPr>
        <p:grpSpPr>
          <a:xfrm>
            <a:off x="8313336" y="12107991"/>
            <a:ext cx="3261545" cy="1175657"/>
            <a:chOff x="8313336" y="3564343"/>
            <a:chExt cx="3261545" cy="1175657"/>
          </a:xfrm>
        </p:grpSpPr>
        <p:sp>
          <p:nvSpPr>
            <p:cNvPr id="99" name="Google Shape;99;p3"/>
            <p:cNvSpPr/>
            <p:nvPr/>
          </p:nvSpPr>
          <p:spPr>
            <a:xfrm>
              <a:off x="8313336" y="3564343"/>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p:nvPr/>
          </p:nvSpPr>
          <p:spPr>
            <a:xfrm>
              <a:off x="8501759" y="3719883"/>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3"/>
            <p:cNvSpPr txBox="1"/>
            <p:nvPr/>
          </p:nvSpPr>
          <p:spPr>
            <a:xfrm>
              <a:off x="9545468" y="3921339"/>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a:p>
          </p:txBody>
        </p:sp>
      </p:grpSp>
      <p:grpSp>
        <p:nvGrpSpPr>
          <p:cNvPr id="102" name="Google Shape;102;p3"/>
          <p:cNvGrpSpPr/>
          <p:nvPr/>
        </p:nvGrpSpPr>
        <p:grpSpPr>
          <a:xfrm>
            <a:off x="2346290" y="13887139"/>
            <a:ext cx="3261545" cy="1175657"/>
            <a:chOff x="2346290" y="5089491"/>
            <a:chExt cx="3261545" cy="1175657"/>
          </a:xfrm>
        </p:grpSpPr>
        <p:sp>
          <p:nvSpPr>
            <p:cNvPr id="103" name="Google Shape;103;p3"/>
            <p:cNvSpPr/>
            <p:nvPr/>
          </p:nvSpPr>
          <p:spPr>
            <a:xfrm>
              <a:off x="2346290" y="5089491"/>
              <a:ext cx="3261545" cy="1175657"/>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3"/>
            <p:cNvSpPr/>
            <p:nvPr/>
          </p:nvSpPr>
          <p:spPr>
            <a:xfrm>
              <a:off x="2613577" y="5242083"/>
              <a:ext cx="864159" cy="843491"/>
            </a:xfrm>
            <a:prstGeom prst="ellipse">
              <a:avLst/>
            </a:prstGeom>
            <a:solidFill>
              <a:srgbClr val="FFF2CC"/>
            </a:solidFill>
            <a:ln cap="flat" cmpd="sng" w="127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txBox="1"/>
            <p:nvPr/>
          </p:nvSpPr>
          <p:spPr>
            <a:xfrm>
              <a:off x="3549529" y="5446486"/>
              <a:ext cx="157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400">
                  <a:solidFill>
                    <a:srgbClr val="FFF2CC"/>
                  </a:solidFill>
                  <a:latin typeface="Calibri"/>
                  <a:ea typeface="Calibri"/>
                  <a:cs typeface="Calibri"/>
                  <a:sym typeface="Calibri"/>
                </a:rPr>
                <a:t>Tên</a:t>
              </a:r>
              <a:endParaRPr/>
            </a:p>
          </p:txBody>
        </p:sp>
      </p:grpSp>
      <p:sp>
        <p:nvSpPr>
          <p:cNvPr id="106" name="Google Shape;106;p3"/>
          <p:cNvSpPr/>
          <p:nvPr/>
        </p:nvSpPr>
        <p:spPr>
          <a:xfrm rot="-7097613">
            <a:off x="-4118006" y="-123984"/>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p:nvPr/>
        </p:nvSpPr>
        <p:spPr>
          <a:xfrm rot="5644937">
            <a:off x="14134108" y="-2676583"/>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3"/>
          <p:cNvSpPr/>
          <p:nvPr/>
        </p:nvSpPr>
        <p:spPr>
          <a:xfrm rot="6807935">
            <a:off x="-4243660" y="6498587"/>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
          <p:cNvSpPr/>
          <p:nvPr/>
        </p:nvSpPr>
        <p:spPr>
          <a:xfrm rot="-10736044">
            <a:off x="12646195" y="7887818"/>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3"/>
          <p:cNvSpPr/>
          <p:nvPr/>
        </p:nvSpPr>
        <p:spPr>
          <a:xfrm rot="-10736044">
            <a:off x="-1081872" y="-1854135"/>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
          <p:cNvSpPr/>
          <p:nvPr/>
        </p:nvSpPr>
        <p:spPr>
          <a:xfrm rot="5313045">
            <a:off x="14117855" y="1910591"/>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3"/>
          <p:cNvSpPr/>
          <p:nvPr/>
        </p:nvSpPr>
        <p:spPr>
          <a:xfrm rot="5313045">
            <a:off x="-2196809" y="2900363"/>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3"/>
          <p:cNvSpPr/>
          <p:nvPr/>
        </p:nvSpPr>
        <p:spPr>
          <a:xfrm rot="7348457">
            <a:off x="8258563" y="-1828546"/>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3"/>
          <p:cNvSpPr/>
          <p:nvPr/>
        </p:nvSpPr>
        <p:spPr>
          <a:xfrm rot="7348457">
            <a:off x="3169933" y="-1923256"/>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
          <p:cNvSpPr/>
          <p:nvPr/>
        </p:nvSpPr>
        <p:spPr>
          <a:xfrm rot="10649136">
            <a:off x="15208667" y="789982"/>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0"/>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10"/>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0"/>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10"/>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10"/>
          <p:cNvSpPr/>
          <p:nvPr/>
        </p:nvSpPr>
        <p:spPr>
          <a:xfrm rot="4835816">
            <a:off x="-3673062" y="-8165601"/>
            <a:ext cx="19025132" cy="25214215"/>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10"/>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373" name="Google Shape;373;p10"/>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10"/>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10"/>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0"/>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0"/>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10"/>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0"/>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10"/>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381" name="Google Shape;381;p10"/>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10"/>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10"/>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384" name="Google Shape;384;p10"/>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0"/>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10"/>
          <p:cNvSpPr txBox="1"/>
          <p:nvPr/>
        </p:nvSpPr>
        <p:spPr>
          <a:xfrm>
            <a:off x="1511123" y="1690658"/>
            <a:ext cx="9108537" cy="21390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AutoNum type="arabicPeriod"/>
            </a:pPr>
            <a:r>
              <a:rPr b="1" lang="vi-VN" sz="2000">
                <a:solidFill>
                  <a:schemeClr val="dk1"/>
                </a:solidFill>
                <a:latin typeface="Arial"/>
                <a:ea typeface="Arial"/>
                <a:cs typeface="Arial"/>
                <a:sym typeface="Arial"/>
              </a:rPr>
              <a:t>Khái niệm và vai trò của quản trị</a:t>
            </a:r>
            <a:endParaRPr b="1" sz="20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900"/>
              <a:buFont typeface="Noto Sans Symbols"/>
              <a:buChar char="⮚"/>
            </a:pPr>
            <a:r>
              <a:rPr b="1" i="0" lang="vi-VN" sz="1900" u="none" cap="none" strike="noStrike">
                <a:solidFill>
                  <a:schemeClr val="dk1"/>
                </a:solidFill>
                <a:latin typeface="Arial"/>
                <a:ea typeface="Arial"/>
                <a:cs typeface="Arial"/>
                <a:sym typeface="Arial"/>
              </a:rPr>
              <a:t>Vai trò của quản trị:</a:t>
            </a:r>
            <a:endParaRPr/>
          </a:p>
          <a:p>
            <a:pPr indent="-342900" lvl="2" marL="1257300" marR="0" rtl="0" algn="l">
              <a:spcBef>
                <a:spcPts val="0"/>
              </a:spcBef>
              <a:spcAft>
                <a:spcPts val="0"/>
              </a:spcAft>
              <a:buClr>
                <a:schemeClr val="dk1"/>
              </a:buClr>
              <a:buSzPts val="1900"/>
              <a:buFont typeface="Arial"/>
              <a:buChar char="•"/>
            </a:pPr>
            <a:r>
              <a:rPr b="0" i="0" lang="vi-VN" sz="1900" u="none" cap="none" strike="noStrike">
                <a:solidFill>
                  <a:schemeClr val="dk1"/>
                </a:solidFill>
                <a:latin typeface="Arial"/>
                <a:ea typeface="Arial"/>
                <a:cs typeface="Arial"/>
                <a:sym typeface="Arial"/>
              </a:rPr>
              <a:t>Mọi quyết định của doanh nghiệp đều được nhà quản trị thông qua và phê duyệt. Khi quyết định về các vấn đề quan trọng sẽ tạo nên sự đồng nhất, liên tục với việc sử dụng và phân bố nguồn lực.</a:t>
            </a:r>
            <a:endParaRPr/>
          </a:p>
          <a:p>
            <a:pPr indent="-165100" lvl="1" marL="742950" marR="0" rtl="0" algn="l">
              <a:spcBef>
                <a:spcPts val="0"/>
              </a:spcBef>
              <a:spcAft>
                <a:spcPts val="0"/>
              </a:spcAft>
              <a:buClr>
                <a:schemeClr val="dk1"/>
              </a:buClr>
              <a:buSzPts val="1900"/>
              <a:buFont typeface="Noto Sans Symbols"/>
              <a:buNone/>
            </a:pPr>
            <a:r>
              <a:t/>
            </a:r>
            <a:endParaRPr b="1" i="0" sz="1900" u="none" cap="none" strike="noStrike">
              <a:solidFill>
                <a:schemeClr val="dk1"/>
              </a:solidFill>
              <a:latin typeface="Arial"/>
              <a:ea typeface="Arial"/>
              <a:cs typeface="Arial"/>
              <a:sym typeface="Arial"/>
            </a:endParaRPr>
          </a:p>
        </p:txBody>
      </p:sp>
      <p:pic>
        <p:nvPicPr>
          <p:cNvPr descr="NÂNG TẦM VAI TRÒ CỦA QUẢN TRỊ DOANH NGHIỆP -" id="387" name="Google Shape;387;p10"/>
          <p:cNvPicPr preferRelativeResize="0"/>
          <p:nvPr/>
        </p:nvPicPr>
        <p:blipFill rotWithShape="1">
          <a:blip r:embed="rId3">
            <a:alphaModFix/>
          </a:blip>
          <a:srcRect b="0" l="0" r="0" t="0"/>
          <a:stretch/>
        </p:blipFill>
        <p:spPr>
          <a:xfrm>
            <a:off x="6111190" y="3601682"/>
            <a:ext cx="4320830" cy="2842451"/>
          </a:xfrm>
          <a:prstGeom prst="rect">
            <a:avLst/>
          </a:prstGeom>
          <a:noFill/>
          <a:ln>
            <a:noFill/>
          </a:ln>
        </p:spPr>
      </p:pic>
      <p:pic>
        <p:nvPicPr>
          <p:cNvPr descr="Quản trị doanh nghiệp học những gì? Ra trường làm những việc gì ? - Đại học  online" id="388" name="Google Shape;388;p10"/>
          <p:cNvPicPr preferRelativeResize="0"/>
          <p:nvPr/>
        </p:nvPicPr>
        <p:blipFill rotWithShape="1">
          <a:blip r:embed="rId4">
            <a:alphaModFix/>
          </a:blip>
          <a:srcRect b="0" l="0" r="0" t="0"/>
          <a:stretch/>
        </p:blipFill>
        <p:spPr>
          <a:xfrm>
            <a:off x="1712428" y="3604928"/>
            <a:ext cx="3973512" cy="2613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3"/>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13"/>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13"/>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13"/>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13"/>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13"/>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399" name="Google Shape;399;p13"/>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13"/>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13"/>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3"/>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13"/>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13"/>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13"/>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13"/>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407" name="Google Shape;407;p13"/>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13"/>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13"/>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410" name="Google Shape;410;p13"/>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13"/>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13"/>
          <p:cNvSpPr txBox="1"/>
          <p:nvPr/>
        </p:nvSpPr>
        <p:spPr>
          <a:xfrm>
            <a:off x="1511123" y="1690658"/>
            <a:ext cx="9108537" cy="450892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rabicPeriod" startAt="2"/>
            </a:pPr>
            <a:r>
              <a:rPr b="1" lang="vi-VN" sz="2000">
                <a:solidFill>
                  <a:schemeClr val="dk1"/>
                </a:solidFill>
                <a:latin typeface="Arial"/>
                <a:ea typeface="Arial"/>
                <a:cs typeface="Arial"/>
                <a:sym typeface="Arial"/>
              </a:rPr>
              <a:t>Quản trị vừa là khoa học vừa là nghệ thuật</a:t>
            </a:r>
            <a:endParaRPr b="1" sz="2000">
              <a:solidFill>
                <a:schemeClr val="dk1"/>
              </a:solidFill>
              <a:latin typeface="Arial"/>
              <a:ea typeface="Arial"/>
              <a:cs typeface="Arial"/>
              <a:sym typeface="Arial"/>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Quản trị vừa có tính khoa học vừa có tính nghệ thuật. Khoa học ở chỗ nó nghiên cứu, phân tích về công việc quản trị trong các tổ chức, tổng quát hoá các kinh nghiệm tốt thành nguyên tắc và lý thuyết áp dụng cho mọi hình thức quản trị tương tự. Nó cũng giải thích các hiện tượng quản trị và đề xuất những lý thuyết cùng những kỹ thuật nên áp dụng để giúp nhà quản trị hoàn thành nhiệm vụ và qua đó giúp các tổ chức thực hiện tốt mục tiêu.</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Quản trị tập trung nghiên cứu các hoạt động quản trị thực chất, tức là những hoạt động quản trị có ý nghĩa duy trì và tạo điều kiện thuận lợi cho tổ chức hoạt động. Quản trị cung cấp các khái niệm cơ bản làm nền tảng cho việc nghiên cứu các môn học về quản trị chức năng như quản trị sản xuất, quản trị tiếp thị, quản trị nhân viên, quản trị hành chánh, quản trị nhà nước…</a:t>
            </a:r>
            <a:endParaRPr/>
          </a:p>
          <a:p>
            <a:pPr indent="-222250" lvl="0" marL="342900" marR="0" rtl="0" algn="l">
              <a:spcBef>
                <a:spcPts val="0"/>
              </a:spcBef>
              <a:spcAft>
                <a:spcPts val="0"/>
              </a:spcAft>
              <a:buClr>
                <a:schemeClr val="dk1"/>
              </a:buClr>
              <a:buSzPts val="1900"/>
              <a:buFont typeface="Noto Sans Symbols"/>
              <a:buNone/>
            </a:pPr>
            <a:r>
              <a:t/>
            </a:r>
            <a:endParaRPr b="1" sz="19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4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2"/>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12"/>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12"/>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12"/>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12"/>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12"/>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423" name="Google Shape;423;p12"/>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12"/>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12"/>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12"/>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12"/>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12"/>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12"/>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12"/>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431" name="Google Shape;431;p12"/>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12"/>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12"/>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434" name="Google Shape;434;p12"/>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12"/>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12"/>
          <p:cNvSpPr txBox="1"/>
          <p:nvPr/>
        </p:nvSpPr>
        <p:spPr>
          <a:xfrm>
            <a:off x="1511123" y="1690658"/>
            <a:ext cx="9108537" cy="129266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rabicPeriod" startAt="2"/>
            </a:pPr>
            <a:r>
              <a:rPr b="1" lang="vi-VN" sz="2000">
                <a:solidFill>
                  <a:schemeClr val="dk1"/>
                </a:solidFill>
                <a:latin typeface="Arial"/>
                <a:ea typeface="Arial"/>
                <a:cs typeface="Arial"/>
                <a:sym typeface="Arial"/>
              </a:rPr>
              <a:t>Quản trị vừa là khoa học vừa là nghệ thuật</a:t>
            </a:r>
            <a:endParaRPr b="1" sz="2000">
              <a:solidFill>
                <a:schemeClr val="dk1"/>
              </a:solidFill>
              <a:latin typeface="Arial"/>
              <a:ea typeface="Arial"/>
              <a:cs typeface="Arial"/>
              <a:sym typeface="Arial"/>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Char char="⮚"/>
            </a:pPr>
            <a:r>
              <a:rPr b="1" lang="vi-VN" sz="1900">
                <a:solidFill>
                  <a:schemeClr val="dk1"/>
                </a:solidFill>
                <a:latin typeface="Arial"/>
                <a:ea typeface="Arial"/>
                <a:cs typeface="Arial"/>
                <a:sym typeface="Arial"/>
              </a:rPr>
              <a:t>Tại sao nói quản trị vừa là khoa học vừa là nghệ thuật?</a:t>
            </a:r>
            <a:endParaRPr b="1"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Noto Sans Symbols"/>
              <a:buNone/>
            </a:pPr>
            <a:r>
              <a:t/>
            </a:r>
            <a:endParaRPr b="1" sz="19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4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2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4"/>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14"/>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14"/>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14"/>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14"/>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14"/>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447" name="Google Shape;447;p14"/>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14"/>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14"/>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14"/>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14"/>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14"/>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14"/>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14"/>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455" name="Google Shape;455;p14"/>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14"/>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14"/>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458" name="Google Shape;458;p14"/>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14"/>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14"/>
          <p:cNvSpPr txBox="1"/>
          <p:nvPr/>
        </p:nvSpPr>
        <p:spPr>
          <a:xfrm>
            <a:off x="1511123" y="1690658"/>
            <a:ext cx="9108537" cy="333937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rabicPeriod" startAt="2"/>
            </a:pPr>
            <a:r>
              <a:rPr b="1" lang="vi-VN" sz="2000">
                <a:solidFill>
                  <a:schemeClr val="dk1"/>
                </a:solidFill>
                <a:latin typeface="Arial"/>
                <a:ea typeface="Arial"/>
                <a:cs typeface="Arial"/>
                <a:sym typeface="Arial"/>
              </a:rPr>
              <a:t>Quản trị vừa là khoa học vừa là nghệ thuật</a:t>
            </a:r>
            <a:endParaRPr b="1" sz="2000">
              <a:solidFill>
                <a:schemeClr val="dk1"/>
              </a:solidFill>
              <a:latin typeface="Arial"/>
              <a:ea typeface="Arial"/>
              <a:cs typeface="Arial"/>
              <a:sym typeface="Arial"/>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Quản trị là một môn khoa học vì nó có đối tượng nghiên cứu cụ thể, có phương pháp phân tích, và có lý thuyết xuất phát từ các nghiên cứu. Quản trị học cũng là một khoa học liên ngành, vì nó sử dụng tri thức của nhiều ngành khoa học khác như kinh tế học, tâm lý học, xã hội học, toán học, thống kê…</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Quản trị vừa là một khoa học, nhưng sự thực hành quản trị là 1 nghệ thuật. Nhà quản trị phải hiểu biết lý thuyết quản trị, nhưng để có thể quản trị hữu hiệu, nhà quản trị phải biết linh hoạt vận dụng các lý thuyết vào những tình huống cụ thể</a:t>
            </a:r>
            <a:endParaRPr/>
          </a:p>
          <a:p>
            <a:pPr indent="-222250" lvl="0" marL="342900" marR="0" rtl="0" algn="l">
              <a:spcBef>
                <a:spcPts val="0"/>
              </a:spcBef>
              <a:spcAft>
                <a:spcPts val="0"/>
              </a:spcAft>
              <a:buClr>
                <a:schemeClr val="dk1"/>
              </a:buClr>
              <a:buSzPts val="1900"/>
              <a:buFont typeface="Noto Sans Symbols"/>
              <a:buNone/>
            </a:pPr>
            <a:r>
              <a:t/>
            </a:r>
            <a:endParaRPr b="1" sz="19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4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4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5"/>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15"/>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15"/>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15"/>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15"/>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15"/>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471" name="Google Shape;471;p15"/>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15"/>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p15"/>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15"/>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Google Shape;475;p15"/>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15"/>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15"/>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15"/>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479" name="Google Shape;479;p15"/>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15"/>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15"/>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482" name="Google Shape;482;p15"/>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15"/>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15"/>
          <p:cNvSpPr txBox="1"/>
          <p:nvPr/>
        </p:nvSpPr>
        <p:spPr>
          <a:xfrm>
            <a:off x="1511123" y="1690658"/>
            <a:ext cx="9108537" cy="333937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rabicPeriod" startAt="3"/>
            </a:pPr>
            <a:r>
              <a:rPr b="1" lang="vi-VN" sz="2000">
                <a:solidFill>
                  <a:schemeClr val="dk1"/>
                </a:solidFill>
                <a:latin typeface="Arial"/>
                <a:ea typeface="Arial"/>
                <a:cs typeface="Arial"/>
                <a:sym typeface="Arial"/>
              </a:rPr>
              <a:t>Chức năng của quản trị học là gì?</a:t>
            </a:r>
            <a:endParaRPr b="1" sz="2000">
              <a:solidFill>
                <a:schemeClr val="dk1"/>
              </a:solidFill>
              <a:latin typeface="Arial"/>
              <a:ea typeface="Arial"/>
              <a:cs typeface="Arial"/>
              <a:sym typeface="Arial"/>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Kế hoạch</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Tổ chức</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Lãnh đạo</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Kiểm tra</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Điều phối</a:t>
            </a:r>
            <a:endParaRPr sz="1900">
              <a:solidFill>
                <a:schemeClr val="dk1"/>
              </a:solidFill>
              <a:latin typeface="Arial"/>
              <a:ea typeface="Arial"/>
              <a:cs typeface="Arial"/>
              <a:sym typeface="Arial"/>
            </a:endParaRPr>
          </a:p>
        </p:txBody>
      </p:sp>
      <p:pic>
        <p:nvPicPr>
          <p:cNvPr descr="Kỹ năng lập kế hoạch - nền tảng cho mọi sự thành công của CEO - Kiến thức  của những nhà quản trị" id="485" name="Google Shape;485;p15"/>
          <p:cNvPicPr preferRelativeResize="0"/>
          <p:nvPr/>
        </p:nvPicPr>
        <p:blipFill rotWithShape="1">
          <a:blip r:embed="rId3">
            <a:alphaModFix/>
          </a:blip>
          <a:srcRect b="0" l="0" r="0" t="0"/>
          <a:stretch/>
        </p:blipFill>
        <p:spPr>
          <a:xfrm>
            <a:off x="5609978" y="2494093"/>
            <a:ext cx="4343401" cy="268917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Tổ chức là gì? Tổng quan, chức năng về tổ chức bạn cần biết - JobsGO Blog" id="486" name="Google Shape;486;p15"/>
          <p:cNvPicPr preferRelativeResize="0"/>
          <p:nvPr/>
        </p:nvPicPr>
        <p:blipFill rotWithShape="1">
          <a:blip r:embed="rId4">
            <a:alphaModFix/>
          </a:blip>
          <a:srcRect b="0" l="0" r="0" t="0"/>
          <a:stretch/>
        </p:blipFill>
        <p:spPr>
          <a:xfrm rot="-494407">
            <a:off x="5580404" y="2315080"/>
            <a:ext cx="4402549" cy="293319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Lãnh đạo giỏi phải nhận diện được 7 kiểu người bên cạnh mình" id="487" name="Google Shape;487;p15"/>
          <p:cNvPicPr preferRelativeResize="0"/>
          <p:nvPr/>
        </p:nvPicPr>
        <p:blipFill rotWithShape="1">
          <a:blip r:embed="rId5">
            <a:alphaModFix/>
          </a:blip>
          <a:srcRect b="0" l="0" r="0" t="0"/>
          <a:stretch/>
        </p:blipFill>
        <p:spPr>
          <a:xfrm rot="386193">
            <a:off x="5353822" y="2369609"/>
            <a:ext cx="4682732" cy="311557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Giải mã quy trình kiểm soát cho các nhà quản lý" id="488" name="Google Shape;488;p15"/>
          <p:cNvPicPr preferRelativeResize="0"/>
          <p:nvPr/>
        </p:nvPicPr>
        <p:blipFill rotWithShape="1">
          <a:blip r:embed="rId6">
            <a:alphaModFix/>
          </a:blip>
          <a:srcRect b="0" l="0" r="0" t="0"/>
          <a:stretch/>
        </p:blipFill>
        <p:spPr>
          <a:xfrm rot="-262191">
            <a:off x="5313449" y="2161974"/>
            <a:ext cx="4936457" cy="32873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Nhân viên điều phối là gì? Mô tả công việc nhân viên điều phối hàng ngày" id="489" name="Google Shape;489;p15"/>
          <p:cNvPicPr preferRelativeResize="0"/>
          <p:nvPr/>
        </p:nvPicPr>
        <p:blipFill rotWithShape="1">
          <a:blip r:embed="rId7">
            <a:alphaModFix/>
          </a:blip>
          <a:srcRect b="0" l="0" r="0" t="0"/>
          <a:stretch/>
        </p:blipFill>
        <p:spPr>
          <a:xfrm>
            <a:off x="5221083" y="2155486"/>
            <a:ext cx="5038035" cy="334557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4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74"/>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800"/>
                                        <p:tgtEl>
                                          <p:spTgt spid="486"/>
                                        </p:tgtEl>
                                      </p:cBhvr>
                                    </p:animEffect>
                                  </p:childTnLst>
                                </p:cTn>
                              </p:par>
                            </p:childTnLst>
                          </p:cTn>
                        </p:par>
                        <p:par>
                          <p:cTn fill="hold">
                            <p:stCondLst>
                              <p:cond delay="1301"/>
                            </p:stCondLst>
                            <p:childTnLst>
                              <p:par>
                                <p:cTn fill="hold" nodeType="after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800"/>
                                        <p:tgtEl>
                                          <p:spTgt spid="487"/>
                                        </p:tgtEl>
                                      </p:cBhvr>
                                    </p:animEffect>
                                  </p:childTnLst>
                                </p:cTn>
                              </p:par>
                            </p:childTnLst>
                          </p:cTn>
                        </p:par>
                        <p:par>
                          <p:cTn fill="hold">
                            <p:stCondLst>
                              <p:cond delay="2101"/>
                            </p:stCondLst>
                            <p:childTnLst>
                              <p:par>
                                <p:cTn fill="hold" nodeType="after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800"/>
                                        <p:tgtEl>
                                          <p:spTgt spid="488"/>
                                        </p:tgtEl>
                                      </p:cBhvr>
                                    </p:animEffect>
                                  </p:childTnLst>
                                </p:cTn>
                              </p:par>
                            </p:childTnLst>
                          </p:cTn>
                        </p:par>
                        <p:par>
                          <p:cTn fill="hold">
                            <p:stCondLst>
                              <p:cond delay="2901"/>
                            </p:stCondLst>
                            <p:childTnLst>
                              <p:par>
                                <p:cTn fill="hold" nodeType="after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8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6"/>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16"/>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16"/>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16"/>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498" name="Google Shape;498;p16"/>
          <p:cNvSpPr/>
          <p:nvPr/>
        </p:nvSpPr>
        <p:spPr>
          <a:xfrm rot="-9789539">
            <a:off x="384989" y="291460"/>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16"/>
          <p:cNvSpPr/>
          <p:nvPr/>
        </p:nvSpPr>
        <p:spPr>
          <a:xfrm rot="-9789539">
            <a:off x="4870390" y="60433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16"/>
          <p:cNvSpPr/>
          <p:nvPr/>
        </p:nvSpPr>
        <p:spPr>
          <a:xfrm rot="-9789539">
            <a:off x="529091" y="4887935"/>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16"/>
          <p:cNvSpPr txBox="1"/>
          <p:nvPr/>
        </p:nvSpPr>
        <p:spPr>
          <a:xfrm>
            <a:off x="7379009"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II. KẾ HOẠCH</a:t>
            </a:r>
            <a:endParaRPr b="1" sz="5400">
              <a:solidFill>
                <a:srgbClr val="7F6000"/>
              </a:solidFill>
              <a:latin typeface="Calibri"/>
              <a:ea typeface="Calibri"/>
              <a:cs typeface="Calibri"/>
              <a:sym typeface="Calibri"/>
            </a:endParaRPr>
          </a:p>
        </p:txBody>
      </p:sp>
      <p:grpSp>
        <p:nvGrpSpPr>
          <p:cNvPr id="502" name="Google Shape;502;p16"/>
          <p:cNvGrpSpPr/>
          <p:nvPr/>
        </p:nvGrpSpPr>
        <p:grpSpPr>
          <a:xfrm>
            <a:off x="3006674" y="2958134"/>
            <a:ext cx="3151211" cy="2100807"/>
            <a:chOff x="3006674" y="2958134"/>
            <a:chExt cx="3151211" cy="2100807"/>
          </a:xfrm>
        </p:grpSpPr>
        <p:sp>
          <p:nvSpPr>
            <p:cNvPr id="503" name="Google Shape;503;p16"/>
            <p:cNvSpPr/>
            <p:nvPr/>
          </p:nvSpPr>
          <p:spPr>
            <a:xfrm>
              <a:off x="3544442" y="3000798"/>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04" name="Google Shape;504;p16"/>
            <p:cNvPicPr preferRelativeResize="0"/>
            <p:nvPr/>
          </p:nvPicPr>
          <p:blipFill rotWithShape="1">
            <a:blip r:embed="rId3">
              <a:alphaModFix/>
            </a:blip>
            <a:srcRect b="0" l="0" r="0" t="0"/>
            <a:stretch/>
          </p:blipFill>
          <p:spPr>
            <a:xfrm>
              <a:off x="3006674" y="2958134"/>
              <a:ext cx="3151211" cy="2100807"/>
            </a:xfrm>
            <a:prstGeom prst="rect">
              <a:avLst/>
            </a:prstGeom>
            <a:noFill/>
            <a:ln>
              <a:noFill/>
            </a:ln>
          </p:spPr>
        </p:pic>
      </p:grpSp>
      <p:grpSp>
        <p:nvGrpSpPr>
          <p:cNvPr id="505" name="Google Shape;505;p16"/>
          <p:cNvGrpSpPr/>
          <p:nvPr/>
        </p:nvGrpSpPr>
        <p:grpSpPr>
          <a:xfrm>
            <a:off x="7028427" y="3397912"/>
            <a:ext cx="2057492" cy="2557585"/>
            <a:chOff x="7028427" y="3397912"/>
            <a:chExt cx="2057492" cy="2557585"/>
          </a:xfrm>
        </p:grpSpPr>
        <p:sp>
          <p:nvSpPr>
            <p:cNvPr id="506" name="Google Shape;506;p16"/>
            <p:cNvSpPr/>
            <p:nvPr/>
          </p:nvSpPr>
          <p:spPr>
            <a:xfrm>
              <a:off x="7028427" y="3397912"/>
              <a:ext cx="2057492" cy="2557585"/>
            </a:xfrm>
            <a:prstGeom prst="roundRect">
              <a:avLst>
                <a:gd fmla="val 12178" name="adj"/>
              </a:avLst>
            </a:prstGeom>
            <a:solidFill>
              <a:srgbClr val="EC6B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07" name="Google Shape;507;p16"/>
            <p:cNvPicPr preferRelativeResize="0"/>
            <p:nvPr/>
          </p:nvPicPr>
          <p:blipFill rotWithShape="1">
            <a:blip r:embed="rId4">
              <a:alphaModFix/>
            </a:blip>
            <a:srcRect b="0" l="0" r="0" t="0"/>
            <a:stretch/>
          </p:blipFill>
          <p:spPr>
            <a:xfrm>
              <a:off x="7138045" y="3730040"/>
              <a:ext cx="1838255" cy="1819946"/>
            </a:xfrm>
            <a:prstGeom prst="rect">
              <a:avLst/>
            </a:prstGeom>
            <a:noFill/>
            <a:ln>
              <a:noFill/>
            </a:ln>
          </p:spPr>
        </p:pic>
      </p:grpSp>
      <p:grpSp>
        <p:nvGrpSpPr>
          <p:cNvPr id="508" name="Google Shape;508;p16"/>
          <p:cNvGrpSpPr/>
          <p:nvPr/>
        </p:nvGrpSpPr>
        <p:grpSpPr>
          <a:xfrm>
            <a:off x="9436791" y="3397912"/>
            <a:ext cx="2216569" cy="2557585"/>
            <a:chOff x="9436791" y="3397912"/>
            <a:chExt cx="2216569" cy="2557585"/>
          </a:xfrm>
        </p:grpSpPr>
        <p:sp>
          <p:nvSpPr>
            <p:cNvPr id="509" name="Google Shape;509;p16"/>
            <p:cNvSpPr/>
            <p:nvPr/>
          </p:nvSpPr>
          <p:spPr>
            <a:xfrm>
              <a:off x="9436791" y="3397912"/>
              <a:ext cx="2057492" cy="2557585"/>
            </a:xfrm>
            <a:prstGeom prst="roundRect">
              <a:avLst>
                <a:gd fmla="val 12178" name="adj"/>
              </a:avLst>
            </a:prstGeom>
            <a:solidFill>
              <a:srgbClr val="0F72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0" name="Google Shape;510;p16"/>
            <p:cNvPicPr preferRelativeResize="0"/>
            <p:nvPr/>
          </p:nvPicPr>
          <p:blipFill rotWithShape="1">
            <a:blip r:embed="rId5">
              <a:alphaModFix/>
            </a:blip>
            <a:srcRect b="0" l="0" r="0" t="0"/>
            <a:stretch/>
          </p:blipFill>
          <p:spPr>
            <a:xfrm>
              <a:off x="9436791" y="3604457"/>
              <a:ext cx="2216569" cy="2216569"/>
            </a:xfrm>
            <a:prstGeom prst="rect">
              <a:avLst/>
            </a:prstGeom>
            <a:noFill/>
            <a:ln>
              <a:noFill/>
            </a:ln>
          </p:spPr>
        </p:pic>
      </p:grpSp>
      <p:grpSp>
        <p:nvGrpSpPr>
          <p:cNvPr id="511" name="Google Shape;511;p16"/>
          <p:cNvGrpSpPr/>
          <p:nvPr/>
        </p:nvGrpSpPr>
        <p:grpSpPr>
          <a:xfrm>
            <a:off x="1317781" y="1343859"/>
            <a:ext cx="2057492" cy="2054053"/>
            <a:chOff x="1317781" y="1343859"/>
            <a:chExt cx="2057492" cy="2054053"/>
          </a:xfrm>
        </p:grpSpPr>
        <p:sp>
          <p:nvSpPr>
            <p:cNvPr id="512" name="Google Shape;512;p16"/>
            <p:cNvSpPr/>
            <p:nvPr/>
          </p:nvSpPr>
          <p:spPr>
            <a:xfrm>
              <a:off x="1317781" y="1343859"/>
              <a:ext cx="2057492" cy="2054053"/>
            </a:xfrm>
            <a:prstGeom prst="roundRect">
              <a:avLst>
                <a:gd fmla="val 10098" name="adj"/>
              </a:avLst>
            </a:prstGeom>
            <a:solidFill>
              <a:srgbClr val="56C0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ke a list for your life | Vinmec" id="513" name="Google Shape;513;p16"/>
            <p:cNvPicPr preferRelativeResize="0"/>
            <p:nvPr/>
          </p:nvPicPr>
          <p:blipFill rotWithShape="1">
            <a:blip r:embed="rId6">
              <a:alphaModFix/>
            </a:blip>
            <a:srcRect b="0" l="0" r="0" t="0"/>
            <a:stretch/>
          </p:blipFill>
          <p:spPr>
            <a:xfrm>
              <a:off x="1439258" y="1693981"/>
              <a:ext cx="1815634" cy="1315534"/>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7"/>
          <p:cNvSpPr/>
          <p:nvPr/>
        </p:nvSpPr>
        <p:spPr>
          <a:xfrm>
            <a:off x="0" y="0"/>
            <a:ext cx="1221378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37"/>
          <p:cNvSpPr/>
          <p:nvPr/>
        </p:nvSpPr>
        <p:spPr>
          <a:xfrm>
            <a:off x="438150" y="769581"/>
            <a:ext cx="11315700" cy="5839311"/>
          </a:xfrm>
          <a:prstGeom prst="roundRect">
            <a:avLst>
              <a:gd fmla="val 6207" name="adj"/>
            </a:avLst>
          </a:prstGeom>
          <a:solidFill>
            <a:srgbClr val="7F6000"/>
          </a:solidFill>
          <a:ln>
            <a:noFill/>
          </a:ln>
        </p:spPr>
        <p:txBody>
          <a:bodyPr anchorCtr="0" anchor="ctr" bIns="45700" lIns="91425" spcFirstLastPara="1" rIns="91425" wrap="square" tIns="45700">
            <a:noAutofit/>
          </a:bodyPr>
          <a:lstStyle/>
          <a:p>
            <a:pPr indent="-457200" lvl="0" marL="457200" marR="0" rtl="0" algn="l">
              <a:spcBef>
                <a:spcPts val="0"/>
              </a:spcBef>
              <a:spcAft>
                <a:spcPts val="0"/>
              </a:spcAft>
              <a:buClr>
                <a:schemeClr val="lt1"/>
              </a:buClr>
              <a:buSzPts val="2400"/>
              <a:buFont typeface="Calibri"/>
              <a:buAutoNum type="arabicPeriod" startAt="2"/>
            </a:pPr>
            <a:r>
              <a:rPr b="1" lang="vi-VN" sz="2400">
                <a:solidFill>
                  <a:schemeClr val="lt1"/>
                </a:solidFill>
                <a:latin typeface="Calibri"/>
                <a:ea typeface="Calibri"/>
                <a:cs typeface="Calibri"/>
                <a:sym typeface="Calibri"/>
              </a:rPr>
              <a:t>Nội dung công tác kiểm tra và các dạng kiểm tra.</a:t>
            </a:r>
            <a:endParaRPr/>
          </a:p>
          <a:p>
            <a:pPr indent="-304800" lvl="0" marL="457200" marR="0" rtl="0" algn="l">
              <a:spcBef>
                <a:spcPts val="0"/>
              </a:spcBef>
              <a:spcAft>
                <a:spcPts val="0"/>
              </a:spcAft>
              <a:buClr>
                <a:schemeClr val="dk1"/>
              </a:buClr>
              <a:buSzPts val="2400"/>
              <a:buFont typeface="Calibri"/>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i="1" lang="vi-VN" sz="2400">
                <a:solidFill>
                  <a:schemeClr val="lt1"/>
                </a:solidFill>
                <a:latin typeface="Calibri"/>
                <a:ea typeface="Calibri"/>
                <a:cs typeface="Calibri"/>
                <a:sym typeface="Calibri"/>
              </a:rPr>
              <a:t>2.1 Kiểm tra gồm có 4 nội dung chính:</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Xây dựng các tiêu chuẩn hoặc các chỉ tiêu họat động.</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Đo lường các kết quả thực tế đã xảy ra.</a:t>
            </a:r>
            <a:endParaRPr sz="2400">
              <a:solidFill>
                <a:schemeClr val="lt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So sánh kết quả thực tế với tiêu chuẩn hoặc</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vi-VN" sz="2400">
                <a:solidFill>
                  <a:schemeClr val="lt1"/>
                </a:solidFill>
                <a:latin typeface="Calibri"/>
                <a:ea typeface="Calibri"/>
                <a:cs typeface="Calibri"/>
                <a:sym typeface="Calibri"/>
              </a:rPr>
              <a:t>các chỉ tiêu.</a:t>
            </a:r>
            <a:endParaRPr sz="2400">
              <a:solidFill>
                <a:schemeClr val="lt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Điều chỉnh các họat động nếu phát hiện</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vi-VN" sz="2400">
                <a:solidFill>
                  <a:schemeClr val="lt1"/>
                </a:solidFill>
                <a:latin typeface="Calibri"/>
                <a:ea typeface="Calibri"/>
                <a:cs typeface="Calibri"/>
                <a:sym typeface="Calibri"/>
              </a:rPr>
              <a:t>ra những sai lệch.</a:t>
            </a:r>
            <a:endParaRPr/>
          </a:p>
          <a:p>
            <a:pPr indent="-304800" lvl="0" marL="457200" marR="0" rtl="0" algn="l">
              <a:spcBef>
                <a:spcPts val="0"/>
              </a:spcBef>
              <a:spcAft>
                <a:spcPts val="0"/>
              </a:spcAft>
              <a:buClr>
                <a:schemeClr val="dk1"/>
              </a:buClr>
              <a:buSzPts val="2400"/>
              <a:buFont typeface="Calibri"/>
              <a:buNone/>
            </a:pPr>
            <a:r>
              <a:t/>
            </a:r>
            <a:endParaRPr b="1" sz="2400">
              <a:solidFill>
                <a:schemeClr val="lt1"/>
              </a:solidFill>
              <a:latin typeface="Calibri"/>
              <a:ea typeface="Calibri"/>
              <a:cs typeface="Calibri"/>
              <a:sym typeface="Calibri"/>
            </a:endParaRPr>
          </a:p>
        </p:txBody>
      </p:sp>
      <p:sp>
        <p:nvSpPr>
          <p:cNvPr id="520" name="Google Shape;520;p37"/>
          <p:cNvSpPr/>
          <p:nvPr/>
        </p:nvSpPr>
        <p:spPr>
          <a:xfrm>
            <a:off x="-2820867" y="-2886066"/>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37"/>
          <p:cNvSpPr/>
          <p:nvPr/>
        </p:nvSpPr>
        <p:spPr>
          <a:xfrm>
            <a:off x="11765059" y="5624374"/>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37"/>
          <p:cNvSpPr txBox="1"/>
          <p:nvPr/>
        </p:nvSpPr>
        <p:spPr>
          <a:xfrm>
            <a:off x="3767328" y="61695"/>
            <a:ext cx="46573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chemeClr val="dk1"/>
                </a:solidFill>
                <a:latin typeface="Arial"/>
                <a:ea typeface="Arial"/>
                <a:cs typeface="Arial"/>
                <a:sym typeface="Arial"/>
              </a:rPr>
              <a:t>V. KIỂM TRA</a:t>
            </a:r>
            <a:endParaRPr/>
          </a:p>
        </p:txBody>
      </p:sp>
      <p:sp>
        <p:nvSpPr>
          <p:cNvPr id="523" name="Google Shape;523;p37"/>
          <p:cNvSpPr/>
          <p:nvPr/>
        </p:nvSpPr>
        <p:spPr>
          <a:xfrm>
            <a:off x="12213780" y="-3488154"/>
            <a:ext cx="3929988" cy="3903792"/>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wall, person, indoor, clothing&#10;&#10;Description automatically generated" id="524" name="Google Shape;524;p37"/>
          <p:cNvPicPr preferRelativeResize="0"/>
          <p:nvPr/>
        </p:nvPicPr>
        <p:blipFill rotWithShape="1">
          <a:blip r:embed="rId3">
            <a:alphaModFix/>
          </a:blip>
          <a:srcRect b="0" l="0" r="0" t="0"/>
          <a:stretch/>
        </p:blipFill>
        <p:spPr>
          <a:xfrm rot="10584257">
            <a:off x="6360962" y="7544105"/>
            <a:ext cx="1914202" cy="1914202"/>
          </a:xfrm>
          <a:prstGeom prst="roundRect">
            <a:avLst>
              <a:gd fmla="val 16667" name="adj"/>
            </a:avLst>
          </a:prstGeom>
          <a:noFill/>
          <a:ln>
            <a:noFill/>
          </a:ln>
        </p:spPr>
      </p:pic>
      <p:pic>
        <p:nvPicPr>
          <p:cNvPr descr="A person wearing a hat&#10;&#10;Description automatically generated with medium confidence" id="525" name="Google Shape;525;p37"/>
          <p:cNvPicPr preferRelativeResize="0"/>
          <p:nvPr/>
        </p:nvPicPr>
        <p:blipFill rotWithShape="1">
          <a:blip r:embed="rId4">
            <a:alphaModFix/>
          </a:blip>
          <a:srcRect b="0" l="0" r="0" t="0"/>
          <a:stretch/>
        </p:blipFill>
        <p:spPr>
          <a:xfrm rot="10584257">
            <a:off x="9019132" y="11015165"/>
            <a:ext cx="1878234" cy="1878234"/>
          </a:xfrm>
          <a:prstGeom prst="roundRect">
            <a:avLst>
              <a:gd fmla="val 16667" name="adj"/>
            </a:avLst>
          </a:prstGeom>
          <a:noFill/>
          <a:ln>
            <a:noFill/>
          </a:ln>
        </p:spPr>
      </p:pic>
      <p:pic>
        <p:nvPicPr>
          <p:cNvPr descr="A person with blonde hair&#10;&#10;Description automatically generated with medium confidence" id="526" name="Google Shape;526;p37"/>
          <p:cNvPicPr preferRelativeResize="0"/>
          <p:nvPr/>
        </p:nvPicPr>
        <p:blipFill rotWithShape="1">
          <a:blip r:embed="rId5">
            <a:alphaModFix/>
          </a:blip>
          <a:srcRect b="0" l="0" r="0" t="0"/>
          <a:stretch/>
        </p:blipFill>
        <p:spPr>
          <a:xfrm rot="10584257">
            <a:off x="6326423" y="15379426"/>
            <a:ext cx="2076450" cy="2200275"/>
          </a:xfrm>
          <a:prstGeom prst="roundRect">
            <a:avLst>
              <a:gd fmla="val 16667" name="adj"/>
            </a:avLst>
          </a:prstGeom>
          <a:noFill/>
          <a:ln>
            <a:noFill/>
          </a:ln>
        </p:spPr>
      </p:pic>
      <p:pic>
        <p:nvPicPr>
          <p:cNvPr descr="A person with her eyes closed&#10;&#10;Description automatically generated with medium confidence" id="527" name="Google Shape;527;p37"/>
          <p:cNvPicPr preferRelativeResize="0"/>
          <p:nvPr/>
        </p:nvPicPr>
        <p:blipFill rotWithShape="1">
          <a:blip r:embed="rId6">
            <a:alphaModFix/>
          </a:blip>
          <a:srcRect b="0" l="18250" r="18249" t="0"/>
          <a:stretch/>
        </p:blipFill>
        <p:spPr>
          <a:xfrm rot="10584257">
            <a:off x="8920024" y="20882049"/>
            <a:ext cx="2076450" cy="2076450"/>
          </a:xfrm>
          <a:prstGeom prst="roundRect">
            <a:avLst>
              <a:gd fmla="val 16667" name="adj"/>
            </a:avLst>
          </a:prstGeom>
          <a:noFill/>
          <a:ln>
            <a:noFill/>
          </a:ln>
        </p:spPr>
      </p:pic>
      <p:sp>
        <p:nvSpPr>
          <p:cNvPr id="528" name="Google Shape;528;p37"/>
          <p:cNvSpPr/>
          <p:nvPr/>
        </p:nvSpPr>
        <p:spPr>
          <a:xfrm>
            <a:off x="5974047" y="12886469"/>
            <a:ext cx="526553" cy="5196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37"/>
          <p:cNvSpPr/>
          <p:nvPr/>
        </p:nvSpPr>
        <p:spPr>
          <a:xfrm>
            <a:off x="10620925" y="18326634"/>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37"/>
          <p:cNvSpPr/>
          <p:nvPr/>
        </p:nvSpPr>
        <p:spPr>
          <a:xfrm>
            <a:off x="3181062" y="1991867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37"/>
          <p:cNvSpPr/>
          <p:nvPr/>
        </p:nvSpPr>
        <p:spPr>
          <a:xfrm>
            <a:off x="12439659" y="1985052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37"/>
          <p:cNvSpPr/>
          <p:nvPr/>
        </p:nvSpPr>
        <p:spPr>
          <a:xfrm>
            <a:off x="6763877" y="21708899"/>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37"/>
          <p:cNvSpPr/>
          <p:nvPr/>
        </p:nvSpPr>
        <p:spPr>
          <a:xfrm>
            <a:off x="10666919" y="15778272"/>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37"/>
          <p:cNvSpPr/>
          <p:nvPr/>
        </p:nvSpPr>
        <p:spPr>
          <a:xfrm>
            <a:off x="4051308" y="15158682"/>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37"/>
          <p:cNvSpPr/>
          <p:nvPr/>
        </p:nvSpPr>
        <p:spPr>
          <a:xfrm>
            <a:off x="13275049" y="15370057"/>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36" name="Google Shape;536;p37"/>
          <p:cNvGrpSpPr/>
          <p:nvPr/>
        </p:nvGrpSpPr>
        <p:grpSpPr>
          <a:xfrm>
            <a:off x="9923125" y="141618"/>
            <a:ext cx="2060690" cy="2046411"/>
            <a:chOff x="2730760" y="2040466"/>
            <a:chExt cx="2731911" cy="2880669"/>
          </a:xfrm>
        </p:grpSpPr>
        <p:sp>
          <p:nvSpPr>
            <p:cNvPr id="537" name="Google Shape;537;p37"/>
            <p:cNvSpPr/>
            <p:nvPr/>
          </p:nvSpPr>
          <p:spPr>
            <a:xfrm>
              <a:off x="2730760" y="2040466"/>
              <a:ext cx="2731911" cy="2880669"/>
            </a:xfrm>
            <a:prstGeom prst="roundRect">
              <a:avLst>
                <a:gd fmla="val 11644"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38" name="Google Shape;538;p37"/>
            <p:cNvGrpSpPr/>
            <p:nvPr/>
          </p:nvGrpSpPr>
          <p:grpSpPr>
            <a:xfrm>
              <a:off x="2987807" y="2275246"/>
              <a:ext cx="2269375" cy="2409548"/>
              <a:chOff x="2987807" y="2275246"/>
              <a:chExt cx="2269375" cy="2409548"/>
            </a:xfrm>
          </p:grpSpPr>
          <p:sp>
            <p:nvSpPr>
              <p:cNvPr id="539" name="Google Shape;539;p37"/>
              <p:cNvSpPr/>
              <p:nvPr/>
            </p:nvSpPr>
            <p:spPr>
              <a:xfrm>
                <a:off x="2987807" y="2275246"/>
                <a:ext cx="2269374" cy="2409548"/>
              </a:xfrm>
              <a:prstGeom prst="rect">
                <a:avLst/>
              </a:prstGeom>
              <a:solidFill>
                <a:srgbClr val="85CC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Kế hoạch tự thanh, kiểm tra năm 2019" id="540" name="Google Shape;540;p37"/>
              <p:cNvPicPr preferRelativeResize="0"/>
              <p:nvPr/>
            </p:nvPicPr>
            <p:blipFill rotWithShape="1">
              <a:blip r:embed="rId7">
                <a:alphaModFix/>
              </a:blip>
              <a:srcRect b="0" l="0" r="0" t="0"/>
              <a:stretch/>
            </p:blipFill>
            <p:spPr>
              <a:xfrm>
                <a:off x="2987808" y="2822563"/>
                <a:ext cx="2269374" cy="1385334"/>
              </a:xfrm>
              <a:prstGeom prst="rect">
                <a:avLst/>
              </a:prstGeom>
              <a:noFill/>
              <a:ln>
                <a:noFill/>
              </a:ln>
            </p:spPr>
          </p:pic>
        </p:grpSp>
      </p:grpSp>
      <p:pic>
        <p:nvPicPr>
          <p:cNvPr descr="Giám sát bán hàng là gì? Vai trò của họ trong kinh doanh - Vieclamkinhdoanh" id="541" name="Google Shape;541;p37"/>
          <p:cNvPicPr preferRelativeResize="0"/>
          <p:nvPr/>
        </p:nvPicPr>
        <p:blipFill rotWithShape="1">
          <a:blip r:embed="rId8">
            <a:alphaModFix/>
          </a:blip>
          <a:srcRect b="0" l="0" r="0" t="0"/>
          <a:stretch/>
        </p:blipFill>
        <p:spPr>
          <a:xfrm>
            <a:off x="7151715" y="3089585"/>
            <a:ext cx="4832100" cy="3104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7"/>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7" name="Google Shape;547;p17"/>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17"/>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17"/>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550" name="Google Shape;550;p17"/>
          <p:cNvSpPr/>
          <p:nvPr/>
        </p:nvSpPr>
        <p:spPr>
          <a:xfrm rot="-9789539">
            <a:off x="-2042731" y="-104423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17"/>
          <p:cNvSpPr/>
          <p:nvPr/>
        </p:nvSpPr>
        <p:spPr>
          <a:xfrm rot="-9789539">
            <a:off x="5305359" y="-939083"/>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17"/>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17"/>
          <p:cNvSpPr txBox="1"/>
          <p:nvPr/>
        </p:nvSpPr>
        <p:spPr>
          <a:xfrm>
            <a:off x="165246" y="463637"/>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II. KẾ HOẠCH</a:t>
            </a:r>
            <a:endParaRPr b="1" sz="5400">
              <a:solidFill>
                <a:srgbClr val="FEE599"/>
              </a:solidFill>
              <a:latin typeface="Calibri"/>
              <a:ea typeface="Calibri"/>
              <a:cs typeface="Calibri"/>
              <a:sym typeface="Calibri"/>
            </a:endParaRPr>
          </a:p>
        </p:txBody>
      </p:sp>
      <p:sp>
        <p:nvSpPr>
          <p:cNvPr id="554" name="Google Shape;554;p17"/>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17"/>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17"/>
          <p:cNvSpPr/>
          <p:nvPr/>
        </p:nvSpPr>
        <p:spPr>
          <a:xfrm>
            <a:off x="7028427" y="8120048"/>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17"/>
          <p:cNvSpPr/>
          <p:nvPr/>
        </p:nvSpPr>
        <p:spPr>
          <a:xfrm>
            <a:off x="9551878" y="1073014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17"/>
          <p:cNvSpPr txBox="1"/>
          <p:nvPr/>
        </p:nvSpPr>
        <p:spPr>
          <a:xfrm>
            <a:off x="165246" y="1555401"/>
            <a:ext cx="7092703" cy="34778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EE599"/>
              </a:buClr>
              <a:buSzPts val="2800"/>
              <a:buFont typeface="Noto Sans Symbols"/>
              <a:buChar char="⮚"/>
            </a:pPr>
            <a:r>
              <a:rPr b="1" lang="vi-VN" sz="2800">
                <a:solidFill>
                  <a:srgbClr val="FEE599"/>
                </a:solidFill>
                <a:latin typeface="Calibri"/>
                <a:ea typeface="Calibri"/>
                <a:cs typeface="Calibri"/>
                <a:sym typeface="Calibri"/>
              </a:rPr>
              <a:t>Khái niệm: </a:t>
            </a:r>
            <a:endParaRPr b="1" sz="2800">
              <a:solidFill>
                <a:srgbClr val="FEE599"/>
              </a:solidFill>
              <a:latin typeface="Calibri"/>
              <a:ea typeface="Calibri"/>
              <a:cs typeface="Calibri"/>
              <a:sym typeface="Calibri"/>
            </a:endParaRPr>
          </a:p>
          <a:p>
            <a:pPr indent="0" lvl="0" marL="0" marR="0" rtl="0" algn="just">
              <a:spcBef>
                <a:spcPts val="0"/>
              </a:spcBef>
              <a:spcAft>
                <a:spcPts val="0"/>
              </a:spcAft>
              <a:buNone/>
            </a:pPr>
            <a:r>
              <a:rPr lang="vi-VN" sz="2400">
                <a:solidFill>
                  <a:srgbClr val="FEE599"/>
                </a:solidFill>
                <a:latin typeface="Calibri"/>
                <a:ea typeface="Calibri"/>
                <a:cs typeface="Calibri"/>
                <a:sym typeface="Calibri"/>
              </a:rPr>
              <a:t>Là một nội dung và là một chức năng quan trọng nhất của quản lý. Bởi lẽ, kế hoạch gắn liền với việc lựa chọn và tiến hành các chương trình hoạt động  trong tương lai của tổ chức, của một doanh nghiệp. Kế hoạch hóa củng là việc lựa chọn phương pháp tiếp cận hợp lý các mục tiêu định trước. Kế hoạch là xác định mục tiêu và quyết định cách tốt nhất để đạt được mục tiêu.</a:t>
            </a:r>
            <a:endParaRPr/>
          </a:p>
        </p:txBody>
      </p:sp>
      <p:sp>
        <p:nvSpPr>
          <p:cNvPr id="559" name="Google Shape;559;p17"/>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17"/>
          <p:cNvSpPr txBox="1"/>
          <p:nvPr/>
        </p:nvSpPr>
        <p:spPr>
          <a:xfrm>
            <a:off x="-9216270"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Nội dung 3</a:t>
            </a:r>
            <a:endParaRPr/>
          </a:p>
        </p:txBody>
      </p:sp>
      <p:sp>
        <p:nvSpPr>
          <p:cNvPr id="561" name="Google Shape;561;p17"/>
          <p:cNvSpPr txBox="1"/>
          <p:nvPr/>
        </p:nvSpPr>
        <p:spPr>
          <a:xfrm>
            <a:off x="-14355831" y="2037647"/>
            <a:ext cx="61892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Ghi chú nội dung 3 </a:t>
            </a:r>
            <a:endParaRPr/>
          </a:p>
        </p:txBody>
      </p:sp>
      <p:pic>
        <p:nvPicPr>
          <p:cNvPr id="562" name="Google Shape;562;p17"/>
          <p:cNvPicPr preferRelativeResize="0"/>
          <p:nvPr/>
        </p:nvPicPr>
        <p:blipFill rotWithShape="1">
          <a:blip r:embed="rId3">
            <a:alphaModFix/>
          </a:blip>
          <a:srcRect b="0" l="0" r="0" t="0"/>
          <a:stretch/>
        </p:blipFill>
        <p:spPr>
          <a:xfrm>
            <a:off x="6654119" y="1924219"/>
            <a:ext cx="5729236" cy="6312036"/>
          </a:xfrm>
          <a:prstGeom prst="rect">
            <a:avLst/>
          </a:prstGeom>
          <a:noFill/>
          <a:ln>
            <a:noFill/>
          </a:ln>
        </p:spPr>
      </p:pic>
      <p:pic>
        <p:nvPicPr>
          <p:cNvPr id="563" name="Google Shape;563;p17"/>
          <p:cNvPicPr preferRelativeResize="0"/>
          <p:nvPr/>
        </p:nvPicPr>
        <p:blipFill rotWithShape="1">
          <a:blip r:embed="rId4">
            <a:alphaModFix/>
          </a:blip>
          <a:srcRect b="0" l="0" r="0" t="0"/>
          <a:stretch/>
        </p:blipFill>
        <p:spPr>
          <a:xfrm>
            <a:off x="8368854" y="2880"/>
            <a:ext cx="3402275" cy="340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8"/>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18"/>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18"/>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18"/>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572" name="Google Shape;572;p18"/>
          <p:cNvSpPr/>
          <p:nvPr/>
        </p:nvSpPr>
        <p:spPr>
          <a:xfrm rot="-9789539">
            <a:off x="-2042731" y="-104423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18"/>
          <p:cNvSpPr/>
          <p:nvPr/>
        </p:nvSpPr>
        <p:spPr>
          <a:xfrm rot="-9789539">
            <a:off x="5305359" y="-939083"/>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18"/>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18"/>
          <p:cNvSpPr txBox="1"/>
          <p:nvPr/>
        </p:nvSpPr>
        <p:spPr>
          <a:xfrm>
            <a:off x="165246" y="463637"/>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II. KẾ HOẠCH</a:t>
            </a:r>
            <a:endParaRPr b="1" sz="5400">
              <a:solidFill>
                <a:srgbClr val="FEE599"/>
              </a:solidFill>
              <a:latin typeface="Calibri"/>
              <a:ea typeface="Calibri"/>
              <a:cs typeface="Calibri"/>
              <a:sym typeface="Calibri"/>
            </a:endParaRPr>
          </a:p>
        </p:txBody>
      </p:sp>
      <p:sp>
        <p:nvSpPr>
          <p:cNvPr id="576" name="Google Shape;576;p18"/>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18"/>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18"/>
          <p:cNvSpPr/>
          <p:nvPr/>
        </p:nvSpPr>
        <p:spPr>
          <a:xfrm>
            <a:off x="7028427" y="8120048"/>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18"/>
          <p:cNvSpPr/>
          <p:nvPr/>
        </p:nvSpPr>
        <p:spPr>
          <a:xfrm>
            <a:off x="9551878" y="1073014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18"/>
          <p:cNvSpPr txBox="1"/>
          <p:nvPr/>
        </p:nvSpPr>
        <p:spPr>
          <a:xfrm>
            <a:off x="161427" y="1425375"/>
            <a:ext cx="10350355" cy="4216539"/>
          </a:xfrm>
          <a:prstGeom prst="rect">
            <a:avLst/>
          </a:prstGeom>
          <a:solidFill>
            <a:srgbClr val="7F6000"/>
          </a:solid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EE599"/>
              </a:buClr>
              <a:buSzPts val="2800"/>
              <a:buFont typeface="Noto Sans Symbols"/>
              <a:buChar char="⮚"/>
            </a:pPr>
            <a:r>
              <a:rPr b="1" lang="vi-VN" sz="2800">
                <a:solidFill>
                  <a:srgbClr val="FEE599"/>
                </a:solidFill>
                <a:latin typeface="Calibri"/>
                <a:ea typeface="Calibri"/>
                <a:cs typeface="Calibri"/>
                <a:sym typeface="Calibri"/>
              </a:rPr>
              <a:t> Tầm quang trọng của kế hoạch:</a:t>
            </a:r>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Calibri"/>
                <a:ea typeface="Calibri"/>
                <a:cs typeface="Calibri"/>
                <a:sym typeface="Calibri"/>
              </a:rPr>
              <a:t>Kế hoạch hóa là cần thiết để có thể ứng phó với những yếu tố bất định và những thay đổi của môi trường bên ngoài và bên trong của một tổ chức hoạt một doanh nghiệp.Chú trọng vào việc thực hiện các mục tiêu ,tạo ra hiệu quả kinh tế cao.</a:t>
            </a:r>
            <a:endParaRPr sz="2000">
              <a:solidFill>
                <a:srgbClr val="FEE599"/>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Arial"/>
              <a:buNone/>
            </a:pPr>
            <a:r>
              <a:t/>
            </a:r>
            <a:endParaRPr sz="2000">
              <a:solidFill>
                <a:srgbClr val="FEE599"/>
              </a:solidFill>
              <a:latin typeface="Calibri"/>
              <a:ea typeface="Calibri"/>
              <a:cs typeface="Calibri"/>
              <a:sym typeface="Calibri"/>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Calibri"/>
                <a:ea typeface="Calibri"/>
                <a:cs typeface="Calibri"/>
                <a:sym typeface="Calibri"/>
              </a:rPr>
              <a:t>Kế hoạch hóa làm cho các sự việc có thể xảy ra theo như dự kiến ban đầu và sẽ không xảy ra khác đi .Mặt dù ít khi có thể dự đoán chính xác về tương lai và các sự kiện chưa biết trước có thể gây trở ngại cho kế hoạch , nhưng nếu không có kế hoạch thì hành động của con người đi đến chỗ vô ích .</a:t>
            </a:r>
            <a:endParaRPr sz="2000">
              <a:solidFill>
                <a:srgbClr val="FEE599"/>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Arial"/>
              <a:buNone/>
            </a:pPr>
            <a:r>
              <a:t/>
            </a:r>
            <a:endParaRPr sz="2000">
              <a:solidFill>
                <a:srgbClr val="FEE599"/>
              </a:solidFill>
              <a:latin typeface="Calibri"/>
              <a:ea typeface="Calibri"/>
              <a:cs typeface="Calibri"/>
              <a:sym typeface="Calibri"/>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Calibri"/>
                <a:ea typeface="Calibri"/>
                <a:cs typeface="Calibri"/>
                <a:sym typeface="Calibri"/>
              </a:rPr>
              <a:t>kế hoạch hóa có vai trò to lớn làm cơ sở quan trọng cho công tác kiểm tra và điều chỉnh toàn bộ hoạt động của cả hệ thống nói chung củng như các bộ phận trong hệ thống nói riêng.</a:t>
            </a:r>
            <a:endParaRPr/>
          </a:p>
        </p:txBody>
      </p:sp>
      <p:sp>
        <p:nvSpPr>
          <p:cNvPr id="581" name="Google Shape;581;p18"/>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18"/>
          <p:cNvSpPr txBox="1"/>
          <p:nvPr/>
        </p:nvSpPr>
        <p:spPr>
          <a:xfrm>
            <a:off x="-9216270"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Nội dung 3</a:t>
            </a:r>
            <a:endParaRPr/>
          </a:p>
        </p:txBody>
      </p:sp>
      <p:sp>
        <p:nvSpPr>
          <p:cNvPr id="583" name="Google Shape;583;p18"/>
          <p:cNvSpPr txBox="1"/>
          <p:nvPr/>
        </p:nvSpPr>
        <p:spPr>
          <a:xfrm>
            <a:off x="-14355831" y="2037647"/>
            <a:ext cx="61892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Ghi chú nội dung 3 </a:t>
            </a:r>
            <a:endParaRPr/>
          </a:p>
        </p:txBody>
      </p:sp>
      <p:pic>
        <p:nvPicPr>
          <p:cNvPr id="584" name="Google Shape;584;p18"/>
          <p:cNvPicPr preferRelativeResize="0"/>
          <p:nvPr/>
        </p:nvPicPr>
        <p:blipFill rotWithShape="1">
          <a:blip r:embed="rId3">
            <a:alphaModFix/>
          </a:blip>
          <a:srcRect b="0" l="0" r="0" t="0"/>
          <a:stretch/>
        </p:blipFill>
        <p:spPr>
          <a:xfrm>
            <a:off x="9040881" y="-800436"/>
            <a:ext cx="3151119" cy="3471663"/>
          </a:xfrm>
          <a:prstGeom prst="rect">
            <a:avLst/>
          </a:prstGeom>
          <a:noFill/>
          <a:ln>
            <a:noFill/>
          </a:ln>
        </p:spPr>
      </p:pic>
      <p:pic>
        <p:nvPicPr>
          <p:cNvPr id="585" name="Google Shape;585;p18"/>
          <p:cNvPicPr preferRelativeResize="0"/>
          <p:nvPr/>
        </p:nvPicPr>
        <p:blipFill rotWithShape="1">
          <a:blip r:embed="rId4">
            <a:alphaModFix/>
          </a:blip>
          <a:srcRect b="0" l="0" r="0" t="0"/>
          <a:stretch/>
        </p:blipFill>
        <p:spPr>
          <a:xfrm>
            <a:off x="9864057" y="4746171"/>
            <a:ext cx="2522018" cy="23030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9"/>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19"/>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19"/>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19"/>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594" name="Google Shape;594;p19"/>
          <p:cNvSpPr/>
          <p:nvPr/>
        </p:nvSpPr>
        <p:spPr>
          <a:xfrm rot="-9789539">
            <a:off x="-2042731" y="-104423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19"/>
          <p:cNvSpPr/>
          <p:nvPr/>
        </p:nvSpPr>
        <p:spPr>
          <a:xfrm rot="-9789539">
            <a:off x="5305359" y="-939083"/>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19"/>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p19"/>
          <p:cNvSpPr txBox="1"/>
          <p:nvPr/>
        </p:nvSpPr>
        <p:spPr>
          <a:xfrm>
            <a:off x="165246" y="463637"/>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II. KẾ HOẠCH</a:t>
            </a:r>
            <a:endParaRPr b="1" sz="5400">
              <a:solidFill>
                <a:srgbClr val="FEE599"/>
              </a:solidFill>
              <a:latin typeface="Calibri"/>
              <a:ea typeface="Calibri"/>
              <a:cs typeface="Calibri"/>
              <a:sym typeface="Calibri"/>
            </a:endParaRPr>
          </a:p>
        </p:txBody>
      </p:sp>
      <p:sp>
        <p:nvSpPr>
          <p:cNvPr id="598" name="Google Shape;598;p19"/>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19"/>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19"/>
          <p:cNvSpPr/>
          <p:nvPr/>
        </p:nvSpPr>
        <p:spPr>
          <a:xfrm>
            <a:off x="7028427" y="8120048"/>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19"/>
          <p:cNvSpPr/>
          <p:nvPr/>
        </p:nvSpPr>
        <p:spPr>
          <a:xfrm>
            <a:off x="9551878" y="1073014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p19"/>
          <p:cNvSpPr txBox="1"/>
          <p:nvPr/>
        </p:nvSpPr>
        <p:spPr>
          <a:xfrm>
            <a:off x="58879" y="1809374"/>
            <a:ext cx="7092703" cy="206210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EE599"/>
              </a:buClr>
              <a:buSzPts val="2800"/>
              <a:buFont typeface="Noto Sans Symbols"/>
              <a:buChar char="⮚"/>
            </a:pPr>
            <a:r>
              <a:rPr b="1" lang="vi-VN" sz="2800">
                <a:solidFill>
                  <a:srgbClr val="FEE599"/>
                </a:solidFill>
                <a:latin typeface="Calibri"/>
                <a:ea typeface="Calibri"/>
                <a:cs typeface="Calibri"/>
                <a:sym typeface="Calibri"/>
              </a:rPr>
              <a:t>Phân loại kế hoạch:</a:t>
            </a:r>
            <a:endParaRPr b="1" sz="2800">
              <a:solidFill>
                <a:srgbClr val="FEE599"/>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Noto Sans Symbols"/>
              <a:buNone/>
            </a:pPr>
            <a:r>
              <a:t/>
            </a:r>
            <a:endParaRPr b="1" sz="2800">
              <a:solidFill>
                <a:srgbClr val="FEE599"/>
              </a:solidFill>
              <a:latin typeface="Calibri"/>
              <a:ea typeface="Calibri"/>
              <a:cs typeface="Calibri"/>
              <a:sym typeface="Calibri"/>
            </a:endParaRPr>
          </a:p>
          <a:p>
            <a:pPr indent="-457200" lvl="0" marL="457200" marR="0" rtl="0" algn="l">
              <a:spcBef>
                <a:spcPts val="0"/>
              </a:spcBef>
              <a:spcAft>
                <a:spcPts val="0"/>
              </a:spcAft>
              <a:buClr>
                <a:srgbClr val="FEE599"/>
              </a:buClr>
              <a:buSzPts val="2400"/>
              <a:buFont typeface="Arial"/>
              <a:buChar char="‒"/>
            </a:pPr>
            <a:r>
              <a:rPr lang="vi-VN" sz="2400">
                <a:solidFill>
                  <a:srgbClr val="FEE599"/>
                </a:solidFill>
                <a:latin typeface="Calibri"/>
                <a:ea typeface="Calibri"/>
                <a:cs typeface="Calibri"/>
                <a:sym typeface="Calibri"/>
              </a:rPr>
              <a:t>Hiện nay người ta chia làm hai loại kế hoạch: kế hoạch chiến lược (Strategic plans) và kế hoạch tác nghiệp (Operationa plans) </a:t>
            </a:r>
            <a:endParaRPr/>
          </a:p>
        </p:txBody>
      </p:sp>
      <p:sp>
        <p:nvSpPr>
          <p:cNvPr id="603" name="Google Shape;603;p19"/>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p19"/>
          <p:cNvSpPr txBox="1"/>
          <p:nvPr/>
        </p:nvSpPr>
        <p:spPr>
          <a:xfrm>
            <a:off x="-9216270"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Nội dung 3</a:t>
            </a:r>
            <a:endParaRPr/>
          </a:p>
        </p:txBody>
      </p:sp>
      <p:sp>
        <p:nvSpPr>
          <p:cNvPr id="605" name="Google Shape;605;p19"/>
          <p:cNvSpPr txBox="1"/>
          <p:nvPr/>
        </p:nvSpPr>
        <p:spPr>
          <a:xfrm>
            <a:off x="-14355831" y="2037647"/>
            <a:ext cx="61892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Ghi chú nội dung 3 </a:t>
            </a:r>
            <a:endParaRPr/>
          </a:p>
        </p:txBody>
      </p:sp>
      <p:pic>
        <p:nvPicPr>
          <p:cNvPr id="606" name="Google Shape;606;p19"/>
          <p:cNvPicPr preferRelativeResize="0"/>
          <p:nvPr/>
        </p:nvPicPr>
        <p:blipFill rotWithShape="1">
          <a:blip r:embed="rId3">
            <a:alphaModFix/>
          </a:blip>
          <a:srcRect b="0" l="0" r="0" t="0"/>
          <a:stretch/>
        </p:blipFill>
        <p:spPr>
          <a:xfrm>
            <a:off x="6654119" y="1924219"/>
            <a:ext cx="5729236" cy="6312036"/>
          </a:xfrm>
          <a:prstGeom prst="rect">
            <a:avLst/>
          </a:prstGeom>
          <a:noFill/>
          <a:ln>
            <a:noFill/>
          </a:ln>
        </p:spPr>
      </p:pic>
      <p:pic>
        <p:nvPicPr>
          <p:cNvPr id="607" name="Google Shape;607;p19"/>
          <p:cNvPicPr preferRelativeResize="0"/>
          <p:nvPr/>
        </p:nvPicPr>
        <p:blipFill rotWithShape="1">
          <a:blip r:embed="rId4">
            <a:alphaModFix/>
          </a:blip>
          <a:srcRect b="0" l="0" r="0" t="0"/>
          <a:stretch/>
        </p:blipFill>
        <p:spPr>
          <a:xfrm>
            <a:off x="8368854" y="2880"/>
            <a:ext cx="3402275" cy="340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p:nvPr/>
        </p:nvSpPr>
        <p:spPr>
          <a:xfrm>
            <a:off x="4263169" y="2977168"/>
            <a:ext cx="3540491" cy="1912563"/>
          </a:xfrm>
          <a:custGeom>
            <a:rect b="b" l="l" r="r" t="t"/>
            <a:pathLst>
              <a:path extrusionOk="0" h="4479567" w="9671683">
                <a:moveTo>
                  <a:pt x="43" y="1289625"/>
                </a:moveTo>
                <a:cubicBezTo>
                  <a:pt x="-8922" y="644132"/>
                  <a:pt x="1401851" y="-106550"/>
                  <a:pt x="2065274" y="12566"/>
                </a:cubicBezTo>
                <a:cubicBezTo>
                  <a:pt x="3247902" y="272332"/>
                  <a:pt x="5506296" y="-33282"/>
                  <a:pt x="8082471" y="176507"/>
                </a:cubicBezTo>
                <a:cubicBezTo>
                  <a:pt x="9257501" y="546135"/>
                  <a:pt x="8770848" y="307837"/>
                  <a:pt x="9048754" y="1276060"/>
                </a:cubicBezTo>
                <a:cubicBezTo>
                  <a:pt x="9744498" y="2112858"/>
                  <a:pt x="9981496" y="2928174"/>
                  <a:pt x="9105943" y="3868472"/>
                </a:cubicBezTo>
                <a:cubicBezTo>
                  <a:pt x="9105943" y="4002977"/>
                  <a:pt x="8530741" y="4479567"/>
                  <a:pt x="8396236" y="4479567"/>
                </a:cubicBezTo>
                <a:lnTo>
                  <a:pt x="1014549" y="4479567"/>
                </a:lnTo>
                <a:cubicBezTo>
                  <a:pt x="880044" y="4479567"/>
                  <a:pt x="582748" y="4289848"/>
                  <a:pt x="304843" y="3913296"/>
                </a:cubicBezTo>
                <a:cubicBezTo>
                  <a:pt x="107620" y="2934151"/>
                  <a:pt x="89690" y="2376347"/>
                  <a:pt x="43" y="1289625"/>
                </a:cubicBezTo>
                <a:close/>
              </a:path>
            </a:pathLst>
          </a:custGeom>
          <a:solidFill>
            <a:srgbClr val="2CB9F8">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
          <p:cNvSpPr/>
          <p:nvPr/>
        </p:nvSpPr>
        <p:spPr>
          <a:xfrm>
            <a:off x="4024128" y="6677247"/>
            <a:ext cx="4143743" cy="1846592"/>
          </a:xfrm>
          <a:prstGeom prst="roundRect">
            <a:avLst>
              <a:gd fmla="val 3208" name="adj"/>
            </a:avLst>
          </a:prstGeom>
          <a:solidFill>
            <a:srgbClr val="BFBFB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2" name="Google Shape;122;p1"/>
          <p:cNvGrpSpPr/>
          <p:nvPr/>
        </p:nvGrpSpPr>
        <p:grpSpPr>
          <a:xfrm rot="-1367840">
            <a:off x="1070238" y="3284332"/>
            <a:ext cx="855076" cy="1011283"/>
            <a:chOff x="952551" y="1016476"/>
            <a:chExt cx="2199997" cy="3394896"/>
          </a:xfrm>
        </p:grpSpPr>
        <p:grpSp>
          <p:nvGrpSpPr>
            <p:cNvPr id="123" name="Google Shape;123;p1"/>
            <p:cNvGrpSpPr/>
            <p:nvPr/>
          </p:nvGrpSpPr>
          <p:grpSpPr>
            <a:xfrm>
              <a:off x="952551" y="1016476"/>
              <a:ext cx="2079889" cy="3394896"/>
              <a:chOff x="1274408" y="-25371"/>
              <a:chExt cx="2746133" cy="4434384"/>
            </a:xfrm>
          </p:grpSpPr>
          <p:sp>
            <p:nvSpPr>
              <p:cNvPr id="124" name="Google Shape;124;p1"/>
              <p:cNvSpPr/>
              <p:nvPr/>
            </p:nvSpPr>
            <p:spPr>
              <a:xfrm>
                <a:off x="1274408" y="4227115"/>
                <a:ext cx="1620618" cy="181898"/>
              </a:xfrm>
              <a:prstGeom prst="roundRect">
                <a:avLst>
                  <a:gd fmla="val 16667" name="adj"/>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
              <p:cNvSpPr/>
              <p:nvPr/>
            </p:nvSpPr>
            <p:spPr>
              <a:xfrm rot="4828103">
                <a:off x="947605" y="3294448"/>
                <a:ext cx="1969080" cy="117070"/>
              </a:xfrm>
              <a:prstGeom prst="roundRect">
                <a:avLst>
                  <a:gd fmla="val 16667" name="adj"/>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
              <p:cNvSpPr/>
              <p:nvPr/>
            </p:nvSpPr>
            <p:spPr>
              <a:xfrm>
                <a:off x="1586422" y="2174002"/>
                <a:ext cx="346652" cy="351241"/>
              </a:xfrm>
              <a:prstGeom prst="ellipse">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
              <p:cNvSpPr/>
              <p:nvPr/>
            </p:nvSpPr>
            <p:spPr>
              <a:xfrm rot="7195089">
                <a:off x="1275118" y="1404029"/>
                <a:ext cx="1927013" cy="136130"/>
              </a:xfrm>
              <a:prstGeom prst="roundRect">
                <a:avLst>
                  <a:gd fmla="val 16667" name="adj"/>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
              <p:cNvSpPr/>
              <p:nvPr/>
            </p:nvSpPr>
            <p:spPr>
              <a:xfrm rot="-9185043">
                <a:off x="2630344" y="408739"/>
                <a:ext cx="320842" cy="276344"/>
              </a:xfrm>
              <a:prstGeom prst="flowChartDelay">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
              <p:cNvSpPr/>
              <p:nvPr/>
            </p:nvSpPr>
            <p:spPr>
              <a:xfrm rot="-8997251">
                <a:off x="2800974" y="124284"/>
                <a:ext cx="952601" cy="1322045"/>
              </a:xfrm>
              <a:prstGeom prst="flowChartDelay">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0" name="Google Shape;130;p1"/>
            <p:cNvSpPr/>
            <p:nvPr/>
          </p:nvSpPr>
          <p:spPr>
            <a:xfrm rot="1775786">
              <a:off x="2756845" y="1660020"/>
              <a:ext cx="299372" cy="469179"/>
            </a:xfrm>
            <a:prstGeom prst="flowChartDelay">
              <a:avLst/>
            </a:prstGeom>
            <a:solidFill>
              <a:srgbClr val="FE9B9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31" name="Google Shape;131;p1"/>
          <p:cNvGrpSpPr/>
          <p:nvPr/>
        </p:nvGrpSpPr>
        <p:grpSpPr>
          <a:xfrm rot="1313128">
            <a:off x="12296490" y="2896193"/>
            <a:ext cx="661508" cy="1745491"/>
            <a:chOff x="9442652" y="1125890"/>
            <a:chExt cx="1803328" cy="3910994"/>
          </a:xfrm>
        </p:grpSpPr>
        <p:grpSp>
          <p:nvGrpSpPr>
            <p:cNvPr id="132" name="Google Shape;132;p1"/>
            <p:cNvGrpSpPr/>
            <p:nvPr/>
          </p:nvGrpSpPr>
          <p:grpSpPr>
            <a:xfrm>
              <a:off x="9442652" y="1422368"/>
              <a:ext cx="1178568" cy="3387196"/>
              <a:chOff x="9601144" y="1426467"/>
              <a:chExt cx="1178568" cy="3387196"/>
            </a:xfrm>
          </p:grpSpPr>
          <p:sp>
            <p:nvSpPr>
              <p:cNvPr id="133" name="Google Shape;133;p1"/>
              <p:cNvSpPr/>
              <p:nvPr/>
            </p:nvSpPr>
            <p:spPr>
              <a:xfrm rot="-886781">
                <a:off x="9827794" y="1468460"/>
                <a:ext cx="459242" cy="1002451"/>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
              <p:cNvSpPr/>
              <p:nvPr/>
            </p:nvSpPr>
            <p:spPr>
              <a:xfrm>
                <a:off x="9899676" y="1881051"/>
                <a:ext cx="315478" cy="2932612"/>
              </a:xfrm>
              <a:prstGeom prst="arc">
                <a:avLst>
                  <a:gd fmla="val 16364289" name="adj1"/>
                  <a:gd fmla="val 0" name="adj2"/>
                </a:avLst>
              </a:prstGeom>
              <a:noFill/>
              <a:ln cap="flat" cmpd="sng" w="5715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5" name="Google Shape;135;p1"/>
              <p:cNvSpPr/>
              <p:nvPr/>
            </p:nvSpPr>
            <p:spPr>
              <a:xfrm rot="2787974">
                <a:off x="10287209" y="2204984"/>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
              <p:cNvSpPr/>
              <p:nvPr/>
            </p:nvSpPr>
            <p:spPr>
              <a:xfrm rot="-3029816">
                <a:off x="9780389" y="2227702"/>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
              <p:cNvSpPr/>
              <p:nvPr/>
            </p:nvSpPr>
            <p:spPr>
              <a:xfrm rot="2787974">
                <a:off x="10287210" y="2656383"/>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
              <p:cNvSpPr/>
              <p:nvPr/>
            </p:nvSpPr>
            <p:spPr>
              <a:xfrm rot="-2900064">
                <a:off x="9837374" y="2679895"/>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39" name="Google Shape;139;p1"/>
            <p:cNvGrpSpPr/>
            <p:nvPr/>
          </p:nvGrpSpPr>
          <p:grpSpPr>
            <a:xfrm flipH="1">
              <a:off x="9986645" y="1125890"/>
              <a:ext cx="1259335" cy="3910994"/>
              <a:chOff x="9601144" y="1426467"/>
              <a:chExt cx="1178568" cy="3387196"/>
            </a:xfrm>
          </p:grpSpPr>
          <p:sp>
            <p:nvSpPr>
              <p:cNvPr id="140" name="Google Shape;140;p1"/>
              <p:cNvSpPr/>
              <p:nvPr/>
            </p:nvSpPr>
            <p:spPr>
              <a:xfrm rot="-886781">
                <a:off x="9827794" y="1468460"/>
                <a:ext cx="459242" cy="1002451"/>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
              <p:cNvSpPr/>
              <p:nvPr/>
            </p:nvSpPr>
            <p:spPr>
              <a:xfrm>
                <a:off x="9899676" y="1881051"/>
                <a:ext cx="315478" cy="2932612"/>
              </a:xfrm>
              <a:prstGeom prst="arc">
                <a:avLst>
                  <a:gd fmla="val 16364289" name="adj1"/>
                  <a:gd fmla="val 0" name="adj2"/>
                </a:avLst>
              </a:prstGeom>
              <a:noFill/>
              <a:ln cap="flat" cmpd="sng" w="5715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Google Shape;142;p1"/>
              <p:cNvSpPr/>
              <p:nvPr/>
            </p:nvSpPr>
            <p:spPr>
              <a:xfrm rot="2787974">
                <a:off x="10287209" y="2204984"/>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1"/>
              <p:cNvSpPr/>
              <p:nvPr/>
            </p:nvSpPr>
            <p:spPr>
              <a:xfrm rot="-3029816">
                <a:off x="9780389" y="2227702"/>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1"/>
              <p:cNvSpPr/>
              <p:nvPr/>
            </p:nvSpPr>
            <p:spPr>
              <a:xfrm rot="2787974">
                <a:off x="10287210" y="2656383"/>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
              <p:cNvSpPr/>
              <p:nvPr/>
            </p:nvSpPr>
            <p:spPr>
              <a:xfrm rot="-2900064">
                <a:off x="9837374" y="2679895"/>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6" name="Google Shape;146;p1"/>
            <p:cNvSpPr/>
            <p:nvPr/>
          </p:nvSpPr>
          <p:spPr>
            <a:xfrm>
              <a:off x="9547986" y="3352800"/>
              <a:ext cx="1459832" cy="1066800"/>
            </a:xfrm>
            <a:prstGeom prst="flowChartManualOperation">
              <a:avLst/>
            </a:prstGeom>
            <a:solidFill>
              <a:srgbClr val="F6D2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
          <p:cNvSpPr/>
          <p:nvPr/>
        </p:nvSpPr>
        <p:spPr>
          <a:xfrm>
            <a:off x="1956391" y="5203767"/>
            <a:ext cx="9069572" cy="165423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1"/>
          <p:cNvSpPr/>
          <p:nvPr/>
        </p:nvSpPr>
        <p:spPr>
          <a:xfrm>
            <a:off x="3109488" y="4263414"/>
            <a:ext cx="5919537" cy="181898"/>
          </a:xfrm>
          <a:custGeom>
            <a:rect b="b" l="l" r="r" t="t"/>
            <a:pathLst>
              <a:path extrusionOk="0" h="310462" w="5919537">
                <a:moveTo>
                  <a:pt x="0" y="51745"/>
                </a:moveTo>
                <a:cubicBezTo>
                  <a:pt x="0" y="23167"/>
                  <a:pt x="23167" y="0"/>
                  <a:pt x="51745" y="0"/>
                </a:cubicBezTo>
                <a:lnTo>
                  <a:pt x="5867792" y="0"/>
                </a:lnTo>
                <a:cubicBezTo>
                  <a:pt x="5896370" y="0"/>
                  <a:pt x="5919537" y="23167"/>
                  <a:pt x="5919537" y="51745"/>
                </a:cubicBezTo>
                <a:lnTo>
                  <a:pt x="5831895" y="200289"/>
                </a:lnTo>
                <a:cubicBezTo>
                  <a:pt x="5831895" y="228867"/>
                  <a:pt x="5794121" y="310462"/>
                  <a:pt x="5765543" y="310462"/>
                </a:cubicBezTo>
                <a:lnTo>
                  <a:pt x="226673" y="310462"/>
                </a:lnTo>
                <a:cubicBezTo>
                  <a:pt x="198095" y="310462"/>
                  <a:pt x="111318" y="255490"/>
                  <a:pt x="111318" y="226912"/>
                </a:cubicBezTo>
                <a:lnTo>
                  <a:pt x="0" y="51745"/>
                </a:lnTo>
                <a:close/>
              </a:path>
            </a:pathLst>
          </a:custGeom>
          <a:solidFill>
            <a:srgbClr val="F4F3F7">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1"/>
          <p:cNvSpPr/>
          <p:nvPr/>
        </p:nvSpPr>
        <p:spPr>
          <a:xfrm>
            <a:off x="5457172" y="4237702"/>
            <a:ext cx="1277655" cy="83286"/>
          </a:xfrm>
          <a:prstGeom prst="roundRect">
            <a:avLst>
              <a:gd fmla="val 0" name="adj"/>
            </a:avLst>
          </a:prstGeom>
          <a:solidFill>
            <a:srgbClr val="A5A5A5">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1"/>
          <p:cNvSpPr/>
          <p:nvPr/>
        </p:nvSpPr>
        <p:spPr>
          <a:xfrm>
            <a:off x="5018303" y="4928782"/>
            <a:ext cx="2155393" cy="418737"/>
          </a:xfrm>
          <a:prstGeom prst="roundRect">
            <a:avLst>
              <a:gd fmla="val 29817" name="adj"/>
            </a:avLst>
          </a:prstGeom>
          <a:solidFill>
            <a:srgbClr val="2CB9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1"/>
          <p:cNvSpPr/>
          <p:nvPr/>
        </p:nvSpPr>
        <p:spPr>
          <a:xfrm>
            <a:off x="5240515" y="4470770"/>
            <a:ext cx="1709790" cy="418737"/>
          </a:xfrm>
          <a:prstGeom prst="roundRect">
            <a:avLst>
              <a:gd fmla="val 38029" name="adj"/>
            </a:avLst>
          </a:prstGeom>
          <a:solidFill>
            <a:srgbClr val="F6AEAE">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0"/>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20"/>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p20"/>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20"/>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616" name="Google Shape;616;p20"/>
          <p:cNvSpPr/>
          <p:nvPr/>
        </p:nvSpPr>
        <p:spPr>
          <a:xfrm rot="-9789539">
            <a:off x="-2042731" y="-104423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Google Shape;617;p20"/>
          <p:cNvSpPr/>
          <p:nvPr/>
        </p:nvSpPr>
        <p:spPr>
          <a:xfrm rot="-9789539">
            <a:off x="5305359" y="-939083"/>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Google Shape;618;p20"/>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p20"/>
          <p:cNvSpPr txBox="1"/>
          <p:nvPr/>
        </p:nvSpPr>
        <p:spPr>
          <a:xfrm>
            <a:off x="165246" y="463637"/>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II. KẾ HOẠCH</a:t>
            </a:r>
            <a:endParaRPr b="1" sz="5400">
              <a:solidFill>
                <a:srgbClr val="FEE599"/>
              </a:solidFill>
              <a:latin typeface="Calibri"/>
              <a:ea typeface="Calibri"/>
              <a:cs typeface="Calibri"/>
              <a:sym typeface="Calibri"/>
            </a:endParaRPr>
          </a:p>
        </p:txBody>
      </p:sp>
      <p:sp>
        <p:nvSpPr>
          <p:cNvPr id="620" name="Google Shape;620;p20"/>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20"/>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20"/>
          <p:cNvSpPr/>
          <p:nvPr/>
        </p:nvSpPr>
        <p:spPr>
          <a:xfrm>
            <a:off x="7028427" y="8120048"/>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20"/>
          <p:cNvSpPr/>
          <p:nvPr/>
        </p:nvSpPr>
        <p:spPr>
          <a:xfrm>
            <a:off x="9551878" y="1073014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20"/>
          <p:cNvSpPr txBox="1"/>
          <p:nvPr/>
        </p:nvSpPr>
        <p:spPr>
          <a:xfrm>
            <a:off x="161428" y="1425375"/>
            <a:ext cx="6581599" cy="4955203"/>
          </a:xfrm>
          <a:prstGeom prst="rect">
            <a:avLst/>
          </a:prstGeom>
          <a:solidFill>
            <a:srgbClr val="7F6000"/>
          </a:solid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EE599"/>
              </a:buClr>
              <a:buSzPts val="2800"/>
              <a:buFont typeface="Noto Sans Symbols"/>
              <a:buChar char="⮚"/>
            </a:pPr>
            <a:r>
              <a:rPr b="1" lang="vi-VN" sz="2800">
                <a:solidFill>
                  <a:srgbClr val="FEE599"/>
                </a:solidFill>
                <a:latin typeface="Calibri"/>
                <a:ea typeface="Calibri"/>
                <a:cs typeface="Calibri"/>
                <a:sym typeface="Calibri"/>
              </a:rPr>
              <a:t>Phân loại kế hoạch:</a:t>
            </a:r>
            <a:endParaRPr b="1" sz="2800">
              <a:solidFill>
                <a:srgbClr val="FEE599"/>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Noto Sans Symbols"/>
              <a:buNone/>
            </a:pPr>
            <a:r>
              <a:t/>
            </a:r>
            <a:endParaRPr b="1" sz="2800">
              <a:solidFill>
                <a:srgbClr val="FEE599"/>
              </a:solidFill>
              <a:latin typeface="Calibri"/>
              <a:ea typeface="Calibri"/>
              <a:cs typeface="Calibri"/>
              <a:sym typeface="Calibri"/>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Calibri"/>
                <a:ea typeface="Calibri"/>
                <a:cs typeface="Calibri"/>
                <a:sym typeface="Calibri"/>
              </a:rPr>
              <a:t>Kế hoạch chiến lược là các chương trình hành động tổng quát, là kế hoạch triển khai và phân bố các nguồn lực quan trọng để đạt được mục tiêu cơ bản toàn diện và lâu dài của tổ chức. Kế hoạch chiến lược không vạch ra một cách chính xác làm như thế nào để đạt được mục tiêu mà nó cho ta một đường lối hành động chung nhất để đạt mục tiêu.</a:t>
            </a:r>
            <a:endParaRPr sz="2000">
              <a:solidFill>
                <a:srgbClr val="FEE599"/>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Arial"/>
              <a:buNone/>
            </a:pPr>
            <a:r>
              <a:t/>
            </a:r>
            <a:endParaRPr sz="2000">
              <a:solidFill>
                <a:srgbClr val="FEE599"/>
              </a:solidFill>
              <a:latin typeface="Calibri"/>
              <a:ea typeface="Calibri"/>
              <a:cs typeface="Calibri"/>
              <a:sym typeface="Calibri"/>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Calibri"/>
                <a:ea typeface="Calibri"/>
                <a:cs typeface="Calibri"/>
                <a:sym typeface="Calibri"/>
              </a:rPr>
              <a:t>Tính chất: ảnh hưởng toàn bộ, thời gian dài hạn, môi trường biến đổi, mục tiêu lớn tổng quát, thông tin tổng hợp không đầy đủ, kết quả lâu dài, thất bại nặng nề có thể phá sản doanh nghiệp, rủi ro lớn, khả năng người ra quyết định khái quát vấn đề.</a:t>
            </a:r>
            <a:endParaRPr/>
          </a:p>
        </p:txBody>
      </p:sp>
      <p:sp>
        <p:nvSpPr>
          <p:cNvPr id="625" name="Google Shape;625;p20"/>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Google Shape;626;p20"/>
          <p:cNvSpPr txBox="1"/>
          <p:nvPr/>
        </p:nvSpPr>
        <p:spPr>
          <a:xfrm>
            <a:off x="-9216270"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Nội dung 3</a:t>
            </a:r>
            <a:endParaRPr/>
          </a:p>
        </p:txBody>
      </p:sp>
      <p:sp>
        <p:nvSpPr>
          <p:cNvPr id="627" name="Google Shape;627;p20"/>
          <p:cNvSpPr txBox="1"/>
          <p:nvPr/>
        </p:nvSpPr>
        <p:spPr>
          <a:xfrm>
            <a:off x="-14355831" y="2037647"/>
            <a:ext cx="61892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Ghi chú nội dung 3 </a:t>
            </a:r>
            <a:endParaRPr/>
          </a:p>
        </p:txBody>
      </p:sp>
      <p:pic>
        <p:nvPicPr>
          <p:cNvPr id="628" name="Google Shape;628;p20"/>
          <p:cNvPicPr preferRelativeResize="0"/>
          <p:nvPr/>
        </p:nvPicPr>
        <p:blipFill rotWithShape="1">
          <a:blip r:embed="rId3">
            <a:alphaModFix/>
          </a:blip>
          <a:srcRect b="0" l="0" r="0" t="0"/>
          <a:stretch/>
        </p:blipFill>
        <p:spPr>
          <a:xfrm>
            <a:off x="9040881" y="-800436"/>
            <a:ext cx="3151119" cy="3471663"/>
          </a:xfrm>
          <a:prstGeom prst="rect">
            <a:avLst/>
          </a:prstGeom>
          <a:noFill/>
          <a:ln>
            <a:noFill/>
          </a:ln>
        </p:spPr>
      </p:pic>
      <p:pic>
        <p:nvPicPr>
          <p:cNvPr id="629" name="Google Shape;629;p20"/>
          <p:cNvPicPr preferRelativeResize="0"/>
          <p:nvPr/>
        </p:nvPicPr>
        <p:blipFill rotWithShape="1">
          <a:blip r:embed="rId4">
            <a:alphaModFix/>
          </a:blip>
          <a:srcRect b="0" l="0" r="0" t="0"/>
          <a:stretch/>
        </p:blipFill>
        <p:spPr>
          <a:xfrm>
            <a:off x="9864057" y="4746171"/>
            <a:ext cx="2522018" cy="2303013"/>
          </a:xfrm>
          <a:prstGeom prst="rect">
            <a:avLst/>
          </a:prstGeom>
          <a:noFill/>
          <a:ln>
            <a:noFill/>
          </a:ln>
        </p:spPr>
      </p:pic>
      <p:pic>
        <p:nvPicPr>
          <p:cNvPr descr="Giới thiệu 9 mô hình chiến lược và kế hoạch trong kinh doanh | Tomorrow  Marketers" id="630" name="Google Shape;630;p20"/>
          <p:cNvPicPr preferRelativeResize="0"/>
          <p:nvPr/>
        </p:nvPicPr>
        <p:blipFill rotWithShape="1">
          <a:blip r:embed="rId5">
            <a:alphaModFix/>
          </a:blip>
          <a:srcRect b="0" l="0" r="0" t="0"/>
          <a:stretch/>
        </p:blipFill>
        <p:spPr>
          <a:xfrm>
            <a:off x="6745834" y="1894426"/>
            <a:ext cx="5310906" cy="36407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1"/>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Google Shape;636;p21"/>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Google Shape;637;p21"/>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 name="Google Shape;638;p21"/>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639" name="Google Shape;639;p21"/>
          <p:cNvSpPr/>
          <p:nvPr/>
        </p:nvSpPr>
        <p:spPr>
          <a:xfrm rot="-9789539">
            <a:off x="-2042731" y="-104423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21"/>
          <p:cNvSpPr/>
          <p:nvPr/>
        </p:nvSpPr>
        <p:spPr>
          <a:xfrm rot="-9789539">
            <a:off x="5305359" y="-939083"/>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21"/>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p21"/>
          <p:cNvSpPr txBox="1"/>
          <p:nvPr/>
        </p:nvSpPr>
        <p:spPr>
          <a:xfrm>
            <a:off x="165246" y="463637"/>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II. KẾ HOẠCH</a:t>
            </a:r>
            <a:endParaRPr b="1" sz="5400">
              <a:solidFill>
                <a:srgbClr val="FEE599"/>
              </a:solidFill>
              <a:latin typeface="Calibri"/>
              <a:ea typeface="Calibri"/>
              <a:cs typeface="Calibri"/>
              <a:sym typeface="Calibri"/>
            </a:endParaRPr>
          </a:p>
        </p:txBody>
      </p:sp>
      <p:sp>
        <p:nvSpPr>
          <p:cNvPr id="643" name="Google Shape;643;p21"/>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p21"/>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Google Shape;645;p21"/>
          <p:cNvSpPr/>
          <p:nvPr/>
        </p:nvSpPr>
        <p:spPr>
          <a:xfrm>
            <a:off x="7028427" y="8120048"/>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21"/>
          <p:cNvSpPr/>
          <p:nvPr/>
        </p:nvSpPr>
        <p:spPr>
          <a:xfrm>
            <a:off x="9551878" y="1073014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21"/>
          <p:cNvSpPr txBox="1"/>
          <p:nvPr/>
        </p:nvSpPr>
        <p:spPr>
          <a:xfrm>
            <a:off x="161428" y="1425375"/>
            <a:ext cx="6581599" cy="4339650"/>
          </a:xfrm>
          <a:prstGeom prst="rect">
            <a:avLst/>
          </a:prstGeom>
          <a:solidFill>
            <a:srgbClr val="7F6000"/>
          </a:solid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EE599"/>
              </a:buClr>
              <a:buSzPts val="2800"/>
              <a:buFont typeface="Noto Sans Symbols"/>
              <a:buChar char="⮚"/>
            </a:pPr>
            <a:r>
              <a:rPr b="1" lang="vi-VN" sz="2800">
                <a:solidFill>
                  <a:srgbClr val="FEE599"/>
                </a:solidFill>
                <a:latin typeface="Arial"/>
                <a:ea typeface="Arial"/>
                <a:cs typeface="Arial"/>
                <a:sym typeface="Arial"/>
              </a:rPr>
              <a:t>Phân loại kế hoạch:</a:t>
            </a:r>
            <a:endParaRPr b="1" sz="2800">
              <a:solidFill>
                <a:srgbClr val="FEE599"/>
              </a:solidFill>
              <a:latin typeface="Arial"/>
              <a:ea typeface="Arial"/>
              <a:cs typeface="Arial"/>
              <a:sym typeface="Arial"/>
            </a:endParaRPr>
          </a:p>
          <a:p>
            <a:pPr indent="-279400" lvl="0" marL="457200" marR="0" rtl="0" algn="l">
              <a:spcBef>
                <a:spcPts val="0"/>
              </a:spcBef>
              <a:spcAft>
                <a:spcPts val="0"/>
              </a:spcAft>
              <a:buClr>
                <a:schemeClr val="dk1"/>
              </a:buClr>
              <a:buSzPts val="2800"/>
              <a:buFont typeface="Noto Sans Symbols"/>
              <a:buNone/>
            </a:pPr>
            <a:r>
              <a:t/>
            </a:r>
            <a:endParaRPr b="1" sz="28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Arial"/>
                <a:ea typeface="Arial"/>
                <a:cs typeface="Arial"/>
                <a:sym typeface="Arial"/>
              </a:rPr>
              <a:t>Kế hoạch tác nghiệp là kế hoạch cụ thể hóa chương trình hoạt động của tổ chức theo không gian (cho các đơn vị trong tổ chức) và thời gian. Kế hoạch tác nghiệp được xây đựng trên cơ sở kế hoạch chiến lược là kế hoạch cụ thể hóa của kế hoạt chiến lược.</a:t>
            </a:r>
            <a:endParaRPr sz="2000">
              <a:solidFill>
                <a:srgbClr val="FEE599"/>
              </a:solidFill>
              <a:latin typeface="Arial"/>
              <a:ea typeface="Arial"/>
              <a:cs typeface="Arial"/>
              <a:sym typeface="Arial"/>
            </a:endParaRPr>
          </a:p>
          <a:p>
            <a:pPr indent="-330200" lvl="0" marL="457200" marR="0" rtl="0" algn="l">
              <a:spcBef>
                <a:spcPts val="0"/>
              </a:spcBef>
              <a:spcAft>
                <a:spcPts val="0"/>
              </a:spcAft>
              <a:buClr>
                <a:schemeClr val="dk1"/>
              </a:buClr>
              <a:buSzPts val="2000"/>
              <a:buFont typeface="Arial"/>
              <a:buNone/>
            </a:pPr>
            <a:r>
              <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Arial"/>
              <a:buChar char="‒"/>
            </a:pPr>
            <a:r>
              <a:rPr lang="vi-VN" sz="2000">
                <a:solidFill>
                  <a:srgbClr val="FEE599"/>
                </a:solidFill>
                <a:latin typeface="Arial"/>
                <a:ea typeface="Arial"/>
                <a:cs typeface="Arial"/>
                <a:sym typeface="Arial"/>
              </a:rPr>
              <a:t>Tính chất: ảnh hưởng cục bộ, thời gian ngắn hạn, môi trường xác định, mục tiêu cụ thể rõ ràng, thông tin đầy đủ chính xác, kết quả có thể điều chỉnh, thất bại có thể khắc phục, rủi ro hạn chế, khả năng của người ra quyết định phân tích cụ thể tỉ mỉ.</a:t>
            </a:r>
            <a:endParaRPr/>
          </a:p>
        </p:txBody>
      </p:sp>
      <p:sp>
        <p:nvSpPr>
          <p:cNvPr id="648" name="Google Shape;648;p21"/>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21"/>
          <p:cNvSpPr txBox="1"/>
          <p:nvPr/>
        </p:nvSpPr>
        <p:spPr>
          <a:xfrm>
            <a:off x="-9216270"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Nội dung 3</a:t>
            </a:r>
            <a:endParaRPr/>
          </a:p>
        </p:txBody>
      </p:sp>
      <p:sp>
        <p:nvSpPr>
          <p:cNvPr id="650" name="Google Shape;650;p21"/>
          <p:cNvSpPr txBox="1"/>
          <p:nvPr/>
        </p:nvSpPr>
        <p:spPr>
          <a:xfrm>
            <a:off x="-14355831" y="2037647"/>
            <a:ext cx="61892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Ghi chú nội dung 3 </a:t>
            </a:r>
            <a:endParaRPr/>
          </a:p>
        </p:txBody>
      </p:sp>
      <p:pic>
        <p:nvPicPr>
          <p:cNvPr id="651" name="Google Shape;651;p21"/>
          <p:cNvPicPr preferRelativeResize="0"/>
          <p:nvPr/>
        </p:nvPicPr>
        <p:blipFill rotWithShape="1">
          <a:blip r:embed="rId3">
            <a:alphaModFix/>
          </a:blip>
          <a:srcRect b="0" l="0" r="0" t="0"/>
          <a:stretch/>
        </p:blipFill>
        <p:spPr>
          <a:xfrm>
            <a:off x="9040881" y="-800436"/>
            <a:ext cx="3151119" cy="3471663"/>
          </a:xfrm>
          <a:prstGeom prst="rect">
            <a:avLst/>
          </a:prstGeom>
          <a:noFill/>
          <a:ln>
            <a:noFill/>
          </a:ln>
        </p:spPr>
      </p:pic>
      <p:pic>
        <p:nvPicPr>
          <p:cNvPr id="652" name="Google Shape;652;p21"/>
          <p:cNvPicPr preferRelativeResize="0"/>
          <p:nvPr/>
        </p:nvPicPr>
        <p:blipFill rotWithShape="1">
          <a:blip r:embed="rId4">
            <a:alphaModFix/>
          </a:blip>
          <a:srcRect b="0" l="0" r="0" t="0"/>
          <a:stretch/>
        </p:blipFill>
        <p:spPr>
          <a:xfrm>
            <a:off x="9864057" y="4746171"/>
            <a:ext cx="2522018" cy="2303013"/>
          </a:xfrm>
          <a:prstGeom prst="rect">
            <a:avLst/>
          </a:prstGeom>
          <a:noFill/>
          <a:ln>
            <a:noFill/>
          </a:ln>
        </p:spPr>
      </p:pic>
      <p:pic>
        <p:nvPicPr>
          <p:cNvPr descr="Audit Concept. Business Operation Research, Financial Inspection Stock  Vector - Illustration of financial, design: 183305616" id="653" name="Google Shape;653;p21"/>
          <p:cNvPicPr preferRelativeResize="0"/>
          <p:nvPr/>
        </p:nvPicPr>
        <p:blipFill rotWithShape="1">
          <a:blip r:embed="rId5">
            <a:alphaModFix/>
          </a:blip>
          <a:srcRect b="0" l="0" r="0" t="0"/>
          <a:stretch/>
        </p:blipFill>
        <p:spPr>
          <a:xfrm>
            <a:off x="7115366" y="1624891"/>
            <a:ext cx="4915206" cy="39406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22"/>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Google Shape;659;p22"/>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0" name="Google Shape;660;p22"/>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22"/>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662" name="Google Shape;662;p22"/>
          <p:cNvSpPr/>
          <p:nvPr/>
        </p:nvSpPr>
        <p:spPr>
          <a:xfrm rot="-9789539">
            <a:off x="-2042731" y="-1044238"/>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Google Shape;663;p22"/>
          <p:cNvSpPr/>
          <p:nvPr/>
        </p:nvSpPr>
        <p:spPr>
          <a:xfrm rot="-9789539">
            <a:off x="5305359" y="-939083"/>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22"/>
          <p:cNvSpPr txBox="1"/>
          <p:nvPr/>
        </p:nvSpPr>
        <p:spPr>
          <a:xfrm>
            <a:off x="165246" y="463637"/>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FEE599"/>
                </a:solidFill>
                <a:latin typeface="Calibri"/>
                <a:ea typeface="Calibri"/>
                <a:cs typeface="Calibri"/>
                <a:sym typeface="Calibri"/>
              </a:rPr>
              <a:t>II. KẾ HOẠCH</a:t>
            </a:r>
            <a:endParaRPr b="1" sz="5400">
              <a:solidFill>
                <a:srgbClr val="FEE599"/>
              </a:solidFill>
              <a:latin typeface="Calibri"/>
              <a:ea typeface="Calibri"/>
              <a:cs typeface="Calibri"/>
              <a:sym typeface="Calibri"/>
            </a:endParaRPr>
          </a:p>
        </p:txBody>
      </p:sp>
      <p:sp>
        <p:nvSpPr>
          <p:cNvPr id="665" name="Google Shape;665;p22"/>
          <p:cNvSpPr/>
          <p:nvPr/>
        </p:nvSpPr>
        <p:spPr>
          <a:xfrm rot="6527380">
            <a:off x="1128695" y="2395167"/>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22"/>
          <p:cNvSpPr/>
          <p:nvPr/>
        </p:nvSpPr>
        <p:spPr>
          <a:xfrm rot="6527380">
            <a:off x="3355356" y="4052106"/>
            <a:ext cx="778404" cy="738681"/>
          </a:xfrm>
          <a:prstGeom prst="roundRect">
            <a:avLst>
              <a:gd fmla="val 10098" name="adj"/>
            </a:avLst>
          </a:prstGeom>
          <a:solidFill>
            <a:srgbClr val="A8D08C">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7" name="Google Shape;667;p22"/>
          <p:cNvSpPr/>
          <p:nvPr/>
        </p:nvSpPr>
        <p:spPr>
          <a:xfrm>
            <a:off x="7028427" y="8120048"/>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Google Shape;668;p22"/>
          <p:cNvSpPr/>
          <p:nvPr/>
        </p:nvSpPr>
        <p:spPr>
          <a:xfrm>
            <a:off x="9551878" y="1073014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22"/>
          <p:cNvSpPr txBox="1"/>
          <p:nvPr/>
        </p:nvSpPr>
        <p:spPr>
          <a:xfrm>
            <a:off x="165246" y="1425375"/>
            <a:ext cx="6728972" cy="4770537"/>
          </a:xfrm>
          <a:prstGeom prst="rect">
            <a:avLst/>
          </a:prstGeom>
          <a:solidFill>
            <a:srgbClr val="7F6000"/>
          </a:solid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EE599"/>
              </a:buClr>
              <a:buSzPts val="2800"/>
              <a:buFont typeface="Noto Sans Symbols"/>
              <a:buChar char="⮚"/>
            </a:pPr>
            <a:r>
              <a:rPr b="1" lang="vi-VN" sz="2800">
                <a:solidFill>
                  <a:srgbClr val="FEE599"/>
                </a:solidFill>
                <a:latin typeface="Arial"/>
                <a:ea typeface="Arial"/>
                <a:cs typeface="Arial"/>
                <a:sym typeface="Arial"/>
              </a:rPr>
              <a:t>Các bước lập kế hoạch doanh nghiệp:</a:t>
            </a:r>
            <a:endParaRPr b="1" sz="2800">
              <a:solidFill>
                <a:srgbClr val="FEE599"/>
              </a:solidFill>
              <a:latin typeface="Arial"/>
              <a:ea typeface="Arial"/>
              <a:cs typeface="Arial"/>
              <a:sym typeface="Arial"/>
            </a:endParaRPr>
          </a:p>
          <a:p>
            <a:pPr indent="-279400" lvl="0" marL="457200" marR="0" rtl="0" algn="l">
              <a:spcBef>
                <a:spcPts val="0"/>
              </a:spcBef>
              <a:spcAft>
                <a:spcPts val="0"/>
              </a:spcAft>
              <a:buClr>
                <a:schemeClr val="dk1"/>
              </a:buClr>
              <a:buSzPts val="2800"/>
              <a:buFont typeface="Noto Sans Symbols"/>
              <a:buNone/>
            </a:pPr>
            <a:r>
              <a:t/>
            </a:r>
            <a:endParaRPr b="1" sz="28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1: xác định sứ mệnh và mục tiêu của tổ chức </a:t>
            </a:r>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2: phân tích những đe dọa và cơ hội, những điểm mạnh và điểm yếu.</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3: xác định các tiền đề cho kế hoạch.</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4: xây dựng các phương án chiến lược.</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5: đánh giá các phương án.</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6: chọn phương án tối ưu.</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7: xây dựng các kế hoạch phụ trợ để thực hiện kế hoạch chính.</a:t>
            </a:r>
            <a:endParaRPr sz="2000">
              <a:solidFill>
                <a:srgbClr val="FEE599"/>
              </a:solidFill>
              <a:latin typeface="Arial"/>
              <a:ea typeface="Arial"/>
              <a:cs typeface="Arial"/>
              <a:sym typeface="Arial"/>
            </a:endParaRPr>
          </a:p>
          <a:p>
            <a:pPr indent="-457200" lvl="0" marL="457200" marR="0" rtl="0" algn="l">
              <a:spcBef>
                <a:spcPts val="0"/>
              </a:spcBef>
              <a:spcAft>
                <a:spcPts val="0"/>
              </a:spcAft>
              <a:buClr>
                <a:srgbClr val="FEE599"/>
              </a:buClr>
              <a:buSzPts val="2000"/>
              <a:buFont typeface="Noto Sans Symbols"/>
              <a:buChar char="✔"/>
            </a:pPr>
            <a:r>
              <a:rPr lang="vi-VN" sz="2000">
                <a:solidFill>
                  <a:srgbClr val="FEE599"/>
                </a:solidFill>
                <a:latin typeface="Arial"/>
                <a:ea typeface="Arial"/>
                <a:cs typeface="Arial"/>
                <a:sym typeface="Arial"/>
              </a:rPr>
              <a:t>Bước 8: lượng hóa các kế hoạch bằng việc lập kế hoạch ngân quỹ.</a:t>
            </a:r>
            <a:endParaRPr sz="2800">
              <a:solidFill>
                <a:srgbClr val="FEE599"/>
              </a:solidFill>
              <a:latin typeface="Arial"/>
              <a:ea typeface="Arial"/>
              <a:cs typeface="Arial"/>
              <a:sym typeface="Arial"/>
            </a:endParaRPr>
          </a:p>
        </p:txBody>
      </p:sp>
      <p:sp>
        <p:nvSpPr>
          <p:cNvPr id="670" name="Google Shape;670;p22"/>
          <p:cNvSpPr/>
          <p:nvPr/>
        </p:nvSpPr>
        <p:spPr>
          <a:xfrm>
            <a:off x="3356392" y="8456456"/>
            <a:ext cx="5479216" cy="283146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22"/>
          <p:cNvSpPr txBox="1"/>
          <p:nvPr/>
        </p:nvSpPr>
        <p:spPr>
          <a:xfrm>
            <a:off x="-9216270"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Nội dung 3</a:t>
            </a:r>
            <a:endParaRPr/>
          </a:p>
        </p:txBody>
      </p:sp>
      <p:sp>
        <p:nvSpPr>
          <p:cNvPr id="672" name="Google Shape;672;p22"/>
          <p:cNvSpPr txBox="1"/>
          <p:nvPr/>
        </p:nvSpPr>
        <p:spPr>
          <a:xfrm>
            <a:off x="-14355831" y="2037647"/>
            <a:ext cx="61892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800">
                <a:solidFill>
                  <a:srgbClr val="7F6000"/>
                </a:solidFill>
                <a:latin typeface="Calibri"/>
                <a:ea typeface="Calibri"/>
                <a:cs typeface="Calibri"/>
                <a:sym typeface="Calibri"/>
              </a:rPr>
              <a:t>Ghi chú nội dung 3 </a:t>
            </a:r>
            <a:endParaRPr/>
          </a:p>
        </p:txBody>
      </p:sp>
      <p:pic>
        <p:nvPicPr>
          <p:cNvPr id="673" name="Google Shape;673;p22"/>
          <p:cNvPicPr preferRelativeResize="0"/>
          <p:nvPr/>
        </p:nvPicPr>
        <p:blipFill rotWithShape="1">
          <a:blip r:embed="rId3">
            <a:alphaModFix/>
          </a:blip>
          <a:srcRect b="0" l="0" r="0" t="0"/>
          <a:stretch/>
        </p:blipFill>
        <p:spPr>
          <a:xfrm>
            <a:off x="9040881" y="-800436"/>
            <a:ext cx="3151119" cy="3471663"/>
          </a:xfrm>
          <a:prstGeom prst="rect">
            <a:avLst/>
          </a:prstGeom>
          <a:noFill/>
          <a:ln>
            <a:noFill/>
          </a:ln>
        </p:spPr>
      </p:pic>
      <p:pic>
        <p:nvPicPr>
          <p:cNvPr id="674" name="Google Shape;674;p22"/>
          <p:cNvPicPr preferRelativeResize="0"/>
          <p:nvPr/>
        </p:nvPicPr>
        <p:blipFill rotWithShape="1">
          <a:blip r:embed="rId4">
            <a:alphaModFix/>
          </a:blip>
          <a:srcRect b="0" l="0" r="0" t="0"/>
          <a:stretch/>
        </p:blipFill>
        <p:spPr>
          <a:xfrm>
            <a:off x="9864057" y="4746171"/>
            <a:ext cx="2522018" cy="2303013"/>
          </a:xfrm>
          <a:prstGeom prst="rect">
            <a:avLst/>
          </a:prstGeom>
          <a:noFill/>
          <a:ln>
            <a:noFill/>
          </a:ln>
        </p:spPr>
      </p:pic>
      <p:pic>
        <p:nvPicPr>
          <p:cNvPr descr="Kỹ năng lập kế hoạch - nền tảng cho mọi sự thành công của CEO - Kiến thức  của những nhà quản trị" id="675" name="Google Shape;675;p22"/>
          <p:cNvPicPr preferRelativeResize="0"/>
          <p:nvPr/>
        </p:nvPicPr>
        <p:blipFill rotWithShape="1">
          <a:blip r:embed="rId5">
            <a:alphaModFix/>
          </a:blip>
          <a:srcRect b="0" l="0" r="0" t="0"/>
          <a:stretch/>
        </p:blipFill>
        <p:spPr>
          <a:xfrm>
            <a:off x="6908920" y="1810365"/>
            <a:ext cx="5283080" cy="3270969"/>
          </a:xfrm>
          <a:prstGeom prst="rect">
            <a:avLst/>
          </a:prstGeom>
          <a:noFill/>
          <a:ln>
            <a:noFill/>
          </a:ln>
        </p:spPr>
      </p:pic>
      <p:sp>
        <p:nvSpPr>
          <p:cNvPr id="676" name="Google Shape;676;p22"/>
          <p:cNvSpPr/>
          <p:nvPr/>
        </p:nvSpPr>
        <p:spPr>
          <a:xfrm rot="-9789539">
            <a:off x="-537348" y="6130689"/>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3"/>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23"/>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23"/>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23"/>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685" name="Google Shape;685;p23"/>
          <p:cNvSpPr/>
          <p:nvPr/>
        </p:nvSpPr>
        <p:spPr>
          <a:xfrm rot="-9789539">
            <a:off x="-3441137" y="-9553996"/>
            <a:ext cx="9687168" cy="9255288"/>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23"/>
          <p:cNvSpPr/>
          <p:nvPr/>
        </p:nvSpPr>
        <p:spPr>
          <a:xfrm rot="-9789539">
            <a:off x="6034757" y="-1429672"/>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23"/>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23"/>
          <p:cNvSpPr/>
          <p:nvPr/>
        </p:nvSpPr>
        <p:spPr>
          <a:xfrm>
            <a:off x="-2553692" y="4393416"/>
            <a:ext cx="17299384" cy="925528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23"/>
          <p:cNvSpPr txBox="1"/>
          <p:nvPr/>
        </p:nvSpPr>
        <p:spPr>
          <a:xfrm>
            <a:off x="968251" y="1041378"/>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7F6000"/>
                </a:solidFill>
                <a:latin typeface="Calibri"/>
                <a:ea typeface="Calibri"/>
                <a:cs typeface="Calibri"/>
                <a:sym typeface="Calibri"/>
              </a:rPr>
              <a:t>III. TỔ CHỨC</a:t>
            </a:r>
            <a:endParaRPr b="1" sz="5400">
              <a:solidFill>
                <a:srgbClr val="7F6000"/>
              </a:solidFill>
              <a:latin typeface="Calibri"/>
              <a:ea typeface="Calibri"/>
              <a:cs typeface="Calibri"/>
              <a:sym typeface="Calibri"/>
            </a:endParaRPr>
          </a:p>
        </p:txBody>
      </p:sp>
      <p:pic>
        <p:nvPicPr>
          <p:cNvPr id="690" name="Google Shape;690;p23"/>
          <p:cNvPicPr preferRelativeResize="0"/>
          <p:nvPr/>
        </p:nvPicPr>
        <p:blipFill rotWithShape="1">
          <a:blip r:embed="rId3">
            <a:alphaModFix/>
          </a:blip>
          <a:srcRect b="0" l="0" r="0" t="0"/>
          <a:stretch/>
        </p:blipFill>
        <p:spPr>
          <a:xfrm rot="4668506">
            <a:off x="8199388" y="8199659"/>
            <a:ext cx="3803935" cy="3803935"/>
          </a:xfrm>
          <a:prstGeom prst="rect">
            <a:avLst/>
          </a:prstGeom>
          <a:noFill/>
          <a:ln>
            <a:noFill/>
          </a:ln>
        </p:spPr>
      </p:pic>
      <p:pic>
        <p:nvPicPr>
          <p:cNvPr descr="Ảnh có chứa văn bản, đồ họa véc-tơ&#10;&#10;Mô tả được tạo tự động" id="691" name="Google Shape;691;p23"/>
          <p:cNvPicPr preferRelativeResize="0"/>
          <p:nvPr/>
        </p:nvPicPr>
        <p:blipFill rotWithShape="1">
          <a:blip r:embed="rId4">
            <a:alphaModFix/>
          </a:blip>
          <a:srcRect b="0" l="0" r="0" t="0"/>
          <a:stretch/>
        </p:blipFill>
        <p:spPr>
          <a:xfrm rot="1816212">
            <a:off x="7979621" y="14630977"/>
            <a:ext cx="1481510" cy="1481510"/>
          </a:xfrm>
          <a:prstGeom prst="rect">
            <a:avLst/>
          </a:prstGeom>
          <a:noFill/>
          <a:ln>
            <a:noFill/>
          </a:ln>
        </p:spPr>
      </p:pic>
      <p:pic>
        <p:nvPicPr>
          <p:cNvPr descr="Ảnh có chứa đồ họa véc-tơ&#10;&#10;Mô tả được tạo tự động" id="692" name="Google Shape;692;p23"/>
          <p:cNvPicPr preferRelativeResize="0"/>
          <p:nvPr/>
        </p:nvPicPr>
        <p:blipFill rotWithShape="1">
          <a:blip r:embed="rId5">
            <a:alphaModFix/>
          </a:blip>
          <a:srcRect b="0" l="0" r="0" t="0"/>
          <a:stretch/>
        </p:blipFill>
        <p:spPr>
          <a:xfrm rot="1893656">
            <a:off x="9853518" y="15324295"/>
            <a:ext cx="1791068" cy="1791068"/>
          </a:xfrm>
          <a:prstGeom prst="rect">
            <a:avLst/>
          </a:prstGeom>
          <a:noFill/>
          <a:ln>
            <a:noFill/>
          </a:ln>
        </p:spPr>
      </p:pic>
      <p:pic>
        <p:nvPicPr>
          <p:cNvPr id="693" name="Google Shape;693;p23"/>
          <p:cNvPicPr preferRelativeResize="0"/>
          <p:nvPr/>
        </p:nvPicPr>
        <p:blipFill rotWithShape="1">
          <a:blip r:embed="rId6">
            <a:alphaModFix/>
          </a:blip>
          <a:srcRect b="0" l="0" r="0" t="0"/>
          <a:stretch/>
        </p:blipFill>
        <p:spPr>
          <a:xfrm>
            <a:off x="9113600" y="18869700"/>
            <a:ext cx="1460868" cy="1460868"/>
          </a:xfrm>
          <a:prstGeom prst="rect">
            <a:avLst/>
          </a:prstGeom>
          <a:noFill/>
          <a:ln>
            <a:noFill/>
          </a:ln>
        </p:spPr>
      </p:pic>
      <p:grpSp>
        <p:nvGrpSpPr>
          <p:cNvPr id="694" name="Google Shape;694;p23"/>
          <p:cNvGrpSpPr/>
          <p:nvPr/>
        </p:nvGrpSpPr>
        <p:grpSpPr>
          <a:xfrm>
            <a:off x="7108951" y="774238"/>
            <a:ext cx="3951688" cy="3648485"/>
            <a:chOff x="7812943" y="1291311"/>
            <a:chExt cx="3247696" cy="3131412"/>
          </a:xfrm>
        </p:grpSpPr>
        <p:sp>
          <p:nvSpPr>
            <p:cNvPr id="695" name="Google Shape;695;p23"/>
            <p:cNvSpPr/>
            <p:nvPr/>
          </p:nvSpPr>
          <p:spPr>
            <a:xfrm>
              <a:off x="7812943" y="1291311"/>
              <a:ext cx="3247696" cy="3131412"/>
            </a:xfrm>
            <a:prstGeom prst="roundRect">
              <a:avLst>
                <a:gd fmla="val 11327" name="adj"/>
              </a:avLst>
            </a:prstGeom>
            <a:solidFill>
              <a:srgbClr val="D6ECF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6" name="Google Shape;696;p23"/>
            <p:cNvPicPr preferRelativeResize="0"/>
            <p:nvPr/>
          </p:nvPicPr>
          <p:blipFill rotWithShape="1">
            <a:blip r:embed="rId7">
              <a:alphaModFix/>
            </a:blip>
            <a:srcRect b="0" l="0" r="0" t="0"/>
            <a:stretch/>
          </p:blipFill>
          <p:spPr>
            <a:xfrm>
              <a:off x="7812943" y="1764351"/>
              <a:ext cx="3247696" cy="216513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6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4"/>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Google Shape;702;p24"/>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24"/>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24"/>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705" name="Google Shape;705;p24"/>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p24"/>
          <p:cNvSpPr/>
          <p:nvPr/>
        </p:nvSpPr>
        <p:spPr>
          <a:xfrm>
            <a:off x="-2294199" y="-3805084"/>
            <a:ext cx="17299384" cy="17061355"/>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7" name="Google Shape;707;p24"/>
          <p:cNvSpPr txBox="1"/>
          <p:nvPr/>
        </p:nvSpPr>
        <p:spPr>
          <a:xfrm>
            <a:off x="901316" y="420870"/>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FFF2CC"/>
                </a:solidFill>
                <a:latin typeface="Calibri"/>
                <a:ea typeface="Calibri"/>
                <a:cs typeface="Calibri"/>
                <a:sym typeface="Calibri"/>
              </a:rPr>
              <a:t>III. TỔ CHỨC</a:t>
            </a:r>
            <a:endParaRPr b="1" sz="5400">
              <a:solidFill>
                <a:srgbClr val="FFF2CC"/>
              </a:solidFill>
              <a:latin typeface="Calibri"/>
              <a:ea typeface="Calibri"/>
              <a:cs typeface="Calibri"/>
              <a:sym typeface="Calibri"/>
            </a:endParaRPr>
          </a:p>
        </p:txBody>
      </p:sp>
      <p:sp>
        <p:nvSpPr>
          <p:cNvPr id="708" name="Google Shape;708;p24"/>
          <p:cNvSpPr txBox="1"/>
          <p:nvPr/>
        </p:nvSpPr>
        <p:spPr>
          <a:xfrm>
            <a:off x="901316" y="1632637"/>
            <a:ext cx="6189294" cy="3970318"/>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FF2CC"/>
              </a:buClr>
              <a:buSzPts val="2800"/>
              <a:buFont typeface="Calibri"/>
              <a:buAutoNum type="arabicPeriod"/>
            </a:pPr>
            <a:r>
              <a:rPr b="1" lang="vi-VN" sz="2800">
                <a:solidFill>
                  <a:srgbClr val="FFF2CC"/>
                </a:solidFill>
                <a:latin typeface="Calibri"/>
                <a:ea typeface="Calibri"/>
                <a:cs typeface="Calibri"/>
                <a:sym typeface="Calibri"/>
              </a:rPr>
              <a:t>Khái niệm tổ chức là gì?	</a:t>
            </a:r>
            <a:endParaRPr/>
          </a:p>
          <a:p>
            <a:pPr indent="0" lvl="0" marL="0" marR="0" rtl="0" algn="l">
              <a:spcBef>
                <a:spcPts val="0"/>
              </a:spcBef>
              <a:spcAft>
                <a:spcPts val="0"/>
              </a:spcAft>
              <a:buNone/>
            </a:pPr>
            <a:r>
              <a:t/>
            </a:r>
            <a:endParaRPr sz="2800">
              <a:solidFill>
                <a:srgbClr val="FFF2CC"/>
              </a:solidFill>
              <a:latin typeface="Calibri"/>
              <a:ea typeface="Calibri"/>
              <a:cs typeface="Calibri"/>
              <a:sym typeface="Calibri"/>
            </a:endParaRPr>
          </a:p>
          <a:p>
            <a:pPr indent="-457200" lvl="0" marL="457200" marR="0" rtl="0" algn="l">
              <a:spcBef>
                <a:spcPts val="0"/>
              </a:spcBef>
              <a:spcAft>
                <a:spcPts val="0"/>
              </a:spcAft>
              <a:buClr>
                <a:srgbClr val="FFF2CC"/>
              </a:buClr>
              <a:buSzPts val="2800"/>
              <a:buFont typeface="Arial"/>
              <a:buChar char="‒"/>
            </a:pPr>
            <a:r>
              <a:rPr lang="vi-VN" sz="2800">
                <a:solidFill>
                  <a:srgbClr val="FFF2CC"/>
                </a:solidFill>
                <a:latin typeface="Calibri"/>
                <a:ea typeface="Calibri"/>
                <a:cs typeface="Calibri"/>
                <a:sym typeface="Calibri"/>
              </a:rPr>
              <a:t>Tổ chức có nghĩa là quá trình sắp xếp và bố trí các công việc, giao quyền hạn và phân phối các nguồn lực của tổ chức sao cho chúng đóng góp một cách tích cực và có hiệu quả vào mục tiêu chung của doanh nghiệp</a:t>
            </a:r>
            <a:endParaRPr/>
          </a:p>
        </p:txBody>
      </p:sp>
      <p:pic>
        <p:nvPicPr>
          <p:cNvPr id="709" name="Google Shape;709;p24"/>
          <p:cNvPicPr preferRelativeResize="0"/>
          <p:nvPr/>
        </p:nvPicPr>
        <p:blipFill rotWithShape="1">
          <a:blip r:embed="rId3">
            <a:alphaModFix/>
          </a:blip>
          <a:srcRect b="0" l="0" r="0" t="0"/>
          <a:stretch/>
        </p:blipFill>
        <p:spPr>
          <a:xfrm>
            <a:off x="7707305" y="-931"/>
            <a:ext cx="3453972" cy="3453972"/>
          </a:xfrm>
          <a:prstGeom prst="rect">
            <a:avLst/>
          </a:prstGeom>
          <a:noFill/>
          <a:ln>
            <a:noFill/>
          </a:ln>
        </p:spPr>
      </p:pic>
      <p:pic>
        <p:nvPicPr>
          <p:cNvPr id="710" name="Google Shape;710;p24"/>
          <p:cNvPicPr preferRelativeResize="0"/>
          <p:nvPr/>
        </p:nvPicPr>
        <p:blipFill rotWithShape="1">
          <a:blip r:embed="rId4">
            <a:alphaModFix/>
          </a:blip>
          <a:srcRect b="0" l="0" r="0" t="0"/>
          <a:stretch/>
        </p:blipFill>
        <p:spPr>
          <a:xfrm>
            <a:off x="7160715" y="2507204"/>
            <a:ext cx="4491647" cy="4491647"/>
          </a:xfrm>
          <a:prstGeom prst="rect">
            <a:avLst/>
          </a:prstGeom>
          <a:noFill/>
          <a:ln>
            <a:noFill/>
          </a:ln>
        </p:spPr>
      </p:pic>
      <p:sp>
        <p:nvSpPr>
          <p:cNvPr id="711" name="Google Shape;711;p24"/>
          <p:cNvSpPr/>
          <p:nvPr/>
        </p:nvSpPr>
        <p:spPr>
          <a:xfrm rot="7540364">
            <a:off x="8240209" y="-7721547"/>
            <a:ext cx="3247696" cy="3131412"/>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2" name="Google Shape;712;p24"/>
          <p:cNvSpPr/>
          <p:nvPr/>
        </p:nvSpPr>
        <p:spPr>
          <a:xfrm>
            <a:off x="5141176" y="-5029191"/>
            <a:ext cx="1909647" cy="1887073"/>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3" name="Google Shape;713;p24"/>
          <p:cNvSpPr txBox="1"/>
          <p:nvPr/>
        </p:nvSpPr>
        <p:spPr>
          <a:xfrm>
            <a:off x="3922987" y="10631484"/>
            <a:ext cx="434602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Nội dung 4</a:t>
            </a:r>
            <a:endParaRPr/>
          </a:p>
        </p:txBody>
      </p:sp>
      <p:sp>
        <p:nvSpPr>
          <p:cNvPr id="714" name="Google Shape;714;p24"/>
          <p:cNvSpPr/>
          <p:nvPr/>
        </p:nvSpPr>
        <p:spPr>
          <a:xfrm rot="1941096">
            <a:off x="16758090" y="-27723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p24"/>
          <p:cNvSpPr/>
          <p:nvPr/>
        </p:nvSpPr>
        <p:spPr>
          <a:xfrm rot="1941096">
            <a:off x="-11137275" y="-628827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25"/>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1" name="Google Shape;721;p25"/>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2" name="Google Shape;722;p25"/>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3" name="Google Shape;723;p25"/>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724" name="Google Shape;724;p25"/>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p25"/>
          <p:cNvSpPr/>
          <p:nvPr/>
        </p:nvSpPr>
        <p:spPr>
          <a:xfrm>
            <a:off x="-2294199" y="-3805084"/>
            <a:ext cx="17299384" cy="17061355"/>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6" name="Google Shape;726;p25"/>
          <p:cNvSpPr txBox="1"/>
          <p:nvPr/>
        </p:nvSpPr>
        <p:spPr>
          <a:xfrm>
            <a:off x="901316" y="420870"/>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FFF2CC"/>
                </a:solidFill>
                <a:latin typeface="Calibri"/>
                <a:ea typeface="Calibri"/>
                <a:cs typeface="Calibri"/>
                <a:sym typeface="Calibri"/>
              </a:rPr>
              <a:t>III. TỔ CHỨC</a:t>
            </a:r>
            <a:endParaRPr b="1" sz="5400">
              <a:solidFill>
                <a:srgbClr val="FFF2CC"/>
              </a:solidFill>
              <a:latin typeface="Calibri"/>
              <a:ea typeface="Calibri"/>
              <a:cs typeface="Calibri"/>
              <a:sym typeface="Calibri"/>
            </a:endParaRPr>
          </a:p>
        </p:txBody>
      </p:sp>
      <p:sp>
        <p:nvSpPr>
          <p:cNvPr id="727" name="Google Shape;727;p25"/>
          <p:cNvSpPr txBox="1"/>
          <p:nvPr/>
        </p:nvSpPr>
        <p:spPr>
          <a:xfrm>
            <a:off x="901315" y="1632637"/>
            <a:ext cx="8962742" cy="3847207"/>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FF2CC"/>
              </a:buClr>
              <a:buSzPts val="2800"/>
              <a:buFont typeface="Calibri"/>
              <a:buAutoNum type="arabicPeriod" startAt="2"/>
            </a:pPr>
            <a:r>
              <a:rPr b="1" lang="vi-VN" sz="2800">
                <a:solidFill>
                  <a:srgbClr val="FFF2CC"/>
                </a:solidFill>
                <a:latin typeface="Calibri"/>
                <a:ea typeface="Calibri"/>
                <a:cs typeface="Calibri"/>
                <a:sym typeface="Calibri"/>
              </a:rPr>
              <a:t>Tổ chức được phân loại như thế nào?</a:t>
            </a:r>
            <a:endParaRPr/>
          </a:p>
          <a:p>
            <a:pPr indent="0" lvl="1" marL="457200" marR="0" rtl="0" algn="l">
              <a:spcBef>
                <a:spcPts val="0"/>
              </a:spcBef>
              <a:spcAft>
                <a:spcPts val="0"/>
              </a:spcAft>
              <a:buNone/>
            </a:pPr>
            <a:r>
              <a:rPr b="0" i="1" lang="vi-VN" sz="2400" u="none" cap="none" strike="noStrike">
                <a:solidFill>
                  <a:srgbClr val="FFF2CC"/>
                </a:solidFill>
                <a:latin typeface="Calibri"/>
                <a:ea typeface="Calibri"/>
                <a:cs typeface="Calibri"/>
                <a:sym typeface="Calibri"/>
              </a:rPr>
              <a:t>2.1. Tổ chức công và tổ chức tư:</a:t>
            </a:r>
            <a:endParaRPr b="0" i="1" sz="2400" u="none" cap="none" strike="noStrike">
              <a:solidFill>
                <a:srgbClr val="FFF2CC"/>
              </a:solidFill>
              <a:latin typeface="Calibri"/>
              <a:ea typeface="Calibri"/>
              <a:cs typeface="Calibri"/>
              <a:sym typeface="Calibri"/>
            </a:endParaRPr>
          </a:p>
          <a:p>
            <a:pPr indent="-342900" lvl="1" marL="800100" marR="0" rtl="0" algn="l">
              <a:spcBef>
                <a:spcPts val="0"/>
              </a:spcBef>
              <a:spcAft>
                <a:spcPts val="0"/>
              </a:spcAft>
              <a:buClr>
                <a:srgbClr val="FFF2CC"/>
              </a:buClr>
              <a:buSzPts val="2400"/>
              <a:buFont typeface="Arial"/>
              <a:buChar char="‒"/>
            </a:pPr>
            <a:r>
              <a:rPr b="0" i="0" lang="vi-VN" sz="2400" u="none" cap="none" strike="noStrike">
                <a:solidFill>
                  <a:srgbClr val="FFF2CC"/>
                </a:solidFill>
                <a:latin typeface="Calibri"/>
                <a:ea typeface="Calibri"/>
                <a:cs typeface="Calibri"/>
                <a:sym typeface="Calibri"/>
              </a:rPr>
              <a:t>Dựa theo chế độ sở hữu: </a:t>
            </a:r>
            <a:endParaRPr/>
          </a:p>
          <a:p>
            <a:pPr indent="-342900" lvl="2" marL="1257300" marR="0" rtl="0" algn="l">
              <a:spcBef>
                <a:spcPts val="0"/>
              </a:spcBef>
              <a:spcAft>
                <a:spcPts val="0"/>
              </a:spcAft>
              <a:buClr>
                <a:srgbClr val="FFF2CC"/>
              </a:buClr>
              <a:buSzPts val="2400"/>
              <a:buFont typeface="Arial"/>
              <a:buChar char="•"/>
            </a:pPr>
            <a:r>
              <a:rPr b="0" i="0" lang="vi-VN" sz="2400" u="none" cap="none" strike="noStrike">
                <a:solidFill>
                  <a:srgbClr val="FFF2CC"/>
                </a:solidFill>
                <a:latin typeface="Calibri"/>
                <a:ea typeface="Calibri"/>
                <a:cs typeface="Calibri"/>
                <a:sym typeface="Calibri"/>
              </a:rPr>
              <a:t>Tổ chức công chính là tổ chức do Nhà nước quản lý hoặc có thể là không có người cụ thể làm chủ sở hữu.</a:t>
            </a:r>
            <a:endParaRPr/>
          </a:p>
          <a:p>
            <a:pPr indent="0" lvl="2" marL="914400" marR="0" rtl="0" algn="l">
              <a:spcBef>
                <a:spcPts val="0"/>
              </a:spcBef>
              <a:spcAft>
                <a:spcPts val="0"/>
              </a:spcAft>
              <a:buNone/>
            </a:pPr>
            <a:r>
              <a:rPr b="0" i="0" lang="vi-VN" sz="2400" u="none" cap="none" strike="noStrike">
                <a:solidFill>
                  <a:srgbClr val="FFF2CC"/>
                </a:solidFill>
                <a:latin typeface="Calibri"/>
                <a:ea typeface="Calibri"/>
                <a:cs typeface="Calibri"/>
                <a:sym typeface="Calibri"/>
              </a:rPr>
              <a:t>VD: Trường học, bệnh viện,…</a:t>
            </a:r>
            <a:endParaRPr b="0" i="0" sz="2400" u="none" cap="none" strike="noStrike">
              <a:solidFill>
                <a:srgbClr val="FFF2CC"/>
              </a:solidFill>
              <a:latin typeface="Calibri"/>
              <a:ea typeface="Calibri"/>
              <a:cs typeface="Calibri"/>
              <a:sym typeface="Calibri"/>
            </a:endParaRPr>
          </a:p>
          <a:p>
            <a:pPr indent="0" lvl="2" marL="914400" marR="0" rtl="0" algn="l">
              <a:spcBef>
                <a:spcPts val="0"/>
              </a:spcBef>
              <a:spcAft>
                <a:spcPts val="0"/>
              </a:spcAft>
              <a:buNone/>
            </a:pPr>
            <a:r>
              <a:t/>
            </a:r>
            <a:endParaRPr b="0" i="0" sz="2400" u="none" cap="none" strike="noStrike">
              <a:solidFill>
                <a:srgbClr val="FFF2CC"/>
              </a:solidFill>
              <a:latin typeface="Calibri"/>
              <a:ea typeface="Calibri"/>
              <a:cs typeface="Calibri"/>
              <a:sym typeface="Calibri"/>
            </a:endParaRPr>
          </a:p>
          <a:p>
            <a:pPr indent="-342900" lvl="2" marL="1257300" marR="0" rtl="0" algn="l">
              <a:spcBef>
                <a:spcPts val="0"/>
              </a:spcBef>
              <a:spcAft>
                <a:spcPts val="0"/>
              </a:spcAft>
              <a:buClr>
                <a:srgbClr val="FFF2CC"/>
              </a:buClr>
              <a:buSzPts val="2400"/>
              <a:buFont typeface="Arial"/>
              <a:buChar char="•"/>
            </a:pPr>
            <a:r>
              <a:rPr b="0" i="0" lang="vi-VN" sz="2400" u="none" cap="none" strike="noStrike">
                <a:solidFill>
                  <a:srgbClr val="FFF2CC"/>
                </a:solidFill>
                <a:latin typeface="Calibri"/>
                <a:ea typeface="Calibri"/>
                <a:cs typeface="Calibri"/>
                <a:sym typeface="Calibri"/>
              </a:rPr>
              <a:t>Tổ chức công là tổ chức có chủ sở hữu một người hay nhóm người.</a:t>
            </a:r>
            <a:endParaRPr/>
          </a:p>
          <a:p>
            <a:pPr indent="0" lvl="2" marL="914400" marR="0" rtl="0" algn="l">
              <a:spcBef>
                <a:spcPts val="0"/>
              </a:spcBef>
              <a:spcAft>
                <a:spcPts val="0"/>
              </a:spcAft>
              <a:buNone/>
            </a:pPr>
            <a:r>
              <a:rPr b="0" i="0" lang="vi-VN" sz="2400" u="none" cap="none" strike="noStrike">
                <a:solidFill>
                  <a:srgbClr val="FFF2CC"/>
                </a:solidFill>
                <a:latin typeface="Calibri"/>
                <a:ea typeface="Calibri"/>
                <a:cs typeface="Calibri"/>
                <a:sym typeface="Calibri"/>
              </a:rPr>
              <a:t>VD: Trường tư, bệnh viện tư, doanh nghiệp tư nhân,…</a:t>
            </a:r>
            <a:endParaRPr/>
          </a:p>
        </p:txBody>
      </p:sp>
      <p:pic>
        <p:nvPicPr>
          <p:cNvPr id="728" name="Google Shape;728;p25"/>
          <p:cNvPicPr preferRelativeResize="0"/>
          <p:nvPr/>
        </p:nvPicPr>
        <p:blipFill rotWithShape="1">
          <a:blip r:embed="rId3">
            <a:alphaModFix/>
          </a:blip>
          <a:srcRect b="0" l="0" r="0" t="0"/>
          <a:stretch/>
        </p:blipFill>
        <p:spPr>
          <a:xfrm>
            <a:off x="4579281" y="82597"/>
            <a:ext cx="1373423" cy="1373423"/>
          </a:xfrm>
          <a:prstGeom prst="rect">
            <a:avLst/>
          </a:prstGeom>
          <a:noFill/>
          <a:ln>
            <a:noFill/>
          </a:ln>
        </p:spPr>
      </p:pic>
      <p:sp>
        <p:nvSpPr>
          <p:cNvPr id="729" name="Google Shape;729;p25"/>
          <p:cNvSpPr/>
          <p:nvPr/>
        </p:nvSpPr>
        <p:spPr>
          <a:xfrm rot="7540364">
            <a:off x="8240209" y="-7721547"/>
            <a:ext cx="3247696" cy="3131412"/>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25"/>
          <p:cNvSpPr/>
          <p:nvPr/>
        </p:nvSpPr>
        <p:spPr>
          <a:xfrm>
            <a:off x="5141176" y="-5029191"/>
            <a:ext cx="1909647" cy="1887073"/>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25"/>
          <p:cNvSpPr txBox="1"/>
          <p:nvPr/>
        </p:nvSpPr>
        <p:spPr>
          <a:xfrm>
            <a:off x="3922987" y="10631484"/>
            <a:ext cx="434602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Nội dung 4</a:t>
            </a:r>
            <a:endParaRPr/>
          </a:p>
        </p:txBody>
      </p:sp>
      <p:sp>
        <p:nvSpPr>
          <p:cNvPr id="732" name="Google Shape;732;p25"/>
          <p:cNvSpPr/>
          <p:nvPr/>
        </p:nvSpPr>
        <p:spPr>
          <a:xfrm rot="1941096">
            <a:off x="16758090" y="-27723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Google Shape;733;p25"/>
          <p:cNvSpPr/>
          <p:nvPr/>
        </p:nvSpPr>
        <p:spPr>
          <a:xfrm rot="1941096">
            <a:off x="-11137275" y="-628827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34" name="Google Shape;734;p25"/>
          <p:cNvPicPr preferRelativeResize="0"/>
          <p:nvPr/>
        </p:nvPicPr>
        <p:blipFill rotWithShape="1">
          <a:blip r:embed="rId4">
            <a:alphaModFix/>
          </a:blip>
          <a:srcRect b="0" l="0" r="0" t="0"/>
          <a:stretch/>
        </p:blipFill>
        <p:spPr>
          <a:xfrm>
            <a:off x="8630040" y="-471573"/>
            <a:ext cx="3253008" cy="32530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26"/>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0" name="Google Shape;740;p26"/>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Google Shape;741;p26"/>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Google Shape;742;p26"/>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743" name="Google Shape;743;p26"/>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Google Shape;744;p26"/>
          <p:cNvSpPr/>
          <p:nvPr/>
        </p:nvSpPr>
        <p:spPr>
          <a:xfrm>
            <a:off x="-2294199" y="-3805084"/>
            <a:ext cx="17299384" cy="17061355"/>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Google Shape;745;p26"/>
          <p:cNvSpPr txBox="1"/>
          <p:nvPr/>
        </p:nvSpPr>
        <p:spPr>
          <a:xfrm>
            <a:off x="901316" y="420870"/>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FFF2CC"/>
                </a:solidFill>
                <a:latin typeface="Calibri"/>
                <a:ea typeface="Calibri"/>
                <a:cs typeface="Calibri"/>
                <a:sym typeface="Calibri"/>
              </a:rPr>
              <a:t>III. TỔ CHỨC</a:t>
            </a:r>
            <a:endParaRPr b="1" sz="5400">
              <a:solidFill>
                <a:srgbClr val="FFF2CC"/>
              </a:solidFill>
              <a:latin typeface="Calibri"/>
              <a:ea typeface="Calibri"/>
              <a:cs typeface="Calibri"/>
              <a:sym typeface="Calibri"/>
            </a:endParaRPr>
          </a:p>
        </p:txBody>
      </p:sp>
      <p:sp>
        <p:nvSpPr>
          <p:cNvPr id="746" name="Google Shape;746;p26"/>
          <p:cNvSpPr txBox="1"/>
          <p:nvPr/>
        </p:nvSpPr>
        <p:spPr>
          <a:xfrm>
            <a:off x="901315" y="1632637"/>
            <a:ext cx="10894329" cy="3847207"/>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FF2CC"/>
              </a:buClr>
              <a:buSzPts val="2800"/>
              <a:buFont typeface="Calibri"/>
              <a:buAutoNum type="arabicPeriod" startAt="2"/>
            </a:pPr>
            <a:r>
              <a:rPr b="1" lang="vi-VN" sz="2800">
                <a:solidFill>
                  <a:srgbClr val="FFF2CC"/>
                </a:solidFill>
                <a:latin typeface="Calibri"/>
                <a:ea typeface="Calibri"/>
                <a:cs typeface="Calibri"/>
                <a:sym typeface="Calibri"/>
              </a:rPr>
              <a:t>Tổ chức được phân loại như thế nào?</a:t>
            </a:r>
            <a:endParaRPr/>
          </a:p>
          <a:p>
            <a:pPr indent="0" lvl="1" marL="457200" marR="0" rtl="0" algn="l">
              <a:spcBef>
                <a:spcPts val="0"/>
              </a:spcBef>
              <a:spcAft>
                <a:spcPts val="0"/>
              </a:spcAft>
              <a:buNone/>
            </a:pPr>
            <a:r>
              <a:rPr b="0" i="1" lang="vi-VN" sz="2400" u="none" cap="none" strike="noStrike">
                <a:solidFill>
                  <a:srgbClr val="FFF2CC"/>
                </a:solidFill>
                <a:latin typeface="Calibri"/>
                <a:ea typeface="Calibri"/>
                <a:cs typeface="Calibri"/>
                <a:sym typeface="Calibri"/>
              </a:rPr>
              <a:t>2.2. Tổ chức vì lợi nhuận và tổ chức phi lợi nhuận</a:t>
            </a:r>
            <a:endParaRPr/>
          </a:p>
          <a:p>
            <a:pPr indent="-342900" lvl="1" marL="800100" marR="0" rtl="0" algn="l">
              <a:spcBef>
                <a:spcPts val="0"/>
              </a:spcBef>
              <a:spcAft>
                <a:spcPts val="0"/>
              </a:spcAft>
              <a:buClr>
                <a:srgbClr val="FFF2CC"/>
              </a:buClr>
              <a:buSzPts val="2400"/>
              <a:buFont typeface="Calibri"/>
              <a:buChar char="‒"/>
            </a:pPr>
            <a:r>
              <a:rPr b="0" i="0" lang="vi-VN" sz="2400" u="none" cap="none" strike="noStrike">
                <a:solidFill>
                  <a:srgbClr val="FFF2CC"/>
                </a:solidFill>
                <a:latin typeface="Calibri"/>
                <a:ea typeface="Calibri"/>
                <a:cs typeface="Calibri"/>
                <a:sym typeface="Calibri"/>
              </a:rPr>
              <a:t>Tổ chức vì lợi nhuận là tổ chức được tạo ra nhằm hướng tới mục tiêu chung là lợi nhuận. Vì thế, làm thế nào để có thể tạo ra lợi nhuận, nâng cao doanh số sẽ là những điều mà họ quân tâm nhất ở tổ chức này.</a:t>
            </a:r>
            <a:endParaRPr b="0" i="0" sz="2400" u="none" cap="none" strike="noStrike">
              <a:solidFill>
                <a:srgbClr val="FFF2CC"/>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Calibri"/>
              <a:buNone/>
            </a:pPr>
            <a:r>
              <a:t/>
            </a:r>
            <a:endParaRPr b="0" i="0" sz="2400" u="none" cap="none" strike="noStrike">
              <a:solidFill>
                <a:srgbClr val="FFF2CC"/>
              </a:solidFill>
              <a:latin typeface="Calibri"/>
              <a:ea typeface="Calibri"/>
              <a:cs typeface="Calibri"/>
              <a:sym typeface="Calibri"/>
            </a:endParaRPr>
          </a:p>
          <a:p>
            <a:pPr indent="-342900" lvl="1" marL="800100" marR="0" rtl="0" algn="l">
              <a:spcBef>
                <a:spcPts val="0"/>
              </a:spcBef>
              <a:spcAft>
                <a:spcPts val="0"/>
              </a:spcAft>
              <a:buClr>
                <a:srgbClr val="FFF2CC"/>
              </a:buClr>
              <a:buSzPts val="2400"/>
              <a:buFont typeface="Calibri"/>
              <a:buChar char="‒"/>
            </a:pPr>
            <a:r>
              <a:rPr b="0" i="0" lang="vi-VN" sz="2400" u="none" cap="none" strike="noStrike">
                <a:solidFill>
                  <a:srgbClr val="FFF2CC"/>
                </a:solidFill>
                <a:latin typeface="Calibri"/>
                <a:ea typeface="Calibri"/>
                <a:cs typeface="Calibri"/>
                <a:sym typeface="Calibri"/>
              </a:rPr>
              <a:t>Tổ chức phi lợi nhuận là tổ chức hoạt đọng hướng tới mục tiêu chung là vì cộng đồng. Ở tổ chức này lợi nhuận không được xem là yếu tố chính để đánh giá sự phát triển. Thay vào đó chính các hoạt động, cũng như hỗ trợ với cộng ra sao.</a:t>
            </a:r>
            <a:endParaRPr/>
          </a:p>
        </p:txBody>
      </p:sp>
      <p:pic>
        <p:nvPicPr>
          <p:cNvPr id="747" name="Google Shape;747;p26"/>
          <p:cNvPicPr preferRelativeResize="0"/>
          <p:nvPr/>
        </p:nvPicPr>
        <p:blipFill rotWithShape="1">
          <a:blip r:embed="rId3">
            <a:alphaModFix/>
          </a:blip>
          <a:srcRect b="0" l="0" r="0" t="0"/>
          <a:stretch/>
        </p:blipFill>
        <p:spPr>
          <a:xfrm>
            <a:off x="4579281" y="82597"/>
            <a:ext cx="1373423" cy="1373423"/>
          </a:xfrm>
          <a:prstGeom prst="rect">
            <a:avLst/>
          </a:prstGeom>
          <a:noFill/>
          <a:ln>
            <a:noFill/>
          </a:ln>
        </p:spPr>
      </p:pic>
      <p:sp>
        <p:nvSpPr>
          <p:cNvPr id="748" name="Google Shape;748;p26"/>
          <p:cNvSpPr/>
          <p:nvPr/>
        </p:nvSpPr>
        <p:spPr>
          <a:xfrm rot="7540364">
            <a:off x="8240209" y="-7721547"/>
            <a:ext cx="3247696" cy="3131412"/>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26"/>
          <p:cNvSpPr/>
          <p:nvPr/>
        </p:nvSpPr>
        <p:spPr>
          <a:xfrm>
            <a:off x="5141176" y="-5029191"/>
            <a:ext cx="1909647" cy="1887073"/>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26"/>
          <p:cNvSpPr txBox="1"/>
          <p:nvPr/>
        </p:nvSpPr>
        <p:spPr>
          <a:xfrm>
            <a:off x="3922987" y="10631484"/>
            <a:ext cx="434602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Nội dung 4</a:t>
            </a:r>
            <a:endParaRPr/>
          </a:p>
        </p:txBody>
      </p:sp>
      <p:sp>
        <p:nvSpPr>
          <p:cNvPr id="751" name="Google Shape;751;p26"/>
          <p:cNvSpPr/>
          <p:nvPr/>
        </p:nvSpPr>
        <p:spPr>
          <a:xfrm rot="1941096">
            <a:off x="16758090" y="-27723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26"/>
          <p:cNvSpPr/>
          <p:nvPr/>
        </p:nvSpPr>
        <p:spPr>
          <a:xfrm rot="1941096">
            <a:off x="-11137275" y="-628827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53" name="Google Shape;753;p26"/>
          <p:cNvPicPr preferRelativeResize="0"/>
          <p:nvPr/>
        </p:nvPicPr>
        <p:blipFill rotWithShape="1">
          <a:blip r:embed="rId4">
            <a:alphaModFix/>
          </a:blip>
          <a:srcRect b="0" l="0" r="0" t="0"/>
          <a:stretch/>
        </p:blipFill>
        <p:spPr>
          <a:xfrm>
            <a:off x="8630040" y="-471573"/>
            <a:ext cx="3253008" cy="325300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7"/>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27"/>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27"/>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p27"/>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762" name="Google Shape;762;p27"/>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27"/>
          <p:cNvSpPr/>
          <p:nvPr/>
        </p:nvSpPr>
        <p:spPr>
          <a:xfrm>
            <a:off x="-2294199" y="-3805084"/>
            <a:ext cx="17299384" cy="17061355"/>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27"/>
          <p:cNvSpPr txBox="1"/>
          <p:nvPr/>
        </p:nvSpPr>
        <p:spPr>
          <a:xfrm>
            <a:off x="901316" y="420870"/>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FFF2CC"/>
                </a:solidFill>
                <a:latin typeface="Calibri"/>
                <a:ea typeface="Calibri"/>
                <a:cs typeface="Calibri"/>
                <a:sym typeface="Calibri"/>
              </a:rPr>
              <a:t>III. TỔ CHỨC</a:t>
            </a:r>
            <a:endParaRPr b="1" sz="5400">
              <a:solidFill>
                <a:srgbClr val="FFF2CC"/>
              </a:solidFill>
              <a:latin typeface="Calibri"/>
              <a:ea typeface="Calibri"/>
              <a:cs typeface="Calibri"/>
              <a:sym typeface="Calibri"/>
            </a:endParaRPr>
          </a:p>
        </p:txBody>
      </p:sp>
      <p:sp>
        <p:nvSpPr>
          <p:cNvPr id="765" name="Google Shape;765;p27"/>
          <p:cNvSpPr txBox="1"/>
          <p:nvPr/>
        </p:nvSpPr>
        <p:spPr>
          <a:xfrm>
            <a:off x="901315" y="1632637"/>
            <a:ext cx="11134605" cy="495520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FF2CC"/>
              </a:buClr>
              <a:buSzPts val="2800"/>
              <a:buFont typeface="Calibri"/>
              <a:buAutoNum type="arabicPeriod" startAt="2"/>
            </a:pPr>
            <a:r>
              <a:rPr b="1" lang="vi-VN" sz="2800">
                <a:solidFill>
                  <a:srgbClr val="FFF2CC"/>
                </a:solidFill>
                <a:latin typeface="Calibri"/>
                <a:ea typeface="Calibri"/>
                <a:cs typeface="Calibri"/>
                <a:sym typeface="Calibri"/>
              </a:rPr>
              <a:t>Tổ chức được phân loại như thế nào?</a:t>
            </a:r>
            <a:endParaRPr/>
          </a:p>
          <a:p>
            <a:pPr indent="0" lvl="1" marL="457200" marR="0" rtl="0" algn="l">
              <a:spcBef>
                <a:spcPts val="0"/>
              </a:spcBef>
              <a:spcAft>
                <a:spcPts val="0"/>
              </a:spcAft>
              <a:buNone/>
            </a:pPr>
            <a:r>
              <a:rPr b="0" i="1" lang="vi-VN" sz="2400" u="none" cap="none" strike="noStrike">
                <a:solidFill>
                  <a:srgbClr val="FFF2CC"/>
                </a:solidFill>
                <a:latin typeface="Calibri"/>
                <a:ea typeface="Calibri"/>
                <a:cs typeface="Calibri"/>
                <a:sym typeface="Calibri"/>
              </a:rPr>
              <a:t>2.3. Tổ chức chính thức và tổ chức phi chính thức</a:t>
            </a:r>
            <a:endParaRPr/>
          </a:p>
          <a:p>
            <a:pPr indent="-342900" lvl="1" marL="800100" marR="0" rtl="0" algn="l">
              <a:spcBef>
                <a:spcPts val="0"/>
              </a:spcBef>
              <a:spcAft>
                <a:spcPts val="0"/>
              </a:spcAft>
              <a:buClr>
                <a:srgbClr val="FFF2CC"/>
              </a:buClr>
              <a:buSzPts val="2400"/>
              <a:buFont typeface="Calibri"/>
              <a:buChar char="‒"/>
            </a:pPr>
            <a:r>
              <a:rPr b="0" i="0" lang="vi-VN" sz="2400" u="none" cap="none" strike="noStrike">
                <a:solidFill>
                  <a:srgbClr val="FFF2CC"/>
                </a:solidFill>
                <a:latin typeface="Calibri"/>
                <a:ea typeface="Calibri"/>
                <a:cs typeface="Calibri"/>
                <a:sym typeface="Calibri"/>
              </a:rPr>
              <a:t>Tổ chức chính thức sẽ  là tổ chức mang các đặc điểm cơ bản sau:</a:t>
            </a:r>
            <a:endParaRPr/>
          </a:p>
          <a:p>
            <a:pPr indent="-342900" lvl="2" marL="1257300" marR="0" rtl="0" algn="l">
              <a:spcBef>
                <a:spcPts val="0"/>
              </a:spcBef>
              <a:spcAft>
                <a:spcPts val="0"/>
              </a:spcAft>
              <a:buClr>
                <a:srgbClr val="FFF2CC"/>
              </a:buClr>
              <a:buSzPts val="2400"/>
              <a:buFont typeface="Arial"/>
              <a:buChar char="•"/>
            </a:pPr>
            <a:r>
              <a:rPr b="0" i="0" lang="vi-VN" sz="2400" u="none" cap="none" strike="noStrike">
                <a:solidFill>
                  <a:srgbClr val="FFF2CC"/>
                </a:solidFill>
                <a:latin typeface="Calibri"/>
                <a:ea typeface="Calibri"/>
                <a:cs typeface="Calibri"/>
                <a:sym typeface="Calibri"/>
              </a:rPr>
              <a:t>Mỗi thành viên trong tổ chức đều được xác định một cách rõ rang về chức năng, nhiệm vụ, trách nhiệm và thẩm quyền cụ thể.</a:t>
            </a:r>
            <a:endParaRPr/>
          </a:p>
          <a:p>
            <a:pPr indent="-342900" lvl="2" marL="1257300" marR="0" rtl="0" algn="l">
              <a:spcBef>
                <a:spcPts val="0"/>
              </a:spcBef>
              <a:spcAft>
                <a:spcPts val="0"/>
              </a:spcAft>
              <a:buClr>
                <a:srgbClr val="FFF2CC"/>
              </a:buClr>
              <a:buSzPts val="2400"/>
              <a:buFont typeface="Arial"/>
              <a:buChar char="•"/>
            </a:pPr>
            <a:r>
              <a:rPr b="0" i="0" lang="vi-VN" sz="2400" u="none" cap="none" strike="noStrike">
                <a:solidFill>
                  <a:srgbClr val="FFF2CC"/>
                </a:solidFill>
                <a:latin typeface="Calibri"/>
                <a:ea typeface="Calibri"/>
                <a:cs typeface="Calibri"/>
                <a:sym typeface="Calibri"/>
              </a:rPr>
              <a:t>Có cơ cấu được thể hiện thông qua sơ đồ với mối liên hệ rõ ràng, cụ thể.</a:t>
            </a:r>
            <a:endParaRPr/>
          </a:p>
          <a:p>
            <a:pPr indent="-342900" lvl="2" marL="1257300" marR="0" rtl="0" algn="l">
              <a:spcBef>
                <a:spcPts val="0"/>
              </a:spcBef>
              <a:spcAft>
                <a:spcPts val="0"/>
              </a:spcAft>
              <a:buClr>
                <a:srgbClr val="FFF2CC"/>
              </a:buClr>
              <a:buSzPts val="2400"/>
              <a:buFont typeface="Arial"/>
              <a:buChar char="•"/>
            </a:pPr>
            <a:r>
              <a:rPr b="0" i="0" lang="vi-VN" sz="2400" u="none" cap="none" strike="noStrike">
                <a:solidFill>
                  <a:srgbClr val="FFF2CC"/>
                </a:solidFill>
                <a:latin typeface="Calibri"/>
                <a:ea typeface="Calibri"/>
                <a:cs typeface="Calibri"/>
                <a:sym typeface="Calibri"/>
              </a:rPr>
              <a:t>Hoạt động với việc cung cấp các sản phẩm, dịch vụ dựa trên sự tuân thủ pháp luật.</a:t>
            </a:r>
            <a:endParaRPr b="0" i="0" sz="2400" u="none" cap="none" strike="noStrike">
              <a:solidFill>
                <a:srgbClr val="FFF2CC"/>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Calibri"/>
              <a:buNone/>
            </a:pPr>
            <a:r>
              <a:t/>
            </a:r>
            <a:endParaRPr b="0" i="0" sz="2400" u="none" cap="none" strike="noStrike">
              <a:solidFill>
                <a:srgbClr val="FFF2CC"/>
              </a:solidFill>
              <a:latin typeface="Calibri"/>
              <a:ea typeface="Calibri"/>
              <a:cs typeface="Calibri"/>
              <a:sym typeface="Calibri"/>
            </a:endParaRPr>
          </a:p>
          <a:p>
            <a:pPr indent="-342900" lvl="1" marL="800100" marR="0" rtl="0" algn="l">
              <a:spcBef>
                <a:spcPts val="0"/>
              </a:spcBef>
              <a:spcAft>
                <a:spcPts val="0"/>
              </a:spcAft>
              <a:buClr>
                <a:srgbClr val="FFF2CC"/>
              </a:buClr>
              <a:buSzPts val="2400"/>
              <a:buFont typeface="Calibri"/>
              <a:buChar char="‒"/>
            </a:pPr>
            <a:r>
              <a:rPr b="0" i="0" lang="vi-VN" sz="2400" u="none" cap="none" strike="noStrike">
                <a:solidFill>
                  <a:srgbClr val="FFF2CC"/>
                </a:solidFill>
                <a:latin typeface="Calibri"/>
                <a:ea typeface="Calibri"/>
                <a:cs typeface="Calibri"/>
                <a:sym typeface="Calibri"/>
              </a:rPr>
              <a:t>Tổ chức phi chính thức là những tổ chức không có các đặc hiển kể trên. Tổ chức này có thể được hình thành dựa trên mối quan hệ của những cá nhân và tồn tại ở bên trong tổ chức do có cùng mục tiêu hoạt động.</a:t>
            </a:r>
            <a:endParaRPr b="0" i="0" sz="2400" u="none" cap="none" strike="noStrike">
              <a:solidFill>
                <a:srgbClr val="FFF2CC"/>
              </a:solidFill>
              <a:latin typeface="Calibri"/>
              <a:ea typeface="Calibri"/>
              <a:cs typeface="Calibri"/>
              <a:sym typeface="Calibri"/>
            </a:endParaRPr>
          </a:p>
        </p:txBody>
      </p:sp>
      <p:pic>
        <p:nvPicPr>
          <p:cNvPr id="766" name="Google Shape;766;p27"/>
          <p:cNvPicPr preferRelativeResize="0"/>
          <p:nvPr/>
        </p:nvPicPr>
        <p:blipFill rotWithShape="1">
          <a:blip r:embed="rId3">
            <a:alphaModFix/>
          </a:blip>
          <a:srcRect b="0" l="0" r="0" t="0"/>
          <a:stretch/>
        </p:blipFill>
        <p:spPr>
          <a:xfrm>
            <a:off x="4579281" y="82597"/>
            <a:ext cx="1373423" cy="1373423"/>
          </a:xfrm>
          <a:prstGeom prst="rect">
            <a:avLst/>
          </a:prstGeom>
          <a:noFill/>
          <a:ln>
            <a:noFill/>
          </a:ln>
        </p:spPr>
      </p:pic>
      <p:sp>
        <p:nvSpPr>
          <p:cNvPr id="767" name="Google Shape;767;p27"/>
          <p:cNvSpPr/>
          <p:nvPr/>
        </p:nvSpPr>
        <p:spPr>
          <a:xfrm rot="7540364">
            <a:off x="8240209" y="-7721547"/>
            <a:ext cx="3247696" cy="3131412"/>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27"/>
          <p:cNvSpPr/>
          <p:nvPr/>
        </p:nvSpPr>
        <p:spPr>
          <a:xfrm>
            <a:off x="5141176" y="-5029191"/>
            <a:ext cx="1909647" cy="1887073"/>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9" name="Google Shape;769;p27"/>
          <p:cNvSpPr txBox="1"/>
          <p:nvPr/>
        </p:nvSpPr>
        <p:spPr>
          <a:xfrm>
            <a:off x="3922987" y="10631484"/>
            <a:ext cx="434602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Nội dung 4</a:t>
            </a:r>
            <a:endParaRPr/>
          </a:p>
        </p:txBody>
      </p:sp>
      <p:sp>
        <p:nvSpPr>
          <p:cNvPr id="770" name="Google Shape;770;p27"/>
          <p:cNvSpPr/>
          <p:nvPr/>
        </p:nvSpPr>
        <p:spPr>
          <a:xfrm rot="1941096">
            <a:off x="16758090" y="-27723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1" name="Google Shape;771;p27"/>
          <p:cNvSpPr/>
          <p:nvPr/>
        </p:nvSpPr>
        <p:spPr>
          <a:xfrm rot="1941096">
            <a:off x="-11137275" y="-628827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72" name="Google Shape;772;p27"/>
          <p:cNvPicPr preferRelativeResize="0"/>
          <p:nvPr/>
        </p:nvPicPr>
        <p:blipFill rotWithShape="1">
          <a:blip r:embed="rId4">
            <a:alphaModFix/>
          </a:blip>
          <a:srcRect b="0" l="0" r="0" t="0"/>
          <a:stretch/>
        </p:blipFill>
        <p:spPr>
          <a:xfrm>
            <a:off x="8630040" y="-471573"/>
            <a:ext cx="3253008" cy="325300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8"/>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28"/>
          <p:cNvSpPr/>
          <p:nvPr/>
        </p:nvSpPr>
        <p:spPr>
          <a:xfrm rot="2019715">
            <a:off x="5634501" y="2783454"/>
            <a:ext cx="923000" cy="948629"/>
          </a:xfrm>
          <a:prstGeom prst="rect">
            <a:avLst/>
          </a:prstGeom>
          <a:solidFill>
            <a:srgbClr val="BF9000">
              <a:alpha val="0"/>
            </a:srgbClr>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p28"/>
          <p:cNvSpPr/>
          <p:nvPr/>
        </p:nvSpPr>
        <p:spPr>
          <a:xfrm rot="9880744">
            <a:off x="9084214" y="3039563"/>
            <a:ext cx="705155" cy="660175"/>
          </a:xfrm>
          <a:prstGeom prst="rect">
            <a:avLst/>
          </a:prstGeom>
          <a:solidFill>
            <a:srgbClr val="FEE599">
              <a:alpha val="0"/>
            </a:srgbClr>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28"/>
          <p:cNvSpPr txBox="1"/>
          <p:nvPr/>
        </p:nvSpPr>
        <p:spPr>
          <a:xfrm>
            <a:off x="5031281" y="144780"/>
            <a:ext cx="2347728"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NỘI DUNG 1</a:t>
            </a:r>
            <a:endParaRPr/>
          </a:p>
        </p:txBody>
      </p:sp>
      <p:sp>
        <p:nvSpPr>
          <p:cNvPr id="781" name="Google Shape;781;p28"/>
          <p:cNvSpPr/>
          <p:nvPr/>
        </p:nvSpPr>
        <p:spPr>
          <a:xfrm rot="-9789539">
            <a:off x="-1588858" y="7174044"/>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2" name="Google Shape;782;p28"/>
          <p:cNvSpPr/>
          <p:nvPr/>
        </p:nvSpPr>
        <p:spPr>
          <a:xfrm>
            <a:off x="-2294199" y="-3805084"/>
            <a:ext cx="17299384" cy="17061355"/>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3" name="Google Shape;783;p28"/>
          <p:cNvSpPr txBox="1"/>
          <p:nvPr/>
        </p:nvSpPr>
        <p:spPr>
          <a:xfrm>
            <a:off x="901316" y="420870"/>
            <a:ext cx="411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5400">
                <a:solidFill>
                  <a:srgbClr val="FFF2CC"/>
                </a:solidFill>
                <a:latin typeface="Calibri"/>
                <a:ea typeface="Calibri"/>
                <a:cs typeface="Calibri"/>
                <a:sym typeface="Calibri"/>
              </a:rPr>
              <a:t>III. TỔ CHỨC</a:t>
            </a:r>
            <a:endParaRPr b="1" sz="5400">
              <a:solidFill>
                <a:srgbClr val="FFF2CC"/>
              </a:solidFill>
              <a:latin typeface="Calibri"/>
              <a:ea typeface="Calibri"/>
              <a:cs typeface="Calibri"/>
              <a:sym typeface="Calibri"/>
            </a:endParaRPr>
          </a:p>
        </p:txBody>
      </p:sp>
      <p:sp>
        <p:nvSpPr>
          <p:cNvPr id="784" name="Google Shape;784;p28"/>
          <p:cNvSpPr txBox="1"/>
          <p:nvPr/>
        </p:nvSpPr>
        <p:spPr>
          <a:xfrm>
            <a:off x="901315" y="1632637"/>
            <a:ext cx="11134605" cy="2677656"/>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FFF2CC"/>
              </a:buClr>
              <a:buSzPts val="2800"/>
              <a:buFont typeface="Calibri"/>
              <a:buAutoNum type="arabicPeriod" startAt="3"/>
            </a:pPr>
            <a:r>
              <a:rPr b="1" lang="vi-VN" sz="2800">
                <a:solidFill>
                  <a:srgbClr val="FFF2CC"/>
                </a:solidFill>
                <a:latin typeface="Arial"/>
                <a:ea typeface="Arial"/>
                <a:cs typeface="Arial"/>
                <a:sym typeface="Arial"/>
              </a:rPr>
              <a:t>Những đặc trưng chung của tổ chức là gì?</a:t>
            </a:r>
            <a:endParaRPr/>
          </a:p>
          <a:p>
            <a:pPr indent="-457200" lvl="0" marL="457200" marR="0" rtl="0" algn="l">
              <a:spcBef>
                <a:spcPts val="0"/>
              </a:spcBef>
              <a:spcAft>
                <a:spcPts val="0"/>
              </a:spcAft>
              <a:buClr>
                <a:srgbClr val="FFF2CC"/>
              </a:buClr>
              <a:buSzPts val="2800"/>
              <a:buFont typeface="Noto Sans Symbols"/>
              <a:buChar char="✔"/>
            </a:pPr>
            <a:r>
              <a:rPr lang="vi-VN" sz="2800">
                <a:solidFill>
                  <a:srgbClr val="FFF2CC"/>
                </a:solidFill>
                <a:latin typeface="Arial"/>
                <a:ea typeface="Arial"/>
                <a:cs typeface="Arial"/>
                <a:sym typeface="Arial"/>
              </a:rPr>
              <a:t>Có mục đích chung rõ ràng</a:t>
            </a:r>
            <a:endParaRPr sz="2800">
              <a:solidFill>
                <a:srgbClr val="FFF2CC"/>
              </a:solidFill>
              <a:latin typeface="Arial"/>
              <a:ea typeface="Arial"/>
              <a:cs typeface="Arial"/>
              <a:sym typeface="Arial"/>
            </a:endParaRPr>
          </a:p>
          <a:p>
            <a:pPr indent="-457200" lvl="0" marL="457200" marR="0" rtl="0" algn="l">
              <a:spcBef>
                <a:spcPts val="0"/>
              </a:spcBef>
              <a:spcAft>
                <a:spcPts val="0"/>
              </a:spcAft>
              <a:buClr>
                <a:srgbClr val="FFF2CC"/>
              </a:buClr>
              <a:buSzPts val="2800"/>
              <a:buFont typeface="Noto Sans Symbols"/>
              <a:buChar char="✔"/>
            </a:pPr>
            <a:r>
              <a:rPr lang="vi-VN" sz="2800">
                <a:solidFill>
                  <a:srgbClr val="FFF2CC"/>
                </a:solidFill>
                <a:latin typeface="Arial"/>
                <a:ea typeface="Arial"/>
                <a:cs typeface="Arial"/>
                <a:sym typeface="Arial"/>
              </a:rPr>
              <a:t>Là sự nổ lực của cá nhân</a:t>
            </a:r>
            <a:endParaRPr/>
          </a:p>
          <a:p>
            <a:pPr indent="-457200" lvl="0" marL="457200" marR="0" rtl="0" algn="l">
              <a:spcBef>
                <a:spcPts val="0"/>
              </a:spcBef>
              <a:spcAft>
                <a:spcPts val="0"/>
              </a:spcAft>
              <a:buClr>
                <a:srgbClr val="FFF2CC"/>
              </a:buClr>
              <a:buSzPts val="2800"/>
              <a:buFont typeface="Noto Sans Symbols"/>
              <a:buChar char="✔"/>
            </a:pPr>
            <a:r>
              <a:rPr lang="vi-VN" sz="2800">
                <a:solidFill>
                  <a:srgbClr val="FFF2CC"/>
                </a:solidFill>
                <a:latin typeface="Arial"/>
                <a:ea typeface="Arial"/>
                <a:cs typeface="Arial"/>
                <a:sym typeface="Arial"/>
              </a:rPr>
              <a:t>Đem lại những giá trị cho cộng đồng</a:t>
            </a:r>
            <a:endParaRPr/>
          </a:p>
          <a:p>
            <a:pPr indent="-457200" lvl="0" marL="457200" marR="0" rtl="0" algn="l">
              <a:spcBef>
                <a:spcPts val="0"/>
              </a:spcBef>
              <a:spcAft>
                <a:spcPts val="0"/>
              </a:spcAft>
              <a:buClr>
                <a:srgbClr val="FFF2CC"/>
              </a:buClr>
              <a:buSzPts val="2800"/>
              <a:buFont typeface="Noto Sans Symbols"/>
              <a:buChar char="✔"/>
            </a:pPr>
            <a:r>
              <a:rPr lang="vi-VN" sz="2800">
                <a:solidFill>
                  <a:srgbClr val="FFF2CC"/>
                </a:solidFill>
                <a:latin typeface="Arial"/>
                <a:ea typeface="Arial"/>
                <a:cs typeface="Arial"/>
                <a:sym typeface="Arial"/>
              </a:rPr>
              <a:t>Là một tổ chức mở</a:t>
            </a:r>
            <a:endParaRPr/>
          </a:p>
          <a:p>
            <a:pPr indent="-457200" lvl="0" marL="457200" marR="0" rtl="0" algn="l">
              <a:spcBef>
                <a:spcPts val="0"/>
              </a:spcBef>
              <a:spcAft>
                <a:spcPts val="0"/>
              </a:spcAft>
              <a:buClr>
                <a:srgbClr val="FFF2CC"/>
              </a:buClr>
              <a:buSzPts val="2800"/>
              <a:buFont typeface="Noto Sans Symbols"/>
              <a:buChar char="✔"/>
            </a:pPr>
            <a:r>
              <a:rPr lang="vi-VN" sz="2800">
                <a:solidFill>
                  <a:srgbClr val="FFF2CC"/>
                </a:solidFill>
                <a:latin typeface="Arial"/>
                <a:ea typeface="Arial"/>
                <a:cs typeface="Arial"/>
                <a:sym typeface="Arial"/>
              </a:rPr>
              <a:t>Đều được quản lý</a:t>
            </a:r>
            <a:endParaRPr/>
          </a:p>
        </p:txBody>
      </p:sp>
      <p:pic>
        <p:nvPicPr>
          <p:cNvPr id="785" name="Google Shape;785;p28"/>
          <p:cNvPicPr preferRelativeResize="0"/>
          <p:nvPr/>
        </p:nvPicPr>
        <p:blipFill rotWithShape="1">
          <a:blip r:embed="rId3">
            <a:alphaModFix/>
          </a:blip>
          <a:srcRect b="0" l="0" r="0" t="0"/>
          <a:stretch/>
        </p:blipFill>
        <p:spPr>
          <a:xfrm>
            <a:off x="4579281" y="82597"/>
            <a:ext cx="1373423" cy="1373423"/>
          </a:xfrm>
          <a:prstGeom prst="rect">
            <a:avLst/>
          </a:prstGeom>
          <a:noFill/>
          <a:ln>
            <a:noFill/>
          </a:ln>
        </p:spPr>
      </p:pic>
      <p:sp>
        <p:nvSpPr>
          <p:cNvPr id="786" name="Google Shape;786;p28"/>
          <p:cNvSpPr/>
          <p:nvPr/>
        </p:nvSpPr>
        <p:spPr>
          <a:xfrm rot="7540364">
            <a:off x="8240209" y="-7721547"/>
            <a:ext cx="3247696" cy="3131412"/>
          </a:xfrm>
          <a:prstGeom prst="roundRect">
            <a:avLst>
              <a:gd fmla="val 1132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28"/>
          <p:cNvSpPr/>
          <p:nvPr/>
        </p:nvSpPr>
        <p:spPr>
          <a:xfrm>
            <a:off x="5141176" y="-5029191"/>
            <a:ext cx="1909647" cy="1887073"/>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28"/>
          <p:cNvSpPr txBox="1"/>
          <p:nvPr/>
        </p:nvSpPr>
        <p:spPr>
          <a:xfrm>
            <a:off x="3922987" y="10631484"/>
            <a:ext cx="434602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Nội dung 4</a:t>
            </a:r>
            <a:endParaRPr/>
          </a:p>
        </p:txBody>
      </p:sp>
      <p:sp>
        <p:nvSpPr>
          <p:cNvPr id="789" name="Google Shape;789;p28"/>
          <p:cNvSpPr/>
          <p:nvPr/>
        </p:nvSpPr>
        <p:spPr>
          <a:xfrm rot="1941096">
            <a:off x="16758090" y="-27723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28"/>
          <p:cNvSpPr/>
          <p:nvPr/>
        </p:nvSpPr>
        <p:spPr>
          <a:xfrm rot="1941096">
            <a:off x="-11137275" y="-6288275"/>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91" name="Google Shape;791;p28"/>
          <p:cNvPicPr preferRelativeResize="0"/>
          <p:nvPr/>
        </p:nvPicPr>
        <p:blipFill rotWithShape="1">
          <a:blip r:embed="rId4">
            <a:alphaModFix/>
          </a:blip>
          <a:srcRect b="0" l="0" r="0" t="0"/>
          <a:stretch/>
        </p:blipFill>
        <p:spPr>
          <a:xfrm>
            <a:off x="8630040" y="-471573"/>
            <a:ext cx="3253008" cy="3253008"/>
          </a:xfrm>
          <a:prstGeom prst="rect">
            <a:avLst/>
          </a:prstGeom>
          <a:noFill/>
          <a:ln>
            <a:noFill/>
          </a:ln>
        </p:spPr>
      </p:pic>
      <p:pic>
        <p:nvPicPr>
          <p:cNvPr descr="Hé lộ] Tổ chức là gì? Đặc trưng, phân loại và thông tin khác" id="792" name="Google Shape;792;p28"/>
          <p:cNvPicPr preferRelativeResize="0"/>
          <p:nvPr/>
        </p:nvPicPr>
        <p:blipFill rotWithShape="1">
          <a:blip r:embed="rId5">
            <a:alphaModFix/>
          </a:blip>
          <a:srcRect b="0" l="0" r="0" t="0"/>
          <a:stretch/>
        </p:blipFill>
        <p:spPr>
          <a:xfrm>
            <a:off x="5884619" y="3511825"/>
            <a:ext cx="5775106" cy="32412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29"/>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p29"/>
          <p:cNvSpPr/>
          <p:nvPr/>
        </p:nvSpPr>
        <p:spPr>
          <a:xfrm>
            <a:off x="5141176" y="1505415"/>
            <a:ext cx="1909647" cy="1887073"/>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Google Shape;799;p29"/>
          <p:cNvSpPr txBox="1"/>
          <p:nvPr/>
        </p:nvSpPr>
        <p:spPr>
          <a:xfrm>
            <a:off x="3922987" y="3539318"/>
            <a:ext cx="4346024"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rgbClr val="7F6000"/>
                </a:solidFill>
                <a:latin typeface="Calibri"/>
                <a:ea typeface="Calibri"/>
                <a:cs typeface="Calibri"/>
                <a:sym typeface="Calibri"/>
              </a:rPr>
              <a:t>IV. LÃNH ĐẠO</a:t>
            </a:r>
            <a:endParaRPr b="1" sz="4400">
              <a:solidFill>
                <a:srgbClr val="7F6000"/>
              </a:solidFill>
              <a:latin typeface="Calibri"/>
              <a:ea typeface="Calibri"/>
              <a:cs typeface="Calibri"/>
              <a:sym typeface="Calibri"/>
            </a:endParaRPr>
          </a:p>
        </p:txBody>
      </p:sp>
      <p:pic>
        <p:nvPicPr>
          <p:cNvPr descr="Ảnh có chứa mũi tên&#10;&#10;Mô tả được tạo tự động" id="800" name="Google Shape;800;p29"/>
          <p:cNvPicPr preferRelativeResize="0"/>
          <p:nvPr/>
        </p:nvPicPr>
        <p:blipFill rotWithShape="1">
          <a:blip r:embed="rId3">
            <a:alphaModFix/>
          </a:blip>
          <a:srcRect b="0" l="0" r="0" t="0"/>
          <a:stretch/>
        </p:blipFill>
        <p:spPr>
          <a:xfrm>
            <a:off x="11461209" y="7114480"/>
            <a:ext cx="635256" cy="423504"/>
          </a:xfrm>
          <a:prstGeom prst="rect">
            <a:avLst/>
          </a:prstGeom>
          <a:noFill/>
          <a:ln>
            <a:noFill/>
          </a:ln>
        </p:spPr>
      </p:pic>
      <p:sp>
        <p:nvSpPr>
          <p:cNvPr id="801" name="Google Shape;801;p29"/>
          <p:cNvSpPr/>
          <p:nvPr/>
        </p:nvSpPr>
        <p:spPr>
          <a:xfrm rot="1941096">
            <a:off x="9984123" y="-2003330"/>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2" name="Google Shape;802;p29"/>
          <p:cNvSpPr/>
          <p:nvPr/>
        </p:nvSpPr>
        <p:spPr>
          <a:xfrm rot="1941096">
            <a:off x="-5546012" y="-5607767"/>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p:nvPr/>
        </p:nvSpPr>
        <p:spPr>
          <a:xfrm>
            <a:off x="1399571" y="686734"/>
            <a:ext cx="9671683" cy="4712903"/>
          </a:xfrm>
          <a:custGeom>
            <a:rect b="b" l="l" r="r" t="t"/>
            <a:pathLst>
              <a:path extrusionOk="0" h="4479567" w="9671683">
                <a:moveTo>
                  <a:pt x="43" y="1289625"/>
                </a:moveTo>
                <a:cubicBezTo>
                  <a:pt x="-8922" y="644132"/>
                  <a:pt x="1401851" y="-106550"/>
                  <a:pt x="2065274" y="12566"/>
                </a:cubicBezTo>
                <a:cubicBezTo>
                  <a:pt x="3247902" y="272332"/>
                  <a:pt x="5506296" y="-33282"/>
                  <a:pt x="8082471" y="176507"/>
                </a:cubicBezTo>
                <a:cubicBezTo>
                  <a:pt x="9257501" y="546135"/>
                  <a:pt x="8770848" y="307837"/>
                  <a:pt x="9048754" y="1276060"/>
                </a:cubicBezTo>
                <a:cubicBezTo>
                  <a:pt x="9744498" y="2112858"/>
                  <a:pt x="9981496" y="2928174"/>
                  <a:pt x="9105943" y="3868472"/>
                </a:cubicBezTo>
                <a:cubicBezTo>
                  <a:pt x="9105943" y="4002977"/>
                  <a:pt x="8530741" y="4479567"/>
                  <a:pt x="8396236" y="4479567"/>
                </a:cubicBezTo>
                <a:lnTo>
                  <a:pt x="1014549" y="4479567"/>
                </a:lnTo>
                <a:cubicBezTo>
                  <a:pt x="880044" y="4479567"/>
                  <a:pt x="582748" y="4289848"/>
                  <a:pt x="304843" y="3913296"/>
                </a:cubicBezTo>
                <a:cubicBezTo>
                  <a:pt x="107620" y="2934151"/>
                  <a:pt x="89690" y="2376347"/>
                  <a:pt x="43" y="1289625"/>
                </a:cubicBezTo>
                <a:close/>
              </a:path>
            </a:pathLst>
          </a:custGeom>
          <a:solidFill>
            <a:srgbClr val="2CB9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
          <p:cNvSpPr/>
          <p:nvPr/>
        </p:nvSpPr>
        <p:spPr>
          <a:xfrm>
            <a:off x="3352210" y="2038766"/>
            <a:ext cx="5486400" cy="2631143"/>
          </a:xfrm>
          <a:prstGeom prst="roundRect">
            <a:avLst>
              <a:gd fmla="val 3208" name="adj"/>
            </a:avLst>
          </a:prstGeom>
          <a:solidFill>
            <a:srgbClr val="FFD966"/>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2"/>
          <p:cNvSpPr/>
          <p:nvPr/>
        </p:nvSpPr>
        <p:spPr>
          <a:xfrm>
            <a:off x="3135642" y="4711235"/>
            <a:ext cx="5919537" cy="181898"/>
          </a:xfrm>
          <a:custGeom>
            <a:rect b="b" l="l" r="r" t="t"/>
            <a:pathLst>
              <a:path extrusionOk="0" h="310462" w="5919537">
                <a:moveTo>
                  <a:pt x="0" y="51745"/>
                </a:moveTo>
                <a:cubicBezTo>
                  <a:pt x="0" y="23167"/>
                  <a:pt x="23167" y="0"/>
                  <a:pt x="51745" y="0"/>
                </a:cubicBezTo>
                <a:lnTo>
                  <a:pt x="5867792" y="0"/>
                </a:lnTo>
                <a:cubicBezTo>
                  <a:pt x="5896370" y="0"/>
                  <a:pt x="5919537" y="23167"/>
                  <a:pt x="5919537" y="51745"/>
                </a:cubicBezTo>
                <a:lnTo>
                  <a:pt x="5831895" y="200289"/>
                </a:lnTo>
                <a:cubicBezTo>
                  <a:pt x="5831895" y="228867"/>
                  <a:pt x="5794121" y="310462"/>
                  <a:pt x="5765543" y="310462"/>
                </a:cubicBezTo>
                <a:lnTo>
                  <a:pt x="226673" y="310462"/>
                </a:lnTo>
                <a:cubicBezTo>
                  <a:pt x="198095" y="310462"/>
                  <a:pt x="111318" y="255490"/>
                  <a:pt x="111318" y="226912"/>
                </a:cubicBezTo>
                <a:lnTo>
                  <a:pt x="0" y="51745"/>
                </a:lnTo>
                <a:close/>
              </a:path>
            </a:pathLst>
          </a:custGeom>
          <a:solidFill>
            <a:srgbClr val="F4F3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2"/>
          <p:cNvSpPr/>
          <p:nvPr/>
        </p:nvSpPr>
        <p:spPr>
          <a:xfrm>
            <a:off x="5457172" y="4711235"/>
            <a:ext cx="1277655" cy="83286"/>
          </a:xfrm>
          <a:prstGeom prst="roundRect">
            <a:avLst>
              <a:gd fmla="val 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0" name="Google Shape;160;p2"/>
          <p:cNvGrpSpPr/>
          <p:nvPr/>
        </p:nvGrpSpPr>
        <p:grpSpPr>
          <a:xfrm>
            <a:off x="9445246" y="2641226"/>
            <a:ext cx="1145654" cy="2664173"/>
            <a:chOff x="9442652" y="1125890"/>
            <a:chExt cx="1803328" cy="3910994"/>
          </a:xfrm>
        </p:grpSpPr>
        <p:grpSp>
          <p:nvGrpSpPr>
            <p:cNvPr id="161" name="Google Shape;161;p2"/>
            <p:cNvGrpSpPr/>
            <p:nvPr/>
          </p:nvGrpSpPr>
          <p:grpSpPr>
            <a:xfrm>
              <a:off x="9442652" y="1422368"/>
              <a:ext cx="1178568" cy="3387196"/>
              <a:chOff x="9601144" y="1426467"/>
              <a:chExt cx="1178568" cy="3387196"/>
            </a:xfrm>
          </p:grpSpPr>
          <p:sp>
            <p:nvSpPr>
              <p:cNvPr id="162" name="Google Shape;162;p2"/>
              <p:cNvSpPr/>
              <p:nvPr/>
            </p:nvSpPr>
            <p:spPr>
              <a:xfrm rot="-886781">
                <a:off x="9827794" y="1468460"/>
                <a:ext cx="459242" cy="1002451"/>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2"/>
              <p:cNvSpPr/>
              <p:nvPr/>
            </p:nvSpPr>
            <p:spPr>
              <a:xfrm>
                <a:off x="9899676" y="1881051"/>
                <a:ext cx="315478" cy="2932612"/>
              </a:xfrm>
              <a:prstGeom prst="arc">
                <a:avLst>
                  <a:gd fmla="val 16364289" name="adj1"/>
                  <a:gd fmla="val 0" name="adj2"/>
                </a:avLst>
              </a:prstGeom>
              <a:noFill/>
              <a:ln cap="flat" cmpd="sng" w="5715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4" name="Google Shape;164;p2"/>
              <p:cNvSpPr/>
              <p:nvPr/>
            </p:nvSpPr>
            <p:spPr>
              <a:xfrm rot="2787974">
                <a:off x="10287209" y="2204984"/>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
              <p:cNvSpPr/>
              <p:nvPr/>
            </p:nvSpPr>
            <p:spPr>
              <a:xfrm rot="-3029816">
                <a:off x="9780389" y="2227702"/>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
              <p:cNvSpPr/>
              <p:nvPr/>
            </p:nvSpPr>
            <p:spPr>
              <a:xfrm rot="2787974">
                <a:off x="10287210" y="2656383"/>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2"/>
              <p:cNvSpPr/>
              <p:nvPr/>
            </p:nvSpPr>
            <p:spPr>
              <a:xfrm rot="-2900064">
                <a:off x="9837374" y="2679895"/>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8" name="Google Shape;168;p2"/>
            <p:cNvGrpSpPr/>
            <p:nvPr/>
          </p:nvGrpSpPr>
          <p:grpSpPr>
            <a:xfrm flipH="1">
              <a:off x="9986645" y="1125890"/>
              <a:ext cx="1259335" cy="3910994"/>
              <a:chOff x="9601144" y="1426467"/>
              <a:chExt cx="1178568" cy="3387196"/>
            </a:xfrm>
          </p:grpSpPr>
          <p:sp>
            <p:nvSpPr>
              <p:cNvPr id="169" name="Google Shape;169;p2"/>
              <p:cNvSpPr/>
              <p:nvPr/>
            </p:nvSpPr>
            <p:spPr>
              <a:xfrm rot="-886781">
                <a:off x="9827794" y="1468460"/>
                <a:ext cx="459242" cy="1002451"/>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2"/>
              <p:cNvSpPr/>
              <p:nvPr/>
            </p:nvSpPr>
            <p:spPr>
              <a:xfrm>
                <a:off x="9899676" y="1881051"/>
                <a:ext cx="315478" cy="2932612"/>
              </a:xfrm>
              <a:prstGeom prst="arc">
                <a:avLst>
                  <a:gd fmla="val 16364289" name="adj1"/>
                  <a:gd fmla="val 0" name="adj2"/>
                </a:avLst>
              </a:prstGeom>
              <a:noFill/>
              <a:ln cap="flat" cmpd="sng" w="5715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1" name="Google Shape;171;p2"/>
              <p:cNvSpPr/>
              <p:nvPr/>
            </p:nvSpPr>
            <p:spPr>
              <a:xfrm rot="2787974">
                <a:off x="10287209" y="2204984"/>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2"/>
              <p:cNvSpPr/>
              <p:nvPr/>
            </p:nvSpPr>
            <p:spPr>
              <a:xfrm rot="-3029816">
                <a:off x="9780389" y="2227702"/>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2"/>
              <p:cNvSpPr/>
              <p:nvPr/>
            </p:nvSpPr>
            <p:spPr>
              <a:xfrm rot="2787974">
                <a:off x="10287210" y="2656383"/>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2"/>
              <p:cNvSpPr/>
              <p:nvPr/>
            </p:nvSpPr>
            <p:spPr>
              <a:xfrm rot="-2900064">
                <a:off x="9837374" y="2679895"/>
                <a:ext cx="319192" cy="615142"/>
              </a:xfrm>
              <a:custGeom>
                <a:rect b="b" l="l" r="r" t="t"/>
                <a:pathLst>
                  <a:path extrusionOk="0" h="1002451" w="459242">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5" name="Google Shape;175;p2"/>
            <p:cNvSpPr/>
            <p:nvPr/>
          </p:nvSpPr>
          <p:spPr>
            <a:xfrm>
              <a:off x="9547986" y="3352800"/>
              <a:ext cx="1459832" cy="1066800"/>
            </a:xfrm>
            <a:prstGeom prst="flowChartManualOperation">
              <a:avLst/>
            </a:prstGeom>
            <a:solidFill>
              <a:srgbClr val="F6D2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6" name="Google Shape;176;p2"/>
          <p:cNvGrpSpPr/>
          <p:nvPr/>
        </p:nvGrpSpPr>
        <p:grpSpPr>
          <a:xfrm>
            <a:off x="952551" y="1501298"/>
            <a:ext cx="2199997" cy="3394896"/>
            <a:chOff x="952551" y="1016476"/>
            <a:chExt cx="2199997" cy="3394896"/>
          </a:xfrm>
        </p:grpSpPr>
        <p:grpSp>
          <p:nvGrpSpPr>
            <p:cNvPr id="177" name="Google Shape;177;p2"/>
            <p:cNvGrpSpPr/>
            <p:nvPr/>
          </p:nvGrpSpPr>
          <p:grpSpPr>
            <a:xfrm>
              <a:off x="952551" y="1016476"/>
              <a:ext cx="2079889" cy="3394896"/>
              <a:chOff x="1274408" y="-25371"/>
              <a:chExt cx="2746133" cy="4434384"/>
            </a:xfrm>
          </p:grpSpPr>
          <p:sp>
            <p:nvSpPr>
              <p:cNvPr id="178" name="Google Shape;178;p2"/>
              <p:cNvSpPr/>
              <p:nvPr/>
            </p:nvSpPr>
            <p:spPr>
              <a:xfrm>
                <a:off x="1274408" y="4227115"/>
                <a:ext cx="1620618" cy="181898"/>
              </a:xfrm>
              <a:prstGeom prst="roundRect">
                <a:avLst>
                  <a:gd fmla="val 16667" name="adj"/>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
              <p:cNvSpPr/>
              <p:nvPr/>
            </p:nvSpPr>
            <p:spPr>
              <a:xfrm rot="4828103">
                <a:off x="947605" y="3294448"/>
                <a:ext cx="1969080" cy="117070"/>
              </a:xfrm>
              <a:prstGeom prst="roundRect">
                <a:avLst>
                  <a:gd fmla="val 16667" name="adj"/>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2"/>
              <p:cNvSpPr/>
              <p:nvPr/>
            </p:nvSpPr>
            <p:spPr>
              <a:xfrm>
                <a:off x="1586422" y="2174002"/>
                <a:ext cx="346652" cy="351241"/>
              </a:xfrm>
              <a:prstGeom prst="ellipse">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2"/>
              <p:cNvSpPr/>
              <p:nvPr/>
            </p:nvSpPr>
            <p:spPr>
              <a:xfrm rot="7195089">
                <a:off x="1275118" y="1404029"/>
                <a:ext cx="1927013" cy="136130"/>
              </a:xfrm>
              <a:prstGeom prst="roundRect">
                <a:avLst>
                  <a:gd fmla="val 16667" name="adj"/>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2"/>
              <p:cNvSpPr/>
              <p:nvPr/>
            </p:nvSpPr>
            <p:spPr>
              <a:xfrm rot="-9185043">
                <a:off x="2630344" y="408739"/>
                <a:ext cx="320842" cy="276344"/>
              </a:xfrm>
              <a:prstGeom prst="flowChartDelay">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2"/>
              <p:cNvSpPr/>
              <p:nvPr/>
            </p:nvSpPr>
            <p:spPr>
              <a:xfrm rot="-8997251">
                <a:off x="2800974" y="124284"/>
                <a:ext cx="952601" cy="1322045"/>
              </a:xfrm>
              <a:prstGeom prst="flowChartDelay">
                <a:avLst/>
              </a:prstGeom>
              <a:solidFill>
                <a:srgbClr val="FE9B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4" name="Google Shape;184;p2"/>
            <p:cNvSpPr/>
            <p:nvPr/>
          </p:nvSpPr>
          <p:spPr>
            <a:xfrm rot="1775786">
              <a:off x="2756845" y="1660020"/>
              <a:ext cx="299372" cy="469179"/>
            </a:xfrm>
            <a:prstGeom prst="flowChartDelay">
              <a:avLst/>
            </a:prstGeom>
            <a:solidFill>
              <a:srgbClr val="FCF1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5" name="Google Shape;185;p2"/>
          <p:cNvSpPr/>
          <p:nvPr/>
        </p:nvSpPr>
        <p:spPr>
          <a:xfrm>
            <a:off x="2518264" y="1863777"/>
            <a:ext cx="2694059" cy="3021127"/>
          </a:xfrm>
          <a:custGeom>
            <a:rect b="b" l="l" r="r" t="t"/>
            <a:pathLst>
              <a:path extrusionOk="0" h="3001988" w="2694059">
                <a:moveTo>
                  <a:pt x="17755" y="825623"/>
                </a:moveTo>
                <a:lnTo>
                  <a:pt x="510152" y="0"/>
                </a:lnTo>
                <a:lnTo>
                  <a:pt x="2694059" y="3001988"/>
                </a:lnTo>
                <a:lnTo>
                  <a:pt x="0" y="3001988"/>
                </a:lnTo>
                <a:lnTo>
                  <a:pt x="17755" y="825623"/>
                </a:lnTo>
                <a:close/>
              </a:path>
            </a:pathLst>
          </a:custGeom>
          <a:solidFill>
            <a:srgbClr val="E8EFEC">
              <a:alpha val="6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6" name="Google Shape;186;p2"/>
          <p:cNvSpPr/>
          <p:nvPr/>
        </p:nvSpPr>
        <p:spPr>
          <a:xfrm>
            <a:off x="1956391" y="5654226"/>
            <a:ext cx="9069572" cy="178783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7" name="Google Shape;187;p2"/>
          <p:cNvGrpSpPr/>
          <p:nvPr/>
        </p:nvGrpSpPr>
        <p:grpSpPr>
          <a:xfrm>
            <a:off x="5238686" y="2585173"/>
            <a:ext cx="1693056" cy="1365627"/>
            <a:chOff x="5238686" y="2585173"/>
            <a:chExt cx="1693056" cy="1365627"/>
          </a:xfrm>
        </p:grpSpPr>
        <p:sp>
          <p:nvSpPr>
            <p:cNvPr id="188" name="Google Shape;188;p2"/>
            <p:cNvSpPr/>
            <p:nvPr/>
          </p:nvSpPr>
          <p:spPr>
            <a:xfrm>
              <a:off x="5635080" y="2585173"/>
              <a:ext cx="938618" cy="933046"/>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2"/>
            <p:cNvSpPr txBox="1"/>
            <p:nvPr/>
          </p:nvSpPr>
          <p:spPr>
            <a:xfrm>
              <a:off x="5238686" y="3581468"/>
              <a:ext cx="16930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1800" u="none" cap="none" strike="noStrike">
                  <a:solidFill>
                    <a:srgbClr val="7F6000"/>
                  </a:solidFill>
                  <a:latin typeface="Calibri"/>
                  <a:ea typeface="Calibri"/>
                  <a:cs typeface="Calibri"/>
                  <a:sym typeface="Calibri"/>
                </a:rPr>
                <a:t>Nhóm 1</a:t>
              </a:r>
              <a:endParaRPr b="1" i="0" sz="1800" u="none" cap="none" strike="noStrike">
                <a:solidFill>
                  <a:srgbClr val="7F6000"/>
                </a:solidFill>
                <a:latin typeface="Calibri"/>
                <a:ea typeface="Calibri"/>
                <a:cs typeface="Calibri"/>
                <a:sym typeface="Calibri"/>
              </a:endParaRPr>
            </a:p>
          </p:txBody>
        </p:sp>
      </p:grpSp>
      <p:sp>
        <p:nvSpPr>
          <p:cNvPr id="190" name="Google Shape;190;p2"/>
          <p:cNvSpPr/>
          <p:nvPr/>
        </p:nvSpPr>
        <p:spPr>
          <a:xfrm>
            <a:off x="2070418" y="4878748"/>
            <a:ext cx="7974106" cy="977153"/>
          </a:xfrm>
          <a:prstGeom prst="roundRect">
            <a:avLst>
              <a:gd fmla="val 29817" name="adj"/>
            </a:avLst>
          </a:prstGeom>
          <a:solidFill>
            <a:srgbClr val="2CB9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2"/>
          <p:cNvSpPr/>
          <p:nvPr/>
        </p:nvSpPr>
        <p:spPr>
          <a:xfrm>
            <a:off x="810126" y="4893133"/>
            <a:ext cx="10446579" cy="277906"/>
          </a:xfrm>
          <a:prstGeom prst="roundRect">
            <a:avLst>
              <a:gd fmla="val 38029" name="adj"/>
            </a:avLst>
          </a:prstGeom>
          <a:solidFill>
            <a:srgbClr val="F6AE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xit" presetID="1" presetSubtype="0">
                                  <p:stCondLst>
                                    <p:cond delay="200"/>
                                  </p:stCondLst>
                                  <p:childTnLst>
                                    <p:set>
                                      <p:cBhvr>
                                        <p:cTn dur="1" fill="hold">
                                          <p:stCondLst>
                                            <p:cond delay="1"/>
                                          </p:stCondLst>
                                        </p:cTn>
                                        <p:tgtEl>
                                          <p:spTgt spid="185"/>
                                        </p:tgtEl>
                                        <p:attrNameLst>
                                          <p:attrName>style.visibility</p:attrName>
                                        </p:attrNameLst>
                                      </p:cBhvr>
                                      <p:to>
                                        <p:strVal val="hidden"/>
                                      </p:to>
                                    </p:set>
                                  </p:childTnLst>
                                </p:cTn>
                              </p:par>
                              <p:par>
                                <p:cTn fill="hold" nodeType="withEffect" presetClass="entr" presetID="1" presetSubtype="0">
                                  <p:stCondLst>
                                    <p:cond delay="40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xit" presetID="1" presetSubtype="0">
                                  <p:stCondLst>
                                    <p:cond delay="600"/>
                                  </p:stCondLst>
                                  <p:childTnLst>
                                    <p:set>
                                      <p:cBhvr>
                                        <p:cTn dur="1" fill="hold">
                                          <p:stCondLst>
                                            <p:cond delay="1"/>
                                          </p:stCondLst>
                                        </p:cTn>
                                        <p:tgtEl>
                                          <p:spTgt spid="1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0"/>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8" name="Google Shape;808;p30"/>
          <p:cNvSpPr/>
          <p:nvPr/>
        </p:nvSpPr>
        <p:spPr>
          <a:xfrm>
            <a:off x="602902" y="524554"/>
            <a:ext cx="506031" cy="52322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9" name="Google Shape;809;p30"/>
          <p:cNvSpPr/>
          <p:nvPr/>
        </p:nvSpPr>
        <p:spPr>
          <a:xfrm>
            <a:off x="418294" y="356842"/>
            <a:ext cx="875245" cy="858644"/>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30"/>
          <p:cNvSpPr txBox="1"/>
          <p:nvPr/>
        </p:nvSpPr>
        <p:spPr>
          <a:xfrm>
            <a:off x="934460" y="457645"/>
            <a:ext cx="29673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IV. LÃNH ĐẠO</a:t>
            </a:r>
            <a:endParaRPr b="1" sz="2800">
              <a:solidFill>
                <a:srgbClr val="7F6000"/>
              </a:solidFill>
              <a:latin typeface="Calibri"/>
              <a:ea typeface="Calibri"/>
              <a:cs typeface="Calibri"/>
              <a:sym typeface="Calibri"/>
            </a:endParaRPr>
          </a:p>
        </p:txBody>
      </p:sp>
      <p:pic>
        <p:nvPicPr>
          <p:cNvPr descr="Ảnh có chứa mũi tên&#10;&#10;Mô tả được tạo tự động" id="811" name="Google Shape;811;p30"/>
          <p:cNvPicPr preferRelativeResize="0"/>
          <p:nvPr/>
        </p:nvPicPr>
        <p:blipFill rotWithShape="1">
          <a:blip r:embed="rId3">
            <a:alphaModFix/>
          </a:blip>
          <a:srcRect b="0" l="0" r="0" t="0"/>
          <a:stretch/>
        </p:blipFill>
        <p:spPr>
          <a:xfrm>
            <a:off x="912155" y="1003734"/>
            <a:ext cx="635256" cy="423504"/>
          </a:xfrm>
          <a:prstGeom prst="rect">
            <a:avLst/>
          </a:prstGeom>
          <a:noFill/>
          <a:ln>
            <a:noFill/>
          </a:ln>
        </p:spPr>
      </p:pic>
      <p:sp>
        <p:nvSpPr>
          <p:cNvPr id="812" name="Google Shape;812;p30"/>
          <p:cNvSpPr/>
          <p:nvPr/>
        </p:nvSpPr>
        <p:spPr>
          <a:xfrm rot="1941096">
            <a:off x="15470523" y="-1195256"/>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30"/>
          <p:cNvSpPr/>
          <p:nvPr/>
        </p:nvSpPr>
        <p:spPr>
          <a:xfrm rot="1941096">
            <a:off x="-11396817" y="-6709144"/>
            <a:ext cx="8463517" cy="13418289"/>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1"/>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Google Shape;819;p31"/>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Google Shape;820;p31"/>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Google Shape;821;p31"/>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31"/>
          <p:cNvSpPr/>
          <p:nvPr/>
        </p:nvSpPr>
        <p:spPr>
          <a:xfrm>
            <a:off x="-2710542" y="-5150629"/>
            <a:ext cx="17987724" cy="17364399"/>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31"/>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31"/>
          <p:cNvSpPr txBox="1"/>
          <p:nvPr/>
        </p:nvSpPr>
        <p:spPr>
          <a:xfrm>
            <a:off x="4566960" y="7427207"/>
            <a:ext cx="3051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Thanks For Watching!</a:t>
            </a:r>
            <a:endParaRPr/>
          </a:p>
        </p:txBody>
      </p:sp>
      <p:sp>
        <p:nvSpPr>
          <p:cNvPr id="825" name="Google Shape;825;p31"/>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31"/>
          <p:cNvSpPr/>
          <p:nvPr/>
        </p:nvSpPr>
        <p:spPr>
          <a:xfrm>
            <a:off x="418296" y="289933"/>
            <a:ext cx="875245" cy="858644"/>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31"/>
          <p:cNvSpPr txBox="1"/>
          <p:nvPr/>
        </p:nvSpPr>
        <p:spPr>
          <a:xfrm>
            <a:off x="855918" y="357726"/>
            <a:ext cx="29673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IV. LÃNH ĐẠO</a:t>
            </a:r>
            <a:endParaRPr b="1" sz="2800">
              <a:solidFill>
                <a:srgbClr val="7F6000"/>
              </a:solidFill>
              <a:latin typeface="Calibri"/>
              <a:ea typeface="Calibri"/>
              <a:cs typeface="Calibri"/>
              <a:sym typeface="Calibri"/>
            </a:endParaRPr>
          </a:p>
        </p:txBody>
      </p:sp>
      <p:pic>
        <p:nvPicPr>
          <p:cNvPr descr="Ảnh có chứa mũi tên&#10;&#10;Mô tả được tạo tự động" id="828" name="Google Shape;828;p31"/>
          <p:cNvPicPr preferRelativeResize="0"/>
          <p:nvPr/>
        </p:nvPicPr>
        <p:blipFill rotWithShape="1">
          <a:blip r:embed="rId3">
            <a:alphaModFix/>
          </a:blip>
          <a:srcRect b="0" l="0" r="0" t="0"/>
          <a:stretch/>
        </p:blipFill>
        <p:spPr>
          <a:xfrm>
            <a:off x="-1262332" y="1148577"/>
            <a:ext cx="635256" cy="423504"/>
          </a:xfrm>
          <a:prstGeom prst="rect">
            <a:avLst/>
          </a:prstGeom>
          <a:noFill/>
          <a:ln>
            <a:noFill/>
          </a:ln>
        </p:spPr>
      </p:pic>
      <p:pic>
        <p:nvPicPr>
          <p:cNvPr id="829" name="Google Shape;829;p31"/>
          <p:cNvPicPr preferRelativeResize="0"/>
          <p:nvPr/>
        </p:nvPicPr>
        <p:blipFill rotWithShape="1">
          <a:blip r:embed="rId4">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830" name="Google Shape;830;p31"/>
          <p:cNvPicPr preferRelativeResize="0"/>
          <p:nvPr/>
        </p:nvPicPr>
        <p:blipFill rotWithShape="1">
          <a:blip r:embed="rId5">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831" name="Google Shape;831;p31"/>
          <p:cNvPicPr preferRelativeResize="0"/>
          <p:nvPr/>
        </p:nvPicPr>
        <p:blipFill rotWithShape="1">
          <a:blip r:embed="rId6">
            <a:alphaModFix amt="0"/>
          </a:blip>
          <a:srcRect b="0" l="0" r="0" t="0"/>
          <a:stretch/>
        </p:blipFill>
        <p:spPr>
          <a:xfrm rot="-8039338">
            <a:off x="464356" y="1332754"/>
            <a:ext cx="1023308" cy="1023308"/>
          </a:xfrm>
          <a:prstGeom prst="rect">
            <a:avLst/>
          </a:prstGeom>
          <a:noFill/>
          <a:ln>
            <a:noFill/>
          </a:ln>
        </p:spPr>
      </p:pic>
      <p:pic>
        <p:nvPicPr>
          <p:cNvPr id="832" name="Google Shape;832;p31"/>
          <p:cNvPicPr preferRelativeResize="0"/>
          <p:nvPr/>
        </p:nvPicPr>
        <p:blipFill rotWithShape="1">
          <a:blip r:embed="rId7">
            <a:alphaModFix amt="0"/>
          </a:blip>
          <a:srcRect b="0" l="0" r="0" t="0"/>
          <a:stretch/>
        </p:blipFill>
        <p:spPr>
          <a:xfrm rot="-6762176">
            <a:off x="9876944" y="4843630"/>
            <a:ext cx="834652" cy="834652"/>
          </a:xfrm>
          <a:prstGeom prst="rect">
            <a:avLst/>
          </a:prstGeom>
          <a:noFill/>
          <a:ln>
            <a:noFill/>
          </a:ln>
        </p:spPr>
      </p:pic>
      <p:sp>
        <p:nvSpPr>
          <p:cNvPr id="833" name="Google Shape;833;p31"/>
          <p:cNvSpPr txBox="1"/>
          <p:nvPr/>
        </p:nvSpPr>
        <p:spPr>
          <a:xfrm>
            <a:off x="1080933" y="1115557"/>
            <a:ext cx="10569615" cy="5262979"/>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400"/>
              <a:buFont typeface="Calibri"/>
              <a:buAutoNum type="arabicPeriod"/>
            </a:pPr>
            <a:r>
              <a:rPr b="1" lang="vi-VN" sz="2400">
                <a:solidFill>
                  <a:schemeClr val="dk1"/>
                </a:solidFill>
                <a:latin typeface="Calibri"/>
                <a:ea typeface="Calibri"/>
                <a:cs typeface="Calibri"/>
                <a:sym typeface="Calibri"/>
              </a:rPr>
              <a:t>Lãnh đạo là gì?</a:t>
            </a:r>
            <a:endParaRPr/>
          </a:p>
          <a:p>
            <a:pPr indent="-342900" lvl="0" marL="342900" marR="0" rtl="0" algn="just">
              <a:spcBef>
                <a:spcPts val="0"/>
              </a:spcBef>
              <a:spcAft>
                <a:spcPts val="0"/>
              </a:spcAft>
              <a:buClr>
                <a:schemeClr val="dk1"/>
              </a:buClr>
              <a:buSzPts val="2400"/>
              <a:buFont typeface="Arial"/>
              <a:buChar char="‒"/>
            </a:pPr>
            <a:r>
              <a:rPr lang="vi-VN" sz="2400">
                <a:solidFill>
                  <a:schemeClr val="dk1"/>
                </a:solidFill>
                <a:latin typeface="Calibri"/>
                <a:ea typeface="Calibri"/>
                <a:cs typeface="Calibri"/>
                <a:sym typeface="Calibri"/>
              </a:rPr>
              <a:t>Lãnh đạo là một quá trình gây ảnh hưởng đến cá nhân, tập thể và xã hội. Đó là hành động  tìm kiếm sự tham gia tự nguyện của những người khác. Sau đó người dẫn đầu nghiên cứu, sử dụng và phối hợp các hoạt động của mỗi người nhằm vì những mục đích chung.</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400"/>
              <a:buFont typeface="Calibri"/>
              <a:buAutoNum type="arabicPeriod" startAt="2"/>
            </a:pPr>
            <a:r>
              <a:rPr b="1" lang="vi-VN" sz="2400">
                <a:solidFill>
                  <a:schemeClr val="dk1"/>
                </a:solidFill>
                <a:latin typeface="Calibri"/>
                <a:ea typeface="Calibri"/>
                <a:cs typeface="Calibri"/>
                <a:sym typeface="Calibri"/>
              </a:rPr>
              <a:t>Người lãnh đạo </a:t>
            </a:r>
            <a:endParaRPr/>
          </a:p>
          <a:p>
            <a:pPr indent="-342900" lvl="0" marL="342900" marR="0" rtl="0" algn="just">
              <a:spcBef>
                <a:spcPts val="0"/>
              </a:spcBef>
              <a:spcAft>
                <a:spcPts val="0"/>
              </a:spcAft>
              <a:buClr>
                <a:schemeClr val="dk1"/>
              </a:buClr>
              <a:buSzPts val="2400"/>
              <a:buFont typeface="Arial"/>
              <a:buChar char="‒"/>
            </a:pPr>
            <a:r>
              <a:rPr lang="vi-VN" sz="2400">
                <a:solidFill>
                  <a:schemeClr val="dk1"/>
                </a:solidFill>
                <a:latin typeface="Calibri"/>
                <a:ea typeface="Calibri"/>
                <a:cs typeface="Calibri"/>
                <a:sym typeface="Calibri"/>
              </a:rPr>
              <a:t>Người lãnh đạo hoặc tiếng Anh gọi là Leader là người có khả năng gây ảnh hưởng đến những người khác. Bằng năng lực, kinh nghiệm cũng như năng lực cá nhân, họ được nhiều người tin tưởng, ủng hộ. Từ đó, mọi người lựa chọn đi theo sự chỉ đạo của họ</a:t>
            </a:r>
            <a:endParaRPr/>
          </a:p>
          <a:p>
            <a:pPr indent="-342900" lvl="0" marL="342900" marR="0" rtl="0" algn="just">
              <a:spcBef>
                <a:spcPts val="0"/>
              </a:spcBef>
              <a:spcAft>
                <a:spcPts val="0"/>
              </a:spcAft>
              <a:buClr>
                <a:schemeClr val="dk1"/>
              </a:buClr>
              <a:buSzPts val="2400"/>
              <a:buFont typeface="Arial"/>
              <a:buChar char="‒"/>
            </a:pPr>
            <a:r>
              <a:rPr lang="vi-VN" sz="2400">
                <a:solidFill>
                  <a:schemeClr val="dk1"/>
                </a:solidFill>
                <a:latin typeface="Calibri"/>
                <a:ea typeface="Calibri"/>
                <a:cs typeface="Calibri"/>
                <a:sym typeface="Calibri"/>
              </a:rPr>
              <a:t>Người lãnh đạo sử dụng tầm ảnh hưởng của mình để quản lý, điều hành, dẫn dắt đội nhóm. Họ thúc đẩy các thành viên làm việc trên tinh thần tự nguyện, cố gắng vì mục tiêu chung đã đề ra.</a:t>
            </a:r>
            <a:endParaRPr/>
          </a:p>
        </p:txBody>
      </p:sp>
      <p:pic>
        <p:nvPicPr>
          <p:cNvPr descr="Top 10 Phong cách lãnh đạo phổ biến - Làm sao để biết bạn là phong cách nào?" id="834" name="Google Shape;834;p31"/>
          <p:cNvPicPr preferRelativeResize="0"/>
          <p:nvPr/>
        </p:nvPicPr>
        <p:blipFill rotWithShape="1">
          <a:blip r:embed="rId8">
            <a:alphaModFix/>
          </a:blip>
          <a:srcRect b="0" l="0" r="0" t="0"/>
          <a:stretch/>
        </p:blipFill>
        <p:spPr>
          <a:xfrm>
            <a:off x="3849605" y="3075219"/>
            <a:ext cx="4963886" cy="3309257"/>
          </a:xfrm>
          <a:prstGeom prst="rect">
            <a:avLst/>
          </a:prstGeom>
          <a:noFill/>
          <a:ln>
            <a:noFill/>
          </a:ln>
        </p:spPr>
      </p:pic>
      <p:pic>
        <p:nvPicPr>
          <p:cNvPr descr="10 phẩm chất của một nhà lãnh đạo thực thụ" id="835" name="Google Shape;835;p31"/>
          <p:cNvPicPr preferRelativeResize="0"/>
          <p:nvPr/>
        </p:nvPicPr>
        <p:blipFill rotWithShape="1">
          <a:blip r:embed="rId9">
            <a:alphaModFix/>
          </a:blip>
          <a:srcRect b="0" l="0" r="0" t="0"/>
          <a:stretch/>
        </p:blipFill>
        <p:spPr>
          <a:xfrm>
            <a:off x="4124446" y="414431"/>
            <a:ext cx="5116525" cy="30260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xEl>
                                              <p:pRg end="0" st="0"/>
                                            </p:txEl>
                                          </p:spTgt>
                                        </p:tgtEl>
                                        <p:attrNameLst>
                                          <p:attrName>style.visibility</p:attrName>
                                        </p:attrNameLst>
                                      </p:cBhvr>
                                      <p:to>
                                        <p:strVal val="visible"/>
                                      </p:to>
                                    </p:set>
                                    <p:animEffect filter="fade" transition="in">
                                      <p:cBhvr>
                                        <p:cTn dur="500"/>
                                        <p:tgtEl>
                                          <p:spTgt spid="8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xEl>
                                              <p:pRg end="1" st="1"/>
                                            </p:txEl>
                                          </p:spTgt>
                                        </p:tgtEl>
                                        <p:attrNameLst>
                                          <p:attrName>style.visibility</p:attrName>
                                        </p:attrNameLst>
                                      </p:cBhvr>
                                      <p:to>
                                        <p:strVal val="visible"/>
                                      </p:to>
                                    </p:set>
                                    <p:animEffect filter="fade" transition="in">
                                      <p:cBhvr>
                                        <p:cTn dur="500"/>
                                        <p:tgtEl>
                                          <p:spTgt spid="8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xEl>
                                              <p:pRg end="2" st="2"/>
                                            </p:txEl>
                                          </p:spTgt>
                                        </p:tgtEl>
                                        <p:attrNameLst>
                                          <p:attrName>style.visibility</p:attrName>
                                        </p:attrNameLst>
                                      </p:cBhvr>
                                      <p:to>
                                        <p:strVal val="visible"/>
                                      </p:to>
                                    </p:set>
                                    <p:animEffect filter="fade" transition="in">
                                      <p:cBhvr>
                                        <p:cTn dur="500"/>
                                        <p:tgtEl>
                                          <p:spTgt spid="8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xEl>
                                              <p:pRg end="3" st="3"/>
                                            </p:txEl>
                                          </p:spTgt>
                                        </p:tgtEl>
                                        <p:attrNameLst>
                                          <p:attrName>style.visibility</p:attrName>
                                        </p:attrNameLst>
                                      </p:cBhvr>
                                      <p:to>
                                        <p:strVal val="visible"/>
                                      </p:to>
                                    </p:set>
                                    <p:animEffect filter="fade" transition="in">
                                      <p:cBhvr>
                                        <p:cTn dur="500"/>
                                        <p:tgtEl>
                                          <p:spTgt spid="8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xEl>
                                              <p:pRg end="4" st="4"/>
                                            </p:txEl>
                                          </p:spTgt>
                                        </p:tgtEl>
                                        <p:attrNameLst>
                                          <p:attrName>style.visibility</p:attrName>
                                        </p:attrNameLst>
                                      </p:cBhvr>
                                      <p:to>
                                        <p:strVal val="visible"/>
                                      </p:to>
                                    </p:set>
                                    <p:animEffect filter="fade" transition="in">
                                      <p:cBhvr>
                                        <p:cTn dur="500"/>
                                        <p:tgtEl>
                                          <p:spTgt spid="8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xEl>
                                              <p:pRg end="5" st="5"/>
                                            </p:txEl>
                                          </p:spTgt>
                                        </p:tgtEl>
                                        <p:attrNameLst>
                                          <p:attrName>style.visibility</p:attrName>
                                        </p:attrNameLst>
                                      </p:cBhvr>
                                      <p:to>
                                        <p:strVal val="visible"/>
                                      </p:to>
                                    </p:set>
                                    <p:animEffect filter="fade" transition="in">
                                      <p:cBhvr>
                                        <p:cTn dur="500"/>
                                        <p:tgtEl>
                                          <p:spTgt spid="8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34"/>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33"/>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1" name="Google Shape;841;p33"/>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33"/>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33"/>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Google Shape;844;p33"/>
          <p:cNvSpPr/>
          <p:nvPr/>
        </p:nvSpPr>
        <p:spPr>
          <a:xfrm>
            <a:off x="-2710542" y="-5150629"/>
            <a:ext cx="17987724" cy="17364399"/>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33"/>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6" name="Google Shape;846;p33"/>
          <p:cNvSpPr txBox="1"/>
          <p:nvPr/>
        </p:nvSpPr>
        <p:spPr>
          <a:xfrm>
            <a:off x="4566960" y="7427207"/>
            <a:ext cx="3051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Thanks For Watching!</a:t>
            </a:r>
            <a:endParaRPr/>
          </a:p>
        </p:txBody>
      </p:sp>
      <p:sp>
        <p:nvSpPr>
          <p:cNvPr id="847" name="Google Shape;847;p33"/>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8" name="Google Shape;848;p33"/>
          <p:cNvSpPr/>
          <p:nvPr/>
        </p:nvSpPr>
        <p:spPr>
          <a:xfrm>
            <a:off x="418296" y="289933"/>
            <a:ext cx="875245" cy="858644"/>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9" name="Google Shape;849;p33"/>
          <p:cNvSpPr txBox="1"/>
          <p:nvPr/>
        </p:nvSpPr>
        <p:spPr>
          <a:xfrm>
            <a:off x="855918" y="357726"/>
            <a:ext cx="29673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IV. LÃNH ĐẠO</a:t>
            </a:r>
            <a:endParaRPr b="1" sz="2800">
              <a:solidFill>
                <a:srgbClr val="7F6000"/>
              </a:solidFill>
              <a:latin typeface="Calibri"/>
              <a:ea typeface="Calibri"/>
              <a:cs typeface="Calibri"/>
              <a:sym typeface="Calibri"/>
            </a:endParaRPr>
          </a:p>
        </p:txBody>
      </p:sp>
      <p:pic>
        <p:nvPicPr>
          <p:cNvPr descr="Ảnh có chứa mũi tên&#10;&#10;Mô tả được tạo tự động" id="850" name="Google Shape;850;p33"/>
          <p:cNvPicPr preferRelativeResize="0"/>
          <p:nvPr/>
        </p:nvPicPr>
        <p:blipFill rotWithShape="1">
          <a:blip r:embed="rId3">
            <a:alphaModFix/>
          </a:blip>
          <a:srcRect b="0" l="0" r="0" t="0"/>
          <a:stretch/>
        </p:blipFill>
        <p:spPr>
          <a:xfrm>
            <a:off x="-1262332" y="1148577"/>
            <a:ext cx="635256" cy="423504"/>
          </a:xfrm>
          <a:prstGeom prst="rect">
            <a:avLst/>
          </a:prstGeom>
          <a:noFill/>
          <a:ln>
            <a:noFill/>
          </a:ln>
        </p:spPr>
      </p:pic>
      <p:pic>
        <p:nvPicPr>
          <p:cNvPr id="851" name="Google Shape;851;p33"/>
          <p:cNvPicPr preferRelativeResize="0"/>
          <p:nvPr/>
        </p:nvPicPr>
        <p:blipFill rotWithShape="1">
          <a:blip r:embed="rId4">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852" name="Google Shape;852;p33"/>
          <p:cNvPicPr preferRelativeResize="0"/>
          <p:nvPr/>
        </p:nvPicPr>
        <p:blipFill rotWithShape="1">
          <a:blip r:embed="rId5">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853" name="Google Shape;853;p33"/>
          <p:cNvPicPr preferRelativeResize="0"/>
          <p:nvPr/>
        </p:nvPicPr>
        <p:blipFill rotWithShape="1">
          <a:blip r:embed="rId6">
            <a:alphaModFix amt="0"/>
          </a:blip>
          <a:srcRect b="0" l="0" r="0" t="0"/>
          <a:stretch/>
        </p:blipFill>
        <p:spPr>
          <a:xfrm rot="-8039338">
            <a:off x="464356" y="1332754"/>
            <a:ext cx="1023308" cy="1023308"/>
          </a:xfrm>
          <a:prstGeom prst="rect">
            <a:avLst/>
          </a:prstGeom>
          <a:noFill/>
          <a:ln>
            <a:noFill/>
          </a:ln>
        </p:spPr>
      </p:pic>
      <p:pic>
        <p:nvPicPr>
          <p:cNvPr id="854" name="Google Shape;854;p33"/>
          <p:cNvPicPr preferRelativeResize="0"/>
          <p:nvPr/>
        </p:nvPicPr>
        <p:blipFill rotWithShape="1">
          <a:blip r:embed="rId7">
            <a:alphaModFix amt="0"/>
          </a:blip>
          <a:srcRect b="0" l="0" r="0" t="0"/>
          <a:stretch/>
        </p:blipFill>
        <p:spPr>
          <a:xfrm rot="-6762176">
            <a:off x="9876944" y="4843630"/>
            <a:ext cx="834652" cy="834652"/>
          </a:xfrm>
          <a:prstGeom prst="rect">
            <a:avLst/>
          </a:prstGeom>
          <a:noFill/>
          <a:ln>
            <a:noFill/>
          </a:ln>
        </p:spPr>
      </p:pic>
      <p:sp>
        <p:nvSpPr>
          <p:cNvPr id="855" name="Google Shape;855;p33"/>
          <p:cNvSpPr txBox="1"/>
          <p:nvPr/>
        </p:nvSpPr>
        <p:spPr>
          <a:xfrm>
            <a:off x="1078679" y="1093017"/>
            <a:ext cx="7123482" cy="5262979"/>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400"/>
              <a:buFont typeface="Calibri"/>
              <a:buAutoNum type="arabicPeriod" startAt="3"/>
            </a:pPr>
            <a:r>
              <a:rPr b="1" lang="vi-VN" sz="2400">
                <a:solidFill>
                  <a:schemeClr val="dk1"/>
                </a:solidFill>
                <a:latin typeface="Calibri"/>
                <a:ea typeface="Calibri"/>
                <a:cs typeface="Calibri"/>
                <a:sym typeface="Calibri"/>
              </a:rPr>
              <a:t>Tố chất người lãnh đạo</a:t>
            </a:r>
            <a:endParaRPr b="1" sz="2400">
              <a:solidFill>
                <a:schemeClr val="dk1"/>
              </a:solidFill>
              <a:latin typeface="Calibri"/>
              <a:ea typeface="Calibri"/>
              <a:cs typeface="Calibri"/>
              <a:sym typeface="Calibri"/>
            </a:endParaRPr>
          </a:p>
          <a:p>
            <a:pPr indent="0" lvl="1" marL="457200" marR="0" rtl="0" algn="just">
              <a:spcBef>
                <a:spcPts val="0"/>
              </a:spcBef>
              <a:spcAft>
                <a:spcPts val="0"/>
              </a:spcAft>
              <a:buNone/>
            </a:pPr>
            <a:r>
              <a:rPr b="0" i="1" lang="vi-VN" sz="2400" u="none" cap="none" strike="noStrike">
                <a:solidFill>
                  <a:schemeClr val="dk1"/>
                </a:solidFill>
                <a:latin typeface="Calibri"/>
                <a:ea typeface="Calibri"/>
                <a:cs typeface="Calibri"/>
                <a:sym typeface="Calibri"/>
              </a:rPr>
              <a:t>3.2. Tầm nhìn và sự quyết đoán</a:t>
            </a:r>
            <a:endParaRPr/>
          </a:p>
          <a:p>
            <a:pPr indent="-342900" lvl="1" marL="800100" marR="0" rtl="0" algn="just">
              <a:spcBef>
                <a:spcPts val="0"/>
              </a:spcBef>
              <a:spcAft>
                <a:spcPts val="0"/>
              </a:spcAft>
              <a:buClr>
                <a:schemeClr val="dk1"/>
              </a:buClr>
              <a:buSzPts val="2400"/>
              <a:buFont typeface="Arial"/>
              <a:buChar char="‒"/>
            </a:pPr>
            <a:r>
              <a:rPr b="0" i="0" lang="vi-VN" sz="2400" u="none" cap="none" strike="noStrike">
                <a:solidFill>
                  <a:schemeClr val="dk1"/>
                </a:solidFill>
                <a:latin typeface="Calibri"/>
                <a:ea typeface="Calibri"/>
                <a:cs typeface="Calibri"/>
                <a:sym typeface="Calibri"/>
              </a:rPr>
              <a:t>Trên thương trường luôn có nhiều cơ hội cũng như khó khăn, thử thách. Vì vậy, người lãnh đạo bắt buộc phải có khả năng nhìn xa trông rộng để dẫn dắt đội nhóm. Như vậy doanh nghiệp mới vượt qua thách thức, đón nhận những cơ hội mới trong tương lai.</a:t>
            </a:r>
            <a:endParaRPr/>
          </a:p>
          <a:p>
            <a:pPr indent="-342900" lvl="1" marL="800100" marR="0" rtl="0" algn="just">
              <a:spcBef>
                <a:spcPts val="0"/>
              </a:spcBef>
              <a:spcAft>
                <a:spcPts val="0"/>
              </a:spcAft>
              <a:buClr>
                <a:schemeClr val="dk1"/>
              </a:buClr>
              <a:buSzPts val="2400"/>
              <a:buFont typeface="Arial"/>
              <a:buChar char="‒"/>
            </a:pPr>
            <a:r>
              <a:rPr b="0" i="0" lang="vi-VN" sz="2400" u="none" cap="none" strike="noStrike">
                <a:solidFill>
                  <a:schemeClr val="dk1"/>
                </a:solidFill>
                <a:latin typeface="Calibri"/>
                <a:ea typeface="Calibri"/>
                <a:cs typeface="Calibri"/>
                <a:sym typeface="Calibri"/>
              </a:rPr>
              <a:t>Mỗi giai đoạn phát triển, cơ hội luôn luôn ẩn sâu bên trong những khó khăn. Lúc này, tính quyết đoán của người lãnh đạo trở thành chìa khóa mở ra cơ hội.</a:t>
            </a:r>
            <a:endParaRPr/>
          </a:p>
          <a:p>
            <a:pPr indent="0" lvl="1" marL="457200" marR="0" rtl="0" algn="just">
              <a:spcBef>
                <a:spcPts val="0"/>
              </a:spcBef>
              <a:spcAft>
                <a:spcPts val="0"/>
              </a:spcAft>
              <a:buNone/>
            </a:pPr>
            <a:r>
              <a:t/>
            </a:r>
            <a:endParaRPr b="0" i="1" sz="24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descr="List Sách hay về sự quyết đoán - WiiBook" id="856" name="Google Shape;856;p33"/>
          <p:cNvPicPr preferRelativeResize="0"/>
          <p:nvPr/>
        </p:nvPicPr>
        <p:blipFill rotWithShape="1">
          <a:blip r:embed="rId8">
            <a:alphaModFix/>
          </a:blip>
          <a:srcRect b="0" l="0" r="0" t="0"/>
          <a:stretch/>
        </p:blipFill>
        <p:spPr>
          <a:xfrm>
            <a:off x="8075490" y="3627307"/>
            <a:ext cx="4137338" cy="3045557"/>
          </a:xfrm>
          <a:prstGeom prst="rect">
            <a:avLst/>
          </a:prstGeom>
          <a:noFill/>
          <a:ln>
            <a:noFill/>
          </a:ln>
        </p:spPr>
      </p:pic>
      <p:pic>
        <p:nvPicPr>
          <p:cNvPr descr="Quyết đoán là gì? Người quyết đoán là người như thế nào ?" id="857" name="Google Shape;857;p33"/>
          <p:cNvPicPr preferRelativeResize="0"/>
          <p:nvPr/>
        </p:nvPicPr>
        <p:blipFill rotWithShape="1">
          <a:blip r:embed="rId9">
            <a:alphaModFix/>
          </a:blip>
          <a:srcRect b="0" l="0" r="0" t="0"/>
          <a:stretch/>
        </p:blipFill>
        <p:spPr>
          <a:xfrm>
            <a:off x="8348458" y="341317"/>
            <a:ext cx="4317759" cy="32383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2"/>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3" name="Google Shape;863;p32"/>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p32"/>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Google Shape;865;p32"/>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p32"/>
          <p:cNvSpPr/>
          <p:nvPr/>
        </p:nvSpPr>
        <p:spPr>
          <a:xfrm>
            <a:off x="-2710542" y="-5150629"/>
            <a:ext cx="17987724" cy="17364399"/>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32"/>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32"/>
          <p:cNvSpPr txBox="1"/>
          <p:nvPr/>
        </p:nvSpPr>
        <p:spPr>
          <a:xfrm>
            <a:off x="4566960" y="7427207"/>
            <a:ext cx="3051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Thanks For Watching!</a:t>
            </a:r>
            <a:endParaRPr/>
          </a:p>
        </p:txBody>
      </p:sp>
      <p:sp>
        <p:nvSpPr>
          <p:cNvPr id="869" name="Google Shape;869;p32"/>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p32"/>
          <p:cNvSpPr/>
          <p:nvPr/>
        </p:nvSpPr>
        <p:spPr>
          <a:xfrm>
            <a:off x="418296" y="289933"/>
            <a:ext cx="875245" cy="858644"/>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1" name="Google Shape;871;p32"/>
          <p:cNvSpPr txBox="1"/>
          <p:nvPr/>
        </p:nvSpPr>
        <p:spPr>
          <a:xfrm>
            <a:off x="855918" y="357726"/>
            <a:ext cx="29673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IV. LÃNH ĐẠO</a:t>
            </a:r>
            <a:endParaRPr b="1" sz="2800">
              <a:solidFill>
                <a:srgbClr val="7F6000"/>
              </a:solidFill>
              <a:latin typeface="Calibri"/>
              <a:ea typeface="Calibri"/>
              <a:cs typeface="Calibri"/>
              <a:sym typeface="Calibri"/>
            </a:endParaRPr>
          </a:p>
        </p:txBody>
      </p:sp>
      <p:pic>
        <p:nvPicPr>
          <p:cNvPr descr="Ảnh có chứa mũi tên&#10;&#10;Mô tả được tạo tự động" id="872" name="Google Shape;872;p32"/>
          <p:cNvPicPr preferRelativeResize="0"/>
          <p:nvPr/>
        </p:nvPicPr>
        <p:blipFill rotWithShape="1">
          <a:blip r:embed="rId3">
            <a:alphaModFix/>
          </a:blip>
          <a:srcRect b="0" l="0" r="0" t="0"/>
          <a:stretch/>
        </p:blipFill>
        <p:spPr>
          <a:xfrm>
            <a:off x="-1262332" y="1148577"/>
            <a:ext cx="635256" cy="423504"/>
          </a:xfrm>
          <a:prstGeom prst="rect">
            <a:avLst/>
          </a:prstGeom>
          <a:noFill/>
          <a:ln>
            <a:noFill/>
          </a:ln>
        </p:spPr>
      </p:pic>
      <p:pic>
        <p:nvPicPr>
          <p:cNvPr id="873" name="Google Shape;873;p32"/>
          <p:cNvPicPr preferRelativeResize="0"/>
          <p:nvPr/>
        </p:nvPicPr>
        <p:blipFill rotWithShape="1">
          <a:blip r:embed="rId4">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874" name="Google Shape;874;p32"/>
          <p:cNvPicPr preferRelativeResize="0"/>
          <p:nvPr/>
        </p:nvPicPr>
        <p:blipFill rotWithShape="1">
          <a:blip r:embed="rId5">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875" name="Google Shape;875;p32"/>
          <p:cNvPicPr preferRelativeResize="0"/>
          <p:nvPr/>
        </p:nvPicPr>
        <p:blipFill rotWithShape="1">
          <a:blip r:embed="rId6">
            <a:alphaModFix amt="0"/>
          </a:blip>
          <a:srcRect b="0" l="0" r="0" t="0"/>
          <a:stretch/>
        </p:blipFill>
        <p:spPr>
          <a:xfrm rot="-8039338">
            <a:off x="464356" y="1332754"/>
            <a:ext cx="1023308" cy="1023308"/>
          </a:xfrm>
          <a:prstGeom prst="rect">
            <a:avLst/>
          </a:prstGeom>
          <a:noFill/>
          <a:ln>
            <a:noFill/>
          </a:ln>
        </p:spPr>
      </p:pic>
      <p:pic>
        <p:nvPicPr>
          <p:cNvPr id="876" name="Google Shape;876;p32"/>
          <p:cNvPicPr preferRelativeResize="0"/>
          <p:nvPr/>
        </p:nvPicPr>
        <p:blipFill rotWithShape="1">
          <a:blip r:embed="rId7">
            <a:alphaModFix amt="0"/>
          </a:blip>
          <a:srcRect b="0" l="0" r="0" t="0"/>
          <a:stretch/>
        </p:blipFill>
        <p:spPr>
          <a:xfrm rot="-6762176">
            <a:off x="9876944" y="4843630"/>
            <a:ext cx="834652" cy="834652"/>
          </a:xfrm>
          <a:prstGeom prst="rect">
            <a:avLst/>
          </a:prstGeom>
          <a:noFill/>
          <a:ln>
            <a:noFill/>
          </a:ln>
        </p:spPr>
      </p:pic>
      <p:sp>
        <p:nvSpPr>
          <p:cNvPr id="877" name="Google Shape;877;p32"/>
          <p:cNvSpPr txBox="1"/>
          <p:nvPr/>
        </p:nvSpPr>
        <p:spPr>
          <a:xfrm>
            <a:off x="1050676" y="1105972"/>
            <a:ext cx="10569615" cy="4154984"/>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400"/>
              <a:buFont typeface="Calibri"/>
              <a:buAutoNum type="arabicPeriod" startAt="3"/>
            </a:pPr>
            <a:r>
              <a:rPr b="1" lang="vi-VN" sz="2400">
                <a:solidFill>
                  <a:schemeClr val="dk1"/>
                </a:solidFill>
                <a:latin typeface="Calibri"/>
                <a:ea typeface="Calibri"/>
                <a:cs typeface="Calibri"/>
                <a:sym typeface="Calibri"/>
              </a:rPr>
              <a:t>Tố chất người lãnh đạo</a:t>
            </a:r>
            <a:endParaRPr b="1" sz="2400">
              <a:solidFill>
                <a:schemeClr val="dk1"/>
              </a:solidFill>
              <a:latin typeface="Calibri"/>
              <a:ea typeface="Calibri"/>
              <a:cs typeface="Calibri"/>
              <a:sym typeface="Calibri"/>
            </a:endParaRPr>
          </a:p>
          <a:p>
            <a:pPr indent="0" lvl="1" marL="457200" marR="0" rtl="0" algn="just">
              <a:spcBef>
                <a:spcPts val="0"/>
              </a:spcBef>
              <a:spcAft>
                <a:spcPts val="0"/>
              </a:spcAft>
              <a:buNone/>
            </a:pPr>
            <a:r>
              <a:rPr b="0" i="1" lang="vi-VN" sz="2400" u="none" cap="none" strike="noStrike">
                <a:solidFill>
                  <a:schemeClr val="dk1"/>
                </a:solidFill>
                <a:latin typeface="Calibri"/>
                <a:ea typeface="Calibri"/>
                <a:cs typeface="Calibri"/>
                <a:sym typeface="Calibri"/>
              </a:rPr>
              <a:t>3.1. Tố chất ham học hỏi</a:t>
            </a:r>
            <a:endParaRPr b="0" i="1" sz="24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2400"/>
              <a:buFont typeface="Arial"/>
              <a:buChar char="‒"/>
            </a:pPr>
            <a:r>
              <a:rPr b="0" i="0" lang="vi-VN" sz="2400" u="none" cap="none" strike="noStrike">
                <a:solidFill>
                  <a:schemeClr val="dk1"/>
                </a:solidFill>
                <a:latin typeface="Calibri"/>
                <a:ea typeface="Calibri"/>
                <a:cs typeface="Calibri"/>
                <a:sym typeface="Calibri"/>
              </a:rPr>
              <a:t>Một người lãnh đạo thiếu kiến thức, kĩ năng chuyên môn thì không thể làm tốt được nhiệm vụ. Họ không thể hoàn thành tốt các công việc trong đội nhóm cũng như không thể chỉ dạy cho những người khác.</a:t>
            </a:r>
            <a:endParaRPr/>
          </a:p>
          <a:p>
            <a:pPr indent="-342900" lvl="1" marL="800100" marR="0" rtl="0" algn="just">
              <a:spcBef>
                <a:spcPts val="0"/>
              </a:spcBef>
              <a:spcAft>
                <a:spcPts val="0"/>
              </a:spcAft>
              <a:buClr>
                <a:schemeClr val="dk1"/>
              </a:buClr>
              <a:buSzPts val="2400"/>
              <a:buFont typeface="Arial"/>
              <a:buChar char="‒"/>
            </a:pPr>
            <a:r>
              <a:rPr b="0" i="0" lang="vi-VN" sz="2400" u="none" cap="none" strike="noStrike">
                <a:solidFill>
                  <a:schemeClr val="dk1"/>
                </a:solidFill>
                <a:latin typeface="Calibri"/>
                <a:ea typeface="Calibri"/>
                <a:cs typeface="Calibri"/>
                <a:sym typeface="Calibri"/>
              </a:rPr>
              <a:t>Xã hội luôn không ngừng vận động và phát triển, doanh nghiệp cũng đang liên tục đổi mới để bứt phá. Do đó, người lãnh đạo cần có tinh thần học hỏi, tiếp thu cái mới để nâng cao hiểu biết, hoàn thiện bản than.</a:t>
            </a:r>
            <a:endParaRPr b="0" i="0" sz="24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1" sz="24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descr="KỸ NĂNG ĐỌC SÁCH" id="878" name="Google Shape;878;p32"/>
          <p:cNvPicPr preferRelativeResize="0"/>
          <p:nvPr/>
        </p:nvPicPr>
        <p:blipFill rotWithShape="1">
          <a:blip r:embed="rId8">
            <a:alphaModFix/>
          </a:blip>
          <a:srcRect b="0" l="0" r="0" t="0"/>
          <a:stretch/>
        </p:blipFill>
        <p:spPr>
          <a:xfrm>
            <a:off x="3998422" y="4181023"/>
            <a:ext cx="4734638" cy="310556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36"/>
          <p:cNvSpPr/>
          <p:nvPr/>
        </p:nvSpPr>
        <p:spPr>
          <a:xfrm>
            <a:off x="0" y="0"/>
            <a:ext cx="1221378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p36"/>
          <p:cNvSpPr/>
          <p:nvPr/>
        </p:nvSpPr>
        <p:spPr>
          <a:xfrm>
            <a:off x="438150" y="769581"/>
            <a:ext cx="11315700" cy="5839311"/>
          </a:xfrm>
          <a:prstGeom prst="roundRect">
            <a:avLst>
              <a:gd fmla="val 6207" name="adj"/>
            </a:avLst>
          </a:prstGeom>
          <a:solidFill>
            <a:srgbClr val="7F6000"/>
          </a:solidFill>
          <a:ln>
            <a:noFill/>
          </a:ln>
        </p:spPr>
        <p:txBody>
          <a:bodyPr anchorCtr="0" anchor="ctr" bIns="45700" lIns="91425" spcFirstLastPara="1" rIns="91425" wrap="square" tIns="45700">
            <a:noAutofit/>
          </a:bodyPr>
          <a:lstStyle/>
          <a:p>
            <a:pPr indent="-457200" lvl="0" marL="457200" marR="0" rtl="0" algn="l">
              <a:spcBef>
                <a:spcPts val="0"/>
              </a:spcBef>
              <a:spcAft>
                <a:spcPts val="0"/>
              </a:spcAft>
              <a:buClr>
                <a:schemeClr val="lt1"/>
              </a:buClr>
              <a:buSzPts val="2400"/>
              <a:buFont typeface="Calibri"/>
              <a:buAutoNum type="arabicPeriod"/>
            </a:pPr>
            <a:r>
              <a:rPr b="1" lang="vi-VN" sz="2400">
                <a:solidFill>
                  <a:schemeClr val="lt1"/>
                </a:solidFill>
                <a:latin typeface="Calibri"/>
                <a:ea typeface="Calibri"/>
                <a:cs typeface="Calibri"/>
                <a:sym typeface="Calibri"/>
              </a:rPr>
              <a:t>Khái niệm.</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là quá trình so sánh giữa mục tiêu và chỉ tiêu kế hoạch với kết quả thực tế đã đạt được trong từng khoảng thời gian bảo đảm cho họat động thực tế phù hợp với kế hoạch đã đề ra.</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Đó là quá trình kiểm tra theo dõi quá trình hoạt động của doanh nghiệp thông qua việc thiết lập hệ thống thông tin quản trị, các tiêu chuẩn đo lường, đánh giá và thu thập các thông tin nhằm xử lý điều chỉnh các hoạt động của tổ chức sao cho quá trình thực hiện phù hợp với mục tiêu của doanh nghiệp. Để có thể thực hiện các điều chỉnh cần thiết, nhà quản trị cần theo dõi các hoạt động đang diễn ra, so sánh kết quả với tiêu chuẩn.</a:t>
            </a:r>
            <a:endParaRPr/>
          </a:p>
        </p:txBody>
      </p:sp>
      <p:sp>
        <p:nvSpPr>
          <p:cNvPr id="885" name="Google Shape;885;p36"/>
          <p:cNvSpPr/>
          <p:nvPr/>
        </p:nvSpPr>
        <p:spPr>
          <a:xfrm>
            <a:off x="-2820867" y="-2886066"/>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36"/>
          <p:cNvSpPr/>
          <p:nvPr/>
        </p:nvSpPr>
        <p:spPr>
          <a:xfrm>
            <a:off x="11765059" y="5624374"/>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7" name="Google Shape;887;p36"/>
          <p:cNvSpPr txBox="1"/>
          <p:nvPr/>
        </p:nvSpPr>
        <p:spPr>
          <a:xfrm>
            <a:off x="3767328" y="61695"/>
            <a:ext cx="46573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chemeClr val="dk1"/>
                </a:solidFill>
                <a:latin typeface="Arial"/>
                <a:ea typeface="Arial"/>
                <a:cs typeface="Arial"/>
                <a:sym typeface="Arial"/>
              </a:rPr>
              <a:t>V. KIỂM TRA</a:t>
            </a:r>
            <a:endParaRPr/>
          </a:p>
        </p:txBody>
      </p:sp>
      <p:sp>
        <p:nvSpPr>
          <p:cNvPr id="888" name="Google Shape;888;p36"/>
          <p:cNvSpPr/>
          <p:nvPr/>
        </p:nvSpPr>
        <p:spPr>
          <a:xfrm>
            <a:off x="12213780" y="-3488154"/>
            <a:ext cx="3929988" cy="3903792"/>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wall, person, indoor, clothing&#10;&#10;Description automatically generated" id="889" name="Google Shape;889;p36"/>
          <p:cNvPicPr preferRelativeResize="0"/>
          <p:nvPr/>
        </p:nvPicPr>
        <p:blipFill rotWithShape="1">
          <a:blip r:embed="rId3">
            <a:alphaModFix/>
          </a:blip>
          <a:srcRect b="0" l="0" r="0" t="0"/>
          <a:stretch/>
        </p:blipFill>
        <p:spPr>
          <a:xfrm rot="10584257">
            <a:off x="6360962" y="7544105"/>
            <a:ext cx="1914202" cy="1914202"/>
          </a:xfrm>
          <a:prstGeom prst="roundRect">
            <a:avLst>
              <a:gd fmla="val 16667" name="adj"/>
            </a:avLst>
          </a:prstGeom>
          <a:noFill/>
          <a:ln>
            <a:noFill/>
          </a:ln>
        </p:spPr>
      </p:pic>
      <p:pic>
        <p:nvPicPr>
          <p:cNvPr descr="A person wearing a hat&#10;&#10;Description automatically generated with medium confidence" id="890" name="Google Shape;890;p36"/>
          <p:cNvPicPr preferRelativeResize="0"/>
          <p:nvPr/>
        </p:nvPicPr>
        <p:blipFill rotWithShape="1">
          <a:blip r:embed="rId4">
            <a:alphaModFix/>
          </a:blip>
          <a:srcRect b="0" l="0" r="0" t="0"/>
          <a:stretch/>
        </p:blipFill>
        <p:spPr>
          <a:xfrm rot="10584257">
            <a:off x="9019132" y="11015165"/>
            <a:ext cx="1878234" cy="1878234"/>
          </a:xfrm>
          <a:prstGeom prst="roundRect">
            <a:avLst>
              <a:gd fmla="val 16667" name="adj"/>
            </a:avLst>
          </a:prstGeom>
          <a:noFill/>
          <a:ln>
            <a:noFill/>
          </a:ln>
        </p:spPr>
      </p:pic>
      <p:pic>
        <p:nvPicPr>
          <p:cNvPr descr="A person with blonde hair&#10;&#10;Description automatically generated with medium confidence" id="891" name="Google Shape;891;p36"/>
          <p:cNvPicPr preferRelativeResize="0"/>
          <p:nvPr/>
        </p:nvPicPr>
        <p:blipFill rotWithShape="1">
          <a:blip r:embed="rId5">
            <a:alphaModFix/>
          </a:blip>
          <a:srcRect b="0" l="0" r="0" t="0"/>
          <a:stretch/>
        </p:blipFill>
        <p:spPr>
          <a:xfrm rot="10584257">
            <a:off x="6326423" y="15379426"/>
            <a:ext cx="2076450" cy="2200275"/>
          </a:xfrm>
          <a:prstGeom prst="roundRect">
            <a:avLst>
              <a:gd fmla="val 16667" name="adj"/>
            </a:avLst>
          </a:prstGeom>
          <a:noFill/>
          <a:ln>
            <a:noFill/>
          </a:ln>
        </p:spPr>
      </p:pic>
      <p:pic>
        <p:nvPicPr>
          <p:cNvPr descr="A person with her eyes closed&#10;&#10;Description automatically generated with medium confidence" id="892" name="Google Shape;892;p36"/>
          <p:cNvPicPr preferRelativeResize="0"/>
          <p:nvPr/>
        </p:nvPicPr>
        <p:blipFill rotWithShape="1">
          <a:blip r:embed="rId6">
            <a:alphaModFix/>
          </a:blip>
          <a:srcRect b="0" l="18250" r="18249" t="0"/>
          <a:stretch/>
        </p:blipFill>
        <p:spPr>
          <a:xfrm rot="10584257">
            <a:off x="8920024" y="20882049"/>
            <a:ext cx="2076450" cy="2076450"/>
          </a:xfrm>
          <a:prstGeom prst="roundRect">
            <a:avLst>
              <a:gd fmla="val 16667" name="adj"/>
            </a:avLst>
          </a:prstGeom>
          <a:noFill/>
          <a:ln>
            <a:noFill/>
          </a:ln>
        </p:spPr>
      </p:pic>
      <p:sp>
        <p:nvSpPr>
          <p:cNvPr id="893" name="Google Shape;893;p36"/>
          <p:cNvSpPr/>
          <p:nvPr/>
        </p:nvSpPr>
        <p:spPr>
          <a:xfrm>
            <a:off x="5974047" y="12886469"/>
            <a:ext cx="526553" cy="5196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4" name="Google Shape;894;p36"/>
          <p:cNvSpPr/>
          <p:nvPr/>
        </p:nvSpPr>
        <p:spPr>
          <a:xfrm>
            <a:off x="10620925" y="18326634"/>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5" name="Google Shape;895;p36"/>
          <p:cNvSpPr/>
          <p:nvPr/>
        </p:nvSpPr>
        <p:spPr>
          <a:xfrm>
            <a:off x="3181062" y="1991867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6" name="Google Shape;896;p36"/>
          <p:cNvSpPr/>
          <p:nvPr/>
        </p:nvSpPr>
        <p:spPr>
          <a:xfrm>
            <a:off x="12439659" y="1985052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36"/>
          <p:cNvSpPr/>
          <p:nvPr/>
        </p:nvSpPr>
        <p:spPr>
          <a:xfrm>
            <a:off x="6763877" y="21708899"/>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Google Shape;898;p36"/>
          <p:cNvSpPr/>
          <p:nvPr/>
        </p:nvSpPr>
        <p:spPr>
          <a:xfrm>
            <a:off x="10666919" y="15778272"/>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Google Shape;899;p36"/>
          <p:cNvSpPr/>
          <p:nvPr/>
        </p:nvSpPr>
        <p:spPr>
          <a:xfrm>
            <a:off x="4051308" y="15158682"/>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36"/>
          <p:cNvSpPr/>
          <p:nvPr/>
        </p:nvSpPr>
        <p:spPr>
          <a:xfrm>
            <a:off x="13275049" y="15370057"/>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01" name="Google Shape;901;p36"/>
          <p:cNvGrpSpPr/>
          <p:nvPr/>
        </p:nvGrpSpPr>
        <p:grpSpPr>
          <a:xfrm>
            <a:off x="9923125" y="141618"/>
            <a:ext cx="2060690" cy="2046411"/>
            <a:chOff x="2730760" y="2040466"/>
            <a:chExt cx="2731911" cy="2880669"/>
          </a:xfrm>
        </p:grpSpPr>
        <p:sp>
          <p:nvSpPr>
            <p:cNvPr id="902" name="Google Shape;902;p36"/>
            <p:cNvSpPr/>
            <p:nvPr/>
          </p:nvSpPr>
          <p:spPr>
            <a:xfrm>
              <a:off x="2730760" y="2040466"/>
              <a:ext cx="2731911" cy="2880669"/>
            </a:xfrm>
            <a:prstGeom prst="roundRect">
              <a:avLst>
                <a:gd fmla="val 11644"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03" name="Google Shape;903;p36"/>
            <p:cNvGrpSpPr/>
            <p:nvPr/>
          </p:nvGrpSpPr>
          <p:grpSpPr>
            <a:xfrm>
              <a:off x="2987807" y="2275246"/>
              <a:ext cx="2269375" cy="2409548"/>
              <a:chOff x="2987807" y="2275246"/>
              <a:chExt cx="2269375" cy="2409548"/>
            </a:xfrm>
          </p:grpSpPr>
          <p:sp>
            <p:nvSpPr>
              <p:cNvPr id="904" name="Google Shape;904;p36"/>
              <p:cNvSpPr/>
              <p:nvPr/>
            </p:nvSpPr>
            <p:spPr>
              <a:xfrm>
                <a:off x="2987807" y="2275246"/>
                <a:ext cx="2269374" cy="2409548"/>
              </a:xfrm>
              <a:prstGeom prst="rect">
                <a:avLst/>
              </a:prstGeom>
              <a:solidFill>
                <a:srgbClr val="85CC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Kế hoạch tự thanh, kiểm tra năm 2019" id="905" name="Google Shape;905;p36"/>
              <p:cNvPicPr preferRelativeResize="0"/>
              <p:nvPr/>
            </p:nvPicPr>
            <p:blipFill rotWithShape="1">
              <a:blip r:embed="rId7">
                <a:alphaModFix/>
              </a:blip>
              <a:srcRect b="0" l="0" r="0" t="0"/>
              <a:stretch/>
            </p:blipFill>
            <p:spPr>
              <a:xfrm>
                <a:off x="2987808" y="2822563"/>
                <a:ext cx="2269374" cy="1385334"/>
              </a:xfrm>
              <a:prstGeom prst="rect">
                <a:avLst/>
              </a:prstGeom>
              <a:noFill/>
              <a:ln>
                <a:noFill/>
              </a:ln>
            </p:spPr>
          </p:pic>
        </p:gr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4"/>
          <p:cNvSpPr/>
          <p:nvPr/>
        </p:nvSpPr>
        <p:spPr>
          <a:xfrm rot="-3390266">
            <a:off x="2503118" y="2803486"/>
            <a:ext cx="1045067" cy="981706"/>
          </a:xfrm>
          <a:prstGeom prst="rect">
            <a:avLst/>
          </a:prstGeom>
          <a:solidFill>
            <a:srgbClr val="FEE599">
              <a:alpha val="0"/>
            </a:srgbClr>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1" name="Google Shape;911;p34"/>
          <p:cNvSpPr/>
          <p:nvPr/>
        </p:nvSpPr>
        <p:spPr>
          <a:xfrm>
            <a:off x="-1" y="-2057400"/>
            <a:ext cx="12670971" cy="11560629"/>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2" name="Google Shape;912;p34"/>
          <p:cNvSpPr/>
          <p:nvPr/>
        </p:nvSpPr>
        <p:spPr>
          <a:xfrm>
            <a:off x="1193180" y="-825190"/>
            <a:ext cx="9645805" cy="9088244"/>
          </a:xfrm>
          <a:prstGeom prst="ellipse">
            <a:avLst/>
          </a:prstGeom>
          <a:noFill/>
          <a:ln cap="flat" cmpd="sng" w="857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3" name="Google Shape;913;p34"/>
          <p:cNvSpPr/>
          <p:nvPr/>
        </p:nvSpPr>
        <p:spPr>
          <a:xfrm>
            <a:off x="2620537" y="289932"/>
            <a:ext cx="6969512" cy="6713033"/>
          </a:xfrm>
          <a:prstGeom prst="ellipse">
            <a:avLst/>
          </a:prstGeom>
          <a:noFill/>
          <a:ln cap="flat" cmpd="sng" w="327025">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4" name="Google Shape;914;p34"/>
          <p:cNvSpPr/>
          <p:nvPr/>
        </p:nvSpPr>
        <p:spPr>
          <a:xfrm>
            <a:off x="-2710542" y="-5150629"/>
            <a:ext cx="17987724" cy="17364399"/>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5" name="Google Shape;915;p34"/>
          <p:cNvSpPr/>
          <p:nvPr/>
        </p:nvSpPr>
        <p:spPr>
          <a:xfrm rot="2868396">
            <a:off x="5833320" y="2395123"/>
            <a:ext cx="525360" cy="512273"/>
          </a:xfrm>
          <a:prstGeom prst="roundRect">
            <a:avLst>
              <a:gd fmla="val 16667" name="adj"/>
            </a:avLst>
          </a:prstGeom>
          <a:solidFill>
            <a:srgbClr val="7F6000">
              <a:alpha val="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34"/>
          <p:cNvSpPr txBox="1"/>
          <p:nvPr/>
        </p:nvSpPr>
        <p:spPr>
          <a:xfrm>
            <a:off x="4566960" y="7427207"/>
            <a:ext cx="3051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Thanks For Watching!</a:t>
            </a:r>
            <a:endParaRPr/>
          </a:p>
        </p:txBody>
      </p:sp>
      <p:sp>
        <p:nvSpPr>
          <p:cNvPr id="917" name="Google Shape;917;p34"/>
          <p:cNvSpPr/>
          <p:nvPr/>
        </p:nvSpPr>
        <p:spPr>
          <a:xfrm>
            <a:off x="855918" y="880946"/>
            <a:ext cx="11019647" cy="5687121"/>
          </a:xfrm>
          <a:prstGeom prst="rect">
            <a:avLst/>
          </a:prstGeom>
          <a:solidFill>
            <a:srgbClr val="FEE599"/>
          </a:solidFill>
          <a:ln cap="flat" cmpd="sng" w="38100">
            <a:solidFill>
              <a:srgbClr val="7F6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p34"/>
          <p:cNvSpPr/>
          <p:nvPr/>
        </p:nvSpPr>
        <p:spPr>
          <a:xfrm>
            <a:off x="418296" y="289933"/>
            <a:ext cx="875245" cy="858644"/>
          </a:xfrm>
          <a:prstGeom prst="ellipse">
            <a:avLst/>
          </a:prstGeom>
          <a:solidFill>
            <a:srgbClr val="9CC2E5"/>
          </a:solid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34"/>
          <p:cNvSpPr txBox="1"/>
          <p:nvPr/>
        </p:nvSpPr>
        <p:spPr>
          <a:xfrm>
            <a:off x="855918" y="357726"/>
            <a:ext cx="296731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2800">
                <a:solidFill>
                  <a:srgbClr val="7F6000"/>
                </a:solidFill>
                <a:latin typeface="Calibri"/>
                <a:ea typeface="Calibri"/>
                <a:cs typeface="Calibri"/>
                <a:sym typeface="Calibri"/>
              </a:rPr>
              <a:t>IV. LÃNH ĐẠO</a:t>
            </a:r>
            <a:endParaRPr b="1" sz="2800">
              <a:solidFill>
                <a:srgbClr val="7F6000"/>
              </a:solidFill>
              <a:latin typeface="Calibri"/>
              <a:ea typeface="Calibri"/>
              <a:cs typeface="Calibri"/>
              <a:sym typeface="Calibri"/>
            </a:endParaRPr>
          </a:p>
        </p:txBody>
      </p:sp>
      <p:pic>
        <p:nvPicPr>
          <p:cNvPr descr="Ảnh có chứa mũi tên&#10;&#10;Mô tả được tạo tự động" id="920" name="Google Shape;920;p34"/>
          <p:cNvPicPr preferRelativeResize="0"/>
          <p:nvPr/>
        </p:nvPicPr>
        <p:blipFill rotWithShape="1">
          <a:blip r:embed="rId3">
            <a:alphaModFix/>
          </a:blip>
          <a:srcRect b="0" l="0" r="0" t="0"/>
          <a:stretch/>
        </p:blipFill>
        <p:spPr>
          <a:xfrm>
            <a:off x="-1262332" y="1148577"/>
            <a:ext cx="635256" cy="423504"/>
          </a:xfrm>
          <a:prstGeom prst="rect">
            <a:avLst/>
          </a:prstGeom>
          <a:noFill/>
          <a:ln>
            <a:noFill/>
          </a:ln>
        </p:spPr>
      </p:pic>
      <p:pic>
        <p:nvPicPr>
          <p:cNvPr id="921" name="Google Shape;921;p34"/>
          <p:cNvPicPr preferRelativeResize="0"/>
          <p:nvPr/>
        </p:nvPicPr>
        <p:blipFill rotWithShape="1">
          <a:blip r:embed="rId4">
            <a:alphaModFix amt="0"/>
          </a:blip>
          <a:srcRect b="0" l="0" r="0" t="0"/>
          <a:stretch/>
        </p:blipFill>
        <p:spPr>
          <a:xfrm rot="-9952108">
            <a:off x="9881722" y="1545653"/>
            <a:ext cx="1251232" cy="1251232"/>
          </a:xfrm>
          <a:prstGeom prst="rect">
            <a:avLst/>
          </a:prstGeom>
          <a:noFill/>
          <a:ln>
            <a:noFill/>
          </a:ln>
        </p:spPr>
      </p:pic>
      <p:pic>
        <p:nvPicPr>
          <p:cNvPr descr="Ảnh có chứa văn bản, đồ họa véc-tơ&#10;&#10;Mô tả được tạo tự động" id="922" name="Google Shape;922;p34"/>
          <p:cNvPicPr preferRelativeResize="0"/>
          <p:nvPr/>
        </p:nvPicPr>
        <p:blipFill rotWithShape="1">
          <a:blip r:embed="rId5">
            <a:alphaModFix amt="0"/>
          </a:blip>
          <a:srcRect b="0" l="0" r="0" t="0"/>
          <a:stretch/>
        </p:blipFill>
        <p:spPr>
          <a:xfrm rot="10413979">
            <a:off x="289375" y="4503231"/>
            <a:ext cx="846446" cy="846446"/>
          </a:xfrm>
          <a:prstGeom prst="rect">
            <a:avLst/>
          </a:prstGeom>
          <a:noFill/>
          <a:ln>
            <a:noFill/>
          </a:ln>
        </p:spPr>
      </p:pic>
      <p:pic>
        <p:nvPicPr>
          <p:cNvPr descr="Ảnh có chứa đồ họa véc-tơ&#10;&#10;Mô tả được tạo tự động" id="923" name="Google Shape;923;p34"/>
          <p:cNvPicPr preferRelativeResize="0"/>
          <p:nvPr/>
        </p:nvPicPr>
        <p:blipFill rotWithShape="1">
          <a:blip r:embed="rId6">
            <a:alphaModFix amt="0"/>
          </a:blip>
          <a:srcRect b="0" l="0" r="0" t="0"/>
          <a:stretch/>
        </p:blipFill>
        <p:spPr>
          <a:xfrm rot="-8039338">
            <a:off x="464356" y="1332754"/>
            <a:ext cx="1023308" cy="1023308"/>
          </a:xfrm>
          <a:prstGeom prst="rect">
            <a:avLst/>
          </a:prstGeom>
          <a:noFill/>
          <a:ln>
            <a:noFill/>
          </a:ln>
        </p:spPr>
      </p:pic>
      <p:pic>
        <p:nvPicPr>
          <p:cNvPr id="924" name="Google Shape;924;p34"/>
          <p:cNvPicPr preferRelativeResize="0"/>
          <p:nvPr/>
        </p:nvPicPr>
        <p:blipFill rotWithShape="1">
          <a:blip r:embed="rId7">
            <a:alphaModFix amt="0"/>
          </a:blip>
          <a:srcRect b="0" l="0" r="0" t="0"/>
          <a:stretch/>
        </p:blipFill>
        <p:spPr>
          <a:xfrm rot="-6762176">
            <a:off x="9876944" y="4843630"/>
            <a:ext cx="834652" cy="834652"/>
          </a:xfrm>
          <a:prstGeom prst="rect">
            <a:avLst/>
          </a:prstGeom>
          <a:noFill/>
          <a:ln>
            <a:noFill/>
          </a:ln>
        </p:spPr>
      </p:pic>
      <p:sp>
        <p:nvSpPr>
          <p:cNvPr id="925" name="Google Shape;925;p34"/>
          <p:cNvSpPr txBox="1"/>
          <p:nvPr/>
        </p:nvSpPr>
        <p:spPr>
          <a:xfrm>
            <a:off x="1078678" y="1093017"/>
            <a:ext cx="10695025" cy="452431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400"/>
              <a:buFont typeface="Calibri"/>
              <a:buAutoNum type="arabicPeriod" startAt="3"/>
            </a:pPr>
            <a:r>
              <a:rPr b="1" lang="vi-VN" sz="2400">
                <a:solidFill>
                  <a:schemeClr val="dk1"/>
                </a:solidFill>
                <a:latin typeface="Calibri"/>
                <a:ea typeface="Calibri"/>
                <a:cs typeface="Calibri"/>
                <a:sym typeface="Calibri"/>
              </a:rPr>
              <a:t>Tố chất người lãnh đạo</a:t>
            </a:r>
            <a:endParaRPr b="1" sz="2400">
              <a:solidFill>
                <a:schemeClr val="dk1"/>
              </a:solidFill>
              <a:latin typeface="Calibri"/>
              <a:ea typeface="Calibri"/>
              <a:cs typeface="Calibri"/>
              <a:sym typeface="Calibri"/>
            </a:endParaRPr>
          </a:p>
          <a:p>
            <a:pPr indent="0" lvl="1" marL="457200" marR="0" rtl="0" algn="just">
              <a:spcBef>
                <a:spcPts val="0"/>
              </a:spcBef>
              <a:spcAft>
                <a:spcPts val="0"/>
              </a:spcAft>
              <a:buNone/>
            </a:pPr>
            <a:r>
              <a:rPr b="0" i="1" lang="vi-VN" sz="2400" u="none" cap="none" strike="noStrike">
                <a:solidFill>
                  <a:schemeClr val="dk1"/>
                </a:solidFill>
                <a:latin typeface="Calibri"/>
                <a:ea typeface="Calibri"/>
                <a:cs typeface="Calibri"/>
                <a:sym typeface="Calibri"/>
              </a:rPr>
              <a:t>3.3. Dũng cảm và kiên trì</a:t>
            </a:r>
            <a:endParaRPr/>
          </a:p>
          <a:p>
            <a:pPr indent="-342900" lvl="1" marL="800100" marR="0" rtl="0" algn="just">
              <a:spcBef>
                <a:spcPts val="0"/>
              </a:spcBef>
              <a:spcAft>
                <a:spcPts val="0"/>
              </a:spcAft>
              <a:buClr>
                <a:schemeClr val="dk1"/>
              </a:buClr>
              <a:buSzPts val="2400"/>
              <a:buFont typeface="Arial"/>
              <a:buChar char="‒"/>
            </a:pPr>
            <a:r>
              <a:rPr b="0" i="0" lang="vi-VN" sz="2400" u="none" cap="none" strike="noStrike">
                <a:solidFill>
                  <a:schemeClr val="dk1"/>
                </a:solidFill>
                <a:latin typeface="Calibri"/>
                <a:ea typeface="Calibri"/>
                <a:cs typeface="Calibri"/>
                <a:sym typeface="Calibri"/>
              </a:rPr>
              <a:t>Có câu “vạn sự khởi đầu nan” , mỗi hành trình ngàn dặm đều bắt đầu bằng những bước đi đầu tiên. Người lãnh đạo phải là người quyết tâm, kiên trì, giữ vững ý chí cho đến khi có được thành công.</a:t>
            </a:r>
            <a:endParaRPr/>
          </a:p>
          <a:p>
            <a:pPr indent="-342900" lvl="1" marL="800100" marR="0" rtl="0" algn="just">
              <a:spcBef>
                <a:spcPts val="0"/>
              </a:spcBef>
              <a:spcAft>
                <a:spcPts val="0"/>
              </a:spcAft>
              <a:buClr>
                <a:schemeClr val="dk1"/>
              </a:buClr>
              <a:buSzPts val="2400"/>
              <a:buFont typeface="Arial"/>
              <a:buChar char="‒"/>
            </a:pPr>
            <a:r>
              <a:rPr b="0" i="0" lang="vi-VN" sz="2400" u="none" cap="none" strike="noStrike">
                <a:solidFill>
                  <a:schemeClr val="dk1"/>
                </a:solidFill>
                <a:latin typeface="Calibri"/>
                <a:ea typeface="Calibri"/>
                <a:cs typeface="Calibri"/>
                <a:sym typeface="Calibri"/>
              </a:rPr>
              <a:t>Một người lãnh đạo thực thụ không bao giờ đầu hàng trước những khó khăn, thất bại. Cái họ cần chính là lòng dũng cảm để có thất bại thì cũng phải đứng dậy và bước tiếp. Sau thời gian dài họ tích lũy được nhiều kiến thức, kinh nghiệm đắt giá để cùng đội nhóm thực hiện mục tiêu.</a:t>
            </a:r>
            <a:endParaRPr/>
          </a:p>
          <a:p>
            <a:pPr indent="0" lvl="1" marL="457200" marR="0" rtl="0" algn="just">
              <a:spcBef>
                <a:spcPts val="0"/>
              </a:spcBef>
              <a:spcAft>
                <a:spcPts val="0"/>
              </a:spcAft>
              <a:buNone/>
            </a:pPr>
            <a:r>
              <a:t/>
            </a:r>
            <a:endParaRPr b="0" i="1" sz="24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pic>
        <p:nvPicPr>
          <p:cNvPr descr="Hình nền Phim Hoạt Hình Gió Phẳng Leo Núi Leo Núi, Hoạt, Gió Phẳng, Phẳng  Background Vector để tải xuống miễn phí - Pngtree" id="926" name="Google Shape;926;p34"/>
          <p:cNvPicPr preferRelativeResize="0"/>
          <p:nvPr/>
        </p:nvPicPr>
        <p:blipFill rotWithShape="1">
          <a:blip r:embed="rId8">
            <a:alphaModFix/>
          </a:blip>
          <a:srcRect b="0" l="0" r="0" t="0"/>
          <a:stretch/>
        </p:blipFill>
        <p:spPr>
          <a:xfrm>
            <a:off x="4488158" y="4422173"/>
            <a:ext cx="5338228" cy="266911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35"/>
          <p:cNvSpPr/>
          <p:nvPr/>
        </p:nvSpPr>
        <p:spPr>
          <a:xfrm>
            <a:off x="0" y="0"/>
            <a:ext cx="12213780" cy="6858000"/>
          </a:xfrm>
          <a:prstGeom prst="rect">
            <a:avLst/>
          </a:prstGeom>
          <a:solidFill>
            <a:srgbClr val="FEC2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Google Shape;932;p35"/>
          <p:cNvSpPr/>
          <p:nvPr/>
        </p:nvSpPr>
        <p:spPr>
          <a:xfrm>
            <a:off x="0" y="0"/>
            <a:ext cx="1221378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35"/>
          <p:cNvSpPr txBox="1"/>
          <p:nvPr/>
        </p:nvSpPr>
        <p:spPr>
          <a:xfrm>
            <a:off x="109327" y="-2211941"/>
            <a:ext cx="620203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400">
                <a:solidFill>
                  <a:schemeClr val="dk1"/>
                </a:solidFill>
                <a:latin typeface="Arial"/>
                <a:ea typeface="Arial"/>
                <a:cs typeface="Arial"/>
                <a:sym typeface="Arial"/>
              </a:rPr>
              <a:t>CHỦ ĐỀ NỘI DUNG 2</a:t>
            </a:r>
            <a:endParaRPr/>
          </a:p>
        </p:txBody>
      </p:sp>
      <p:sp>
        <p:nvSpPr>
          <p:cNvPr id="934" name="Google Shape;934;p35"/>
          <p:cNvSpPr txBox="1"/>
          <p:nvPr/>
        </p:nvSpPr>
        <p:spPr>
          <a:xfrm>
            <a:off x="-6109761" y="2091960"/>
            <a:ext cx="33406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chemeClr val="dk1"/>
                </a:solidFill>
                <a:latin typeface="Arial"/>
                <a:ea typeface="Arial"/>
                <a:cs typeface="Arial"/>
                <a:sym typeface="Arial"/>
              </a:rPr>
              <a:t>Thuyết trình ở đây</a:t>
            </a:r>
            <a:endParaRPr/>
          </a:p>
        </p:txBody>
      </p:sp>
      <p:sp>
        <p:nvSpPr>
          <p:cNvPr id="935" name="Google Shape;935;p35"/>
          <p:cNvSpPr/>
          <p:nvPr/>
        </p:nvSpPr>
        <p:spPr>
          <a:xfrm>
            <a:off x="14426657" y="5152162"/>
            <a:ext cx="1396457" cy="1343888"/>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35"/>
          <p:cNvSpPr/>
          <p:nvPr/>
        </p:nvSpPr>
        <p:spPr>
          <a:xfrm>
            <a:off x="19953304" y="1225558"/>
            <a:ext cx="1396457" cy="1343888"/>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Ảnh có chứa cây, hoa, vàng, hoa hướng dương&#10;&#10;Mô tả được tạo tự động" id="937" name="Google Shape;937;p35"/>
          <p:cNvPicPr preferRelativeResize="0"/>
          <p:nvPr/>
        </p:nvPicPr>
        <p:blipFill rotWithShape="1">
          <a:blip r:embed="rId3">
            <a:alphaModFix/>
          </a:blip>
          <a:srcRect b="1200" l="9674" r="18945" t="120"/>
          <a:stretch/>
        </p:blipFill>
        <p:spPr>
          <a:xfrm>
            <a:off x="14470662" y="1399312"/>
            <a:ext cx="5214519" cy="5096738"/>
          </a:xfrm>
          <a:prstGeom prst="ellipse">
            <a:avLst/>
          </a:prstGeom>
          <a:noFill/>
          <a:ln>
            <a:noFill/>
          </a:ln>
          <a:effectLst>
            <a:outerShdw blurRad="63500" sx="102000" rotWithShape="0" algn="ctr" sy="102000">
              <a:srgbClr val="000000">
                <a:alpha val="40000"/>
              </a:srgbClr>
            </a:outerShdw>
          </a:effectLst>
        </p:spPr>
      </p:pic>
      <p:sp>
        <p:nvSpPr>
          <p:cNvPr id="938" name="Google Shape;938;p35"/>
          <p:cNvSpPr/>
          <p:nvPr/>
        </p:nvSpPr>
        <p:spPr>
          <a:xfrm>
            <a:off x="-1855667" y="-1679566"/>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9" name="Google Shape;939;p35"/>
          <p:cNvSpPr/>
          <p:nvPr/>
        </p:nvSpPr>
        <p:spPr>
          <a:xfrm>
            <a:off x="10139459" y="4633774"/>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Google Shape;940;p35"/>
          <p:cNvSpPr txBox="1"/>
          <p:nvPr/>
        </p:nvSpPr>
        <p:spPr>
          <a:xfrm>
            <a:off x="4803896" y="2235243"/>
            <a:ext cx="46573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chemeClr val="dk1"/>
                </a:solidFill>
                <a:latin typeface="Arial"/>
                <a:ea typeface="Arial"/>
                <a:cs typeface="Arial"/>
                <a:sym typeface="Arial"/>
              </a:rPr>
              <a:t>V. KIỂM TRA</a:t>
            </a:r>
            <a:endParaRPr/>
          </a:p>
        </p:txBody>
      </p:sp>
      <p:grpSp>
        <p:nvGrpSpPr>
          <p:cNvPr id="941" name="Google Shape;941;p35"/>
          <p:cNvGrpSpPr/>
          <p:nvPr/>
        </p:nvGrpSpPr>
        <p:grpSpPr>
          <a:xfrm>
            <a:off x="2730760" y="2040466"/>
            <a:ext cx="2731911" cy="2880669"/>
            <a:chOff x="2730760" y="2040466"/>
            <a:chExt cx="2731911" cy="2880669"/>
          </a:xfrm>
        </p:grpSpPr>
        <p:sp>
          <p:nvSpPr>
            <p:cNvPr id="942" name="Google Shape;942;p35"/>
            <p:cNvSpPr/>
            <p:nvPr/>
          </p:nvSpPr>
          <p:spPr>
            <a:xfrm>
              <a:off x="2730760" y="2040466"/>
              <a:ext cx="2731911" cy="2880669"/>
            </a:xfrm>
            <a:prstGeom prst="roundRect">
              <a:avLst>
                <a:gd fmla="val 11644"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43" name="Google Shape;943;p35"/>
            <p:cNvGrpSpPr/>
            <p:nvPr/>
          </p:nvGrpSpPr>
          <p:grpSpPr>
            <a:xfrm>
              <a:off x="2987807" y="2275246"/>
              <a:ext cx="2269375" cy="2409548"/>
              <a:chOff x="2987807" y="2275246"/>
              <a:chExt cx="2269375" cy="2409548"/>
            </a:xfrm>
          </p:grpSpPr>
          <p:sp>
            <p:nvSpPr>
              <p:cNvPr id="944" name="Google Shape;944;p35"/>
              <p:cNvSpPr/>
              <p:nvPr/>
            </p:nvSpPr>
            <p:spPr>
              <a:xfrm>
                <a:off x="2987807" y="2275246"/>
                <a:ext cx="2269374" cy="2409548"/>
              </a:xfrm>
              <a:prstGeom prst="rect">
                <a:avLst/>
              </a:prstGeom>
              <a:solidFill>
                <a:srgbClr val="85CC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Kế hoạch tự thanh, kiểm tra năm 2019" id="945" name="Google Shape;945;p35"/>
              <p:cNvPicPr preferRelativeResize="0"/>
              <p:nvPr/>
            </p:nvPicPr>
            <p:blipFill rotWithShape="1">
              <a:blip r:embed="rId4">
                <a:alphaModFix/>
              </a:blip>
              <a:srcRect b="0" l="0" r="0" t="0"/>
              <a:stretch/>
            </p:blipFill>
            <p:spPr>
              <a:xfrm>
                <a:off x="2987808" y="2822563"/>
                <a:ext cx="2269374" cy="1385334"/>
              </a:xfrm>
              <a:prstGeom prst="rect">
                <a:avLst/>
              </a:prstGeom>
              <a:noFill/>
              <a:ln>
                <a:noFill/>
              </a:ln>
            </p:spPr>
          </p:pic>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9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
          <p:cNvSpPr/>
          <p:nvPr/>
        </p:nvSpPr>
        <p:spPr>
          <a:xfrm>
            <a:off x="9847927" y="148390"/>
            <a:ext cx="524720" cy="526619"/>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1" name="Google Shape;951;p5"/>
          <p:cNvSpPr txBox="1"/>
          <p:nvPr/>
        </p:nvSpPr>
        <p:spPr>
          <a:xfrm>
            <a:off x="9663926" y="264011"/>
            <a:ext cx="23461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Nhóm 1</a:t>
            </a:r>
            <a:endParaRPr b="1" sz="1800">
              <a:solidFill>
                <a:srgbClr val="7F6000"/>
              </a:solidFill>
              <a:latin typeface="Calibri"/>
              <a:ea typeface="Calibri"/>
              <a:cs typeface="Calibri"/>
              <a:sym typeface="Calibri"/>
            </a:endParaRPr>
          </a:p>
        </p:txBody>
      </p:sp>
      <p:sp>
        <p:nvSpPr>
          <p:cNvPr id="952" name="Google Shape;952;p5"/>
          <p:cNvSpPr/>
          <p:nvPr/>
        </p:nvSpPr>
        <p:spPr>
          <a:xfrm>
            <a:off x="716684" y="215826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53" name="Google Shape;953;p5"/>
          <p:cNvSpPr txBox="1"/>
          <p:nvPr/>
        </p:nvSpPr>
        <p:spPr>
          <a:xfrm>
            <a:off x="260301" y="408442"/>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QUẢN TRỊ DOANH NGHIỆP</a:t>
            </a:r>
            <a:endParaRPr b="1" sz="4400">
              <a:solidFill>
                <a:srgbClr val="7F6000"/>
              </a:solidFill>
              <a:latin typeface="Calibri"/>
              <a:ea typeface="Calibri"/>
              <a:cs typeface="Calibri"/>
              <a:sym typeface="Calibri"/>
            </a:endParaRPr>
          </a:p>
        </p:txBody>
      </p:sp>
      <p:sp>
        <p:nvSpPr>
          <p:cNvPr id="954" name="Google Shape;954;p5"/>
          <p:cNvSpPr txBox="1"/>
          <p:nvPr/>
        </p:nvSpPr>
        <p:spPr>
          <a:xfrm>
            <a:off x="268069" y="1119355"/>
            <a:ext cx="597426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CHƯƠNG II: DOANH NGHIỆP VÀ NHỮNG VẤN ĐỀ CƠ BẢN VỀ QUẢN TRỊ</a:t>
            </a:r>
            <a:endParaRPr/>
          </a:p>
        </p:txBody>
      </p:sp>
      <p:sp>
        <p:nvSpPr>
          <p:cNvPr id="955" name="Google Shape;955;p5"/>
          <p:cNvSpPr/>
          <p:nvPr/>
        </p:nvSpPr>
        <p:spPr>
          <a:xfrm>
            <a:off x="716684" y="3248389"/>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56" name="Google Shape;956;p5"/>
          <p:cNvSpPr/>
          <p:nvPr/>
        </p:nvSpPr>
        <p:spPr>
          <a:xfrm>
            <a:off x="716684" y="4338517"/>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57" name="Google Shape;957;p5"/>
          <p:cNvSpPr/>
          <p:nvPr/>
        </p:nvSpPr>
        <p:spPr>
          <a:xfrm>
            <a:off x="716684" y="55317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958" name="Google Shape;958;p5"/>
          <p:cNvGrpSpPr/>
          <p:nvPr/>
        </p:nvGrpSpPr>
        <p:grpSpPr>
          <a:xfrm>
            <a:off x="6398847" y="1119355"/>
            <a:ext cx="2210551" cy="2638295"/>
            <a:chOff x="6606778" y="1210105"/>
            <a:chExt cx="2210551" cy="2638295"/>
          </a:xfrm>
        </p:grpSpPr>
        <p:sp>
          <p:nvSpPr>
            <p:cNvPr id="959" name="Google Shape;959;p5"/>
            <p:cNvSpPr/>
            <p:nvPr/>
          </p:nvSpPr>
          <p:spPr>
            <a:xfrm>
              <a:off x="6723058" y="1319536"/>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Google Shape;960;p5"/>
            <p:cNvSpPr/>
            <p:nvPr/>
          </p:nvSpPr>
          <p:spPr>
            <a:xfrm>
              <a:off x="6606778" y="1210105"/>
              <a:ext cx="2094271" cy="2528864"/>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61" name="Google Shape;961;p5"/>
          <p:cNvGrpSpPr/>
          <p:nvPr/>
        </p:nvGrpSpPr>
        <p:grpSpPr>
          <a:xfrm>
            <a:off x="9202577" y="1097807"/>
            <a:ext cx="2210549" cy="2638295"/>
            <a:chOff x="9202577" y="1097807"/>
            <a:chExt cx="2210549" cy="2638295"/>
          </a:xfrm>
        </p:grpSpPr>
        <p:sp>
          <p:nvSpPr>
            <p:cNvPr id="962" name="Google Shape;962;p5"/>
            <p:cNvSpPr/>
            <p:nvPr/>
          </p:nvSpPr>
          <p:spPr>
            <a:xfrm>
              <a:off x="9318855" y="1207238"/>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Google Shape;963;p5"/>
            <p:cNvSpPr/>
            <p:nvPr/>
          </p:nvSpPr>
          <p:spPr>
            <a:xfrm>
              <a:off x="9202577" y="1097807"/>
              <a:ext cx="2094271" cy="2528864"/>
            </a:xfrm>
            <a:prstGeom prst="rect">
              <a:avLst/>
            </a:prstGeom>
            <a:solidFill>
              <a:srgbClr val="81D6F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64" name="Google Shape;964;p5"/>
          <p:cNvGrpSpPr/>
          <p:nvPr/>
        </p:nvGrpSpPr>
        <p:grpSpPr>
          <a:xfrm>
            <a:off x="9391135" y="3938065"/>
            <a:ext cx="2210551" cy="2655924"/>
            <a:chOff x="9391135" y="3938065"/>
            <a:chExt cx="2210551" cy="2655924"/>
          </a:xfrm>
        </p:grpSpPr>
        <p:sp>
          <p:nvSpPr>
            <p:cNvPr id="965" name="Google Shape;965;p5"/>
            <p:cNvSpPr/>
            <p:nvPr/>
          </p:nvSpPr>
          <p:spPr>
            <a:xfrm>
              <a:off x="9507415" y="4065125"/>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5"/>
            <p:cNvSpPr/>
            <p:nvPr/>
          </p:nvSpPr>
          <p:spPr>
            <a:xfrm>
              <a:off x="9391135" y="3938065"/>
              <a:ext cx="2094271" cy="2528864"/>
            </a:xfrm>
            <a:prstGeom prst="rect">
              <a:avLst/>
            </a:prstGeom>
            <a:solidFill>
              <a:srgbClr val="E1AF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67" name="Google Shape;967;p5"/>
          <p:cNvGrpSpPr/>
          <p:nvPr/>
        </p:nvGrpSpPr>
        <p:grpSpPr>
          <a:xfrm>
            <a:off x="6827573" y="4075537"/>
            <a:ext cx="2210551" cy="2638295"/>
            <a:chOff x="6827573" y="4075537"/>
            <a:chExt cx="2210551" cy="2638295"/>
          </a:xfrm>
        </p:grpSpPr>
        <p:sp>
          <p:nvSpPr>
            <p:cNvPr id="968" name="Google Shape;968;p5"/>
            <p:cNvSpPr/>
            <p:nvPr/>
          </p:nvSpPr>
          <p:spPr>
            <a:xfrm>
              <a:off x="6943853" y="4184968"/>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9" name="Google Shape;969;p5"/>
            <p:cNvSpPr/>
            <p:nvPr/>
          </p:nvSpPr>
          <p:spPr>
            <a:xfrm>
              <a:off x="6827573" y="4075537"/>
              <a:ext cx="2094271" cy="2528864"/>
            </a:xfrm>
            <a:prstGeom prst="rect">
              <a:avLst/>
            </a:prstGeom>
            <a:solidFill>
              <a:srgbClr val="8FAA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70" name="Google Shape;970;p5"/>
          <p:cNvSpPr txBox="1"/>
          <p:nvPr/>
        </p:nvSpPr>
        <p:spPr>
          <a:xfrm>
            <a:off x="834183" y="2358316"/>
            <a:ext cx="44019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Arial"/>
                <a:ea typeface="Arial"/>
                <a:cs typeface="Arial"/>
                <a:sym typeface="Arial"/>
              </a:rPr>
              <a:t>I. Tổng quan về quản trị </a:t>
            </a:r>
            <a:endParaRPr/>
          </a:p>
        </p:txBody>
      </p:sp>
      <p:sp>
        <p:nvSpPr>
          <p:cNvPr id="971" name="Google Shape;971;p5"/>
          <p:cNvSpPr txBox="1"/>
          <p:nvPr/>
        </p:nvSpPr>
        <p:spPr>
          <a:xfrm>
            <a:off x="834183" y="3148677"/>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Arial"/>
                <a:ea typeface="Arial"/>
                <a:cs typeface="Arial"/>
                <a:sym typeface="Arial"/>
              </a:rPr>
              <a:t>II. Kế hoạch </a:t>
            </a:r>
            <a:endParaRPr/>
          </a:p>
        </p:txBody>
      </p:sp>
      <p:sp>
        <p:nvSpPr>
          <p:cNvPr id="972" name="Google Shape;972;p5"/>
          <p:cNvSpPr txBox="1"/>
          <p:nvPr/>
        </p:nvSpPr>
        <p:spPr>
          <a:xfrm>
            <a:off x="860267" y="3995302"/>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Arial"/>
                <a:ea typeface="Arial"/>
                <a:cs typeface="Arial"/>
                <a:sym typeface="Arial"/>
              </a:rPr>
              <a:t>III. Tổ chức</a:t>
            </a:r>
            <a:endParaRPr b="1" sz="2800">
              <a:solidFill>
                <a:srgbClr val="7F6000"/>
              </a:solidFill>
              <a:latin typeface="Arial"/>
              <a:ea typeface="Arial"/>
              <a:cs typeface="Arial"/>
              <a:sym typeface="Arial"/>
            </a:endParaRPr>
          </a:p>
        </p:txBody>
      </p:sp>
      <p:sp>
        <p:nvSpPr>
          <p:cNvPr id="973" name="Google Shape;973;p5"/>
          <p:cNvSpPr txBox="1"/>
          <p:nvPr/>
        </p:nvSpPr>
        <p:spPr>
          <a:xfrm>
            <a:off x="860266" y="4784827"/>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Arial"/>
                <a:ea typeface="Arial"/>
                <a:cs typeface="Arial"/>
                <a:sym typeface="Arial"/>
              </a:rPr>
              <a:t>IV. Lãnh đạo </a:t>
            </a:r>
            <a:endParaRPr/>
          </a:p>
        </p:txBody>
      </p:sp>
      <p:sp>
        <p:nvSpPr>
          <p:cNvPr id="974" name="Google Shape;974;p5"/>
          <p:cNvSpPr txBox="1"/>
          <p:nvPr/>
        </p:nvSpPr>
        <p:spPr>
          <a:xfrm>
            <a:off x="2947229" y="2816772"/>
            <a:ext cx="34056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FFF2CC"/>
                </a:solidFill>
                <a:latin typeface="Calibri"/>
                <a:ea typeface="Calibri"/>
                <a:cs typeface="Calibri"/>
                <a:sym typeface="Calibri"/>
              </a:rPr>
              <a:t>Ghi chú Nội dung 1</a:t>
            </a:r>
            <a:endParaRPr/>
          </a:p>
        </p:txBody>
      </p:sp>
      <p:pic>
        <p:nvPicPr>
          <p:cNvPr descr="Ảnh có chứa đồ họa véc-tơ&#10;&#10;Mô tả được tạo tự động" id="975" name="Google Shape;975;p5"/>
          <p:cNvPicPr preferRelativeResize="0"/>
          <p:nvPr/>
        </p:nvPicPr>
        <p:blipFill rotWithShape="1">
          <a:blip r:embed="rId3">
            <a:alphaModFix amt="0"/>
          </a:blip>
          <a:srcRect b="0" l="0" r="0" t="0"/>
          <a:stretch/>
        </p:blipFill>
        <p:spPr>
          <a:xfrm rot="7909059">
            <a:off x="4765064" y="2100309"/>
            <a:ext cx="774415" cy="774415"/>
          </a:xfrm>
          <a:prstGeom prst="rect">
            <a:avLst/>
          </a:prstGeom>
          <a:noFill/>
          <a:ln>
            <a:noFill/>
          </a:ln>
        </p:spPr>
      </p:pic>
      <p:grpSp>
        <p:nvGrpSpPr>
          <p:cNvPr id="976" name="Google Shape;976;p5"/>
          <p:cNvGrpSpPr/>
          <p:nvPr/>
        </p:nvGrpSpPr>
        <p:grpSpPr>
          <a:xfrm>
            <a:off x="4304576" y="4057351"/>
            <a:ext cx="2210551" cy="2638295"/>
            <a:chOff x="6606778" y="1210105"/>
            <a:chExt cx="2210551" cy="2638295"/>
          </a:xfrm>
        </p:grpSpPr>
        <p:sp>
          <p:nvSpPr>
            <p:cNvPr id="977" name="Google Shape;977;p5"/>
            <p:cNvSpPr/>
            <p:nvPr/>
          </p:nvSpPr>
          <p:spPr>
            <a:xfrm>
              <a:off x="6723058" y="1319536"/>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8" name="Google Shape;978;p5"/>
            <p:cNvSpPr/>
            <p:nvPr/>
          </p:nvSpPr>
          <p:spPr>
            <a:xfrm>
              <a:off x="6606778" y="1210105"/>
              <a:ext cx="2094271" cy="2528864"/>
            </a:xfrm>
            <a:prstGeom prst="rect">
              <a:avLst/>
            </a:prstGeom>
            <a:solidFill>
              <a:srgbClr val="A9D1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79" name="Google Shape;979;p5"/>
          <p:cNvSpPr txBox="1"/>
          <p:nvPr/>
        </p:nvSpPr>
        <p:spPr>
          <a:xfrm>
            <a:off x="919795" y="5555733"/>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Arial"/>
                <a:ea typeface="Arial"/>
                <a:cs typeface="Arial"/>
                <a:sym typeface="Arial"/>
              </a:rPr>
              <a:t>V. Kiểm tra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8"/>
          <p:cNvSpPr/>
          <p:nvPr/>
        </p:nvSpPr>
        <p:spPr>
          <a:xfrm>
            <a:off x="0" y="0"/>
            <a:ext cx="1221378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Google Shape;985;p38"/>
          <p:cNvSpPr/>
          <p:nvPr/>
        </p:nvSpPr>
        <p:spPr>
          <a:xfrm>
            <a:off x="438150" y="769581"/>
            <a:ext cx="11315700" cy="5839311"/>
          </a:xfrm>
          <a:prstGeom prst="roundRect">
            <a:avLst>
              <a:gd fmla="val 6207" name="adj"/>
            </a:avLst>
          </a:prstGeom>
          <a:solidFill>
            <a:srgbClr val="7F6000"/>
          </a:solidFill>
          <a:ln>
            <a:noFill/>
          </a:ln>
        </p:spPr>
        <p:txBody>
          <a:bodyPr anchorCtr="0" anchor="ctr" bIns="45700" lIns="91425" spcFirstLastPara="1" rIns="91425" wrap="square" tIns="45700">
            <a:noAutofit/>
          </a:bodyPr>
          <a:lstStyle/>
          <a:p>
            <a:pPr indent="-457200" lvl="0" marL="457200" marR="0" rtl="0" algn="l">
              <a:spcBef>
                <a:spcPts val="0"/>
              </a:spcBef>
              <a:spcAft>
                <a:spcPts val="0"/>
              </a:spcAft>
              <a:buClr>
                <a:schemeClr val="lt1"/>
              </a:buClr>
              <a:buSzPts val="2400"/>
              <a:buFont typeface="Calibri"/>
              <a:buAutoNum type="arabicPeriod" startAt="2"/>
            </a:pPr>
            <a:r>
              <a:rPr b="1" lang="vi-VN" sz="2400">
                <a:solidFill>
                  <a:schemeClr val="lt1"/>
                </a:solidFill>
                <a:latin typeface="Calibri"/>
                <a:ea typeface="Calibri"/>
                <a:cs typeface="Calibri"/>
                <a:sym typeface="Calibri"/>
              </a:rPr>
              <a:t>Nội dung công tác kiểm tra và các dạng kiểm tra.</a:t>
            </a:r>
            <a:endParaRPr/>
          </a:p>
          <a:p>
            <a:pPr indent="-304800" lvl="0" marL="457200" marR="0" rtl="0" algn="l">
              <a:spcBef>
                <a:spcPts val="0"/>
              </a:spcBef>
              <a:spcAft>
                <a:spcPts val="0"/>
              </a:spcAft>
              <a:buClr>
                <a:schemeClr val="dk1"/>
              </a:buClr>
              <a:buSzPts val="2400"/>
              <a:buFont typeface="Calibri"/>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i="1" lang="vi-VN" sz="2400">
                <a:solidFill>
                  <a:schemeClr val="lt1"/>
                </a:solidFill>
                <a:latin typeface="Calibri"/>
                <a:ea typeface="Calibri"/>
                <a:cs typeface="Calibri"/>
                <a:sym typeface="Calibri"/>
              </a:rPr>
              <a:t>2.2 Các dạng kiểm tra chủ yếu:</a:t>
            </a:r>
            <a:endParaRPr/>
          </a:p>
          <a:p>
            <a:pPr indent="0" lvl="0" marL="0" marR="0" rtl="0" algn="l">
              <a:spcBef>
                <a:spcPts val="0"/>
              </a:spcBef>
              <a:spcAft>
                <a:spcPts val="0"/>
              </a:spcAft>
              <a:buNone/>
            </a:pPr>
            <a:r>
              <a:t/>
            </a:r>
            <a:endParaRPr i="1"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đầu vào, kiểm tra trong quá trình hoạt động, kiểm tra kết quả đầu ra (kiểm tra kết quả cuối cùng).</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chủ động (kiểm tra có thể ngăn ngừa trước các sai sót, người ta còn gọi đây là dạng kiểm tra phòng ngừa) và kiểm tra bị động (kiểm tra kết quả cuối cùng, nếu có sai sót có thể sửa chữa được hoặc không sửa chữa được)</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toàn bộ các công việc hoặc toàn bộ lô sản phẩm sản xuất và kiểm tra xác xuất (kiểm tra theo lấy mẫu ngẫu nhiên).</a:t>
            </a:r>
            <a:endParaRPr/>
          </a:p>
          <a:p>
            <a:pPr indent="-304800" lvl="0" marL="457200" marR="0" rtl="0" algn="l">
              <a:spcBef>
                <a:spcPts val="0"/>
              </a:spcBef>
              <a:spcAft>
                <a:spcPts val="0"/>
              </a:spcAft>
              <a:buClr>
                <a:schemeClr val="dk1"/>
              </a:buClr>
              <a:buSzPts val="2400"/>
              <a:buFont typeface="Calibri"/>
              <a:buNone/>
            </a:pPr>
            <a:r>
              <a:t/>
            </a:r>
            <a:endParaRPr b="1" sz="2400">
              <a:solidFill>
                <a:schemeClr val="lt1"/>
              </a:solidFill>
              <a:latin typeface="Calibri"/>
              <a:ea typeface="Calibri"/>
              <a:cs typeface="Calibri"/>
              <a:sym typeface="Calibri"/>
            </a:endParaRPr>
          </a:p>
        </p:txBody>
      </p:sp>
      <p:sp>
        <p:nvSpPr>
          <p:cNvPr id="986" name="Google Shape;986;p38"/>
          <p:cNvSpPr/>
          <p:nvPr/>
        </p:nvSpPr>
        <p:spPr>
          <a:xfrm>
            <a:off x="-2820867" y="-2886066"/>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7" name="Google Shape;987;p38"/>
          <p:cNvSpPr/>
          <p:nvPr/>
        </p:nvSpPr>
        <p:spPr>
          <a:xfrm>
            <a:off x="11765059" y="5624374"/>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8" name="Google Shape;988;p38"/>
          <p:cNvSpPr txBox="1"/>
          <p:nvPr/>
        </p:nvSpPr>
        <p:spPr>
          <a:xfrm>
            <a:off x="3767328" y="61695"/>
            <a:ext cx="46573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chemeClr val="dk1"/>
                </a:solidFill>
                <a:latin typeface="Arial"/>
                <a:ea typeface="Arial"/>
                <a:cs typeface="Arial"/>
                <a:sym typeface="Arial"/>
              </a:rPr>
              <a:t>V. KIỂM TRA</a:t>
            </a:r>
            <a:endParaRPr/>
          </a:p>
        </p:txBody>
      </p:sp>
      <p:sp>
        <p:nvSpPr>
          <p:cNvPr id="989" name="Google Shape;989;p38"/>
          <p:cNvSpPr/>
          <p:nvPr/>
        </p:nvSpPr>
        <p:spPr>
          <a:xfrm>
            <a:off x="12213780" y="-3488154"/>
            <a:ext cx="3929988" cy="3903792"/>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wall, person, indoor, clothing&#10;&#10;Description automatically generated" id="990" name="Google Shape;990;p38"/>
          <p:cNvPicPr preferRelativeResize="0"/>
          <p:nvPr/>
        </p:nvPicPr>
        <p:blipFill rotWithShape="1">
          <a:blip r:embed="rId3">
            <a:alphaModFix/>
          </a:blip>
          <a:srcRect b="0" l="0" r="0" t="0"/>
          <a:stretch/>
        </p:blipFill>
        <p:spPr>
          <a:xfrm rot="10584257">
            <a:off x="6360962" y="7544105"/>
            <a:ext cx="1914202" cy="1914202"/>
          </a:xfrm>
          <a:prstGeom prst="roundRect">
            <a:avLst>
              <a:gd fmla="val 16667" name="adj"/>
            </a:avLst>
          </a:prstGeom>
          <a:noFill/>
          <a:ln>
            <a:noFill/>
          </a:ln>
        </p:spPr>
      </p:pic>
      <p:pic>
        <p:nvPicPr>
          <p:cNvPr descr="A person wearing a hat&#10;&#10;Description automatically generated with medium confidence" id="991" name="Google Shape;991;p38"/>
          <p:cNvPicPr preferRelativeResize="0"/>
          <p:nvPr/>
        </p:nvPicPr>
        <p:blipFill rotWithShape="1">
          <a:blip r:embed="rId4">
            <a:alphaModFix/>
          </a:blip>
          <a:srcRect b="0" l="0" r="0" t="0"/>
          <a:stretch/>
        </p:blipFill>
        <p:spPr>
          <a:xfrm rot="10584257">
            <a:off x="9019132" y="11015165"/>
            <a:ext cx="1878234" cy="1878234"/>
          </a:xfrm>
          <a:prstGeom prst="roundRect">
            <a:avLst>
              <a:gd fmla="val 16667" name="adj"/>
            </a:avLst>
          </a:prstGeom>
          <a:noFill/>
          <a:ln>
            <a:noFill/>
          </a:ln>
        </p:spPr>
      </p:pic>
      <p:pic>
        <p:nvPicPr>
          <p:cNvPr descr="A person with blonde hair&#10;&#10;Description automatically generated with medium confidence" id="992" name="Google Shape;992;p38"/>
          <p:cNvPicPr preferRelativeResize="0"/>
          <p:nvPr/>
        </p:nvPicPr>
        <p:blipFill rotWithShape="1">
          <a:blip r:embed="rId5">
            <a:alphaModFix/>
          </a:blip>
          <a:srcRect b="0" l="0" r="0" t="0"/>
          <a:stretch/>
        </p:blipFill>
        <p:spPr>
          <a:xfrm rot="10584257">
            <a:off x="6326423" y="15379426"/>
            <a:ext cx="2076450" cy="2200275"/>
          </a:xfrm>
          <a:prstGeom prst="roundRect">
            <a:avLst>
              <a:gd fmla="val 16667" name="adj"/>
            </a:avLst>
          </a:prstGeom>
          <a:noFill/>
          <a:ln>
            <a:noFill/>
          </a:ln>
        </p:spPr>
      </p:pic>
      <p:pic>
        <p:nvPicPr>
          <p:cNvPr descr="A person with her eyes closed&#10;&#10;Description automatically generated with medium confidence" id="993" name="Google Shape;993;p38"/>
          <p:cNvPicPr preferRelativeResize="0"/>
          <p:nvPr/>
        </p:nvPicPr>
        <p:blipFill rotWithShape="1">
          <a:blip r:embed="rId6">
            <a:alphaModFix/>
          </a:blip>
          <a:srcRect b="0" l="18250" r="18249" t="0"/>
          <a:stretch/>
        </p:blipFill>
        <p:spPr>
          <a:xfrm rot="10584257">
            <a:off x="8920024" y="20882049"/>
            <a:ext cx="2076450" cy="2076450"/>
          </a:xfrm>
          <a:prstGeom prst="roundRect">
            <a:avLst>
              <a:gd fmla="val 16667" name="adj"/>
            </a:avLst>
          </a:prstGeom>
          <a:noFill/>
          <a:ln>
            <a:noFill/>
          </a:ln>
        </p:spPr>
      </p:pic>
      <p:sp>
        <p:nvSpPr>
          <p:cNvPr id="994" name="Google Shape;994;p38"/>
          <p:cNvSpPr/>
          <p:nvPr/>
        </p:nvSpPr>
        <p:spPr>
          <a:xfrm>
            <a:off x="5974047" y="12886469"/>
            <a:ext cx="526553" cy="5196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Google Shape;995;p38"/>
          <p:cNvSpPr/>
          <p:nvPr/>
        </p:nvSpPr>
        <p:spPr>
          <a:xfrm>
            <a:off x="10620925" y="18326634"/>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6" name="Google Shape;996;p38"/>
          <p:cNvSpPr/>
          <p:nvPr/>
        </p:nvSpPr>
        <p:spPr>
          <a:xfrm>
            <a:off x="3181062" y="1991867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7" name="Google Shape;997;p38"/>
          <p:cNvSpPr/>
          <p:nvPr/>
        </p:nvSpPr>
        <p:spPr>
          <a:xfrm>
            <a:off x="12439659" y="1985052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8" name="Google Shape;998;p38"/>
          <p:cNvSpPr/>
          <p:nvPr/>
        </p:nvSpPr>
        <p:spPr>
          <a:xfrm>
            <a:off x="6763877" y="21708899"/>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38"/>
          <p:cNvSpPr/>
          <p:nvPr/>
        </p:nvSpPr>
        <p:spPr>
          <a:xfrm>
            <a:off x="10666919" y="15778272"/>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Google Shape;1000;p38"/>
          <p:cNvSpPr/>
          <p:nvPr/>
        </p:nvSpPr>
        <p:spPr>
          <a:xfrm>
            <a:off x="4051308" y="15158682"/>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38"/>
          <p:cNvSpPr/>
          <p:nvPr/>
        </p:nvSpPr>
        <p:spPr>
          <a:xfrm>
            <a:off x="13275049" y="15370057"/>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02" name="Google Shape;1002;p38"/>
          <p:cNvGrpSpPr/>
          <p:nvPr/>
        </p:nvGrpSpPr>
        <p:grpSpPr>
          <a:xfrm>
            <a:off x="9923125" y="141618"/>
            <a:ext cx="2060690" cy="2046411"/>
            <a:chOff x="2730760" y="2040466"/>
            <a:chExt cx="2731911" cy="2880669"/>
          </a:xfrm>
        </p:grpSpPr>
        <p:sp>
          <p:nvSpPr>
            <p:cNvPr id="1003" name="Google Shape;1003;p38"/>
            <p:cNvSpPr/>
            <p:nvPr/>
          </p:nvSpPr>
          <p:spPr>
            <a:xfrm>
              <a:off x="2730760" y="2040466"/>
              <a:ext cx="2731911" cy="2880669"/>
            </a:xfrm>
            <a:prstGeom prst="roundRect">
              <a:avLst>
                <a:gd fmla="val 11644"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04" name="Google Shape;1004;p38"/>
            <p:cNvGrpSpPr/>
            <p:nvPr/>
          </p:nvGrpSpPr>
          <p:grpSpPr>
            <a:xfrm>
              <a:off x="2987807" y="2275246"/>
              <a:ext cx="2269375" cy="2409548"/>
              <a:chOff x="2987807" y="2275246"/>
              <a:chExt cx="2269375" cy="2409548"/>
            </a:xfrm>
          </p:grpSpPr>
          <p:sp>
            <p:nvSpPr>
              <p:cNvPr id="1005" name="Google Shape;1005;p38"/>
              <p:cNvSpPr/>
              <p:nvPr/>
            </p:nvSpPr>
            <p:spPr>
              <a:xfrm>
                <a:off x="2987807" y="2275246"/>
                <a:ext cx="2269374" cy="2409548"/>
              </a:xfrm>
              <a:prstGeom prst="rect">
                <a:avLst/>
              </a:prstGeom>
              <a:solidFill>
                <a:srgbClr val="85CC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Kế hoạch tự thanh, kiểm tra năm 2019" id="1006" name="Google Shape;1006;p38"/>
              <p:cNvPicPr preferRelativeResize="0"/>
              <p:nvPr/>
            </p:nvPicPr>
            <p:blipFill rotWithShape="1">
              <a:blip r:embed="rId7">
                <a:alphaModFix/>
              </a:blip>
              <a:srcRect b="0" l="0" r="0" t="0"/>
              <a:stretch/>
            </p:blipFill>
            <p:spPr>
              <a:xfrm>
                <a:off x="2987808" y="2822563"/>
                <a:ext cx="2269374" cy="1385334"/>
              </a:xfrm>
              <a:prstGeom prst="rect">
                <a:avLst/>
              </a:prstGeom>
              <a:noFill/>
              <a:ln>
                <a:noFill/>
              </a:ln>
            </p:spPr>
          </p:pic>
        </p:gr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39"/>
          <p:cNvSpPr/>
          <p:nvPr/>
        </p:nvSpPr>
        <p:spPr>
          <a:xfrm>
            <a:off x="0" y="0"/>
            <a:ext cx="12213780" cy="68580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2" name="Google Shape;1012;p39"/>
          <p:cNvSpPr/>
          <p:nvPr/>
        </p:nvSpPr>
        <p:spPr>
          <a:xfrm>
            <a:off x="438150" y="769581"/>
            <a:ext cx="11315700" cy="5839311"/>
          </a:xfrm>
          <a:prstGeom prst="roundRect">
            <a:avLst>
              <a:gd fmla="val 6207" name="adj"/>
            </a:avLst>
          </a:prstGeom>
          <a:solidFill>
            <a:srgbClr val="7F6000"/>
          </a:solidFill>
          <a:ln>
            <a:noFill/>
          </a:ln>
        </p:spPr>
        <p:txBody>
          <a:bodyPr anchorCtr="0" anchor="ctr" bIns="45700" lIns="91425" spcFirstLastPara="1" rIns="91425" wrap="square" tIns="45700">
            <a:noAutofit/>
          </a:bodyPr>
          <a:lstStyle/>
          <a:p>
            <a:pPr indent="-457200" lvl="0" marL="457200" marR="0" rtl="0" algn="l">
              <a:spcBef>
                <a:spcPts val="0"/>
              </a:spcBef>
              <a:spcAft>
                <a:spcPts val="0"/>
              </a:spcAft>
              <a:buClr>
                <a:schemeClr val="lt1"/>
              </a:buClr>
              <a:buSzPts val="2400"/>
              <a:buFont typeface="Calibri"/>
              <a:buAutoNum type="arabicPeriod" startAt="2"/>
            </a:pPr>
            <a:r>
              <a:rPr b="1" lang="vi-VN" sz="2400">
                <a:solidFill>
                  <a:schemeClr val="lt1"/>
                </a:solidFill>
                <a:latin typeface="Calibri"/>
                <a:ea typeface="Calibri"/>
                <a:cs typeface="Calibri"/>
                <a:sym typeface="Calibri"/>
              </a:rPr>
              <a:t>Nội dung công tác kiểm tra và các dạng kiểm tra.</a:t>
            </a:r>
            <a:endParaRPr/>
          </a:p>
          <a:p>
            <a:pPr indent="-304800" lvl="0" marL="457200" marR="0" rtl="0" algn="l">
              <a:spcBef>
                <a:spcPts val="0"/>
              </a:spcBef>
              <a:spcAft>
                <a:spcPts val="0"/>
              </a:spcAft>
              <a:buClr>
                <a:schemeClr val="dk1"/>
              </a:buClr>
              <a:buSzPts val="2400"/>
              <a:buFont typeface="Calibri"/>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i="1" lang="vi-VN" sz="2400">
                <a:solidFill>
                  <a:schemeClr val="lt1"/>
                </a:solidFill>
                <a:latin typeface="Calibri"/>
                <a:ea typeface="Calibri"/>
                <a:cs typeface="Calibri"/>
                <a:sym typeface="Calibri"/>
              </a:rPr>
              <a:t>2.2 Các dạng kiểm tra chủ yếu:</a:t>
            </a:r>
            <a:endParaRPr/>
          </a:p>
          <a:p>
            <a:pPr indent="0" lvl="0" marL="0" marR="0" rtl="0" algn="l">
              <a:spcBef>
                <a:spcPts val="0"/>
              </a:spcBef>
              <a:spcAft>
                <a:spcPts val="0"/>
              </a:spcAft>
              <a:buNone/>
            </a:pPr>
            <a:r>
              <a:t/>
            </a:r>
            <a:endParaRPr i="1"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về tài chính (kiểm tra tình hình thu, chi và tiền tồn quĩ) kiểm tra phi tài chính (các số liệu hoặc chỉ tiêu kiểm tra không thể hiện bằng tiền)</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thường xuyên định kỳ theo kế hoạch và kiểm tra đột xuất</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phương pháp và kiểm tra kết quả</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Arial"/>
              <a:buChar char="‒"/>
            </a:pPr>
            <a:r>
              <a:rPr lang="vi-VN" sz="2400">
                <a:solidFill>
                  <a:schemeClr val="lt1"/>
                </a:solidFill>
                <a:latin typeface="Calibri"/>
                <a:ea typeface="Calibri"/>
                <a:cs typeface="Calibri"/>
                <a:sym typeface="Calibri"/>
              </a:rPr>
              <a:t>Kiểm tra trực tiếp (kiểm tra trực tiếp ở đối tượng kiểm tra không qua khâu trung gian) và kiểm tra gián tiếp (tiến hành kiểm tra thông quan khâu trung gian nào đó, ví dụ kiểm tra chất lượng phục vụ của một tổ chức thông qua đánh giá của khách hàng).</a:t>
            </a:r>
            <a:endParaRPr/>
          </a:p>
          <a:p>
            <a:pPr indent="-304800" lvl="0" marL="457200" marR="0" rtl="0" algn="l">
              <a:spcBef>
                <a:spcPts val="0"/>
              </a:spcBef>
              <a:spcAft>
                <a:spcPts val="0"/>
              </a:spcAft>
              <a:buClr>
                <a:schemeClr val="dk1"/>
              </a:buClr>
              <a:buSzPts val="2400"/>
              <a:buFont typeface="Calibri"/>
              <a:buNone/>
            </a:pPr>
            <a:r>
              <a:t/>
            </a:r>
            <a:endParaRPr b="1" sz="2400">
              <a:solidFill>
                <a:schemeClr val="lt1"/>
              </a:solidFill>
              <a:latin typeface="Calibri"/>
              <a:ea typeface="Calibri"/>
              <a:cs typeface="Calibri"/>
              <a:sym typeface="Calibri"/>
            </a:endParaRPr>
          </a:p>
        </p:txBody>
      </p:sp>
      <p:sp>
        <p:nvSpPr>
          <p:cNvPr id="1013" name="Google Shape;1013;p39"/>
          <p:cNvSpPr/>
          <p:nvPr/>
        </p:nvSpPr>
        <p:spPr>
          <a:xfrm>
            <a:off x="-2820867" y="-2886066"/>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4" name="Google Shape;1014;p39"/>
          <p:cNvSpPr/>
          <p:nvPr/>
        </p:nvSpPr>
        <p:spPr>
          <a:xfrm>
            <a:off x="11765059" y="5624374"/>
            <a:ext cx="3929988" cy="3903792"/>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5" name="Google Shape;1015;p39"/>
          <p:cNvSpPr txBox="1"/>
          <p:nvPr/>
        </p:nvSpPr>
        <p:spPr>
          <a:xfrm>
            <a:off x="3767328" y="61695"/>
            <a:ext cx="465734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chemeClr val="dk1"/>
                </a:solidFill>
                <a:latin typeface="Arial"/>
                <a:ea typeface="Arial"/>
                <a:cs typeface="Arial"/>
                <a:sym typeface="Arial"/>
              </a:rPr>
              <a:t>V. KIỂM TRA</a:t>
            </a:r>
            <a:endParaRPr/>
          </a:p>
        </p:txBody>
      </p:sp>
      <p:sp>
        <p:nvSpPr>
          <p:cNvPr id="1016" name="Google Shape;1016;p39"/>
          <p:cNvSpPr/>
          <p:nvPr/>
        </p:nvSpPr>
        <p:spPr>
          <a:xfrm>
            <a:off x="12213780" y="-3488154"/>
            <a:ext cx="3929988" cy="3903792"/>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wall, person, indoor, clothing&#10;&#10;Description automatically generated" id="1017" name="Google Shape;1017;p39"/>
          <p:cNvPicPr preferRelativeResize="0"/>
          <p:nvPr/>
        </p:nvPicPr>
        <p:blipFill rotWithShape="1">
          <a:blip r:embed="rId3">
            <a:alphaModFix/>
          </a:blip>
          <a:srcRect b="0" l="0" r="0" t="0"/>
          <a:stretch/>
        </p:blipFill>
        <p:spPr>
          <a:xfrm rot="10584257">
            <a:off x="6360962" y="7544105"/>
            <a:ext cx="1914202" cy="1914202"/>
          </a:xfrm>
          <a:prstGeom prst="roundRect">
            <a:avLst>
              <a:gd fmla="val 16667" name="adj"/>
            </a:avLst>
          </a:prstGeom>
          <a:noFill/>
          <a:ln>
            <a:noFill/>
          </a:ln>
        </p:spPr>
      </p:pic>
      <p:pic>
        <p:nvPicPr>
          <p:cNvPr descr="A person wearing a hat&#10;&#10;Description automatically generated with medium confidence" id="1018" name="Google Shape;1018;p39"/>
          <p:cNvPicPr preferRelativeResize="0"/>
          <p:nvPr/>
        </p:nvPicPr>
        <p:blipFill rotWithShape="1">
          <a:blip r:embed="rId4">
            <a:alphaModFix/>
          </a:blip>
          <a:srcRect b="0" l="0" r="0" t="0"/>
          <a:stretch/>
        </p:blipFill>
        <p:spPr>
          <a:xfrm rot="10584257">
            <a:off x="9019132" y="11015165"/>
            <a:ext cx="1878234" cy="1878234"/>
          </a:xfrm>
          <a:prstGeom prst="roundRect">
            <a:avLst>
              <a:gd fmla="val 16667" name="adj"/>
            </a:avLst>
          </a:prstGeom>
          <a:noFill/>
          <a:ln>
            <a:noFill/>
          </a:ln>
        </p:spPr>
      </p:pic>
      <p:pic>
        <p:nvPicPr>
          <p:cNvPr descr="A person with blonde hair&#10;&#10;Description automatically generated with medium confidence" id="1019" name="Google Shape;1019;p39"/>
          <p:cNvPicPr preferRelativeResize="0"/>
          <p:nvPr/>
        </p:nvPicPr>
        <p:blipFill rotWithShape="1">
          <a:blip r:embed="rId5">
            <a:alphaModFix/>
          </a:blip>
          <a:srcRect b="0" l="0" r="0" t="0"/>
          <a:stretch/>
        </p:blipFill>
        <p:spPr>
          <a:xfrm rot="10584257">
            <a:off x="6326423" y="15379426"/>
            <a:ext cx="2076450" cy="2200275"/>
          </a:xfrm>
          <a:prstGeom prst="roundRect">
            <a:avLst>
              <a:gd fmla="val 16667" name="adj"/>
            </a:avLst>
          </a:prstGeom>
          <a:noFill/>
          <a:ln>
            <a:noFill/>
          </a:ln>
        </p:spPr>
      </p:pic>
      <p:pic>
        <p:nvPicPr>
          <p:cNvPr descr="A person with her eyes closed&#10;&#10;Description automatically generated with medium confidence" id="1020" name="Google Shape;1020;p39"/>
          <p:cNvPicPr preferRelativeResize="0"/>
          <p:nvPr/>
        </p:nvPicPr>
        <p:blipFill rotWithShape="1">
          <a:blip r:embed="rId6">
            <a:alphaModFix/>
          </a:blip>
          <a:srcRect b="0" l="18250" r="18249" t="0"/>
          <a:stretch/>
        </p:blipFill>
        <p:spPr>
          <a:xfrm rot="10584257">
            <a:off x="8920024" y="20882049"/>
            <a:ext cx="2076450" cy="2076450"/>
          </a:xfrm>
          <a:prstGeom prst="roundRect">
            <a:avLst>
              <a:gd fmla="val 16667" name="adj"/>
            </a:avLst>
          </a:prstGeom>
          <a:noFill/>
          <a:ln>
            <a:noFill/>
          </a:ln>
        </p:spPr>
      </p:pic>
      <p:sp>
        <p:nvSpPr>
          <p:cNvPr id="1021" name="Google Shape;1021;p39"/>
          <p:cNvSpPr/>
          <p:nvPr/>
        </p:nvSpPr>
        <p:spPr>
          <a:xfrm>
            <a:off x="5974047" y="12886469"/>
            <a:ext cx="526553" cy="5196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2" name="Google Shape;1022;p39"/>
          <p:cNvSpPr/>
          <p:nvPr/>
        </p:nvSpPr>
        <p:spPr>
          <a:xfrm>
            <a:off x="10620925" y="18326634"/>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39"/>
          <p:cNvSpPr/>
          <p:nvPr/>
        </p:nvSpPr>
        <p:spPr>
          <a:xfrm>
            <a:off x="3181062" y="1991867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4" name="Google Shape;1024;p39"/>
          <p:cNvSpPr/>
          <p:nvPr/>
        </p:nvSpPr>
        <p:spPr>
          <a:xfrm>
            <a:off x="12439659" y="19850520"/>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5" name="Google Shape;1025;p39"/>
          <p:cNvSpPr/>
          <p:nvPr/>
        </p:nvSpPr>
        <p:spPr>
          <a:xfrm>
            <a:off x="6763877" y="21708899"/>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Google Shape;1026;p39"/>
          <p:cNvSpPr/>
          <p:nvPr/>
        </p:nvSpPr>
        <p:spPr>
          <a:xfrm>
            <a:off x="10666919" y="15778272"/>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7" name="Google Shape;1027;p39"/>
          <p:cNvSpPr/>
          <p:nvPr/>
        </p:nvSpPr>
        <p:spPr>
          <a:xfrm>
            <a:off x="4051308" y="15158682"/>
            <a:ext cx="428828"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Google Shape;1028;p39"/>
          <p:cNvSpPr/>
          <p:nvPr/>
        </p:nvSpPr>
        <p:spPr>
          <a:xfrm>
            <a:off x="13275049" y="15370057"/>
            <a:ext cx="392625" cy="422750"/>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29" name="Google Shape;1029;p39"/>
          <p:cNvGrpSpPr/>
          <p:nvPr/>
        </p:nvGrpSpPr>
        <p:grpSpPr>
          <a:xfrm>
            <a:off x="9923125" y="141618"/>
            <a:ext cx="2060690" cy="2046411"/>
            <a:chOff x="2730760" y="2040466"/>
            <a:chExt cx="2731911" cy="2880669"/>
          </a:xfrm>
        </p:grpSpPr>
        <p:sp>
          <p:nvSpPr>
            <p:cNvPr id="1030" name="Google Shape;1030;p39"/>
            <p:cNvSpPr/>
            <p:nvPr/>
          </p:nvSpPr>
          <p:spPr>
            <a:xfrm>
              <a:off x="2730760" y="2040466"/>
              <a:ext cx="2731911" cy="2880669"/>
            </a:xfrm>
            <a:prstGeom prst="roundRect">
              <a:avLst>
                <a:gd fmla="val 11644"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31" name="Google Shape;1031;p39"/>
            <p:cNvGrpSpPr/>
            <p:nvPr/>
          </p:nvGrpSpPr>
          <p:grpSpPr>
            <a:xfrm>
              <a:off x="2987807" y="2275246"/>
              <a:ext cx="2269375" cy="2409548"/>
              <a:chOff x="2987807" y="2275246"/>
              <a:chExt cx="2269375" cy="2409548"/>
            </a:xfrm>
          </p:grpSpPr>
          <p:sp>
            <p:nvSpPr>
              <p:cNvPr id="1032" name="Google Shape;1032;p39"/>
              <p:cNvSpPr/>
              <p:nvPr/>
            </p:nvSpPr>
            <p:spPr>
              <a:xfrm>
                <a:off x="2987807" y="2275246"/>
                <a:ext cx="2269374" cy="2409548"/>
              </a:xfrm>
              <a:prstGeom prst="rect">
                <a:avLst/>
              </a:prstGeom>
              <a:solidFill>
                <a:srgbClr val="85CC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Kế hoạch tự thanh, kiểm tra năm 2019" id="1033" name="Google Shape;1033;p39"/>
              <p:cNvPicPr preferRelativeResize="0"/>
              <p:nvPr/>
            </p:nvPicPr>
            <p:blipFill rotWithShape="1">
              <a:blip r:embed="rId7">
                <a:alphaModFix/>
              </a:blip>
              <a:srcRect b="0" l="0" r="0" t="0"/>
              <a:stretch/>
            </p:blipFill>
            <p:spPr>
              <a:xfrm>
                <a:off x="2987808" y="2822563"/>
                <a:ext cx="2269374" cy="1385334"/>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11"/>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1"/>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1"/>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1"/>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1"/>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202" name="Google Shape;202;p11"/>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1"/>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1"/>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1"/>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1"/>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1"/>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1"/>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1"/>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210" name="Google Shape;210;p11"/>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1"/>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1"/>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213" name="Google Shape;213;p11"/>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1"/>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11"/>
          <p:cNvSpPr txBox="1"/>
          <p:nvPr/>
        </p:nvSpPr>
        <p:spPr>
          <a:xfrm>
            <a:off x="1511123" y="1690658"/>
            <a:ext cx="9108537" cy="333937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rabicPeriod" startAt="2"/>
            </a:pPr>
            <a:r>
              <a:rPr b="1" lang="vi-VN" sz="2000">
                <a:solidFill>
                  <a:schemeClr val="dk1"/>
                </a:solidFill>
                <a:latin typeface="Arial"/>
                <a:ea typeface="Arial"/>
                <a:cs typeface="Arial"/>
                <a:sym typeface="Arial"/>
              </a:rPr>
              <a:t>Quản trị vừa là khoa học vừa là nghệ thuật</a:t>
            </a:r>
            <a:endParaRPr b="1" sz="2000">
              <a:solidFill>
                <a:schemeClr val="dk1"/>
              </a:solidFill>
              <a:latin typeface="Arial"/>
              <a:ea typeface="Arial"/>
              <a:cs typeface="Arial"/>
              <a:sym typeface="Arial"/>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Noto Sans Symbols"/>
              <a:buChar char="⮚"/>
            </a:pPr>
            <a:r>
              <a:rPr b="1" lang="vi-VN" sz="1900">
                <a:solidFill>
                  <a:schemeClr val="dk1"/>
                </a:solidFill>
                <a:latin typeface="Arial"/>
                <a:ea typeface="Arial"/>
                <a:cs typeface="Arial"/>
                <a:sym typeface="Arial"/>
              </a:rPr>
              <a:t>Khái niệm:</a:t>
            </a:r>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Tính khoa học của quản trị: là hiểu biết các khái niệm, phạm trù, quy luật khách quan chung và riêng (tự nhiên, kỹ thuật và xã hội) để đưa ra quyết định phù hợp với quy mô, ngành nghề, con người, môi trường nhất định.</a:t>
            </a:r>
            <a:endParaRPr sz="1900">
              <a:solidFill>
                <a:schemeClr val="dk1"/>
              </a:solidFill>
              <a:latin typeface="Arial"/>
              <a:ea typeface="Arial"/>
              <a:cs typeface="Arial"/>
              <a:sym typeface="Arial"/>
            </a:endParaRPr>
          </a:p>
          <a:p>
            <a:pPr indent="-222250" lvl="0" marL="342900" marR="0" rtl="0" algn="l">
              <a:spcBef>
                <a:spcPts val="0"/>
              </a:spcBef>
              <a:spcAft>
                <a:spcPts val="0"/>
              </a:spcAft>
              <a:buClr>
                <a:schemeClr val="dk1"/>
              </a:buClr>
              <a:buSzPts val="1900"/>
              <a:buFont typeface="Arial"/>
              <a:buNone/>
            </a:pPr>
            <a:r>
              <a:t/>
            </a:r>
            <a:endParaRPr sz="19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900"/>
              <a:buFont typeface="Arial"/>
              <a:buChar char="‒"/>
            </a:pPr>
            <a:r>
              <a:rPr lang="vi-VN" sz="1900">
                <a:solidFill>
                  <a:schemeClr val="dk1"/>
                </a:solidFill>
                <a:latin typeface="Arial"/>
                <a:ea typeface="Arial"/>
                <a:cs typeface="Arial"/>
                <a:sym typeface="Arial"/>
              </a:rPr>
              <a:t>Tính nghệ thuật của quản trị: quản trị là công việc thực hành, phải xử lý các tình huống cụ thể khác nhau nên phụ thuộc rất nhiều vào tài nghệ của từng người quản trị riêng biệt.</a:t>
            </a:r>
            <a:endParaRPr sz="1900">
              <a:solidFill>
                <a:schemeClr val="dk1"/>
              </a:solidFill>
              <a:latin typeface="Arial"/>
              <a:ea typeface="Arial"/>
              <a:cs typeface="Arial"/>
              <a:sym typeface="Arial"/>
            </a:endParaRPr>
          </a:p>
          <a:p>
            <a:pPr indent="-165100" lvl="1" marL="742950" marR="0" rtl="0" algn="l">
              <a:spcBef>
                <a:spcPts val="0"/>
              </a:spcBef>
              <a:spcAft>
                <a:spcPts val="0"/>
              </a:spcAft>
              <a:buClr>
                <a:schemeClr val="dk1"/>
              </a:buClr>
              <a:buSzPts val="1900"/>
              <a:buFont typeface="Noto Sans Symbols"/>
              <a:buNone/>
            </a:pPr>
            <a:r>
              <a:t/>
            </a:r>
            <a:endParaRPr b="1" i="0" sz="19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2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0"/>
          <p:cNvSpPr/>
          <p:nvPr/>
        </p:nvSpPr>
        <p:spPr>
          <a:xfrm>
            <a:off x="3036916" y="499349"/>
            <a:ext cx="6118167" cy="5815925"/>
          </a:xfrm>
          <a:prstGeom prst="ellipse">
            <a:avLst/>
          </a:prstGeom>
          <a:noFill/>
          <a:ln cap="flat" cmpd="sng" w="3270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9" name="Google Shape;1039;p40"/>
          <p:cNvSpPr/>
          <p:nvPr/>
        </p:nvSpPr>
        <p:spPr>
          <a:xfrm>
            <a:off x="3557847" y="864524"/>
            <a:ext cx="5087389" cy="5037512"/>
          </a:xfrm>
          <a:prstGeom prst="ellipse">
            <a:avLst/>
          </a:prstGeom>
          <a:noFill/>
          <a:ln cap="flat" cmpd="sng" w="857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0" name="Google Shape;1040;p40"/>
          <p:cNvSpPr/>
          <p:nvPr/>
        </p:nvSpPr>
        <p:spPr>
          <a:xfrm>
            <a:off x="4127055" y="1481556"/>
            <a:ext cx="3948971" cy="3805339"/>
          </a:xfrm>
          <a:prstGeom prst="ellipse">
            <a:avLst/>
          </a:prstGeom>
          <a:noFill/>
          <a:ln cap="flat" cmpd="sng" w="327025">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1" name="Google Shape;1041;p40"/>
          <p:cNvSpPr/>
          <p:nvPr/>
        </p:nvSpPr>
        <p:spPr>
          <a:xfrm>
            <a:off x="2197290" y="-150125"/>
            <a:ext cx="7697337" cy="7287904"/>
          </a:xfrm>
          <a:prstGeom prst="ellipse">
            <a:avLst/>
          </a:prstGeom>
          <a:noFill/>
          <a:ln cap="flat" cmpd="sng" w="381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2" name="Google Shape;1042;p40"/>
          <p:cNvSpPr/>
          <p:nvPr/>
        </p:nvSpPr>
        <p:spPr>
          <a:xfrm>
            <a:off x="5471574" y="2067698"/>
            <a:ext cx="1237785" cy="1176454"/>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3" name="Google Shape;1043;p40"/>
          <p:cNvSpPr txBox="1"/>
          <p:nvPr/>
        </p:nvSpPr>
        <p:spPr>
          <a:xfrm>
            <a:off x="4566960" y="3568889"/>
            <a:ext cx="305185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rgbClr val="7F6000"/>
                </a:solidFill>
                <a:latin typeface="Calibri"/>
                <a:ea typeface="Calibri"/>
                <a:cs typeface="Calibri"/>
                <a:sym typeface="Calibri"/>
              </a:rPr>
              <a:t>XIN CẢM ƠN THẦY VÀ CÁC BẠN ĐÃ LẮNG NGHE!</a:t>
            </a:r>
            <a:endParaRPr b="1" sz="1800">
              <a:solidFill>
                <a:srgbClr val="7F6000"/>
              </a:solidFill>
              <a:latin typeface="Calibri"/>
              <a:ea typeface="Calibri"/>
              <a:cs typeface="Calibri"/>
              <a:sym typeface="Calibri"/>
            </a:endParaRPr>
          </a:p>
        </p:txBody>
      </p:sp>
      <p:sp>
        <p:nvSpPr>
          <p:cNvPr id="1044" name="Google Shape;1044;p40"/>
          <p:cNvSpPr txBox="1"/>
          <p:nvPr/>
        </p:nvSpPr>
        <p:spPr>
          <a:xfrm>
            <a:off x="5223063" y="4338124"/>
            <a:ext cx="175695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1800">
                <a:solidFill>
                  <a:srgbClr val="7F6000"/>
                </a:solidFill>
                <a:latin typeface="Calibri"/>
                <a:ea typeface="Calibri"/>
                <a:cs typeface="Calibri"/>
                <a:sym typeface="Calibri"/>
              </a:rPr>
              <a:t>Nhóm 1</a:t>
            </a:r>
            <a:endParaRPr sz="1800">
              <a:solidFill>
                <a:srgbClr val="7F6000"/>
              </a:solidFill>
              <a:latin typeface="Calibri"/>
              <a:ea typeface="Calibri"/>
              <a:cs typeface="Calibri"/>
              <a:sym typeface="Calibri"/>
            </a:endParaRPr>
          </a:p>
        </p:txBody>
      </p:sp>
      <p:pic>
        <p:nvPicPr>
          <p:cNvPr id="1045" name="Google Shape;1045;p40"/>
          <p:cNvPicPr preferRelativeResize="0"/>
          <p:nvPr/>
        </p:nvPicPr>
        <p:blipFill rotWithShape="1">
          <a:blip r:embed="rId3">
            <a:alphaModFix/>
          </a:blip>
          <a:srcRect b="0" l="0" r="0" t="0"/>
          <a:stretch/>
        </p:blipFill>
        <p:spPr>
          <a:xfrm rot="-1357334">
            <a:off x="9665058" y="462454"/>
            <a:ext cx="2189995" cy="2189995"/>
          </a:xfrm>
          <a:prstGeom prst="rect">
            <a:avLst/>
          </a:prstGeom>
          <a:noFill/>
          <a:ln>
            <a:noFill/>
          </a:ln>
        </p:spPr>
      </p:pic>
      <p:pic>
        <p:nvPicPr>
          <p:cNvPr descr="Ảnh có chứa văn bản, đồ họa véc-tơ&#10;&#10;Mô tả được tạo tự động" id="1046" name="Google Shape;1046;p40"/>
          <p:cNvPicPr preferRelativeResize="0"/>
          <p:nvPr/>
        </p:nvPicPr>
        <p:blipFill rotWithShape="1">
          <a:blip r:embed="rId4">
            <a:alphaModFix/>
          </a:blip>
          <a:srcRect b="0" l="0" r="0" t="0"/>
          <a:stretch/>
        </p:blipFill>
        <p:spPr>
          <a:xfrm rot="-2591247">
            <a:off x="420676" y="4199902"/>
            <a:ext cx="1481510" cy="1481510"/>
          </a:xfrm>
          <a:prstGeom prst="rect">
            <a:avLst/>
          </a:prstGeom>
          <a:noFill/>
          <a:ln>
            <a:noFill/>
          </a:ln>
        </p:spPr>
      </p:pic>
      <p:pic>
        <p:nvPicPr>
          <p:cNvPr descr="Ảnh có chứa đồ họa véc-tơ&#10;&#10;Mô tả được tạo tự động" id="1047" name="Google Shape;1047;p40"/>
          <p:cNvPicPr preferRelativeResize="0"/>
          <p:nvPr/>
        </p:nvPicPr>
        <p:blipFill rotWithShape="1">
          <a:blip r:embed="rId5">
            <a:alphaModFix/>
          </a:blip>
          <a:srcRect b="0" l="0" r="0" t="0"/>
          <a:stretch/>
        </p:blipFill>
        <p:spPr>
          <a:xfrm rot="555436">
            <a:off x="521110" y="631748"/>
            <a:ext cx="1791068" cy="1791068"/>
          </a:xfrm>
          <a:prstGeom prst="rect">
            <a:avLst/>
          </a:prstGeom>
          <a:noFill/>
          <a:ln>
            <a:noFill/>
          </a:ln>
        </p:spPr>
      </p:pic>
      <p:pic>
        <p:nvPicPr>
          <p:cNvPr id="1048" name="Google Shape;1048;p40"/>
          <p:cNvPicPr preferRelativeResize="0"/>
          <p:nvPr/>
        </p:nvPicPr>
        <p:blipFill rotWithShape="1">
          <a:blip r:embed="rId6">
            <a:alphaModFix/>
          </a:blip>
          <a:srcRect b="0" l="0" r="0" t="0"/>
          <a:stretch/>
        </p:blipFill>
        <p:spPr>
          <a:xfrm rot="1832598">
            <a:off x="9992617" y="4419978"/>
            <a:ext cx="1460868" cy="14608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p:nvPr/>
        </p:nvSpPr>
        <p:spPr>
          <a:xfrm>
            <a:off x="5046941" y="112821"/>
            <a:ext cx="2098115" cy="2074461"/>
          </a:xfrm>
          <a:prstGeom prst="ellipse">
            <a:avLst/>
          </a:prstGeom>
          <a:solidFill>
            <a:srgbClr val="BF9000"/>
          </a:solidFill>
          <a:ln cap="flat" cmpd="sng" w="127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4"/>
          <p:cNvSpPr txBox="1"/>
          <p:nvPr/>
        </p:nvSpPr>
        <p:spPr>
          <a:xfrm>
            <a:off x="4098089" y="2189028"/>
            <a:ext cx="399582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4000">
                <a:solidFill>
                  <a:srgbClr val="7F6000"/>
                </a:solidFill>
                <a:latin typeface="Calibri"/>
                <a:ea typeface="Calibri"/>
                <a:cs typeface="Calibri"/>
                <a:sym typeface="Calibri"/>
              </a:rPr>
              <a:t>Nhóm 1</a:t>
            </a:r>
            <a:endParaRPr b="1" sz="4000">
              <a:solidFill>
                <a:srgbClr val="7F6000"/>
              </a:solidFill>
              <a:latin typeface="Calibri"/>
              <a:ea typeface="Calibri"/>
              <a:cs typeface="Calibri"/>
              <a:sym typeface="Calibri"/>
            </a:endParaRPr>
          </a:p>
        </p:txBody>
      </p:sp>
      <p:sp>
        <p:nvSpPr>
          <p:cNvPr id="222" name="Google Shape;222;p4"/>
          <p:cNvSpPr/>
          <p:nvPr/>
        </p:nvSpPr>
        <p:spPr>
          <a:xfrm rot="6013877">
            <a:off x="757752" y="930805"/>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4"/>
          <p:cNvSpPr/>
          <p:nvPr/>
        </p:nvSpPr>
        <p:spPr>
          <a:xfrm rot="-2843573">
            <a:off x="9968508" y="650817"/>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4"/>
          <p:cNvSpPr/>
          <p:nvPr/>
        </p:nvSpPr>
        <p:spPr>
          <a:xfrm rot="-1680575">
            <a:off x="498461" y="5688588"/>
            <a:ext cx="781604" cy="718827"/>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4"/>
          <p:cNvSpPr/>
          <p:nvPr/>
        </p:nvSpPr>
        <p:spPr>
          <a:xfrm rot="2375446">
            <a:off x="10753599" y="5718118"/>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4"/>
          <p:cNvSpPr/>
          <p:nvPr/>
        </p:nvSpPr>
        <p:spPr>
          <a:xfrm rot="2375446">
            <a:off x="3615012" y="1158354"/>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4"/>
          <p:cNvSpPr/>
          <p:nvPr/>
        </p:nvSpPr>
        <p:spPr>
          <a:xfrm rot="-3175465">
            <a:off x="8837917" y="1832053"/>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4"/>
          <p:cNvSpPr/>
          <p:nvPr/>
        </p:nvSpPr>
        <p:spPr>
          <a:xfrm rot="-3175465">
            <a:off x="1678940" y="2175690"/>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4"/>
          <p:cNvSpPr/>
          <p:nvPr/>
        </p:nvSpPr>
        <p:spPr>
          <a:xfrm rot="-1140053">
            <a:off x="7860956" y="390471"/>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4"/>
          <p:cNvSpPr/>
          <p:nvPr/>
        </p:nvSpPr>
        <p:spPr>
          <a:xfrm rot="-1140053">
            <a:off x="2192715" y="161611"/>
            <a:ext cx="724102" cy="588795"/>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4"/>
          <p:cNvSpPr/>
          <p:nvPr/>
        </p:nvSpPr>
        <p:spPr>
          <a:xfrm rot="2160626">
            <a:off x="10982477" y="1589906"/>
            <a:ext cx="724102" cy="521188"/>
          </a:xfrm>
          <a:prstGeom prst="triangle">
            <a:avLst>
              <a:gd fmla="val 50000"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4"/>
          <p:cNvSpPr txBox="1"/>
          <p:nvPr/>
        </p:nvSpPr>
        <p:spPr>
          <a:xfrm>
            <a:off x="4465222" y="2882519"/>
            <a:ext cx="326154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vi-VN" sz="2000">
                <a:solidFill>
                  <a:srgbClr val="7F6000"/>
                </a:solidFill>
                <a:latin typeface="Arial"/>
                <a:ea typeface="Arial"/>
                <a:cs typeface="Arial"/>
                <a:sym typeface="Arial"/>
              </a:rPr>
              <a:t>Quản trị doanh nghiệp</a:t>
            </a:r>
            <a:endParaRPr sz="2000">
              <a:solidFill>
                <a:srgbClr val="7F6000"/>
              </a:solidFill>
              <a:latin typeface="Arial"/>
              <a:ea typeface="Arial"/>
              <a:cs typeface="Arial"/>
              <a:sym typeface="Arial"/>
            </a:endParaRPr>
          </a:p>
        </p:txBody>
      </p:sp>
      <p:sp>
        <p:nvSpPr>
          <p:cNvPr id="233" name="Google Shape;233;p4"/>
          <p:cNvSpPr/>
          <p:nvPr/>
        </p:nvSpPr>
        <p:spPr>
          <a:xfrm>
            <a:off x="716684" y="913324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34" name="Google Shape;234;p4"/>
          <p:cNvSpPr txBox="1"/>
          <p:nvPr/>
        </p:nvSpPr>
        <p:spPr>
          <a:xfrm>
            <a:off x="540860" y="-5481931"/>
            <a:ext cx="88502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4400">
                <a:solidFill>
                  <a:srgbClr val="7F6000"/>
                </a:solidFill>
                <a:latin typeface="Calibri"/>
                <a:ea typeface="Calibri"/>
                <a:cs typeface="Calibri"/>
                <a:sym typeface="Calibri"/>
              </a:rPr>
              <a:t>MÔN HỌC THUYẾT TRÌNH </a:t>
            </a:r>
            <a:endParaRPr/>
          </a:p>
        </p:txBody>
      </p:sp>
      <p:sp>
        <p:nvSpPr>
          <p:cNvPr id="235" name="Google Shape;235;p4"/>
          <p:cNvSpPr txBox="1"/>
          <p:nvPr/>
        </p:nvSpPr>
        <p:spPr>
          <a:xfrm>
            <a:off x="540860" y="-2622433"/>
            <a:ext cx="2950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2400">
                <a:solidFill>
                  <a:srgbClr val="7F6000"/>
                </a:solidFill>
                <a:latin typeface="Calibri"/>
                <a:ea typeface="Calibri"/>
                <a:cs typeface="Calibri"/>
                <a:sym typeface="Calibri"/>
              </a:rPr>
              <a:t>Chủ đề thuyết trình </a:t>
            </a:r>
            <a:endParaRPr/>
          </a:p>
        </p:txBody>
      </p:sp>
      <p:sp>
        <p:nvSpPr>
          <p:cNvPr id="236" name="Google Shape;236;p4"/>
          <p:cNvSpPr/>
          <p:nvPr/>
        </p:nvSpPr>
        <p:spPr>
          <a:xfrm>
            <a:off x="716684" y="11921540"/>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37" name="Google Shape;237;p4"/>
          <p:cNvSpPr/>
          <p:nvPr/>
        </p:nvSpPr>
        <p:spPr>
          <a:xfrm>
            <a:off x="716684" y="14350611"/>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238" name="Google Shape;238;p4"/>
          <p:cNvSpPr/>
          <p:nvPr/>
        </p:nvSpPr>
        <p:spPr>
          <a:xfrm>
            <a:off x="716684" y="16654176"/>
            <a:ext cx="4403121" cy="926918"/>
          </a:xfrm>
          <a:prstGeom prst="rect">
            <a:avLst/>
          </a:prstGeom>
          <a:noFill/>
          <a:ln cap="flat" cmpd="sng" w="12700">
            <a:solidFill>
              <a:srgbClr val="7F6000">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239" name="Google Shape;239;p4"/>
          <p:cNvGrpSpPr/>
          <p:nvPr/>
        </p:nvGrpSpPr>
        <p:grpSpPr>
          <a:xfrm>
            <a:off x="6606778" y="8185085"/>
            <a:ext cx="2210551" cy="2638295"/>
            <a:chOff x="6606778" y="8185085"/>
            <a:chExt cx="2210551" cy="2638295"/>
          </a:xfrm>
        </p:grpSpPr>
        <p:sp>
          <p:nvSpPr>
            <p:cNvPr id="240" name="Google Shape;240;p4"/>
            <p:cNvSpPr/>
            <p:nvPr/>
          </p:nvSpPr>
          <p:spPr>
            <a:xfrm>
              <a:off x="6723058" y="8294516"/>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4"/>
            <p:cNvSpPr/>
            <p:nvPr/>
          </p:nvSpPr>
          <p:spPr>
            <a:xfrm>
              <a:off x="6606778" y="8185085"/>
              <a:ext cx="2094271" cy="2528864"/>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2" name="Google Shape;242;p4"/>
          <p:cNvGrpSpPr/>
          <p:nvPr/>
        </p:nvGrpSpPr>
        <p:grpSpPr>
          <a:xfrm>
            <a:off x="9202577" y="11632415"/>
            <a:ext cx="2210549" cy="2638295"/>
            <a:chOff x="9202577" y="11632415"/>
            <a:chExt cx="2210549" cy="2638295"/>
          </a:xfrm>
        </p:grpSpPr>
        <p:sp>
          <p:nvSpPr>
            <p:cNvPr id="243" name="Google Shape;243;p4"/>
            <p:cNvSpPr/>
            <p:nvPr/>
          </p:nvSpPr>
          <p:spPr>
            <a:xfrm>
              <a:off x="9318855" y="11741846"/>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4"/>
            <p:cNvSpPr/>
            <p:nvPr/>
          </p:nvSpPr>
          <p:spPr>
            <a:xfrm>
              <a:off x="9202577" y="11632415"/>
              <a:ext cx="2094271" cy="2528864"/>
            </a:xfrm>
            <a:prstGeom prst="rect">
              <a:avLst/>
            </a:prstGeom>
            <a:solidFill>
              <a:srgbClr val="81D6F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5" name="Google Shape;245;p4"/>
          <p:cNvGrpSpPr/>
          <p:nvPr/>
        </p:nvGrpSpPr>
        <p:grpSpPr>
          <a:xfrm>
            <a:off x="9391135" y="21963250"/>
            <a:ext cx="2210551" cy="2655924"/>
            <a:chOff x="9391135" y="21963250"/>
            <a:chExt cx="2210551" cy="2655924"/>
          </a:xfrm>
        </p:grpSpPr>
        <p:sp>
          <p:nvSpPr>
            <p:cNvPr id="246" name="Google Shape;246;p4"/>
            <p:cNvSpPr/>
            <p:nvPr/>
          </p:nvSpPr>
          <p:spPr>
            <a:xfrm>
              <a:off x="9507415" y="22090310"/>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4"/>
            <p:cNvSpPr/>
            <p:nvPr/>
          </p:nvSpPr>
          <p:spPr>
            <a:xfrm>
              <a:off x="9391135" y="21963250"/>
              <a:ext cx="2094271" cy="2528864"/>
            </a:xfrm>
            <a:prstGeom prst="rect">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8" name="Google Shape;248;p4"/>
          <p:cNvGrpSpPr/>
          <p:nvPr/>
        </p:nvGrpSpPr>
        <p:grpSpPr>
          <a:xfrm>
            <a:off x="6827573" y="15645498"/>
            <a:ext cx="2210551" cy="2638295"/>
            <a:chOff x="6827573" y="15645498"/>
            <a:chExt cx="2210551" cy="2638295"/>
          </a:xfrm>
        </p:grpSpPr>
        <p:sp>
          <p:nvSpPr>
            <p:cNvPr id="249" name="Google Shape;249;p4"/>
            <p:cNvSpPr/>
            <p:nvPr/>
          </p:nvSpPr>
          <p:spPr>
            <a:xfrm>
              <a:off x="6943853" y="15754929"/>
              <a:ext cx="2094271" cy="2528864"/>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4"/>
            <p:cNvSpPr/>
            <p:nvPr/>
          </p:nvSpPr>
          <p:spPr>
            <a:xfrm>
              <a:off x="6827573" y="15645498"/>
              <a:ext cx="2094271" cy="2528864"/>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1" name="Google Shape;251;p4"/>
          <p:cNvSpPr txBox="1"/>
          <p:nvPr/>
        </p:nvSpPr>
        <p:spPr>
          <a:xfrm>
            <a:off x="834183" y="9333296"/>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Calibri"/>
                <a:ea typeface="Calibri"/>
                <a:cs typeface="Calibri"/>
                <a:sym typeface="Calibri"/>
              </a:rPr>
              <a:t>Nội dung 1</a:t>
            </a:r>
            <a:endParaRPr/>
          </a:p>
        </p:txBody>
      </p:sp>
      <p:sp>
        <p:nvSpPr>
          <p:cNvPr id="252" name="Google Shape;252;p4"/>
          <p:cNvSpPr txBox="1"/>
          <p:nvPr/>
        </p:nvSpPr>
        <p:spPr>
          <a:xfrm>
            <a:off x="834182" y="12145233"/>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Calibri"/>
                <a:ea typeface="Calibri"/>
                <a:cs typeface="Calibri"/>
                <a:sym typeface="Calibri"/>
              </a:rPr>
              <a:t>Nội dung 2</a:t>
            </a:r>
            <a:endParaRPr/>
          </a:p>
        </p:txBody>
      </p:sp>
      <p:sp>
        <p:nvSpPr>
          <p:cNvPr id="253" name="Google Shape;253;p4"/>
          <p:cNvSpPr txBox="1"/>
          <p:nvPr/>
        </p:nvSpPr>
        <p:spPr>
          <a:xfrm>
            <a:off x="857757" y="14552460"/>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Calibri"/>
                <a:ea typeface="Calibri"/>
                <a:cs typeface="Calibri"/>
                <a:sym typeface="Calibri"/>
              </a:rPr>
              <a:t>Nội dung 3</a:t>
            </a:r>
            <a:endParaRPr/>
          </a:p>
        </p:txBody>
      </p:sp>
      <p:sp>
        <p:nvSpPr>
          <p:cNvPr id="254" name="Google Shape;254;p4"/>
          <p:cNvSpPr txBox="1"/>
          <p:nvPr/>
        </p:nvSpPr>
        <p:spPr>
          <a:xfrm>
            <a:off x="857757" y="16856025"/>
            <a:ext cx="24982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VN" sz="2800">
                <a:solidFill>
                  <a:srgbClr val="7F6000"/>
                </a:solidFill>
                <a:latin typeface="Calibri"/>
                <a:ea typeface="Calibri"/>
                <a:cs typeface="Calibri"/>
                <a:sym typeface="Calibri"/>
              </a:rPr>
              <a:t>Nội dung 4</a:t>
            </a:r>
            <a:endParaRPr/>
          </a:p>
        </p:txBody>
      </p:sp>
      <p:grpSp>
        <p:nvGrpSpPr>
          <p:cNvPr id="255" name="Google Shape;255;p4"/>
          <p:cNvGrpSpPr/>
          <p:nvPr/>
        </p:nvGrpSpPr>
        <p:grpSpPr>
          <a:xfrm>
            <a:off x="4736962" y="3465340"/>
            <a:ext cx="2742122" cy="995523"/>
            <a:chOff x="3202102" y="3562165"/>
            <a:chExt cx="2742122" cy="995523"/>
          </a:xfrm>
        </p:grpSpPr>
        <p:sp>
          <p:nvSpPr>
            <p:cNvPr id="256" name="Google Shape;256;p4"/>
            <p:cNvSpPr/>
            <p:nvPr/>
          </p:nvSpPr>
          <p:spPr>
            <a:xfrm>
              <a:off x="3202102" y="3562165"/>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4"/>
            <p:cNvSpPr txBox="1"/>
            <p:nvPr/>
          </p:nvSpPr>
          <p:spPr>
            <a:xfrm>
              <a:off x="3231712" y="3753538"/>
              <a:ext cx="271251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vi-VN" sz="1800" u="none" strike="noStrike">
                  <a:solidFill>
                    <a:schemeClr val="lt1"/>
                  </a:solidFill>
                  <a:latin typeface="Arial"/>
                  <a:ea typeface="Arial"/>
                  <a:cs typeface="Arial"/>
                  <a:sym typeface="Arial"/>
                </a:rPr>
                <a:t>Nguyễn Trần Bảo</a:t>
              </a:r>
              <a:r>
                <a:rPr b="1" lang="vi-VN" sz="1800">
                  <a:solidFill>
                    <a:schemeClr val="lt1"/>
                  </a:solidFill>
                  <a:latin typeface="Arial"/>
                  <a:ea typeface="Arial"/>
                  <a:cs typeface="Arial"/>
                  <a:sym typeface="Arial"/>
                </a:rPr>
                <a:t> </a:t>
              </a:r>
              <a:r>
                <a:rPr b="1" i="0" lang="vi-VN" sz="1800" u="none" strike="noStrike">
                  <a:solidFill>
                    <a:schemeClr val="lt1"/>
                  </a:solidFill>
                  <a:latin typeface="Arial"/>
                  <a:ea typeface="Arial"/>
                  <a:cs typeface="Arial"/>
                  <a:sym typeface="Arial"/>
                </a:rPr>
                <a:t>Phúc</a:t>
              </a:r>
              <a:r>
                <a:rPr b="1" lang="vi-VN" sz="1800">
                  <a:solidFill>
                    <a:schemeClr val="lt1"/>
                  </a:solidFill>
                  <a:latin typeface="Arial"/>
                  <a:ea typeface="Arial"/>
                  <a:cs typeface="Arial"/>
                  <a:sym typeface="Arial"/>
                </a:rPr>
                <a:t>  </a:t>
              </a:r>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2124802010190</a:t>
              </a:r>
              <a:endParaRPr/>
            </a:p>
          </p:txBody>
        </p:sp>
      </p:grpSp>
      <p:grpSp>
        <p:nvGrpSpPr>
          <p:cNvPr id="258" name="Google Shape;258;p4"/>
          <p:cNvGrpSpPr/>
          <p:nvPr/>
        </p:nvGrpSpPr>
        <p:grpSpPr>
          <a:xfrm>
            <a:off x="1557561" y="3463325"/>
            <a:ext cx="2870759" cy="995523"/>
            <a:chOff x="101239" y="3578943"/>
            <a:chExt cx="2870759" cy="995523"/>
          </a:xfrm>
        </p:grpSpPr>
        <p:sp>
          <p:nvSpPr>
            <p:cNvPr id="259" name="Google Shape;259;p4"/>
            <p:cNvSpPr/>
            <p:nvPr/>
          </p:nvSpPr>
          <p:spPr>
            <a:xfrm>
              <a:off x="200177" y="3578943"/>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4"/>
            <p:cNvSpPr txBox="1"/>
            <p:nvPr/>
          </p:nvSpPr>
          <p:spPr>
            <a:xfrm>
              <a:off x="101239" y="3736760"/>
              <a:ext cx="287075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Nguyễn Thị Thanh Thúy </a:t>
              </a:r>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2124802010570</a:t>
              </a:r>
              <a:endParaRPr/>
            </a:p>
          </p:txBody>
        </p:sp>
      </p:grpSp>
      <p:grpSp>
        <p:nvGrpSpPr>
          <p:cNvPr id="261" name="Google Shape;261;p4"/>
          <p:cNvGrpSpPr/>
          <p:nvPr/>
        </p:nvGrpSpPr>
        <p:grpSpPr>
          <a:xfrm>
            <a:off x="7703766" y="4609704"/>
            <a:ext cx="2718067" cy="995523"/>
            <a:chOff x="7286412" y="4778503"/>
            <a:chExt cx="2718067" cy="995523"/>
          </a:xfrm>
        </p:grpSpPr>
        <p:sp>
          <p:nvSpPr>
            <p:cNvPr id="262" name="Google Shape;262;p4"/>
            <p:cNvSpPr/>
            <p:nvPr/>
          </p:nvSpPr>
          <p:spPr>
            <a:xfrm>
              <a:off x="7286412" y="4778503"/>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4"/>
            <p:cNvSpPr txBox="1"/>
            <p:nvPr/>
          </p:nvSpPr>
          <p:spPr>
            <a:xfrm>
              <a:off x="7630866" y="4927679"/>
              <a:ext cx="203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Võ Ngân Khanh </a:t>
              </a:r>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2124802010728</a:t>
              </a:r>
              <a:endParaRPr/>
            </a:p>
          </p:txBody>
        </p:sp>
      </p:grpSp>
      <p:grpSp>
        <p:nvGrpSpPr>
          <p:cNvPr id="264" name="Google Shape;264;p4"/>
          <p:cNvGrpSpPr/>
          <p:nvPr/>
        </p:nvGrpSpPr>
        <p:grpSpPr>
          <a:xfrm>
            <a:off x="4736963" y="5726659"/>
            <a:ext cx="2718067" cy="995523"/>
            <a:chOff x="4225786" y="4783145"/>
            <a:chExt cx="2718067" cy="995523"/>
          </a:xfrm>
        </p:grpSpPr>
        <p:sp>
          <p:nvSpPr>
            <p:cNvPr id="265" name="Google Shape;265;p4"/>
            <p:cNvSpPr/>
            <p:nvPr/>
          </p:nvSpPr>
          <p:spPr>
            <a:xfrm>
              <a:off x="4225786" y="4783145"/>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4"/>
            <p:cNvSpPr txBox="1"/>
            <p:nvPr/>
          </p:nvSpPr>
          <p:spPr>
            <a:xfrm>
              <a:off x="4429490" y="4847099"/>
              <a:ext cx="231065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Nguyễn Gia Khánh (Nhóm trưởng) </a:t>
              </a:r>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2124802010400</a:t>
              </a:r>
              <a:endParaRPr/>
            </a:p>
          </p:txBody>
        </p:sp>
      </p:grpSp>
      <p:grpSp>
        <p:nvGrpSpPr>
          <p:cNvPr id="267" name="Google Shape;267;p4"/>
          <p:cNvGrpSpPr/>
          <p:nvPr/>
        </p:nvGrpSpPr>
        <p:grpSpPr>
          <a:xfrm>
            <a:off x="7703766" y="3463324"/>
            <a:ext cx="2718067" cy="995523"/>
            <a:chOff x="6271833" y="3567625"/>
            <a:chExt cx="2718067" cy="995523"/>
          </a:xfrm>
        </p:grpSpPr>
        <p:sp>
          <p:nvSpPr>
            <p:cNvPr id="268" name="Google Shape;268;p4"/>
            <p:cNvSpPr/>
            <p:nvPr/>
          </p:nvSpPr>
          <p:spPr>
            <a:xfrm>
              <a:off x="6271833" y="3567625"/>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4"/>
            <p:cNvSpPr txBox="1"/>
            <p:nvPr/>
          </p:nvSpPr>
          <p:spPr>
            <a:xfrm>
              <a:off x="6562987" y="3696278"/>
              <a:ext cx="203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Võ Thị Thu Thùy</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2124802010069</a:t>
              </a:r>
              <a:endParaRPr/>
            </a:p>
          </p:txBody>
        </p:sp>
      </p:grpSp>
      <p:grpSp>
        <p:nvGrpSpPr>
          <p:cNvPr id="270" name="Google Shape;270;p4"/>
          <p:cNvGrpSpPr/>
          <p:nvPr/>
        </p:nvGrpSpPr>
        <p:grpSpPr>
          <a:xfrm>
            <a:off x="1677282" y="4621705"/>
            <a:ext cx="2718067" cy="995523"/>
            <a:chOff x="1258996" y="4783145"/>
            <a:chExt cx="2718067" cy="995523"/>
          </a:xfrm>
        </p:grpSpPr>
        <p:sp>
          <p:nvSpPr>
            <p:cNvPr id="271" name="Google Shape;271;p4"/>
            <p:cNvSpPr/>
            <p:nvPr/>
          </p:nvSpPr>
          <p:spPr>
            <a:xfrm>
              <a:off x="1258996" y="4783145"/>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4"/>
            <p:cNvSpPr txBox="1"/>
            <p:nvPr/>
          </p:nvSpPr>
          <p:spPr>
            <a:xfrm>
              <a:off x="1420059" y="4945741"/>
              <a:ext cx="24002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Hồ Thị Tường Vôn</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2124802010012</a:t>
              </a:r>
              <a:endParaRPr/>
            </a:p>
          </p:txBody>
        </p:sp>
      </p:grpSp>
      <p:grpSp>
        <p:nvGrpSpPr>
          <p:cNvPr id="273" name="Google Shape;273;p4"/>
          <p:cNvGrpSpPr/>
          <p:nvPr/>
        </p:nvGrpSpPr>
        <p:grpSpPr>
          <a:xfrm>
            <a:off x="4736962" y="4621705"/>
            <a:ext cx="2718067" cy="995523"/>
            <a:chOff x="9311537" y="3562165"/>
            <a:chExt cx="2718067" cy="995523"/>
          </a:xfrm>
        </p:grpSpPr>
        <p:sp>
          <p:nvSpPr>
            <p:cNvPr id="274" name="Google Shape;274;p4"/>
            <p:cNvSpPr/>
            <p:nvPr/>
          </p:nvSpPr>
          <p:spPr>
            <a:xfrm>
              <a:off x="9311537" y="3562165"/>
              <a:ext cx="2718067" cy="995523"/>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4"/>
            <p:cNvSpPr txBox="1"/>
            <p:nvPr/>
          </p:nvSpPr>
          <p:spPr>
            <a:xfrm>
              <a:off x="9657000" y="3696278"/>
              <a:ext cx="203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1800">
                  <a:solidFill>
                    <a:schemeClr val="lt1"/>
                  </a:solidFill>
                  <a:latin typeface="Arial"/>
                  <a:ea typeface="Arial"/>
                  <a:cs typeface="Arial"/>
                  <a:sym typeface="Arial"/>
                </a:rPr>
                <a:t>Từ Hòa Thuyết </a:t>
              </a:r>
              <a:endParaRPr/>
            </a:p>
            <a:p>
              <a:pPr indent="0" lvl="0" marL="0" marR="0" rtl="0" algn="ctr">
                <a:spcBef>
                  <a:spcPts val="0"/>
                </a:spcBef>
                <a:spcAft>
                  <a:spcPts val="0"/>
                </a:spcAft>
                <a:buNone/>
              </a:pPr>
              <a:r>
                <a:rPr b="1" lang="vi-VN" sz="1800">
                  <a:solidFill>
                    <a:schemeClr val="lt1"/>
                  </a:solidFill>
                  <a:latin typeface="Arial"/>
                  <a:ea typeface="Arial"/>
                  <a:cs typeface="Arial"/>
                  <a:sym typeface="Arial"/>
                </a:rPr>
                <a:t>2124802010301</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p:nvPr/>
        </p:nvSpPr>
        <p:spPr>
          <a:xfrm rot="911067">
            <a:off x="3251556" y="292866"/>
            <a:ext cx="5950339"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6"/>
          <p:cNvSpPr/>
          <p:nvPr/>
        </p:nvSpPr>
        <p:spPr>
          <a:xfrm rot="-619175">
            <a:off x="3760091" y="942212"/>
            <a:ext cx="4933269" cy="4930517"/>
          </a:xfrm>
          <a:prstGeom prst="rect">
            <a:avLst/>
          </a:prstGeom>
          <a:solidFill>
            <a:srgbClr val="FEE599"/>
          </a:soli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6"/>
          <p:cNvSpPr/>
          <p:nvPr/>
        </p:nvSpPr>
        <p:spPr>
          <a:xfrm rot="3964297">
            <a:off x="4123570" y="1300023"/>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6"/>
          <p:cNvSpPr/>
          <p:nvPr/>
        </p:nvSpPr>
        <p:spPr>
          <a:xfrm rot="-2652757">
            <a:off x="4576969" y="1816788"/>
            <a:ext cx="3240000" cy="3240000"/>
          </a:xfrm>
          <a:prstGeom prst="rect">
            <a:avLst/>
          </a:prstGeom>
          <a:solidFill>
            <a:srgbClr val="FEE599"/>
          </a:solidFill>
          <a:ln>
            <a:noFill/>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6"/>
          <p:cNvSpPr/>
          <p:nvPr/>
        </p:nvSpPr>
        <p:spPr>
          <a:xfrm rot="5400000">
            <a:off x="4205642" y="1437672"/>
            <a:ext cx="3982655" cy="3982655"/>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6"/>
          <p:cNvSpPr txBox="1"/>
          <p:nvPr/>
        </p:nvSpPr>
        <p:spPr>
          <a:xfrm>
            <a:off x="4836878" y="2664846"/>
            <a:ext cx="2701021" cy="176016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800">
                <a:solidFill>
                  <a:srgbClr val="7F6000"/>
                </a:solidFill>
                <a:latin typeface="Calibri"/>
                <a:ea typeface="Calibri"/>
                <a:cs typeface="Calibri"/>
                <a:sym typeface="Calibri"/>
              </a:rPr>
              <a:t>CHƯƠNG I</a:t>
            </a:r>
            <a:endParaRPr/>
          </a:p>
          <a:p>
            <a:pPr indent="0" lvl="0" marL="0" marR="0" rtl="0" algn="ctr">
              <a:lnSpc>
                <a:spcPct val="120000"/>
              </a:lnSpc>
              <a:spcBef>
                <a:spcPts val="1200"/>
              </a:spcBef>
              <a:spcAft>
                <a:spcPts val="0"/>
              </a:spcAft>
              <a:buNone/>
            </a:pPr>
            <a:r>
              <a:rPr b="1" lang="vi-VN" sz="2800">
                <a:solidFill>
                  <a:schemeClr val="dk1"/>
                </a:solidFill>
                <a:latin typeface="Calibri"/>
                <a:ea typeface="Calibri"/>
                <a:cs typeface="Calibri"/>
                <a:sym typeface="Calibri"/>
              </a:rPr>
              <a:t>TỔNG QUAN VỀ QUẢN TRỊ</a:t>
            </a:r>
            <a:endParaRPr b="1" sz="2800">
              <a:solidFill>
                <a:schemeClr val="dk1"/>
              </a:solidFill>
              <a:latin typeface="Calibri"/>
              <a:ea typeface="Calibri"/>
              <a:cs typeface="Calibri"/>
              <a:sym typeface="Calibri"/>
            </a:endParaRPr>
          </a:p>
        </p:txBody>
      </p:sp>
      <p:sp>
        <p:nvSpPr>
          <p:cNvPr id="286" name="Google Shape;286;p6"/>
          <p:cNvSpPr/>
          <p:nvPr/>
        </p:nvSpPr>
        <p:spPr>
          <a:xfrm>
            <a:off x="860767" y="741661"/>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6"/>
          <p:cNvSpPr/>
          <p:nvPr/>
        </p:nvSpPr>
        <p:spPr>
          <a:xfrm>
            <a:off x="9994580"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6"/>
          <p:cNvSpPr/>
          <p:nvPr/>
        </p:nvSpPr>
        <p:spPr>
          <a:xfrm>
            <a:off x="10257774" y="627365"/>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6"/>
          <p:cNvSpPr/>
          <p:nvPr/>
        </p:nvSpPr>
        <p:spPr>
          <a:xfrm>
            <a:off x="1057835" y="5420327"/>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7"/>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7"/>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7"/>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7"/>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7"/>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300" name="Google Shape;300;p7"/>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7"/>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7"/>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7"/>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7"/>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7"/>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7"/>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7"/>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308" name="Google Shape;308;p7"/>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7"/>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7"/>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311" name="Google Shape;311;p7"/>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7"/>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7"/>
          <p:cNvSpPr txBox="1"/>
          <p:nvPr/>
        </p:nvSpPr>
        <p:spPr>
          <a:xfrm>
            <a:off x="1541731" y="1690658"/>
            <a:ext cx="5827898" cy="30162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AutoNum type="arabicPeriod"/>
            </a:pPr>
            <a:r>
              <a:rPr b="1" lang="vi-VN" sz="2000">
                <a:solidFill>
                  <a:schemeClr val="dk1"/>
                </a:solidFill>
                <a:latin typeface="Arial"/>
                <a:ea typeface="Arial"/>
                <a:cs typeface="Arial"/>
                <a:sym typeface="Arial"/>
              </a:rPr>
              <a:t>Khái niệm và vai trò của quản trị</a:t>
            </a:r>
            <a:endParaRPr b="1" sz="20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900"/>
              <a:buFont typeface="Noto Sans Symbols"/>
              <a:buChar char="⮚"/>
            </a:pPr>
            <a:r>
              <a:rPr b="1" i="0" lang="vi-VN" sz="1900" u="none" cap="none" strike="noStrike">
                <a:solidFill>
                  <a:schemeClr val="dk1"/>
                </a:solidFill>
                <a:latin typeface="Arial"/>
                <a:ea typeface="Arial"/>
                <a:cs typeface="Arial"/>
                <a:sym typeface="Arial"/>
              </a:rPr>
              <a:t>Khái niệm</a:t>
            </a:r>
            <a:endParaRPr b="1" i="0" sz="1800" u="none" cap="none" strike="noStrike">
              <a:solidFill>
                <a:schemeClr val="dk1"/>
              </a:solidFill>
              <a:latin typeface="Arial"/>
              <a:ea typeface="Arial"/>
              <a:cs typeface="Arial"/>
              <a:sym typeface="Arial"/>
            </a:endParaRPr>
          </a:p>
          <a:p>
            <a:pPr indent="0" lvl="2" marL="914400" marR="0" rtl="0" algn="just">
              <a:spcBef>
                <a:spcPts val="0"/>
              </a:spcBef>
              <a:spcAft>
                <a:spcPts val="0"/>
              </a:spcAft>
              <a:buNone/>
            </a:pPr>
            <a:r>
              <a:rPr b="0" i="0" lang="vi-VN" sz="1900" u="none" cap="none" strike="noStrike">
                <a:solidFill>
                  <a:schemeClr val="dk1"/>
                </a:solidFill>
                <a:latin typeface="Arial"/>
                <a:ea typeface="Arial"/>
                <a:cs typeface="Arial"/>
                <a:sym typeface="Arial"/>
              </a:rPr>
              <a:t>Quản trị là sự phối hợp để đạt được hiệu quả trong các hoạt động của người cùng chung trong tổ chức. Đây là quá trình để đạt được các mục tiêu đề ra bằng việc phối hợp nguồn lực của tổ chức. Quản trị còn là quá trình các nhà quản lý hoạch định, tổ chức, lãnh đạo và kiểm tra.</a:t>
            </a:r>
            <a:endParaRPr/>
          </a:p>
        </p:txBody>
      </p:sp>
      <p:pic>
        <p:nvPicPr>
          <p:cNvPr descr="Quản trị doanh nghiệp là gì? Một số điều biết" id="314" name="Google Shape;314;p7"/>
          <p:cNvPicPr preferRelativeResize="0"/>
          <p:nvPr/>
        </p:nvPicPr>
        <p:blipFill rotWithShape="1">
          <a:blip r:embed="rId3">
            <a:alphaModFix/>
          </a:blip>
          <a:srcRect b="0" l="0" r="0" t="0"/>
          <a:stretch/>
        </p:blipFill>
        <p:spPr>
          <a:xfrm>
            <a:off x="7285184" y="1966772"/>
            <a:ext cx="4813102" cy="30162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8"/>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8"/>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8"/>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8"/>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8"/>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8"/>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325" name="Google Shape;325;p8"/>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8"/>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8"/>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8"/>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8"/>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8"/>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8"/>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8"/>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333" name="Google Shape;333;p8"/>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8"/>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8"/>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336" name="Google Shape;336;p8"/>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8"/>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8"/>
          <p:cNvSpPr txBox="1"/>
          <p:nvPr/>
        </p:nvSpPr>
        <p:spPr>
          <a:xfrm>
            <a:off x="1541731" y="1690658"/>
            <a:ext cx="9108537" cy="447814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AutoNum type="arabicPeriod"/>
            </a:pPr>
            <a:r>
              <a:rPr b="1" lang="vi-VN" sz="2000">
                <a:solidFill>
                  <a:schemeClr val="dk1"/>
                </a:solidFill>
                <a:latin typeface="Arial"/>
                <a:ea typeface="Arial"/>
                <a:cs typeface="Arial"/>
                <a:sym typeface="Arial"/>
              </a:rPr>
              <a:t>Khái niệm và vai trò của quản trị</a:t>
            </a:r>
            <a:endParaRPr b="1" sz="20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900"/>
              <a:buFont typeface="Noto Sans Symbols"/>
              <a:buChar char="⮚"/>
            </a:pPr>
            <a:r>
              <a:rPr b="1" i="0" lang="vi-VN" sz="1900" u="none" cap="none" strike="noStrike">
                <a:solidFill>
                  <a:schemeClr val="dk1"/>
                </a:solidFill>
                <a:latin typeface="Arial"/>
                <a:ea typeface="Arial"/>
                <a:cs typeface="Arial"/>
                <a:sym typeface="Arial"/>
              </a:rPr>
              <a:t>Vai trò của quản trị:</a:t>
            </a:r>
            <a:endParaRPr/>
          </a:p>
          <a:p>
            <a:pPr indent="-342900" lvl="2" marL="1257300" marR="0" rtl="0" algn="l">
              <a:spcBef>
                <a:spcPts val="0"/>
              </a:spcBef>
              <a:spcAft>
                <a:spcPts val="0"/>
              </a:spcAft>
              <a:buClr>
                <a:schemeClr val="dk1"/>
              </a:buClr>
              <a:buSzPts val="1900"/>
              <a:buFont typeface="Arial"/>
              <a:buChar char="‒"/>
            </a:pPr>
            <a:r>
              <a:rPr b="0" i="0" lang="vi-VN" sz="1900" u="none" cap="none" strike="noStrike">
                <a:solidFill>
                  <a:schemeClr val="dk1"/>
                </a:solidFill>
                <a:latin typeface="Arial"/>
                <a:ea typeface="Arial"/>
                <a:cs typeface="Arial"/>
                <a:sym typeface="Arial"/>
              </a:rPr>
              <a:t>Trong các tổ chức, doanh nghiệp quản trị giữ vai trò vô cùng quan trọng. Sự quan trọng của quản trị được thực hiện qua các vai trò sau:</a:t>
            </a:r>
            <a:endParaRPr b="0" i="0" sz="1900" u="none" cap="none" strike="noStrike">
              <a:solidFill>
                <a:schemeClr val="dk1"/>
              </a:solidFill>
              <a:latin typeface="Arial"/>
              <a:ea typeface="Arial"/>
              <a:cs typeface="Arial"/>
              <a:sym typeface="Arial"/>
            </a:endParaRPr>
          </a:p>
          <a:p>
            <a:pPr indent="-222250" lvl="2" marL="1257300" marR="0" rtl="0" algn="l">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a:p>
            <a:pPr indent="-342900" lvl="3" marL="1714500" marR="0" rtl="0" algn="l">
              <a:spcBef>
                <a:spcPts val="0"/>
              </a:spcBef>
              <a:spcAft>
                <a:spcPts val="0"/>
              </a:spcAft>
              <a:buClr>
                <a:schemeClr val="dk1"/>
              </a:buClr>
              <a:buSzPts val="1900"/>
              <a:buFont typeface="Arial"/>
              <a:buChar char="•"/>
            </a:pPr>
            <a:r>
              <a:rPr b="0" i="0" lang="vi-VN" sz="1900" u="none" cap="none" strike="noStrike">
                <a:solidFill>
                  <a:schemeClr val="dk1"/>
                </a:solidFill>
                <a:latin typeface="Arial"/>
                <a:ea typeface="Arial"/>
                <a:cs typeface="Arial"/>
                <a:sym typeface="Arial"/>
              </a:rPr>
              <a:t>Quản trị quyết định tới sự tồn tại, phát triển của tổ chức. Nếu như không có hoạt động của quản trị thì mọi người trong tổ chức sẽ làm việc một cách lộn xộn, không phân công việc cần làm là gì, không hiệu quả.</a:t>
            </a:r>
            <a:endParaRPr b="0" i="0" sz="1900" u="none" cap="none" strike="noStrike">
              <a:solidFill>
                <a:schemeClr val="dk1"/>
              </a:solidFill>
              <a:latin typeface="Arial"/>
              <a:ea typeface="Arial"/>
              <a:cs typeface="Arial"/>
              <a:sym typeface="Arial"/>
            </a:endParaRPr>
          </a:p>
          <a:p>
            <a:pPr indent="-222250" lvl="3" marL="1714500" marR="0" rtl="0" algn="l">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a:p>
            <a:pPr indent="-342900" lvl="3" marL="1714500" marR="0" rtl="0" algn="l">
              <a:spcBef>
                <a:spcPts val="0"/>
              </a:spcBef>
              <a:spcAft>
                <a:spcPts val="0"/>
              </a:spcAft>
              <a:buClr>
                <a:schemeClr val="dk1"/>
              </a:buClr>
              <a:buSzPts val="1900"/>
              <a:buFont typeface="Arial"/>
              <a:buChar char="•"/>
            </a:pPr>
            <a:r>
              <a:rPr b="0" i="0" lang="vi-VN" sz="1900" u="none" cap="none" strike="noStrike">
                <a:solidFill>
                  <a:schemeClr val="dk1"/>
                </a:solidFill>
                <a:latin typeface="Arial"/>
                <a:ea typeface="Arial"/>
                <a:cs typeface="Arial"/>
                <a:sym typeface="Arial"/>
              </a:rPr>
              <a:t>Thông qua việc hoạch định công việc, phương hướng mọi người sẽ phối hợp với nhau vì mục tiêu chung. Quản trị sẽ giúp tổ chức hoạt động hiệu quả và đạt được các mục tiêu đề ra.</a:t>
            </a:r>
            <a:endParaRPr/>
          </a:p>
          <a:p>
            <a:pPr indent="-165100" lvl="1" marL="742950" marR="0" rtl="0" algn="l">
              <a:spcBef>
                <a:spcPts val="0"/>
              </a:spcBef>
              <a:spcAft>
                <a:spcPts val="0"/>
              </a:spcAft>
              <a:buClr>
                <a:schemeClr val="dk1"/>
              </a:buClr>
              <a:buSzPts val="1900"/>
              <a:buFont typeface="Noto Sans Symbols"/>
              <a:buNone/>
            </a:pPr>
            <a:r>
              <a:t/>
            </a:r>
            <a:endParaRPr b="1" i="0" sz="19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9"/>
          <p:cNvSpPr/>
          <p:nvPr/>
        </p:nvSpPr>
        <p:spPr>
          <a:xfrm>
            <a:off x="490194" y="381134"/>
            <a:ext cx="11227324" cy="6095732"/>
          </a:xfrm>
          <a:prstGeom prst="rect">
            <a:avLst/>
          </a:prstGeom>
          <a:solidFill>
            <a:srgbClr val="FEE599"/>
          </a:solidFill>
          <a:ln>
            <a:noFill/>
          </a:ln>
          <a:effectLst>
            <a:outerShdw blurRad="4318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9"/>
          <p:cNvSpPr/>
          <p:nvPr/>
        </p:nvSpPr>
        <p:spPr>
          <a:xfrm>
            <a:off x="870962" y="672534"/>
            <a:ext cx="10155705" cy="5550319"/>
          </a:xfrm>
          <a:prstGeom prst="rect">
            <a:avLst/>
          </a:prstGeom>
          <a:solidFill>
            <a:srgbClr val="BF9000"/>
          </a:solidFill>
          <a:ln cap="flat" cmpd="sng" w="38100">
            <a:solidFill>
              <a:srgbClr val="7F6000"/>
            </a:solidFill>
            <a:prstDash val="solid"/>
            <a:miter lim="800000"/>
            <a:headEnd len="sm" w="sm" type="none"/>
            <a:tailEnd len="sm" w="sm" type="none"/>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9"/>
          <p:cNvSpPr/>
          <p:nvPr/>
        </p:nvSpPr>
        <p:spPr>
          <a:xfrm rot="9770872">
            <a:off x="3962238" y="-6284069"/>
            <a:ext cx="4206311" cy="4205004"/>
          </a:xfrm>
          <a:prstGeom prst="rect">
            <a:avLst/>
          </a:prstGeom>
          <a:solidFill>
            <a:srgbClr val="FEE599"/>
          </a:solidFill>
          <a:ln>
            <a:noFill/>
          </a:ln>
          <a:effectLst>
            <a:outerShdw blurRad="381000" sx="99000" rotWithShape="0" algn="ctr" sy="99000">
              <a:srgbClr val="0000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9"/>
          <p:cNvSpPr/>
          <p:nvPr/>
        </p:nvSpPr>
        <p:spPr>
          <a:xfrm>
            <a:off x="1354177" y="948648"/>
            <a:ext cx="9422431" cy="4978406"/>
          </a:xfrm>
          <a:prstGeom prst="rect">
            <a:avLst/>
          </a:prstGeom>
          <a:solidFill>
            <a:srgbClr val="FEE599"/>
          </a:solidFill>
          <a:ln cap="flat" cmpd="sng" w="38100">
            <a:solidFill>
              <a:srgbClr val="7F6000"/>
            </a:solidFill>
            <a:prstDash val="dash"/>
            <a:miter lim="800000"/>
            <a:headEnd len="sm" w="sm" type="none"/>
            <a:tailEnd len="sm" w="sm" type="none"/>
          </a:ln>
          <a:effectLst>
            <a:outerShdw blurRad="3556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9"/>
          <p:cNvSpPr/>
          <p:nvPr/>
        </p:nvSpPr>
        <p:spPr>
          <a:xfrm rot="4835807">
            <a:off x="-3672986" y="-8241839"/>
            <a:ext cx="19025077" cy="25214149"/>
          </a:xfrm>
          <a:prstGeom prst="diamond">
            <a:avLst/>
          </a:prstGeom>
          <a:noFill/>
          <a:ln cap="flat" cmpd="sng" w="76200">
            <a:solidFill>
              <a:srgbClr val="7F6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9"/>
          <p:cNvSpPr txBox="1"/>
          <p:nvPr/>
        </p:nvSpPr>
        <p:spPr>
          <a:xfrm>
            <a:off x="3859179" y="1184686"/>
            <a:ext cx="4412426" cy="505972"/>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vi-VN" sz="2400">
                <a:solidFill>
                  <a:srgbClr val="7F6000"/>
                </a:solidFill>
                <a:latin typeface="Calibri"/>
                <a:ea typeface="Calibri"/>
                <a:cs typeface="Calibri"/>
                <a:sym typeface="Calibri"/>
              </a:rPr>
              <a:t>I. TỔNG QUAN VỀ QUẢN TRỊ </a:t>
            </a:r>
            <a:endParaRPr/>
          </a:p>
        </p:txBody>
      </p:sp>
      <p:sp>
        <p:nvSpPr>
          <p:cNvPr id="349" name="Google Shape;349;p9"/>
          <p:cNvSpPr/>
          <p:nvPr/>
        </p:nvSpPr>
        <p:spPr>
          <a:xfrm>
            <a:off x="-2870575" y="400448"/>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9"/>
          <p:cNvSpPr/>
          <p:nvPr/>
        </p:nvSpPr>
        <p:spPr>
          <a:xfrm>
            <a:off x="14452063" y="4474607"/>
            <a:ext cx="1515036" cy="1452447"/>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9"/>
          <p:cNvSpPr/>
          <p:nvPr/>
        </p:nvSpPr>
        <p:spPr>
          <a:xfrm>
            <a:off x="12848523" y="400448"/>
            <a:ext cx="1073459" cy="1037224"/>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9"/>
          <p:cNvSpPr/>
          <p:nvPr/>
        </p:nvSpPr>
        <p:spPr>
          <a:xfrm>
            <a:off x="-2732501" y="5200830"/>
            <a:ext cx="985499" cy="923838"/>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9"/>
          <p:cNvSpPr/>
          <p:nvPr/>
        </p:nvSpPr>
        <p:spPr>
          <a:xfrm rot="-9789539">
            <a:off x="384989" y="11210466"/>
            <a:ext cx="5989042" cy="5932615"/>
          </a:xfrm>
          <a:prstGeom prst="ellipse">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9"/>
          <p:cNvSpPr/>
          <p:nvPr/>
        </p:nvSpPr>
        <p:spPr>
          <a:xfrm rot="-9789539">
            <a:off x="4870390" y="7814937"/>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9"/>
          <p:cNvSpPr/>
          <p:nvPr/>
        </p:nvSpPr>
        <p:spPr>
          <a:xfrm rot="-9789539">
            <a:off x="529091" y="19769341"/>
            <a:ext cx="1416539" cy="1399260"/>
          </a:xfrm>
          <a:prstGeom prst="ellipse">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9"/>
          <p:cNvSpPr txBox="1"/>
          <p:nvPr/>
        </p:nvSpPr>
        <p:spPr>
          <a:xfrm>
            <a:off x="14263900" y="705636"/>
            <a:ext cx="434602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vi-VN" sz="5400">
                <a:solidFill>
                  <a:srgbClr val="7F6000"/>
                </a:solidFill>
                <a:latin typeface="Calibri"/>
                <a:ea typeface="Calibri"/>
                <a:cs typeface="Calibri"/>
                <a:sym typeface="Calibri"/>
              </a:rPr>
              <a:t>Nội dung 2</a:t>
            </a:r>
            <a:endParaRPr/>
          </a:p>
        </p:txBody>
      </p:sp>
      <p:sp>
        <p:nvSpPr>
          <p:cNvPr id="357" name="Google Shape;357;p9"/>
          <p:cNvSpPr/>
          <p:nvPr/>
        </p:nvSpPr>
        <p:spPr>
          <a:xfrm rot="4582899">
            <a:off x="1317781" y="8046465"/>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9"/>
          <p:cNvSpPr/>
          <p:nvPr/>
        </p:nvSpPr>
        <p:spPr>
          <a:xfrm rot="4582899">
            <a:off x="3544442" y="12599004"/>
            <a:ext cx="2057492" cy="2054053"/>
          </a:xfrm>
          <a:prstGeom prst="roundRect">
            <a:avLst>
              <a:gd fmla="val 10098" name="adj"/>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9"/>
          <p:cNvSpPr txBox="1"/>
          <p:nvPr/>
        </p:nvSpPr>
        <p:spPr>
          <a:xfrm>
            <a:off x="17127220" y="1683850"/>
            <a:ext cx="340567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vi-VN" sz="2800">
                <a:solidFill>
                  <a:srgbClr val="7F6000"/>
                </a:solidFill>
                <a:latin typeface="Calibri"/>
                <a:ea typeface="Calibri"/>
                <a:cs typeface="Calibri"/>
                <a:sym typeface="Calibri"/>
              </a:rPr>
              <a:t>Ghi chú Nội dung 3</a:t>
            </a:r>
            <a:endParaRPr/>
          </a:p>
        </p:txBody>
      </p:sp>
      <p:sp>
        <p:nvSpPr>
          <p:cNvPr id="360" name="Google Shape;360;p9"/>
          <p:cNvSpPr/>
          <p:nvPr/>
        </p:nvSpPr>
        <p:spPr>
          <a:xfrm>
            <a:off x="13522528" y="3397912"/>
            <a:ext cx="2057492" cy="2557585"/>
          </a:xfrm>
          <a:prstGeom prst="roundRect">
            <a:avLst>
              <a:gd fmla="val 12178"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9"/>
          <p:cNvSpPr/>
          <p:nvPr/>
        </p:nvSpPr>
        <p:spPr>
          <a:xfrm>
            <a:off x="19536248" y="3397912"/>
            <a:ext cx="2057492" cy="2557585"/>
          </a:xfrm>
          <a:prstGeom prst="roundRect">
            <a:avLst>
              <a:gd fmla="val 12178" name="adj"/>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9"/>
          <p:cNvSpPr txBox="1"/>
          <p:nvPr/>
        </p:nvSpPr>
        <p:spPr>
          <a:xfrm>
            <a:off x="1511123" y="1690658"/>
            <a:ext cx="9108537" cy="330859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AutoNum type="arabicPeriod"/>
            </a:pPr>
            <a:r>
              <a:rPr b="1" lang="vi-VN" sz="2000">
                <a:solidFill>
                  <a:schemeClr val="dk1"/>
                </a:solidFill>
                <a:latin typeface="Arial"/>
                <a:ea typeface="Arial"/>
                <a:cs typeface="Arial"/>
                <a:sym typeface="Arial"/>
              </a:rPr>
              <a:t>Khái niệm và vai trò của quản trị</a:t>
            </a:r>
            <a:endParaRPr b="1" sz="20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900"/>
              <a:buFont typeface="Noto Sans Symbols"/>
              <a:buChar char="⮚"/>
            </a:pPr>
            <a:r>
              <a:rPr b="1" i="0" lang="vi-VN" sz="1900" u="none" cap="none" strike="noStrike">
                <a:solidFill>
                  <a:schemeClr val="dk1"/>
                </a:solidFill>
                <a:latin typeface="Arial"/>
                <a:ea typeface="Arial"/>
                <a:cs typeface="Arial"/>
                <a:sym typeface="Arial"/>
              </a:rPr>
              <a:t>Vai trò của quản trị:</a:t>
            </a:r>
            <a:endParaRPr/>
          </a:p>
          <a:p>
            <a:pPr indent="-342900" lvl="2" marL="1257300" marR="0" rtl="0" algn="l">
              <a:spcBef>
                <a:spcPts val="0"/>
              </a:spcBef>
              <a:spcAft>
                <a:spcPts val="0"/>
              </a:spcAft>
              <a:buClr>
                <a:schemeClr val="dk1"/>
              </a:buClr>
              <a:buSzPts val="1900"/>
              <a:buFont typeface="Arial"/>
              <a:buChar char="•"/>
            </a:pPr>
            <a:r>
              <a:rPr b="0" i="0" lang="vi-VN" sz="1900" u="none" cap="none" strike="noStrike">
                <a:solidFill>
                  <a:schemeClr val="dk1"/>
                </a:solidFill>
                <a:latin typeface="Arial"/>
                <a:ea typeface="Arial"/>
                <a:cs typeface="Arial"/>
                <a:sym typeface="Arial"/>
              </a:rPr>
              <a:t>Bên cạnh đó còn giúp điều khiển, kiểm soát quá trình thực hiện, tạo ra hệ thống, quy trình để phối hợp ăn ý với nhau, sử dụng tốt các nguồn lực duy trì hoạt động và đạt được mục tiêu đề ra với chi phí thấp nhất.</a:t>
            </a:r>
            <a:endParaRPr b="0" i="0" sz="1900" u="none" cap="none" strike="noStrike">
              <a:solidFill>
                <a:schemeClr val="dk1"/>
              </a:solidFill>
              <a:latin typeface="Arial"/>
              <a:ea typeface="Arial"/>
              <a:cs typeface="Arial"/>
              <a:sym typeface="Arial"/>
            </a:endParaRPr>
          </a:p>
          <a:p>
            <a:pPr indent="-222250" lvl="2" marL="1257300" marR="0" rtl="0" algn="l">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a:p>
            <a:pPr indent="-342900" lvl="2" marL="1257300" marR="0" rtl="0" algn="l">
              <a:spcBef>
                <a:spcPts val="0"/>
              </a:spcBef>
              <a:spcAft>
                <a:spcPts val="0"/>
              </a:spcAft>
              <a:buClr>
                <a:schemeClr val="dk1"/>
              </a:buClr>
              <a:buSzPts val="1900"/>
              <a:buFont typeface="Arial"/>
              <a:buChar char="•"/>
            </a:pPr>
            <a:r>
              <a:rPr b="0" i="0" lang="vi-VN" sz="1900" u="none" cap="none" strike="noStrike">
                <a:solidFill>
                  <a:schemeClr val="dk1"/>
                </a:solidFill>
                <a:latin typeface="Arial"/>
                <a:ea typeface="Arial"/>
                <a:cs typeface="Arial"/>
                <a:sym typeface="Arial"/>
              </a:rPr>
              <a:t>Quản trị cũng là người kết nối giữa các thành viên công ty với nhau thông qua các hoạt động. Vai trò kết nối còn được thể hiện qua việc liên lạc với các đối tác, tổ chức bên ngoài để duy trì mối quan hệ hợp tác, đem lại lợi ích lâu dài.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3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5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4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2021-10-30T08:41:15Z</dcterms:created>
  <dc:creator>Công Nguyễn Thành</dc:creator>
</cp:coreProperties>
</file>