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4" r:id="rId3"/>
    <p:sldId id="280" r:id="rId4"/>
    <p:sldId id="281" r:id="rId5"/>
    <p:sldId id="282" r:id="rId6"/>
    <p:sldId id="283" r:id="rId7"/>
    <p:sldId id="257" r:id="rId8"/>
    <p:sldId id="258" r:id="rId9"/>
    <p:sldId id="259" r:id="rId10"/>
    <p:sldId id="260" r:id="rId11"/>
    <p:sldId id="261" r:id="rId12"/>
    <p:sldId id="262" r:id="rId13"/>
    <p:sldId id="285" r:id="rId14"/>
    <p:sldId id="297" r:id="rId15"/>
    <p:sldId id="308" r:id="rId16"/>
    <p:sldId id="309" r:id="rId17"/>
    <p:sldId id="296" r:id="rId18"/>
    <p:sldId id="263" r:id="rId19"/>
    <p:sldId id="286" r:id="rId20"/>
    <p:sldId id="265" r:id="rId21"/>
    <p:sldId id="266" r:id="rId22"/>
    <p:sldId id="298" r:id="rId23"/>
    <p:sldId id="267" r:id="rId24"/>
    <p:sldId id="270" r:id="rId25"/>
    <p:sldId id="271" r:id="rId26"/>
    <p:sldId id="268" r:id="rId27"/>
    <p:sldId id="272" r:id="rId28"/>
    <p:sldId id="299" r:id="rId29"/>
    <p:sldId id="300" r:id="rId30"/>
    <p:sldId id="301" r:id="rId31"/>
    <p:sldId id="303" r:id="rId32"/>
    <p:sldId id="302" r:id="rId33"/>
    <p:sldId id="274" r:id="rId34"/>
    <p:sldId id="287" r:id="rId35"/>
    <p:sldId id="307" r:id="rId36"/>
    <p:sldId id="304" r:id="rId37"/>
    <p:sldId id="305" r:id="rId38"/>
    <p:sldId id="306" r:id="rId39"/>
    <p:sldId id="291" r:id="rId40"/>
    <p:sldId id="273" r:id="rId41"/>
    <p:sldId id="275" r:id="rId42"/>
    <p:sldId id="276" r:id="rId43"/>
    <p:sldId id="277" r:id="rId44"/>
    <p:sldId id="292" r:id="rId45"/>
    <p:sldId id="293" r:id="rId46"/>
    <p:sldId id="294" r:id="rId47"/>
    <p:sldId id="295" r:id="rId48"/>
    <p:sldId id="278" r:id="rId49"/>
    <p:sldId id="279" r:id="rId50"/>
    <p:sldId id="310" r:id="rId51"/>
    <p:sldId id="311" r:id="rId52"/>
    <p:sldId id="313" r:id="rId53"/>
    <p:sldId id="314" r:id="rId54"/>
    <p:sldId id="315" r:id="rId55"/>
    <p:sldId id="316" r:id="rId56"/>
    <p:sldId id="317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58" autoAdjust="0"/>
  </p:normalViewPr>
  <p:slideViewPr>
    <p:cSldViewPr snapToGrid="0">
      <p:cViewPr varScale="1">
        <p:scale>
          <a:sx n="44" d="100"/>
          <a:sy n="44" d="100"/>
        </p:scale>
        <p:origin x="14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D12B-8521-4709-866B-CEF10C2148D8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65D25-ACE3-466D-B81F-228E87DB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Dấu “,” tương</a:t>
            </a:r>
            <a:r>
              <a:rPr lang="en-US" baseline="0" smtClean="0"/>
              <a:t> đương phép and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Dấu “,” tương</a:t>
            </a:r>
            <a:r>
              <a:rPr lang="en-US" baseline="0" smtClean="0"/>
              <a:t> đương phép and,</a:t>
            </a:r>
          </a:p>
          <a:p>
            <a:r>
              <a:rPr lang="en-US" baseline="0" smtClean="0"/>
              <a:t>Hàm or dung cú pháp: or_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1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Cài</a:t>
            </a:r>
            <a:r>
              <a:rPr lang="en-US" baseline="0" smtClean="0"/>
              <a:t> đặt  đường dẫn cho cấu hình:</a:t>
            </a:r>
          </a:p>
          <a:p>
            <a:r>
              <a:rPr lang="en-US" baseline="0" smtClean="0"/>
              <a:t>Mysql: username và password lấy khi cài đặt, SERVER: localhost hoặc địa chỉ IP đặt server, DB: tên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app.config[“SQLALCHEMY_TRACK_MODIFICATIONS] = True:</a:t>
            </a:r>
            <a:r>
              <a:rPr lang="en-US" baseline="0" smtClean="0"/>
              <a:t> tạo thông báo khi có  sự thay đổi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db  = SQLAlchemy(app = app): tạo</a:t>
            </a:r>
            <a:r>
              <a:rPr lang="en-US" baseline="0" smtClean="0"/>
              <a:t> ra biến db trong  app.</a:t>
            </a:r>
            <a:endParaRPr lang="en-US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app.config[“SQLALCHEMY_TRACK_MODIFICATIONS] = True:</a:t>
            </a:r>
            <a:r>
              <a:rPr lang="en-US" baseline="0" smtClean="0"/>
              <a:t> tạo thông báo khi có  sự thay đổi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db  = SQLAlchemy(app = app): tạo</a:t>
            </a:r>
            <a:r>
              <a:rPr lang="en-US" baseline="0" smtClean="0"/>
              <a:t> ra biến db trong  app.</a:t>
            </a:r>
            <a:endParaRPr lang="en-US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class Category(db.Model):</a:t>
            </a:r>
            <a:r>
              <a:rPr lang="en-US" baseline="0" smtClean="0"/>
              <a:t> sẽ tạo ra một table tên category trong csdl, nếu không muốn sử dụng tên mặc định đó thì có thể sử dụng thuộc tính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__tablename__ để đặt lại tên bảng.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EE7C-8E33-4DE0-8C86-16E86BAF315B}" type="datetimeFigureOut">
              <a:rPr lang="en-US" smtClean="0"/>
              <a:t>29/06/2023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2.0.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wnloads/window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3/orm/query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TƯƠNG TÁC CƠ SỞ DỮ LIỆU BẰNG PYTHON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INNER JOINT</a:t>
            </a:r>
          </a:p>
          <a:p>
            <a:r>
              <a:rPr lang="en-US" smtClean="0"/>
              <a:t>LEFT OUTER JOINT</a:t>
            </a:r>
          </a:p>
          <a:p>
            <a:r>
              <a:rPr lang="en-US" smtClean="0"/>
              <a:t>RIGHT OUTER JOINT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PROCEDURE TÊN PROCEDURE (IN/OUT THAM SỐ, IN/OUT THAM SỐ)</a:t>
            </a:r>
          </a:p>
          <a:p>
            <a:r>
              <a:rPr lang="en-US" smtClean="0"/>
              <a:t>BEGIN</a:t>
            </a:r>
          </a:p>
          <a:p>
            <a:pPr lvl="1"/>
            <a:r>
              <a:rPr lang="en-US" smtClean="0"/>
              <a:t>SQL STATEMENT</a:t>
            </a:r>
          </a:p>
          <a:p>
            <a:r>
              <a:rPr lang="en-US" smtClean="0"/>
              <a:t>END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GỌI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CALL TÊN PROCEDURE(DANH SÁCH THAM SỐ)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06" y="3283689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Python-Flask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74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r>
              <a:rPr lang="en-US"/>
              <a:t>Flask là một Web Framework rất nhẹ của </a:t>
            </a:r>
            <a:r>
              <a:rPr lang="en-US" smtClean="0"/>
              <a:t>Python</a:t>
            </a:r>
          </a:p>
          <a:p>
            <a:r>
              <a:rPr lang="en-US"/>
              <a:t>Tutorial: </a:t>
            </a:r>
            <a:r>
              <a:rPr lang="en-US">
                <a:hlinkClick r:id="rId2"/>
              </a:rPr>
              <a:t>https://flask.palletsprojects.com/en/2.0.x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lvl="0"/>
            <a:r>
              <a:rPr lang="en-US" smtClean="0"/>
              <a:t>Cài đặt:  </a:t>
            </a:r>
            <a:r>
              <a:rPr lang="en-US" altLang="en-US">
                <a:solidFill>
                  <a:srgbClr val="3E4349"/>
                </a:solidFill>
                <a:latin typeface="Consolas" panose="020B0609020204030204" pitchFamily="49" charset="0"/>
              </a:rPr>
              <a:t>pip install Flask</a:t>
            </a:r>
            <a:r>
              <a:rPr lang="en-US" altLang="en-US" sz="100"/>
              <a:t> </a:t>
            </a:r>
            <a:r>
              <a:rPr lang="en-US" altLang="en-US" sz="100" smtClean="0"/>
              <a:t>/ </a:t>
            </a:r>
            <a:endParaRPr lang="en-US" altLang="en-US" sz="800">
              <a:latin typeface="Arial" panose="020B0604020202020204" pitchFamily="34" charset="0"/>
            </a:endParaRP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Application</a:t>
            </a:r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690688"/>
            <a:ext cx="10609217" cy="43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 First </a:t>
            </a:r>
            <a:r>
              <a:rPr lang="en-US"/>
              <a:t>we imported the Flask </a:t>
            </a:r>
            <a:r>
              <a:rPr lang="en-US" smtClean="0"/>
              <a:t>class.</a:t>
            </a:r>
          </a:p>
          <a:p>
            <a:pPr marL="0" indent="0">
              <a:buNone/>
            </a:pPr>
            <a:r>
              <a:rPr lang="en-US"/>
              <a:t>2. Next we create an instance of this </a:t>
            </a:r>
            <a:r>
              <a:rPr lang="en-US" smtClean="0"/>
              <a:t>class.</a:t>
            </a:r>
          </a:p>
          <a:p>
            <a:pPr marL="0" indent="0">
              <a:buNone/>
            </a:pPr>
            <a:r>
              <a:rPr lang="en-US"/>
              <a:t>3. </a:t>
            </a:r>
            <a:r>
              <a:rPr lang="en-US" smtClean="0"/>
              <a:t>The </a:t>
            </a:r>
            <a:r>
              <a:rPr lang="en-US"/>
              <a:t>route</a:t>
            </a:r>
            <a:r>
              <a:rPr lang="en-US" smtClean="0"/>
              <a:t>(): để cho biết URL nào sẽ được kích hoạt.</a:t>
            </a:r>
          </a:p>
          <a:p>
            <a:pPr marL="0" indent="0">
              <a:buNone/>
            </a:pPr>
            <a:r>
              <a:rPr lang="en-US" smtClean="0"/>
              <a:t>4. Define function để hiển thị giao diện web đối với người dùng.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06" y="3283689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Flask - SqlAlchemy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393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SqlAlchemy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2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ORM(Object – Relational Mapping) là kỹ thuật lập trình chuyển đổi giữa các cơ sở dữ liệu quan hệ và ngôn ngữ lập trình hướng đối tượng.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5652"/>
              </p:ext>
            </p:extLst>
          </p:nvPr>
        </p:nvGraphicFramePr>
        <p:xfrm>
          <a:off x="1176867" y="3081865"/>
          <a:ext cx="149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Class 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A1: int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A2: char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61672"/>
              </p:ext>
            </p:extLst>
          </p:nvPr>
        </p:nvGraphicFramePr>
        <p:xfrm>
          <a:off x="3327401" y="3081865"/>
          <a:ext cx="149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Class B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B1: int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B2: char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675467" y="3638125"/>
            <a:ext cx="6519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7476067" y="4309533"/>
            <a:ext cx="2777066" cy="18250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62333" y="5054600"/>
            <a:ext cx="4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4467" y="5054600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06467" y="5139267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1033901">
            <a:off x="4908549" y="4135605"/>
            <a:ext cx="2374901" cy="3478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8999" y="3774295"/>
            <a:ext cx="7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0" y="4648200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Các lớp hướng đối tượng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91500" y="6305313"/>
            <a:ext cx="2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CSDL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Tạo new project</a:t>
            </a:r>
          </a:p>
          <a:p>
            <a:r>
              <a:rPr lang="en-US" smtClean="0"/>
              <a:t>Tạo new package =&gt; __init__</a:t>
            </a:r>
          </a:p>
          <a:p>
            <a:pPr lvl="1"/>
            <a:r>
              <a:rPr lang="en-US" smtClean="0"/>
              <a:t>Tạo app</a:t>
            </a:r>
          </a:p>
          <a:p>
            <a:r>
              <a:rPr lang="en-US" smtClean="0"/>
              <a:t>Tạo folder template</a:t>
            </a:r>
          </a:p>
          <a:p>
            <a:r>
              <a:rPr lang="en-US" smtClean="0"/>
              <a:t>Tạo class main để thực thi:</a:t>
            </a:r>
          </a:p>
          <a:p>
            <a:pPr lvl="1"/>
            <a:r>
              <a:rPr lang="en-US" smtClean="0"/>
              <a:t>Cài flask: pip install flask</a:t>
            </a:r>
          </a:p>
          <a:p>
            <a:pPr lvl="1"/>
            <a:r>
              <a:rPr lang="en-US" smtClean="0"/>
              <a:t>Cài  </a:t>
            </a:r>
            <a:r>
              <a:rPr lang="en-US"/>
              <a:t>SQLAlchemy: pip install flask-sqlalchemy</a:t>
            </a:r>
          </a:p>
          <a:p>
            <a:pPr lvl="1"/>
            <a:r>
              <a:rPr lang="en-US" smtClean="0"/>
              <a:t>Cài pymysql: pip install pymysql</a:t>
            </a:r>
          </a:p>
          <a:p>
            <a:pPr marL="228600" lvl="1">
              <a:spcBef>
                <a:spcPts val="1000"/>
              </a:spcBef>
            </a:pPr>
            <a:r>
              <a:rPr lang="en-US" sz="2800"/>
              <a:t>Tạo models: chứa các lớp </a:t>
            </a:r>
            <a:r>
              <a:rPr lang="en-US" sz="2800" smtClean="0"/>
              <a:t>tạo </a:t>
            </a:r>
            <a:r>
              <a:rPr lang="en-US" sz="2800"/>
              <a:t>table của csdl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247" y="2882856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MY SQL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6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723446"/>
          </a:xfrm>
        </p:spPr>
        <p:txBody>
          <a:bodyPr/>
          <a:lstStyle/>
          <a:p>
            <a:r>
              <a:rPr lang="en-US" smtClean="0"/>
              <a:t>Cấu hình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0571"/>
            <a:ext cx="10693399" cy="6175829"/>
          </a:xfrm>
        </p:spPr>
      </p:pic>
    </p:spTree>
    <p:extLst>
      <p:ext uri="{BB962C8B-B14F-4D97-AF65-F5344CB8AC3E}">
        <p14:creationId xmlns:p14="http://schemas.microsoft.com/office/powerpoint/2010/main" val="17276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r>
              <a:rPr lang="en-US" smtClean="0"/>
              <a:t>Cấu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370"/>
            <a:ext cx="10515600" cy="5972629"/>
          </a:xfrm>
        </p:spPr>
        <p:txBody>
          <a:bodyPr>
            <a:noAutofit/>
          </a:bodyPr>
          <a:lstStyle/>
          <a:p>
            <a:r>
              <a:rPr lang="en-US" sz="3000" smtClean="0"/>
              <a:t>Cài đặt mysql:</a:t>
            </a:r>
          </a:p>
          <a:p>
            <a:pPr lvl="1"/>
            <a:r>
              <a:rPr lang="en-US" sz="3000" smtClean="0"/>
              <a:t>Pip install pymysql</a:t>
            </a:r>
          </a:p>
          <a:p>
            <a:r>
              <a:rPr lang="en-US" sz="3000" smtClean="0"/>
              <a:t>Cấu hình kết nối:</a:t>
            </a:r>
          </a:p>
          <a:p>
            <a:pPr lvl="1"/>
            <a:r>
              <a:rPr lang="en-US" sz="3000"/>
              <a:t>f</a:t>
            </a:r>
            <a:r>
              <a:rPr lang="en-US" sz="3000" smtClean="0"/>
              <a:t>rom flask import Flask</a:t>
            </a:r>
          </a:p>
          <a:p>
            <a:pPr lvl="1"/>
            <a:r>
              <a:rPr lang="en-US" sz="3000"/>
              <a:t>f</a:t>
            </a:r>
            <a:r>
              <a:rPr lang="en-US" sz="3000" smtClean="0"/>
              <a:t>rom flask_sqlalchemy import SQLAlchemy</a:t>
            </a:r>
          </a:p>
          <a:p>
            <a:pPr lvl="1"/>
            <a:r>
              <a:rPr lang="en-US" sz="3000"/>
              <a:t>a</a:t>
            </a:r>
            <a:r>
              <a:rPr lang="en-US" sz="3000" smtClean="0"/>
              <a:t>pp = Flask(__name__)</a:t>
            </a:r>
          </a:p>
          <a:p>
            <a:pPr lvl="1"/>
            <a:r>
              <a:rPr lang="en-US" sz="3000" smtClean="0"/>
              <a:t>app.config[“SQLALCHEMY_DATABASE_URI]” = </a:t>
            </a:r>
          </a:p>
          <a:p>
            <a:pPr lvl="1"/>
            <a:r>
              <a:rPr lang="en-US" sz="3000" smtClean="0"/>
              <a:t>mysql+pymysql://root:12345678@localhost/demo1_db?charset=utf8mb4”</a:t>
            </a:r>
          </a:p>
          <a:p>
            <a:pPr lvl="1"/>
            <a:r>
              <a:rPr lang="en-US" sz="3000" smtClean="0"/>
              <a:t>app.config[“SQLALCHEMY_TRACK_MODIFICATIONS] = True</a:t>
            </a:r>
          </a:p>
          <a:p>
            <a:pPr lvl="1"/>
            <a:endParaRPr lang="en-US" sz="3000"/>
          </a:p>
          <a:p>
            <a:pPr lvl="1"/>
            <a:r>
              <a:rPr lang="en-US" sz="3000"/>
              <a:t>d</a:t>
            </a:r>
            <a:r>
              <a:rPr lang="en-US" sz="3000" smtClean="0"/>
              <a:t>b  = SQLAlchemy(app)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3603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– tạo models</a:t>
            </a: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9036" y="1771833"/>
            <a:ext cx="1002082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sqlalchemy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Column, Integer, String, ForeignKey</a:t>
            </a:r>
            <a:b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sqlalchemy.orm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relationship</a:t>
            </a:r>
            <a:b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app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db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9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lớp cơ sở của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Lớp cơ sở của các lớp model là db.Model.</a:t>
            </a:r>
          </a:p>
          <a:p>
            <a:r>
              <a:rPr lang="en-US" sz="3200" smtClean="0"/>
              <a:t>Tên bảng: mặc định sẽ lấy tên lớp chuyển thành các ký tự thường, để chỉ định tên lớp sử dụng thuộc tính __tablename__ trong lớp model</a:t>
            </a:r>
          </a:p>
          <a:p>
            <a:r>
              <a:rPr lang="en-US" sz="3200" smtClean="0"/>
              <a:t>Để tạo cơ sở dữ liệu, sử dụng lệnh:</a:t>
            </a:r>
          </a:p>
          <a:p>
            <a:pPr lvl="1"/>
            <a:r>
              <a:rPr lang="en-US" sz="3200" b="1">
                <a:solidFill>
                  <a:srgbClr val="FF0000"/>
                </a:solidFill>
              </a:rPr>
              <a:t>d</a:t>
            </a:r>
            <a:r>
              <a:rPr lang="en-US" sz="3200" b="1" smtClean="0">
                <a:solidFill>
                  <a:srgbClr val="FF0000"/>
                </a:solidFill>
              </a:rPr>
              <a:t>b.create_all()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lớp cơ sở của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0435"/>
          </a:xfrm>
        </p:spPr>
        <p:txBody>
          <a:bodyPr>
            <a:noAutofit/>
          </a:bodyPr>
          <a:lstStyle/>
          <a:p>
            <a:r>
              <a:rPr lang="en-US" smtClean="0"/>
              <a:t>Sử dụng Column để định nghĩa các cột</a:t>
            </a:r>
          </a:p>
          <a:p>
            <a:pPr lvl="1"/>
            <a:r>
              <a:rPr lang="en-US" sz="2800" smtClean="0"/>
              <a:t>Đối số đầu tiên của Column là kiểu dữ liệu của cột</a:t>
            </a:r>
          </a:p>
          <a:p>
            <a:pPr lvl="1"/>
            <a:r>
              <a:rPr lang="en-US" sz="2800" smtClean="0"/>
              <a:t>Các kiểu liệu  thường dùng:</a:t>
            </a:r>
          </a:p>
          <a:p>
            <a:pPr marL="457200" lvl="1" indent="0">
              <a:buNone/>
            </a:pPr>
            <a:r>
              <a:rPr lang="en-US" sz="2800" smtClean="0"/>
              <a:t>	String(size)</a:t>
            </a:r>
          </a:p>
          <a:p>
            <a:pPr marL="457200" lvl="1" indent="0">
              <a:buNone/>
            </a:pPr>
            <a:r>
              <a:rPr lang="en-US" sz="2800"/>
              <a:t>	</a:t>
            </a:r>
            <a:r>
              <a:rPr lang="en-US" sz="2800" smtClean="0"/>
              <a:t>Text</a:t>
            </a:r>
          </a:p>
          <a:p>
            <a:pPr marL="914400" lvl="2" indent="0">
              <a:buNone/>
            </a:pPr>
            <a:r>
              <a:rPr lang="en-US" sz="2800" smtClean="0"/>
              <a:t>DateTime</a:t>
            </a:r>
          </a:p>
          <a:p>
            <a:pPr marL="914400" lvl="2" indent="0">
              <a:buNone/>
            </a:pPr>
            <a:r>
              <a:rPr lang="en-US" sz="2800" smtClean="0"/>
              <a:t>Float</a:t>
            </a:r>
          </a:p>
          <a:p>
            <a:pPr marL="914400" lvl="2" indent="0">
              <a:buNone/>
            </a:pPr>
            <a:r>
              <a:rPr lang="en-US" sz="2800" smtClean="0"/>
              <a:t>Boolean</a:t>
            </a:r>
          </a:p>
          <a:p>
            <a:pPr marL="914400" lvl="2" indent="0">
              <a:buNone/>
            </a:pPr>
            <a:r>
              <a:rPr lang="en-US" sz="2800" smtClean="0"/>
              <a:t>Integer</a:t>
            </a:r>
          </a:p>
          <a:p>
            <a:pPr marL="914400" lvl="2" indent="0">
              <a:buNone/>
            </a:pPr>
            <a:r>
              <a:rPr lang="en-US" sz="280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429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thuộc tính của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p</a:t>
            </a:r>
            <a:r>
              <a:rPr lang="en-US" sz="3200" smtClean="0"/>
              <a:t>rimary_key = True: chỉ định khóa chính</a:t>
            </a:r>
          </a:p>
          <a:p>
            <a:r>
              <a:rPr lang="en-US" sz="3200"/>
              <a:t>a</a:t>
            </a:r>
            <a:r>
              <a:rPr lang="en-US" sz="3200" smtClean="0"/>
              <a:t>utoincrement = True: tự động tăng dần</a:t>
            </a:r>
          </a:p>
          <a:p>
            <a:r>
              <a:rPr lang="en-US" sz="3200"/>
              <a:t>n</a:t>
            </a:r>
            <a:r>
              <a:rPr lang="en-US" sz="3200" smtClean="0"/>
              <a:t>ullable = False: không cho phép rỗng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/>
          <a:lstStyle/>
          <a:p>
            <a:r>
              <a:rPr lang="en-US" smtClean="0"/>
              <a:t>Quan hệ one to many (1-n)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120059"/>
          </a:xfrm>
        </p:spPr>
        <p:txBody>
          <a:bodyPr>
            <a:normAutofit/>
          </a:bodyPr>
          <a:lstStyle/>
          <a:p>
            <a:r>
              <a:rPr lang="en-US" smtClean="0"/>
              <a:t>Được thiết lập bằng thuộc tính relationship()</a:t>
            </a:r>
          </a:p>
          <a:p>
            <a:pPr lvl="1"/>
            <a:r>
              <a:rPr lang="en-US" sz="2800" smtClean="0"/>
              <a:t>Nếu muốn thiết lập quan hệ 1-1: thì bật thuộc tính uselist = False của hàm này.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/>
              <a:t>Khóa ngoại được thiết lập bằng thuộc tính ForeignKey</a:t>
            </a:r>
            <a:r>
              <a:rPr lang="en-US" sz="2800" smtClean="0"/>
              <a:t>() ở table chứa  quan hệ n.</a:t>
            </a:r>
            <a:endParaRPr lang="en-US" sz="2800"/>
          </a:p>
          <a:p>
            <a:r>
              <a:rPr lang="en-US" smtClean="0"/>
              <a:t>Khi đối tượng trên table chứa quan hệ 1 bị xóa thì tất cả dòng dữ liệu liên quan ở table n sẽ bị  xóa theo.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1" y="103868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2400" y="769257"/>
            <a:ext cx="10769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#Class Khoa</a:t>
            </a:r>
            <a:br>
              <a:rPr kumimoji="0" lang="en-US" altLang="en-US" sz="3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Khoa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lops = relationship(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"Lop"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backref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 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"Khoa"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lazy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3228" y="4296968"/>
            <a:ext cx="1009105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>
                <a:solidFill>
                  <a:srgbClr val="0033B3"/>
                </a:solidFill>
                <a:latin typeface="+mj-lt"/>
              </a:rPr>
              <a:t>def _</a:t>
            </a:r>
            <a:r>
              <a:rPr lang="en-US" altLang="en-US" sz="3600">
                <a:solidFill>
                  <a:srgbClr val="080808"/>
                </a:solidFill>
                <a:latin typeface="+mj-lt"/>
              </a:rPr>
              <a:t>_init__(self, makhoa, tenkhoa):</a:t>
            </a:r>
            <a:br>
              <a:rPr lang="en-US" altLang="en-US" sz="3600">
                <a:solidFill>
                  <a:srgbClr val="080808"/>
                </a:solidFill>
                <a:latin typeface="+mj-lt"/>
              </a:rPr>
            </a:br>
            <a:r>
              <a:rPr lang="en-US" altLang="en-US" sz="3600">
                <a:solidFill>
                  <a:srgbClr val="080808"/>
                </a:solidFill>
                <a:latin typeface="+mj-lt"/>
              </a:rPr>
              <a:t>    self.makhoa = makhoa</a:t>
            </a:r>
            <a:br>
              <a:rPr lang="en-US" altLang="en-US" sz="3600">
                <a:solidFill>
                  <a:srgbClr val="080808"/>
                </a:solidFill>
                <a:latin typeface="+mj-lt"/>
              </a:rPr>
            </a:br>
            <a:r>
              <a:rPr lang="en-US" altLang="en-US" sz="3600">
                <a:solidFill>
                  <a:srgbClr val="080808"/>
                </a:solidFill>
                <a:latin typeface="+mj-lt"/>
              </a:rPr>
              <a:t>    self.tenkhoa = tenkhoa</a:t>
            </a:r>
            <a:endParaRPr lang="en-US" altLang="en-US" sz="3600">
              <a:solidFill>
                <a:srgbClr val="080808"/>
              </a:solidFill>
              <a:latin typeface="+mj-l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-159656" y="3091542"/>
            <a:ext cx="2042884" cy="1205425"/>
          </a:xfrm>
          <a:prstGeom prst="wedgeEllipseCallout">
            <a:avLst>
              <a:gd name="adj1" fmla="val 44793"/>
              <a:gd name="adj2" fmla="val -80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Các cột của bảng</a:t>
            </a:r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0" y="5351151"/>
            <a:ext cx="2042884" cy="1205425"/>
          </a:xfrm>
          <a:prstGeom prst="wedgeEllipseCallout">
            <a:avLst>
              <a:gd name="adj1" fmla="val 54740"/>
              <a:gd name="adj2" fmla="val -928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Define hàm trả về tên cột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34" y="1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838" y="592817"/>
            <a:ext cx="1178699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33B3"/>
                </a:solidFill>
                <a:latin typeface="+mj-lt"/>
              </a:rPr>
              <a:t># Class </a:t>
            </a:r>
            <a:r>
              <a:rPr lang="en-US" altLang="en-US" sz="3200" smtClean="0">
                <a:solidFill>
                  <a:srgbClr val="0033B3"/>
                </a:solidFill>
                <a:latin typeface="+mj-lt"/>
              </a:rPr>
              <a:t>Lop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0033B3"/>
                </a:solidFill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Lop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malop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tenlop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nienkhoa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sinhviens = relationship(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"Sinhvien"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backref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"Lop"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lazy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0914" y="4132247"/>
            <a:ext cx="879670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def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+mj-lt"/>
              </a:rPr>
              <a:t>__init__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+mj-lt"/>
              </a:rPr>
              <a:t>self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malop, tenlop, nienkhoa, makhoa):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+mj-lt"/>
              </a:rPr>
              <a:t>self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.malop = malop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+mj-lt"/>
              </a:rPr>
              <a:t>self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.tenlop = tenlop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+mj-lt"/>
              </a:rPr>
              <a:t>self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.nienkhoa = nienkhoa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+mj-lt"/>
              </a:rPr>
              <a:t>self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.makhoa = makhoa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8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145" y="1676565"/>
            <a:ext cx="1067217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# Class Sinhvien</a:t>
            </a:r>
            <a:br>
              <a:rPr kumimoji="0" lang="en-US" altLang="en-US" sz="3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Sinhvien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14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hosv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25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tenlotsv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ngaysinh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40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noisinh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malop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ForeignKey(Lop.malop))</a:t>
            </a:r>
            <a:endParaRPr kumimoji="0" lang="en-US" altLang="en-US" sz="3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4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https://www.mysql.com/downloads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MySQL Community (GPL) Downloads </a:t>
            </a:r>
            <a:r>
              <a:rPr lang="en-US" smtClean="0">
                <a:hlinkClick r:id="rId3"/>
              </a:rPr>
              <a:t>»</a:t>
            </a:r>
            <a:r>
              <a:rPr lang="en-US" smtClean="0"/>
              <a:t> =&gt;</a:t>
            </a:r>
            <a:r>
              <a:rPr lang="en-US">
                <a:hlinkClick r:id="rId4"/>
              </a:rPr>
              <a:t>MySQL Installer for </a:t>
            </a:r>
            <a:r>
              <a:rPr lang="en-US" smtClean="0">
                <a:hlinkClick r:id="rId4"/>
              </a:rPr>
              <a:t>Windows</a:t>
            </a:r>
            <a:r>
              <a:rPr lang="en-US" smtClean="0"/>
              <a:t> =&gt;  </a:t>
            </a:r>
            <a:r>
              <a:rPr lang="en-US" b="1"/>
              <a:t>Windows (x86, 32-bit), MSI </a:t>
            </a:r>
            <a:r>
              <a:rPr lang="en-US" b="1" smtClean="0"/>
              <a:t>Installer</a:t>
            </a:r>
          </a:p>
          <a:p>
            <a:r>
              <a:rPr lang="en-US" b="1" smtClean="0"/>
              <a:t>Khi cài đặt thì tùy chọn cài thêm Mysql Workbench và username + password.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/>
          <a:lstStyle/>
          <a:p>
            <a:r>
              <a:rPr lang="en-US" smtClean="0"/>
              <a:t>Diagram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1089764"/>
            <a:ext cx="11716011" cy="5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liệu cho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smtClean="0"/>
              <a:t>Tạo đối tượng cho bảng tương ứng</a:t>
            </a:r>
          </a:p>
          <a:p>
            <a:pPr lvl="1"/>
            <a:r>
              <a:rPr lang="en-US" sz="3600" smtClean="0"/>
              <a:t>Cú pháp: Đối tượng = Tên bảng (các tham số của bảng)</a:t>
            </a:r>
          </a:p>
          <a:p>
            <a:pPr lvl="1"/>
            <a:r>
              <a:rPr lang="en-US" sz="3600" smtClean="0"/>
              <a:t>Ví dụ: k1 </a:t>
            </a:r>
            <a:r>
              <a:rPr lang="en-US" sz="3600"/>
              <a:t>= Khoa(makhoa = "cntt", tenkhoa = "Công nghệ thông tin")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smtClean="0"/>
              <a:t>Gọi  lệnh add và commit.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600"/>
              <a:t>db.session.add(k1</a:t>
            </a:r>
            <a:r>
              <a:rPr lang="en-US" sz="3600" smtClean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600"/>
              <a:t>db.session.commit()</a:t>
            </a:r>
          </a:p>
        </p:txBody>
      </p:sp>
    </p:spTree>
    <p:extLst>
      <p:ext uri="{BB962C8B-B14F-4D97-AF65-F5344CB8AC3E}">
        <p14:creationId xmlns:p14="http://schemas.microsoft.com/office/powerpoint/2010/main" val="18356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924778" cy="48883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/>
              <a:t>Nhập liệu các bảng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Thực hiện các truy vấn sau: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tên khoa có mã là “cntt”.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họ tên đầy đủ của sinh viên khóa 2016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lớp của sinh viên tên Tiến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khoa, lớp của sinh viên có tên bắt đầu bằng chữ 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/>
              <a:t>Cho biết họ tên đầy đủ của sinh viên khóa </a:t>
            </a:r>
            <a:r>
              <a:rPr lang="en-US" sz="3200" smtClean="0"/>
              <a:t>2016 thuộc khoa cntt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/>
              <a:t>Cho biết họ tên đầy đủ của sinh viên khóa </a:t>
            </a:r>
            <a:r>
              <a:rPr lang="en-US" sz="3200" smtClean="0"/>
              <a:t>2016 thuộc khoa cntt hoặc khoa khtn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 hệ many – to - many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Để định nghĩa quan hệ many-to-many cần định nghĩa bảng trung gian, bảng này có thể không được tạo như lớp model nhưng nó là một bảng thực dưới csdl.</a:t>
            </a:r>
          </a:p>
          <a:p>
            <a:r>
              <a:rPr lang="en-US" sz="3200" smtClean="0"/>
              <a:t>Ví dụ: một sinh viên có thể đăng ký nhiều môn học, một môn học có nhiều sinh viên tham gia học.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842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– to - many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Many to Many adds an association table between two classes. The association table is indicated by the </a:t>
            </a:r>
            <a:r>
              <a:rPr lang="en-US" sz="3200" b="1">
                <a:solidFill>
                  <a:srgbClr val="FF0000"/>
                </a:solidFill>
              </a:rPr>
              <a:t>relationship.secondary</a:t>
            </a:r>
            <a:r>
              <a:rPr lang="en-US" sz="3200"/>
              <a:t> argument to </a:t>
            </a:r>
            <a:r>
              <a:rPr lang="en-US" sz="3200" b="1">
                <a:solidFill>
                  <a:srgbClr val="FF0000"/>
                </a:solidFill>
              </a:rPr>
              <a:t>relationship</a:t>
            </a:r>
            <a:r>
              <a:rPr lang="en-US" sz="3200" b="1" smtClean="0">
                <a:solidFill>
                  <a:srgbClr val="FF0000"/>
                </a:solidFill>
              </a:rPr>
              <a:t>()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883035" cy="6198513"/>
          </a:xfrm>
        </p:spPr>
      </p:pic>
    </p:spTree>
    <p:extLst>
      <p:ext uri="{BB962C8B-B14F-4D97-AF65-F5344CB8AC3E}">
        <p14:creationId xmlns:p14="http://schemas.microsoft.com/office/powerpoint/2010/main" val="14700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240" y="1991225"/>
            <a:ext cx="1111951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Sinhvien(db.Model):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15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primary_key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nullable 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hosv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tenlotsv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40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makhoa_sv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monhocs = relationship('Monhoc', secondary = 'diemso')</a:t>
            </a:r>
          </a:p>
        </p:txBody>
      </p:sp>
    </p:spTree>
    <p:extLst>
      <p:ext uri="{BB962C8B-B14F-4D97-AF65-F5344CB8AC3E}">
        <p14:creationId xmlns:p14="http://schemas.microsoft.com/office/powerpoint/2010/main" val="14346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3360" y="2429351"/>
            <a:ext cx="1107300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Monhoc(db.Model):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),primary_key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30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sotc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makhoa_mh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sinhviens = relationship('Sinhvien', secondary = 'diemso')</a:t>
            </a:r>
          </a:p>
        </p:txBody>
      </p:sp>
    </p:spTree>
    <p:extLst>
      <p:ext uri="{BB962C8B-B14F-4D97-AF65-F5344CB8AC3E}">
        <p14:creationId xmlns:p14="http://schemas.microsoft.com/office/powerpoint/2010/main" val="2699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793" y="1690688"/>
            <a:ext cx="1107300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Diemso(db.Model):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mamh = Column(String(10),ForeignKey(Monhoc.mamh), primary_key = True, nullable = False)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   masv = Column(String(15),ForeignKey(Sinhvien.masv), primary_key = True, nullable  = False)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diem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sinhviens = relationship('Sinhvien', backref = 'diemso_sinhvien')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   monhocs = relationship('Monhoc', backref = 'diemso_monhoc')</a:t>
            </a:r>
          </a:p>
        </p:txBody>
      </p:sp>
    </p:spTree>
    <p:extLst>
      <p:ext uri="{BB962C8B-B14F-4D97-AF65-F5344CB8AC3E}">
        <p14:creationId xmlns:p14="http://schemas.microsoft.com/office/powerpoint/2010/main" val="8395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" y="0"/>
            <a:ext cx="11323528" cy="67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ĐỘNG MYSQL WORKBENCH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2" y="1578279"/>
            <a:ext cx="5624186" cy="469726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89" y="1966586"/>
            <a:ext cx="5017823" cy="45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dữ liệu bảng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2" y="1853851"/>
            <a:ext cx="10351718" cy="4083485"/>
          </a:xfrm>
        </p:spPr>
      </p:pic>
    </p:spTree>
    <p:extLst>
      <p:ext uri="{BB962C8B-B14F-4D97-AF65-F5344CB8AC3E}">
        <p14:creationId xmlns:p14="http://schemas.microsoft.com/office/powerpoint/2010/main" val="35251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Cập nhật dữ liệu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1" y="1690688"/>
            <a:ext cx="10045874" cy="3883393"/>
          </a:xfrm>
        </p:spPr>
      </p:pic>
    </p:spTree>
    <p:extLst>
      <p:ext uri="{BB962C8B-B14F-4D97-AF65-F5344CB8AC3E}">
        <p14:creationId xmlns:p14="http://schemas.microsoft.com/office/powerpoint/2010/main" val="36347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</a:t>
            </a:r>
            <a:r>
              <a:rPr lang="en-US" smtClean="0"/>
              <a:t>óa dữ liệu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2" y="1528174"/>
            <a:ext cx="11047956" cy="4772417"/>
          </a:xfrm>
        </p:spPr>
      </p:pic>
    </p:spTree>
    <p:extLst>
      <p:ext uri="{BB962C8B-B14F-4D97-AF65-F5344CB8AC3E}">
        <p14:creationId xmlns:p14="http://schemas.microsoft.com/office/powerpoint/2010/main" val="35040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Tương tác với CSDL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Flask-SqlAlchemy cung cấp thuộc tính query trong lớp Model để thực hiện truy vấn dữ liệu.</a:t>
            </a:r>
          </a:p>
          <a:p>
            <a:r>
              <a:rPr lang="en-US" smtClean="0"/>
              <a:t>Sử dụng phương  thức </a:t>
            </a:r>
            <a:r>
              <a:rPr lang="en-US" b="1" smtClean="0"/>
              <a:t>filter để lọc dữ liệu </a:t>
            </a:r>
            <a:r>
              <a:rPr lang="en-US" smtClean="0"/>
              <a:t>theo điều kiện nào đó trước khi sử dụng phương thức chọn dữ liệu là all() hoặc first().</a:t>
            </a:r>
          </a:p>
          <a:p>
            <a:r>
              <a:rPr lang="en-US" smtClean="0"/>
              <a:t>Sử dụng phương  thức </a:t>
            </a:r>
            <a:r>
              <a:rPr lang="en-US" b="1" smtClean="0"/>
              <a:t>get() để lấy dữ liệu </a:t>
            </a:r>
            <a:r>
              <a:rPr lang="en-US" smtClean="0"/>
              <a:t>theo khóa chính.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122073" cy="166628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0796"/>
            <a:ext cx="9884079" cy="14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4" y="2029217"/>
            <a:ext cx="10677395" cy="197448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5" y="4342233"/>
            <a:ext cx="10677394" cy="1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8166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4168"/>
            <a:ext cx="10515600" cy="20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0" y="1822033"/>
            <a:ext cx="10446707" cy="16100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0" y="3984431"/>
            <a:ext cx="10446707" cy="10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Tương tác với CSDL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1590806"/>
            <a:ext cx="11336055" cy="5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Tương tác với CSDL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4" y="1465545"/>
            <a:ext cx="11398684" cy="49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DATABASE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25" y="2379945"/>
            <a:ext cx="10346498" cy="3945699"/>
          </a:xfrm>
        </p:spPr>
      </p:pic>
      <p:sp>
        <p:nvSpPr>
          <p:cNvPr id="5" name="Oval Callout 4"/>
          <p:cNvSpPr/>
          <p:nvPr/>
        </p:nvSpPr>
        <p:spPr>
          <a:xfrm>
            <a:off x="7177414" y="175364"/>
            <a:ext cx="3820438" cy="1603332"/>
          </a:xfrm>
          <a:prstGeom prst="wedgeEllipseCallout">
            <a:avLst>
              <a:gd name="adj1" fmla="val -126184"/>
              <a:gd name="adj2" fmla="val 169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CLICK VÀO  INSERT NEW SCHEMA ĐỂ TẠO NEW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103868"/>
            <a:ext cx="10515600" cy="1325563"/>
          </a:xfrm>
        </p:spPr>
        <p:txBody>
          <a:bodyPr/>
          <a:lstStyle/>
          <a:p>
            <a:r>
              <a:rPr lang="en-US"/>
              <a:t>Tương tác với </a:t>
            </a:r>
            <a:r>
              <a:rPr lang="en-US" smtClean="0"/>
              <a:t>CSDL: join nhiều table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071155"/>
            <a:ext cx="11181806" cy="54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103868"/>
            <a:ext cx="10515600" cy="1325563"/>
          </a:xfrm>
        </p:spPr>
        <p:txBody>
          <a:bodyPr/>
          <a:lstStyle/>
          <a:p>
            <a:r>
              <a:rPr lang="en-US"/>
              <a:t>Tương tác với </a:t>
            </a:r>
            <a:r>
              <a:rPr lang="en-US" smtClean="0"/>
              <a:t>CSDL: join nhiều table</a:t>
            </a:r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045029"/>
            <a:ext cx="11482252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06" y="3283689"/>
            <a:ext cx="10515600" cy="1325563"/>
          </a:xfrm>
        </p:spPr>
        <p:txBody>
          <a:bodyPr/>
          <a:lstStyle/>
          <a:p>
            <a:pPr lvl="0" algn="ctr"/>
            <a:r>
              <a:rPr lang="en-US" b="1" smtClean="0"/>
              <a:t>Tương tác bằng </a:t>
            </a:r>
            <a:r>
              <a:rPr lang="en-US" altLang="en-US" smtClean="0">
                <a:solidFill>
                  <a:srgbClr val="080808"/>
                </a:solidFill>
                <a:latin typeface="JetBrains Mono"/>
              </a:rPr>
              <a:t>mysql.connector</a:t>
            </a:r>
            <a:endParaRPr lang="en-US" b="1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3" y="413267"/>
            <a:ext cx="11109914" cy="616170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07200" y="4093029"/>
            <a:ext cx="3164115" cy="2249714"/>
          </a:xfrm>
          <a:prstGeom prst="wedgeEllipseCallout">
            <a:avLst>
              <a:gd name="adj1" fmla="val -210283"/>
              <a:gd name="adj2" fmla="val -1054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 connection tới server, truyền thông tin server tương ứng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3243551"/>
            <a:ext cx="12003314" cy="253313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37029" y="43934"/>
            <a:ext cx="3164115" cy="2249714"/>
          </a:xfrm>
          <a:prstGeom prst="wedgeEllipseCallout">
            <a:avLst>
              <a:gd name="adj1" fmla="val -31384"/>
              <a:gd name="adj2" fmla="val 139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 bảng thông qua đối tượng cursor</a:t>
            </a:r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727372" y="228600"/>
            <a:ext cx="3164115" cy="2249714"/>
          </a:xfrm>
          <a:prstGeom prst="wedgeEllipseCallout">
            <a:avLst>
              <a:gd name="adj1" fmla="val -115788"/>
              <a:gd name="adj2" fmla="val 1210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 statement  để tạo bảng dữ liệu theo yêu cầu.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415314" y="5207588"/>
            <a:ext cx="3338286" cy="1650411"/>
          </a:xfrm>
          <a:prstGeom prst="wedgeEllipseCallout">
            <a:avLst>
              <a:gd name="adj1" fmla="val -172747"/>
              <a:gd name="adj2" fmla="val -42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Thực thi statement để nhập  liệu cho bảng dữ liệu tương ứng</a:t>
            </a:r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92365" y="43934"/>
            <a:ext cx="3536206" cy="943037"/>
          </a:xfrm>
          <a:prstGeom prst="wedgeEllipseCallout">
            <a:avLst>
              <a:gd name="adj1" fmla="val -28922"/>
              <a:gd name="adj2" fmla="val 106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 statement  để tạo bảng dữ liệu theo yêu cầu.</a:t>
            </a:r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1426421"/>
            <a:ext cx="11422742" cy="39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126515" y="2402308"/>
            <a:ext cx="3536206" cy="943037"/>
          </a:xfrm>
          <a:prstGeom prst="wedgeEllipseCallout">
            <a:avLst>
              <a:gd name="adj1" fmla="val -154930"/>
              <a:gd name="adj2" fmla="val -1259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Commit dữ liệu vào database</a:t>
            </a:r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5" y="390713"/>
            <a:ext cx="5505487" cy="15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103868"/>
            <a:ext cx="10515600" cy="1325563"/>
          </a:xfrm>
        </p:spPr>
        <p:txBody>
          <a:bodyPr/>
          <a:lstStyle/>
          <a:p>
            <a:r>
              <a:rPr lang="en-US" smtClean="0"/>
              <a:t>Tài liệu tham khảo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598414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4200" b="1" u="sng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Flask:</a:t>
            </a:r>
            <a: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US" sz="420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/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</a:t>
            </a:r>
            <a: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://flask.palletsprojects.com/en/2.0.x/</a:t>
            </a:r>
          </a:p>
          <a:p>
            <a:pPr marL="342900" indent="-342900">
              <a:buAutoNum type="arabicPeriod"/>
            </a:pPr>
            <a:r>
              <a:rPr lang="en-US" sz="4200" b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SQL Alchemy:</a:t>
            </a:r>
          </a:p>
          <a:p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</a:t>
            </a:r>
            <a: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docs.sqlalchemy.org/en/13/orm/query.html</a:t>
            </a:r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TABLE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Click phải chuột vào Table trong  database vừa tạo, chọn Create Table.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CHÈN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 INTO TABLE(DSCỘT) VALUES(DANH SÁCH GIÁ TRỊ THEO CỘT)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DELETE FROM TABLE</a:t>
            </a:r>
          </a:p>
          <a:p>
            <a:r>
              <a:rPr lang="en-US" smtClean="0"/>
              <a:t>WHERE ĐK XÓA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SELECT</a:t>
            </a:r>
          </a:p>
          <a:p>
            <a:r>
              <a:rPr lang="en-US" smtClean="0"/>
              <a:t>FROM TÊN BẢNG (PHÉP KẾT SỬ DỤNG TẠI ĐÂY)</a:t>
            </a:r>
          </a:p>
          <a:p>
            <a:r>
              <a:rPr lang="en-US" smtClean="0"/>
              <a:t>WHERE : ĐK TRUY VẤN</a:t>
            </a:r>
          </a:p>
          <a:p>
            <a:r>
              <a:rPr lang="en-US" smtClean="0"/>
              <a:t>GROUP BY (CỘT CẦN GOM NHÓM, SỬ DỤNG HÀM THỐNG KÊ:…)</a:t>
            </a:r>
          </a:p>
          <a:p>
            <a:r>
              <a:rPr lang="en-US" smtClean="0"/>
              <a:t>HAVING</a:t>
            </a:r>
          </a:p>
          <a:p>
            <a:r>
              <a:rPr lang="en-US" smtClean="0"/>
              <a:t>ORDER BY</a:t>
            </a:r>
            <a:r>
              <a:rPr lang="en-US"/>
              <a:t> </a:t>
            </a:r>
            <a:r>
              <a:rPr lang="en-US" smtClean="0"/>
              <a:t>CỘT ASC/DESC</a:t>
            </a:r>
          </a:p>
          <a:p>
            <a:r>
              <a:rPr lang="en-US" smtClean="0"/>
              <a:t>OFFSET  M : TỪ VỊ TRÍ BẮT ĐẦU LẤY RA</a:t>
            </a:r>
          </a:p>
          <a:p>
            <a:r>
              <a:rPr lang="en-US" smtClean="0"/>
              <a:t>LIMIT  N: CHỈ ĐỊNH SỐ LƯỢNG DÒNG CẦN LẤY</a:t>
            </a:r>
          </a:p>
        </p:txBody>
      </p:sp>
    </p:spTree>
    <p:extLst>
      <p:ext uri="{BB962C8B-B14F-4D97-AF65-F5344CB8AC3E}">
        <p14:creationId xmlns:p14="http://schemas.microsoft.com/office/powerpoint/2010/main" val="1779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1660</Words>
  <Application>Microsoft Office PowerPoint</Application>
  <PresentationFormat>Widescreen</PresentationFormat>
  <Paragraphs>228</Paragraphs>
  <Slides>57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JetBrains Mono</vt:lpstr>
      <vt:lpstr>Times New Roman</vt:lpstr>
      <vt:lpstr>Office Theme</vt:lpstr>
      <vt:lpstr>TƯƠNG TÁC CƠ SỞ DỮ LIỆU BẰNG PYTHON</vt:lpstr>
      <vt:lpstr>MY SQL</vt:lpstr>
      <vt:lpstr>CÀI ĐẶT</vt:lpstr>
      <vt:lpstr>KHỞI ĐỘNG MYSQL WORKBENCH</vt:lpstr>
      <vt:lpstr>INSERT DATABASE</vt:lpstr>
      <vt:lpstr>INSERT TABLE</vt:lpstr>
      <vt:lpstr>CHÈN DỮ LIỆU</vt:lpstr>
      <vt:lpstr>XÓA DL</vt:lpstr>
      <vt:lpstr>TRUY VẤN DL</vt:lpstr>
      <vt:lpstr>PHÉP KẾT</vt:lpstr>
      <vt:lpstr>STORED PROCEDURE</vt:lpstr>
      <vt:lpstr>GỌI PROCEDURE</vt:lpstr>
      <vt:lpstr>Python-Flask</vt:lpstr>
      <vt:lpstr>Giới thiệu</vt:lpstr>
      <vt:lpstr>Khởi tạo Application</vt:lpstr>
      <vt:lpstr>Giới thiệu</vt:lpstr>
      <vt:lpstr>Flask - SqlAlchemy</vt:lpstr>
      <vt:lpstr>SqlAlchemy</vt:lpstr>
      <vt:lpstr>Tạo project</vt:lpstr>
      <vt:lpstr>Cấu hình</vt:lpstr>
      <vt:lpstr>Cấu hình</vt:lpstr>
      <vt:lpstr>Cấu hình – tạo models</vt:lpstr>
      <vt:lpstr>Các lớp cơ sở của model</vt:lpstr>
      <vt:lpstr>Các lớp cơ sở của model</vt:lpstr>
      <vt:lpstr>Một số thuộc tính của Column</vt:lpstr>
      <vt:lpstr>Quan hệ one to many (1-n)</vt:lpstr>
      <vt:lpstr>Ví dụ</vt:lpstr>
      <vt:lpstr>Ví dụ</vt:lpstr>
      <vt:lpstr>Ví dụ</vt:lpstr>
      <vt:lpstr>Diagram</vt:lpstr>
      <vt:lpstr>Nhập liệu cho table</vt:lpstr>
      <vt:lpstr>Bài tập</vt:lpstr>
      <vt:lpstr>Quan hệ many – to - many</vt:lpstr>
      <vt:lpstr>Many – to - many</vt:lpstr>
      <vt:lpstr>PowerPoint Presentation</vt:lpstr>
      <vt:lpstr>Ví dụ</vt:lpstr>
      <vt:lpstr>Ví dụ</vt:lpstr>
      <vt:lpstr>Ví dụ</vt:lpstr>
      <vt:lpstr>PowerPoint Presentation</vt:lpstr>
      <vt:lpstr>Thêm dữ liệu bảng</vt:lpstr>
      <vt:lpstr>Cập nhật dữ liệu</vt:lpstr>
      <vt:lpstr>Xóa dữ liệu</vt:lpstr>
      <vt:lpstr>Tương tác với CSDL</vt:lpstr>
      <vt:lpstr>Method Filter</vt:lpstr>
      <vt:lpstr>Method Filter</vt:lpstr>
      <vt:lpstr>Method Filter</vt:lpstr>
      <vt:lpstr>Method Filter</vt:lpstr>
      <vt:lpstr>Tương tác với CSDL</vt:lpstr>
      <vt:lpstr>Tương tác với CSDL</vt:lpstr>
      <vt:lpstr>Tương tác với CSDL: join nhiều table</vt:lpstr>
      <vt:lpstr>Tương tác với CSDL: join nhiều table</vt:lpstr>
      <vt:lpstr>Tương tác bằng mysql.connector</vt:lpstr>
      <vt:lpstr>PowerPoint Presentation</vt:lpstr>
      <vt:lpstr>PowerPoint Presentation</vt:lpstr>
      <vt:lpstr>PowerPoint Presentation</vt:lpstr>
      <vt:lpstr>PowerPoint Presentation</vt:lpstr>
      <vt:lpstr>Tài liệu tham khảo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Bảo Nguyễn</dc:creator>
  <cp:lastModifiedBy>Microsoft account</cp:lastModifiedBy>
  <cp:revision>93</cp:revision>
  <dcterms:created xsi:type="dcterms:W3CDTF">2020-08-17T16:41:10Z</dcterms:created>
  <dcterms:modified xsi:type="dcterms:W3CDTF">2023-06-29T02:50:06Z</dcterms:modified>
</cp:coreProperties>
</file>