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2" r:id="rId3"/>
    <p:sldId id="277" r:id="rId4"/>
    <p:sldId id="258" r:id="rId5"/>
    <p:sldId id="276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9900"/>
    <a:srgbClr val="333399"/>
    <a:srgbClr val="000099"/>
    <a:srgbClr val="000066"/>
    <a:srgbClr val="3333CC"/>
    <a:srgbClr val="FFCC00"/>
    <a:srgbClr val="FFCC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1233-2EED-7EE6-3062-25608BC3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82F9-48DA-DABC-CD7E-3BF75C04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A96D-CEE6-165D-1C9C-CA28E4D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0B4A-8ED9-4580-01E2-E522F36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D92-76ED-28A4-0B4F-15627FC6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C78E-ABD1-2CFC-D697-21152F9E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D6CE-AD4F-FCA0-9B0C-C56DAAEB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1D29-CB17-A809-10A9-D39776A0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E512-5252-0B96-61C9-04EBFB8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FB8B-995C-8C5A-C43C-86DA244B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F7EE-DB5D-D4BA-DCDB-487E69C4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F3E8-8FEB-0E67-46DD-5C21AD30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9634-0E7E-E1BA-8D44-F0471106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B32D-D8A9-C64A-3329-1835DB6B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F418-40BF-889D-A631-B30CDFD4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7E93-5E08-FF29-D8E5-5B92DD63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6AEF-A652-54F6-83F8-6A92E04E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5DBC-5D53-10D4-CFBC-C096CC2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95C4-B963-ACE6-0E5D-B85B3C51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5852-9879-7151-11A2-57FB0CEE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6F28-401B-6D54-991A-7426E78C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CBCD-149D-4408-1186-4A2BBF4C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E0A3-8C87-4AF7-BD15-5ADCB3A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EA73-08F1-518B-0BBE-BAD46BC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C82F-0FC2-007C-38A9-B219212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2A4-8D8F-D303-2607-B31A03D9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6156-04CF-CDC5-50BD-49AED626A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53AD-D10C-DEC3-2108-3B8BB7EC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F336-0FDE-9C14-CEBD-DD5366F8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7BC6-AEF7-E397-FD99-D47DFABA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4660-7F0A-7B63-FE64-2A55E53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286-7442-9E0A-8C45-8552B2C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4E05A-D714-416A-3974-DEFE206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FB05-8D2E-B360-ED07-27F765F3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97E2-1A0A-27A1-A26C-51A29B61E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CEDC8-E17E-D68E-32F0-C6605D718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123E3-7F2B-612F-FE1D-9F851C7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2FD56-D385-78F8-6177-74C457C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817A6-55CD-2EC9-67F8-166CFD4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B00C-87BF-1A45-7C23-4685937F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FF702-44F6-4F03-84D1-0569E001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759C-1126-4F1E-6692-48033FA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D3EE-48C6-2A83-DDA1-1983C10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0BA28-453B-D891-BCEF-4322A4B9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87F9E-8EE4-E2D2-683A-4BD03F73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E9B1-BDCE-1086-461D-9E5CE37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304-D2E9-4831-2DA0-ECC9758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F567-8347-1A92-87CE-4A1C4B3D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1A5C-065E-55C9-94E2-F33FD5C8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43CD-2487-17A8-8193-2D37FEB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5669-2FA2-0C41-ADA4-0941682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6BB6F-608F-2C25-A2C8-EE48F2F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DB89-6BD1-77B4-ABE0-0E45A32A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FF88-8720-21AB-67BD-B6C75B45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E83-583E-38AB-9062-0CE2659D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74F1-2666-AF78-D44D-18C401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1144-F573-496A-5597-9A23E531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9561-6DAE-41B8-580A-0F9A54A6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27FB-9876-A8F0-0AA3-2256C5AB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E087-801E-8064-B177-E3E723C7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46BC-F684-19FA-8C4D-094B09758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7BC1-9251-4EE6-AEF4-121D49CC157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2255-3DC0-4B50-268A-3EDC6C78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0BB7-5FFE-D962-883C-1777C5CD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0C9F2EB-394F-DEB3-1A76-3AD6A03AB91D}"/>
              </a:ext>
            </a:extLst>
          </p:cNvPr>
          <p:cNvSpPr/>
          <p:nvPr/>
        </p:nvSpPr>
        <p:spPr>
          <a:xfrm rot="2284877">
            <a:off x="6872057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1524C-C0C5-7B7E-18FE-08A8BFB6AE35}"/>
              </a:ext>
            </a:extLst>
          </p:cNvPr>
          <p:cNvSpPr/>
          <p:nvPr/>
        </p:nvSpPr>
        <p:spPr>
          <a:xfrm rot="2284877">
            <a:off x="8894862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6EB10-DF5A-4057-BDF5-08CAD30C1780}"/>
              </a:ext>
            </a:extLst>
          </p:cNvPr>
          <p:cNvSpPr/>
          <p:nvPr/>
        </p:nvSpPr>
        <p:spPr>
          <a:xfrm rot="2284877">
            <a:off x="7393732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3E42B9A5-3FC8-E6C3-3C00-C19D8D3A911D}"/>
              </a:ext>
            </a:extLst>
          </p:cNvPr>
          <p:cNvSpPr/>
          <p:nvPr/>
        </p:nvSpPr>
        <p:spPr>
          <a:xfrm rot="2284877">
            <a:off x="10955766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03E662-68F4-5D7A-5771-A17E76A798D7}"/>
              </a:ext>
            </a:extLst>
          </p:cNvPr>
          <p:cNvSpPr/>
          <p:nvPr/>
        </p:nvSpPr>
        <p:spPr>
          <a:xfrm rot="2284877">
            <a:off x="10652067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9BA08D-92C3-68E1-B492-984892484C29}"/>
              </a:ext>
            </a:extLst>
          </p:cNvPr>
          <p:cNvSpPr/>
          <p:nvPr/>
        </p:nvSpPr>
        <p:spPr>
          <a:xfrm rot="2284877">
            <a:off x="8146189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96190A-75FE-362E-DE44-77A3928DDCA6}"/>
              </a:ext>
            </a:extLst>
          </p:cNvPr>
          <p:cNvSpPr/>
          <p:nvPr/>
        </p:nvSpPr>
        <p:spPr>
          <a:xfrm rot="2284877">
            <a:off x="10533142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DB42D01-0B69-DE9F-855A-9675E03177B1}"/>
              </a:ext>
            </a:extLst>
          </p:cNvPr>
          <p:cNvSpPr/>
          <p:nvPr/>
        </p:nvSpPr>
        <p:spPr>
          <a:xfrm rot="2284877">
            <a:off x="7195761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9EFDCBB-E711-03B3-B3C3-DDFE533E314E}"/>
              </a:ext>
            </a:extLst>
          </p:cNvPr>
          <p:cNvSpPr/>
          <p:nvPr/>
        </p:nvSpPr>
        <p:spPr>
          <a:xfrm rot="2284877">
            <a:off x="8535958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1D9E45-464D-6016-A67C-8A9B5C0413DF}"/>
              </a:ext>
            </a:extLst>
          </p:cNvPr>
          <p:cNvSpPr/>
          <p:nvPr/>
        </p:nvSpPr>
        <p:spPr>
          <a:xfrm rot="2284877">
            <a:off x="7034828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A5E7E8-583C-48E1-1FA8-7C3E84CDABDA}"/>
              </a:ext>
            </a:extLst>
          </p:cNvPr>
          <p:cNvSpPr/>
          <p:nvPr/>
        </p:nvSpPr>
        <p:spPr>
          <a:xfrm rot="2284877">
            <a:off x="10596862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AB75020-8D9B-2FC6-B0D2-DD4437BE9377}"/>
              </a:ext>
            </a:extLst>
          </p:cNvPr>
          <p:cNvSpPr/>
          <p:nvPr/>
        </p:nvSpPr>
        <p:spPr>
          <a:xfrm rot="2284877">
            <a:off x="10293163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F47E5D-6B6F-4A18-282D-2D9CC70E1456}"/>
              </a:ext>
            </a:extLst>
          </p:cNvPr>
          <p:cNvSpPr/>
          <p:nvPr/>
        </p:nvSpPr>
        <p:spPr>
          <a:xfrm rot="2284877">
            <a:off x="7787285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2086D0E-1A8A-F72B-D1D5-90FC6382E443}"/>
              </a:ext>
            </a:extLst>
          </p:cNvPr>
          <p:cNvSpPr/>
          <p:nvPr/>
        </p:nvSpPr>
        <p:spPr>
          <a:xfrm rot="2284877">
            <a:off x="10174238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FDFF30-A748-BD87-8044-AC1A49DA8AF6}"/>
              </a:ext>
            </a:extLst>
          </p:cNvPr>
          <p:cNvSpPr/>
          <p:nvPr/>
        </p:nvSpPr>
        <p:spPr>
          <a:xfrm rot="2284877">
            <a:off x="5069211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E3CF87-D674-B0A6-D64C-3B1327D060CB}"/>
              </a:ext>
            </a:extLst>
          </p:cNvPr>
          <p:cNvSpPr/>
          <p:nvPr/>
        </p:nvSpPr>
        <p:spPr>
          <a:xfrm rot="2284877">
            <a:off x="10073060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42C70CD-CFD7-2841-99F1-2012E79C7D1C}"/>
              </a:ext>
            </a:extLst>
          </p:cNvPr>
          <p:cNvSpPr/>
          <p:nvPr/>
        </p:nvSpPr>
        <p:spPr>
          <a:xfrm rot="2284877">
            <a:off x="6874071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D4983D6-7521-D0C7-D178-050758973502}"/>
              </a:ext>
            </a:extLst>
          </p:cNvPr>
          <p:cNvSpPr/>
          <p:nvPr/>
        </p:nvSpPr>
        <p:spPr>
          <a:xfrm rot="2284877">
            <a:off x="8896876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9B0ECBD-3C93-E525-2E93-31FC639C2FB3}"/>
              </a:ext>
            </a:extLst>
          </p:cNvPr>
          <p:cNvSpPr/>
          <p:nvPr/>
        </p:nvSpPr>
        <p:spPr>
          <a:xfrm rot="2284877">
            <a:off x="7395746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139D23E-D613-817E-CFD0-59A69C9DC75A}"/>
              </a:ext>
            </a:extLst>
          </p:cNvPr>
          <p:cNvSpPr/>
          <p:nvPr/>
        </p:nvSpPr>
        <p:spPr>
          <a:xfrm rot="2284877">
            <a:off x="10957780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CDCC91C-E3EA-3AC3-5DBD-F0EA35657EE6}"/>
              </a:ext>
            </a:extLst>
          </p:cNvPr>
          <p:cNvSpPr/>
          <p:nvPr/>
        </p:nvSpPr>
        <p:spPr>
          <a:xfrm rot="2284877">
            <a:off x="10654081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9BC855E-BBEE-8DE2-C79D-A3100ABE0E61}"/>
              </a:ext>
            </a:extLst>
          </p:cNvPr>
          <p:cNvSpPr/>
          <p:nvPr/>
        </p:nvSpPr>
        <p:spPr>
          <a:xfrm rot="2284877">
            <a:off x="8148203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41DE888-FA9D-F30B-A8C7-EF0A4D71AC02}"/>
              </a:ext>
            </a:extLst>
          </p:cNvPr>
          <p:cNvSpPr/>
          <p:nvPr/>
        </p:nvSpPr>
        <p:spPr>
          <a:xfrm rot="2284877">
            <a:off x="10535156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F1A39C-30B3-D0F7-39B3-18117F2619E3}"/>
              </a:ext>
            </a:extLst>
          </p:cNvPr>
          <p:cNvSpPr/>
          <p:nvPr/>
        </p:nvSpPr>
        <p:spPr>
          <a:xfrm>
            <a:off x="-29679" y="21504"/>
            <a:ext cx="121940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F092E-E301-C237-9958-CACF17041EE0}"/>
              </a:ext>
            </a:extLst>
          </p:cNvPr>
          <p:cNvSpPr/>
          <p:nvPr/>
        </p:nvSpPr>
        <p:spPr>
          <a:xfrm rot="2284877">
            <a:off x="7197775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EDEF845-2A1D-69C6-E665-87BD183CF719}"/>
              </a:ext>
            </a:extLst>
          </p:cNvPr>
          <p:cNvSpPr/>
          <p:nvPr/>
        </p:nvSpPr>
        <p:spPr>
          <a:xfrm rot="2284877">
            <a:off x="8537972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FB4C50-0A0A-C1E4-EF88-0E4410C7E3AD}"/>
              </a:ext>
            </a:extLst>
          </p:cNvPr>
          <p:cNvSpPr/>
          <p:nvPr/>
        </p:nvSpPr>
        <p:spPr>
          <a:xfrm rot="2284877">
            <a:off x="7036842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510F4DC-2F85-B615-B1AC-7A93AB107E4D}"/>
              </a:ext>
            </a:extLst>
          </p:cNvPr>
          <p:cNvSpPr/>
          <p:nvPr/>
        </p:nvSpPr>
        <p:spPr>
          <a:xfrm rot="2284877">
            <a:off x="10598876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EF0BAF-3AB3-7DE1-A6C8-A73FF6FC4103}"/>
              </a:ext>
            </a:extLst>
          </p:cNvPr>
          <p:cNvSpPr/>
          <p:nvPr/>
        </p:nvSpPr>
        <p:spPr>
          <a:xfrm rot="2284877">
            <a:off x="10295177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C39E61-CCCF-27AB-E70E-00893ADAFE27}"/>
              </a:ext>
            </a:extLst>
          </p:cNvPr>
          <p:cNvSpPr/>
          <p:nvPr/>
        </p:nvSpPr>
        <p:spPr>
          <a:xfrm rot="2284877">
            <a:off x="7789299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04BF581-05FF-A16F-9585-2F436BA68114}"/>
              </a:ext>
            </a:extLst>
          </p:cNvPr>
          <p:cNvSpPr/>
          <p:nvPr/>
        </p:nvSpPr>
        <p:spPr>
          <a:xfrm rot="2284877">
            <a:off x="10176252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21D8567-8F95-501E-00F9-CCD39E58A2E9}"/>
              </a:ext>
            </a:extLst>
          </p:cNvPr>
          <p:cNvSpPr/>
          <p:nvPr/>
        </p:nvSpPr>
        <p:spPr>
          <a:xfrm rot="2284877">
            <a:off x="5071225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99D509B-6117-C041-3D44-62E4031674C9}"/>
              </a:ext>
            </a:extLst>
          </p:cNvPr>
          <p:cNvSpPr/>
          <p:nvPr/>
        </p:nvSpPr>
        <p:spPr>
          <a:xfrm rot="2284877">
            <a:off x="10075074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6D453F-4056-1FBC-3F5A-80672AD12530}"/>
              </a:ext>
            </a:extLst>
          </p:cNvPr>
          <p:cNvSpPr txBox="1"/>
          <p:nvPr/>
        </p:nvSpPr>
        <p:spPr>
          <a:xfrm>
            <a:off x="73369" y="1262381"/>
            <a:ext cx="641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THƯ VIỆN MATPLOTLIB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PYTHON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ED214-C6B9-18E2-61E8-C530CC45A1A5}"/>
              </a:ext>
            </a:extLst>
          </p:cNvPr>
          <p:cNvSpPr txBox="1"/>
          <p:nvPr/>
        </p:nvSpPr>
        <p:spPr>
          <a:xfrm>
            <a:off x="-446968" y="5201921"/>
            <a:ext cx="606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SV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Nguyễn Hữu Nghĩa_D21TTNT01</a:t>
            </a:r>
          </a:p>
          <a:p>
            <a:pPr marR="0" indent="1717675"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Trung Nguyên_D21TTNT01</a:t>
            </a: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55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2D9F0-3732-3C9A-3BE0-926EE29D947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CD8A0-4FAF-8D58-36A4-DD5A6BF21013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phân tán (Scatter)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5EE90-4FE3-CD8B-A47F-FACA03B9274B}"/>
              </a:ext>
            </a:extLst>
          </p:cNvPr>
          <p:cNvSpPr txBox="1"/>
          <p:nvPr/>
        </p:nvSpPr>
        <p:spPr>
          <a:xfrm>
            <a:off x="766863" y="1230951"/>
            <a:ext cx="103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- Scatter giúp vẽ biểu đồ phân tán dễ dàng hơn.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BF15B-F49B-1CDD-EF7D-ABF10A3C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694250"/>
            <a:ext cx="6429375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C9FBD-E309-D95C-EF67-E068719D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58" y="2931218"/>
            <a:ext cx="5172075" cy="393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032FDC-F65D-E275-6852-44C81787F647}"/>
              </a:ext>
            </a:extLst>
          </p:cNvPr>
          <p:cNvSpPr txBox="1"/>
          <p:nvPr/>
        </p:nvSpPr>
        <p:spPr>
          <a:xfrm>
            <a:off x="766863" y="160355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2582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9DBE3A-B384-7589-D76A-BFB3E9E9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05" y="1323284"/>
            <a:ext cx="105272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color("&lt;color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set&gt;")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size("&lt;Size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set&gt;")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37AA-D1E8-FEA4-BF96-5019DF0CA62C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DE5EB-40DA-1BB6-9290-F72E20AE6DD5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Biểu đồ phân tán (Scatter)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7896-4FF3-C067-DD96-4BE4B696787C}"/>
              </a:ext>
            </a:extLst>
          </p:cNvPr>
          <p:cNvSpPr txBox="1"/>
          <p:nvPr/>
        </p:nvSpPr>
        <p:spPr>
          <a:xfrm>
            <a:off x="682005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80B49-1EAF-7805-613B-CF204418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45" y="1969615"/>
            <a:ext cx="6239746" cy="148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760A9-F246-4533-CD23-C4A9682D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06" y="3455722"/>
            <a:ext cx="4392487" cy="33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6FBA-A5AD-6C67-5B7E-183F9C399D2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8F0AF-D296-6A03-B71D-0ADADFA17B49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AE106-077F-AA60-D94C-E25EC8603228}"/>
              </a:ext>
            </a:extLst>
          </p:cNvPr>
          <p:cNvSpPr txBox="1"/>
          <p:nvPr/>
        </p:nvSpPr>
        <p:spPr>
          <a:xfrm>
            <a:off x="766863" y="1230951"/>
            <a:ext cx="103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bar(x, y)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85F41-EB3C-0B41-3FE5-16D2728872B8}"/>
              </a:ext>
            </a:extLst>
          </p:cNvPr>
          <p:cNvSpPr txBox="1"/>
          <p:nvPr/>
        </p:nvSpPr>
        <p:spPr>
          <a:xfrm>
            <a:off x="766863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55AF-BC9F-A20C-4876-E3AE7B19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877282"/>
            <a:ext cx="5972175" cy="1381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E496B-A6BF-A3C6-F916-1E8CC8F0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36" y="3258407"/>
            <a:ext cx="4518599" cy="34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3BD07-FA10-4D4E-C7F6-B83DEFEB896E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C0724-DE67-D0FB-604F-B31CC4D27565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81832-4954-5D38-36FC-8EA0D592C289}"/>
              </a:ext>
            </a:extLst>
          </p:cNvPr>
          <p:cNvSpPr txBox="1"/>
          <p:nvPr/>
        </p:nvSpPr>
        <p:spPr>
          <a:xfrm>
            <a:off x="766863" y="1230951"/>
            <a:ext cx="103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có thể vẽ biểu đồ </a:t>
            </a:r>
            <a:r>
              <a:rPr lang="vi-V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 NGANG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cách sử dụng phương thức: </a:t>
            </a:r>
            <a:r>
              <a:rPr lang="vi-V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barh(x, y)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A26D-1158-CA0A-944E-A4495638332F}"/>
              </a:ext>
            </a:extLst>
          </p:cNvPr>
          <p:cNvSpPr txBox="1"/>
          <p:nvPr/>
        </p:nvSpPr>
        <p:spPr>
          <a:xfrm>
            <a:off x="766863" y="160028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2BA65-A2A5-3D84-AC98-B9B89941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3" y="1634330"/>
            <a:ext cx="2883479" cy="43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E41DB-2585-FEF7-0940-F8B8C1AF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07" y="2425125"/>
            <a:ext cx="54292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72329-2CE8-FB81-A144-3B154CB64ECB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63894-BAE2-2E5C-1967-E9F6E5400CFB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3E87C-AE9E-78B3-A633-17D34230F220}"/>
              </a:ext>
            </a:extLst>
          </p:cNvPr>
          <p:cNvSpPr txBox="1"/>
          <p:nvPr/>
        </p:nvSpPr>
        <p:spPr>
          <a:xfrm>
            <a:off x="790372" y="1230951"/>
            <a:ext cx="1116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B18AA-0B2A-8217-DBE5-CA12B0DE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89" y="1877282"/>
            <a:ext cx="271500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7EDBB-B181-4DCE-7112-A56E04AF61C5}"/>
              </a:ext>
            </a:extLst>
          </p:cNvPr>
          <p:cNvSpPr txBox="1"/>
          <p:nvPr/>
        </p:nvSpPr>
        <p:spPr>
          <a:xfrm>
            <a:off x="790372" y="18772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83CE09-D6A3-7035-60D0-EC1A6192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7" y="1877282"/>
            <a:ext cx="5448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E92BE-637E-5D6A-00A9-D4379F88EE5D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80F5C-6EA2-731F-6494-217A59DC8330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9ACF2-A485-65EB-1397-C04493CB2C9A}"/>
              </a:ext>
            </a:extLst>
          </p:cNvPr>
          <p:cNvSpPr txBox="1"/>
          <p:nvPr/>
        </p:nvSpPr>
        <p:spPr>
          <a:xfrm>
            <a:off x="1014108" y="135070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hist(x)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A1D34-9F40-58B2-96E4-68C3445C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8" y="2160803"/>
            <a:ext cx="9173855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404DB-8E5B-20FA-5310-BA512F858B3F}"/>
              </a:ext>
            </a:extLst>
          </p:cNvPr>
          <p:cNvSpPr txBox="1"/>
          <p:nvPr/>
        </p:nvSpPr>
        <p:spPr>
          <a:xfrm>
            <a:off x="1014108" y="172003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BFD154-FDF8-F184-4C3D-72460C3F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41" y="3173107"/>
            <a:ext cx="4460538" cy="33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BF70AC-420B-48D7-FB6E-F123D044761E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EA6B7-3620-4231-D9EF-57AA31D23D0C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9C912C-B377-FDF7-2D16-E5DF99D07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83" y="1496859"/>
            <a:ext cx="4195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pie(x)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6091-80BF-470F-E56E-4D135883A434}"/>
              </a:ext>
            </a:extLst>
          </p:cNvPr>
          <p:cNvSpPr txBox="1"/>
          <p:nvPr/>
        </p:nvSpPr>
        <p:spPr>
          <a:xfrm>
            <a:off x="943583" y="25123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17BE7-E8AF-185F-94F8-52A7E4DF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14" y="2934857"/>
            <a:ext cx="3707334" cy="3707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F7176-1B68-556E-B2B3-4195BC9290B7}"/>
              </a:ext>
            </a:extLst>
          </p:cNvPr>
          <p:cNvSpPr txBox="1"/>
          <p:nvPr/>
        </p:nvSpPr>
        <p:spPr>
          <a:xfrm>
            <a:off x="926951" y="1812883"/>
            <a:ext cx="4941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>
                <a:effectLst/>
                <a:latin typeface="+mj-lt"/>
              </a:rPr>
              <a:t>- Mặc định góc bắt đầu sẽ là trục X và đi </a:t>
            </a:r>
            <a:r>
              <a:rPr lang="vi-VN" i="0" dirty="0">
                <a:solidFill>
                  <a:srgbClr val="FF0000"/>
                </a:solidFill>
                <a:effectLst/>
                <a:latin typeface="+mj-lt"/>
              </a:rPr>
              <a:t>NGƯỢC</a:t>
            </a:r>
            <a:r>
              <a:rPr lang="vi-VN" b="0" i="0" dirty="0">
                <a:effectLst/>
                <a:latin typeface="+mj-lt"/>
              </a:rPr>
              <a:t> chiều kim đồng hồ.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B6B58-EEA5-7D21-826F-38E69504DFC5}"/>
              </a:ext>
            </a:extLst>
          </p:cNvPr>
          <p:cNvSpPr txBox="1"/>
          <p:nvPr/>
        </p:nvSpPr>
        <p:spPr>
          <a:xfrm>
            <a:off x="5687963" y="142291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507C2C-4903-8013-00B3-340243DE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73" y="2069245"/>
            <a:ext cx="2657846" cy="485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1618FD-C8B2-DA46-394D-E36830ADC936}"/>
              </a:ext>
            </a:extLst>
          </p:cNvPr>
          <p:cNvSpPr txBox="1"/>
          <p:nvPr/>
        </p:nvSpPr>
        <p:spPr>
          <a:xfrm>
            <a:off x="5687963" y="20188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05E1B9-70DC-EED1-71F5-58C4739B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583" y="2798112"/>
            <a:ext cx="3705225" cy="370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8D35DD-13C5-7199-CAA0-5E69F3B26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274" y="2440875"/>
            <a:ext cx="278168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7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3361C-8D92-FAF1-19FE-12FFFBBF1D4B}"/>
              </a:ext>
            </a:extLst>
          </p:cNvPr>
          <p:cNvSpPr txBox="1"/>
          <p:nvPr/>
        </p:nvSpPr>
        <p:spPr>
          <a:xfrm>
            <a:off x="984925" y="1433155"/>
            <a:ext cx="914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FBB8E-3B01-36F9-364E-C5687FD84395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BAFA-DFF2-0143-214F-A7A5BB7EF4F6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8E824-D668-7C81-247A-0F23FE276539}"/>
              </a:ext>
            </a:extLst>
          </p:cNvPr>
          <p:cNvSpPr txBox="1"/>
          <p:nvPr/>
        </p:nvSpPr>
        <p:spPr>
          <a:xfrm>
            <a:off x="984925" y="1802487"/>
            <a:ext cx="7526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color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584DA-7A7B-7E3B-BCA0-D9C99000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0" y="2325707"/>
            <a:ext cx="5191850" cy="914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9D04-3BE9-F155-7D71-DF940ACC10A4}"/>
              </a:ext>
            </a:extLst>
          </p:cNvPr>
          <p:cNvSpPr txBox="1"/>
          <p:nvPr/>
        </p:nvSpPr>
        <p:spPr>
          <a:xfrm>
            <a:off x="984925" y="217181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FA1F4-FC45-6167-7079-8999A16D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80" y="3429000"/>
            <a:ext cx="3308900" cy="31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FC5B6-6584-3D9C-260D-5B0DF5B50EB6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7C547-21C6-E118-AF15-A0C125494863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Bánh (Pie)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21045-AF4F-AF9B-4ED6-8F54A0234090}"/>
              </a:ext>
            </a:extLst>
          </p:cNvPr>
          <p:cNvSpPr txBox="1"/>
          <p:nvPr/>
        </p:nvSpPr>
        <p:spPr>
          <a:xfrm>
            <a:off x="1029832" y="1433155"/>
            <a:ext cx="10694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title, loc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2841D-8574-3C56-CACC-C61F1F1B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3" y="3153749"/>
            <a:ext cx="6592220" cy="1181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42440-EC6D-E7ED-2B03-D3718D127E2B}"/>
              </a:ext>
            </a:extLst>
          </p:cNvPr>
          <p:cNvSpPr txBox="1"/>
          <p:nvPr/>
        </p:nvSpPr>
        <p:spPr>
          <a:xfrm>
            <a:off x="1029832" y="255126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1084A-9528-61AD-734E-2E6FDB2D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75" y="2816782"/>
            <a:ext cx="38957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334C54-13CB-82A8-4E92-88DA8D43192D}"/>
              </a:ext>
            </a:extLst>
          </p:cNvPr>
          <p:cNvSpPr/>
          <p:nvPr/>
        </p:nvSpPr>
        <p:spPr>
          <a:xfrm>
            <a:off x="0" y="1"/>
            <a:ext cx="12192000" cy="6868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Isosceles Triangle 32">
            <a:extLst>
              <a:ext uri="{FF2B5EF4-FFF2-40B4-BE49-F238E27FC236}">
                <a16:creationId xmlns:a16="http://schemas.microsoft.com/office/drawing/2014/main" id="{EC106F27-ECE3-7253-9A77-D4F03252F04A}"/>
              </a:ext>
            </a:extLst>
          </p:cNvPr>
          <p:cNvSpPr/>
          <p:nvPr/>
        </p:nvSpPr>
        <p:spPr>
          <a:xfrm>
            <a:off x="-26328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Isosceles Triangle 33">
            <a:extLst>
              <a:ext uri="{FF2B5EF4-FFF2-40B4-BE49-F238E27FC236}">
                <a16:creationId xmlns:a16="http://schemas.microsoft.com/office/drawing/2014/main" id="{58FE1597-740A-1CD0-566D-387576FB1E00}"/>
              </a:ext>
            </a:extLst>
          </p:cNvPr>
          <p:cNvSpPr/>
          <p:nvPr/>
        </p:nvSpPr>
        <p:spPr>
          <a:xfrm>
            <a:off x="1667453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Isosceles Triangle 34">
            <a:extLst>
              <a:ext uri="{FF2B5EF4-FFF2-40B4-BE49-F238E27FC236}">
                <a16:creationId xmlns:a16="http://schemas.microsoft.com/office/drawing/2014/main" id="{616FD655-2E57-CC65-C36F-2C9D6C369D98}"/>
              </a:ext>
            </a:extLst>
          </p:cNvPr>
          <p:cNvSpPr/>
          <p:nvPr/>
        </p:nvSpPr>
        <p:spPr>
          <a:xfrm>
            <a:off x="3531106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Isosceles Triangle 35">
            <a:extLst>
              <a:ext uri="{FF2B5EF4-FFF2-40B4-BE49-F238E27FC236}">
                <a16:creationId xmlns:a16="http://schemas.microsoft.com/office/drawing/2014/main" id="{A5561493-4916-89DE-0014-2DA3BA1E67A4}"/>
              </a:ext>
            </a:extLst>
          </p:cNvPr>
          <p:cNvSpPr/>
          <p:nvPr/>
        </p:nvSpPr>
        <p:spPr>
          <a:xfrm>
            <a:off x="5477962" y="8520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Isosceles Triangle 36">
            <a:extLst>
              <a:ext uri="{FF2B5EF4-FFF2-40B4-BE49-F238E27FC236}">
                <a16:creationId xmlns:a16="http://schemas.microsoft.com/office/drawing/2014/main" id="{E258490C-46DF-AE07-5887-2B457F191512}"/>
              </a:ext>
            </a:extLst>
          </p:cNvPr>
          <p:cNvSpPr/>
          <p:nvPr/>
        </p:nvSpPr>
        <p:spPr>
          <a:xfrm rot="10800000">
            <a:off x="450453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Isosceles Triangle 37">
            <a:extLst>
              <a:ext uri="{FF2B5EF4-FFF2-40B4-BE49-F238E27FC236}">
                <a16:creationId xmlns:a16="http://schemas.microsoft.com/office/drawing/2014/main" id="{94BE8F26-BFB5-3E05-CCE0-6AFF655A4390}"/>
              </a:ext>
            </a:extLst>
          </p:cNvPr>
          <p:cNvSpPr/>
          <p:nvPr/>
        </p:nvSpPr>
        <p:spPr>
          <a:xfrm rot="10800000">
            <a:off x="3539165" y="172939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Isosceles Triangle 38">
            <a:extLst>
              <a:ext uri="{FF2B5EF4-FFF2-40B4-BE49-F238E27FC236}">
                <a16:creationId xmlns:a16="http://schemas.microsoft.com/office/drawing/2014/main" id="{76291AE0-568A-5211-EA1D-C194621B0B27}"/>
              </a:ext>
            </a:extLst>
          </p:cNvPr>
          <p:cNvSpPr/>
          <p:nvPr/>
        </p:nvSpPr>
        <p:spPr>
          <a:xfrm rot="10800000">
            <a:off x="1641078" y="176459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Isosceles Triangle 39">
            <a:extLst>
              <a:ext uri="{FF2B5EF4-FFF2-40B4-BE49-F238E27FC236}">
                <a16:creationId xmlns:a16="http://schemas.microsoft.com/office/drawing/2014/main" id="{A0426AD1-AEA9-31DE-72C5-7572B2D769D0}"/>
              </a:ext>
            </a:extLst>
          </p:cNvPr>
          <p:cNvSpPr/>
          <p:nvPr/>
        </p:nvSpPr>
        <p:spPr>
          <a:xfrm rot="10800000">
            <a:off x="-267084" y="176459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Isosceles Triangle 42">
            <a:extLst>
              <a:ext uri="{FF2B5EF4-FFF2-40B4-BE49-F238E27FC236}">
                <a16:creationId xmlns:a16="http://schemas.microsoft.com/office/drawing/2014/main" id="{16D901EB-5916-137C-EE32-5FA03D0DCBE7}"/>
              </a:ext>
            </a:extLst>
          </p:cNvPr>
          <p:cNvSpPr/>
          <p:nvPr/>
        </p:nvSpPr>
        <p:spPr>
          <a:xfrm rot="10800000">
            <a:off x="734736" y="351360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Isosceles Triangle 43">
            <a:extLst>
              <a:ext uri="{FF2B5EF4-FFF2-40B4-BE49-F238E27FC236}">
                <a16:creationId xmlns:a16="http://schemas.microsoft.com/office/drawing/2014/main" id="{AEFD5815-7945-0F94-DB5D-C13193E32D9C}"/>
              </a:ext>
            </a:extLst>
          </p:cNvPr>
          <p:cNvSpPr/>
          <p:nvPr/>
        </p:nvSpPr>
        <p:spPr>
          <a:xfrm rot="10800000">
            <a:off x="2583172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Isosceles Triangle 44">
            <a:extLst>
              <a:ext uri="{FF2B5EF4-FFF2-40B4-BE49-F238E27FC236}">
                <a16:creationId xmlns:a16="http://schemas.microsoft.com/office/drawing/2014/main" id="{51B9DA8F-AA45-52A4-A8C8-B915127DAC56}"/>
              </a:ext>
            </a:extLst>
          </p:cNvPr>
          <p:cNvSpPr/>
          <p:nvPr/>
        </p:nvSpPr>
        <p:spPr>
          <a:xfrm rot="10800000">
            <a:off x="4445507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Isosceles Triangle 45">
            <a:extLst>
              <a:ext uri="{FF2B5EF4-FFF2-40B4-BE49-F238E27FC236}">
                <a16:creationId xmlns:a16="http://schemas.microsoft.com/office/drawing/2014/main" id="{D5C9BBA8-1339-F34E-E2BA-9DF89E66A207}"/>
              </a:ext>
            </a:extLst>
          </p:cNvPr>
          <p:cNvSpPr/>
          <p:nvPr/>
        </p:nvSpPr>
        <p:spPr>
          <a:xfrm rot="10800000">
            <a:off x="1718422" y="5178557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Isosceles Triangle 48">
            <a:extLst>
              <a:ext uri="{FF2B5EF4-FFF2-40B4-BE49-F238E27FC236}">
                <a16:creationId xmlns:a16="http://schemas.microsoft.com/office/drawing/2014/main" id="{12515AC6-F2BD-03B9-5A57-8C3F199E27B2}"/>
              </a:ext>
            </a:extLst>
          </p:cNvPr>
          <p:cNvSpPr/>
          <p:nvPr/>
        </p:nvSpPr>
        <p:spPr>
          <a:xfrm rot="10800000">
            <a:off x="3564648" y="519605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Isosceles Triangle 49">
            <a:extLst>
              <a:ext uri="{FF2B5EF4-FFF2-40B4-BE49-F238E27FC236}">
                <a16:creationId xmlns:a16="http://schemas.microsoft.com/office/drawing/2014/main" id="{03FFD913-FAAE-C0B5-9D1F-BC0D02946CFF}"/>
              </a:ext>
            </a:extLst>
          </p:cNvPr>
          <p:cNvSpPr/>
          <p:nvPr/>
        </p:nvSpPr>
        <p:spPr>
          <a:xfrm>
            <a:off x="4470990" y="182968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Isosceles Triangle 50">
            <a:extLst>
              <a:ext uri="{FF2B5EF4-FFF2-40B4-BE49-F238E27FC236}">
                <a16:creationId xmlns:a16="http://schemas.microsoft.com/office/drawing/2014/main" id="{E50EFDBB-CE01-B5CE-E088-91E2BCB5BA00}"/>
              </a:ext>
            </a:extLst>
          </p:cNvPr>
          <p:cNvSpPr/>
          <p:nvPr/>
        </p:nvSpPr>
        <p:spPr>
          <a:xfrm>
            <a:off x="2590122" y="185804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Isosceles Triangle 51">
            <a:extLst>
              <a:ext uri="{FF2B5EF4-FFF2-40B4-BE49-F238E27FC236}">
                <a16:creationId xmlns:a16="http://schemas.microsoft.com/office/drawing/2014/main" id="{394DE7B9-FE13-6580-9B8D-25D18AACE473}"/>
              </a:ext>
            </a:extLst>
          </p:cNvPr>
          <p:cNvSpPr/>
          <p:nvPr/>
        </p:nvSpPr>
        <p:spPr>
          <a:xfrm>
            <a:off x="664741" y="184865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Isosceles Triangle 52">
            <a:extLst>
              <a:ext uri="{FF2B5EF4-FFF2-40B4-BE49-F238E27FC236}">
                <a16:creationId xmlns:a16="http://schemas.microsoft.com/office/drawing/2014/main" id="{AA9562AD-07EE-3AB2-FD69-1E2D5DA8E827}"/>
              </a:ext>
            </a:extLst>
          </p:cNvPr>
          <p:cNvSpPr/>
          <p:nvPr/>
        </p:nvSpPr>
        <p:spPr>
          <a:xfrm>
            <a:off x="-23399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Isosceles Triangle 53">
            <a:extLst>
              <a:ext uri="{FF2B5EF4-FFF2-40B4-BE49-F238E27FC236}">
                <a16:creationId xmlns:a16="http://schemas.microsoft.com/office/drawing/2014/main" id="{9CF0AD56-96A5-DF2D-1A72-695304FB529E}"/>
              </a:ext>
            </a:extLst>
          </p:cNvPr>
          <p:cNvSpPr/>
          <p:nvPr/>
        </p:nvSpPr>
        <p:spPr>
          <a:xfrm>
            <a:off x="1658954" y="354541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Isosceles Triangle 54">
            <a:extLst>
              <a:ext uri="{FF2B5EF4-FFF2-40B4-BE49-F238E27FC236}">
                <a16:creationId xmlns:a16="http://schemas.microsoft.com/office/drawing/2014/main" id="{6E3EC00B-8C8C-3C04-210E-68D229851D97}"/>
              </a:ext>
            </a:extLst>
          </p:cNvPr>
          <p:cNvSpPr/>
          <p:nvPr/>
        </p:nvSpPr>
        <p:spPr>
          <a:xfrm>
            <a:off x="3514340" y="357186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Isosceles Triangle 55">
            <a:extLst>
              <a:ext uri="{FF2B5EF4-FFF2-40B4-BE49-F238E27FC236}">
                <a16:creationId xmlns:a16="http://schemas.microsoft.com/office/drawing/2014/main" id="{6F1B1EAE-613D-8272-D85E-F1314949F8DF}"/>
              </a:ext>
            </a:extLst>
          </p:cNvPr>
          <p:cNvSpPr/>
          <p:nvPr/>
        </p:nvSpPr>
        <p:spPr>
          <a:xfrm>
            <a:off x="541870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Isosceles Triangle 56">
            <a:extLst>
              <a:ext uri="{FF2B5EF4-FFF2-40B4-BE49-F238E27FC236}">
                <a16:creationId xmlns:a16="http://schemas.microsoft.com/office/drawing/2014/main" id="{16AAE9DB-AF6B-D6D2-D4D6-75B1ECDE2166}"/>
              </a:ext>
            </a:extLst>
          </p:cNvPr>
          <p:cNvSpPr/>
          <p:nvPr/>
        </p:nvSpPr>
        <p:spPr>
          <a:xfrm>
            <a:off x="4504532" y="528567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Isosceles Triangle 57">
            <a:extLst>
              <a:ext uri="{FF2B5EF4-FFF2-40B4-BE49-F238E27FC236}">
                <a16:creationId xmlns:a16="http://schemas.microsoft.com/office/drawing/2014/main" id="{14490192-4533-5833-DEC0-207105338243}"/>
              </a:ext>
            </a:extLst>
          </p:cNvPr>
          <p:cNvSpPr/>
          <p:nvPr/>
        </p:nvSpPr>
        <p:spPr>
          <a:xfrm>
            <a:off x="2624764" y="529590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Isosceles Triangle 58">
            <a:extLst>
              <a:ext uri="{FF2B5EF4-FFF2-40B4-BE49-F238E27FC236}">
                <a16:creationId xmlns:a16="http://schemas.microsoft.com/office/drawing/2014/main" id="{06A39A86-F303-6C35-A168-3BC7EE8965F4}"/>
              </a:ext>
            </a:extLst>
          </p:cNvPr>
          <p:cNvSpPr/>
          <p:nvPr/>
        </p:nvSpPr>
        <p:spPr>
          <a:xfrm>
            <a:off x="744996" y="528140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9249-1168-6E59-7E19-89FBBE625DDA}"/>
              </a:ext>
            </a:extLst>
          </p:cNvPr>
          <p:cNvSpPr txBox="1"/>
          <p:nvPr/>
        </p:nvSpPr>
        <p:spPr>
          <a:xfrm>
            <a:off x="6582598" y="2169428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					WATCHING</a:t>
            </a:r>
          </a:p>
        </p:txBody>
      </p:sp>
    </p:spTree>
    <p:extLst>
      <p:ext uri="{BB962C8B-B14F-4D97-AF65-F5344CB8AC3E}">
        <p14:creationId xmlns:p14="http://schemas.microsoft.com/office/powerpoint/2010/main" val="30076391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rrow: Down 50">
            <a:extLst>
              <a:ext uri="{FF2B5EF4-FFF2-40B4-BE49-F238E27FC236}">
                <a16:creationId xmlns:a16="http://schemas.microsoft.com/office/drawing/2014/main" id="{26FA8BB7-2253-4A35-042B-864FE2636A9D}"/>
              </a:ext>
            </a:extLst>
          </p:cNvPr>
          <p:cNvSpPr/>
          <p:nvPr/>
        </p:nvSpPr>
        <p:spPr>
          <a:xfrm>
            <a:off x="5533521" y="139700"/>
            <a:ext cx="726481" cy="6718299"/>
          </a:xfrm>
          <a:prstGeom prst="downArrow">
            <a:avLst>
              <a:gd name="adj1" fmla="val 90208"/>
              <a:gd name="adj2" fmla="val 5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F3E59-82E8-5211-87AD-5E6A367FBDAD}"/>
              </a:ext>
            </a:extLst>
          </p:cNvPr>
          <p:cNvSpPr/>
          <p:nvPr/>
        </p:nvSpPr>
        <p:spPr>
          <a:xfrm>
            <a:off x="5225326" y="2743200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A9DEF-38E0-8B48-1922-891D93A7F4DC}"/>
              </a:ext>
            </a:extLst>
          </p:cNvPr>
          <p:cNvSpPr/>
          <p:nvPr/>
        </p:nvSpPr>
        <p:spPr>
          <a:xfrm>
            <a:off x="4210914" y="2835504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D264CB-D5D2-F4DF-1B04-38184C5F31D8}"/>
              </a:ext>
            </a:extLst>
          </p:cNvPr>
          <p:cNvSpPr/>
          <p:nvPr/>
        </p:nvSpPr>
        <p:spPr>
          <a:xfrm>
            <a:off x="382656" y="3226654"/>
            <a:ext cx="4013201" cy="1371600"/>
          </a:xfrm>
          <a:custGeom>
            <a:avLst/>
            <a:gdLst>
              <a:gd name="connsiteX0" fmla="*/ 664370 w 4013201"/>
              <a:gd name="connsiteY0" fmla="*/ 0 h 1371600"/>
              <a:gd name="connsiteX1" fmla="*/ 673101 w 4013201"/>
              <a:gd name="connsiteY1" fmla="*/ 909 h 1371600"/>
              <a:gd name="connsiteX2" fmla="*/ 673101 w 4013201"/>
              <a:gd name="connsiteY2" fmla="*/ 0 h 1371600"/>
              <a:gd name="connsiteX3" fmla="*/ 4013201 w 4013201"/>
              <a:gd name="connsiteY3" fmla="*/ 0 h 1371600"/>
              <a:gd name="connsiteX4" fmla="*/ 4013201 w 4013201"/>
              <a:gd name="connsiteY4" fmla="*/ 1371600 h 1371600"/>
              <a:gd name="connsiteX5" fmla="*/ 673101 w 4013201"/>
              <a:gd name="connsiteY5" fmla="*/ 1371600 h 1371600"/>
              <a:gd name="connsiteX6" fmla="*/ 673101 w 4013201"/>
              <a:gd name="connsiteY6" fmla="*/ 1370692 h 1371600"/>
              <a:gd name="connsiteX7" fmla="*/ 664370 w 4013201"/>
              <a:gd name="connsiteY7" fmla="*/ 1371600 h 1371600"/>
              <a:gd name="connsiteX8" fmla="*/ 0 w 4013201"/>
              <a:gd name="connsiteY8" fmla="*/ 685800 h 1371600"/>
              <a:gd name="connsiteX9" fmla="*/ 664370 w 4013201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3201" h="1371600">
                <a:moveTo>
                  <a:pt x="664370" y="0"/>
                </a:moveTo>
                <a:lnTo>
                  <a:pt x="673101" y="909"/>
                </a:lnTo>
                <a:lnTo>
                  <a:pt x="673101" y="0"/>
                </a:lnTo>
                <a:lnTo>
                  <a:pt x="4013201" y="0"/>
                </a:lnTo>
                <a:lnTo>
                  <a:pt x="4013201" y="1371600"/>
                </a:lnTo>
                <a:lnTo>
                  <a:pt x="673101" y="1371600"/>
                </a:lnTo>
                <a:lnTo>
                  <a:pt x="673101" y="1370692"/>
                </a:lnTo>
                <a:lnTo>
                  <a:pt x="664370" y="1371600"/>
                </a:lnTo>
                <a:cubicBezTo>
                  <a:pt x="297449" y="1371600"/>
                  <a:pt x="0" y="1064557"/>
                  <a:pt x="0" y="685800"/>
                </a:cubicBezTo>
                <a:cubicBezTo>
                  <a:pt x="0" y="307043"/>
                  <a:pt x="297449" y="0"/>
                  <a:pt x="66437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THƯ VIỆN</a:t>
            </a:r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C134DA-078A-303A-0F6B-0B7941DEE0BD}"/>
              </a:ext>
            </a:extLst>
          </p:cNvPr>
          <p:cNvSpPr/>
          <p:nvPr/>
        </p:nvSpPr>
        <p:spPr>
          <a:xfrm rot="10800000">
            <a:off x="5202448" y="4821341"/>
            <a:ext cx="13716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CEB43-AD9F-4206-FB53-75C5EF4E6177}"/>
              </a:ext>
            </a:extLst>
          </p:cNvPr>
          <p:cNvSpPr/>
          <p:nvPr/>
        </p:nvSpPr>
        <p:spPr>
          <a:xfrm rot="10800000">
            <a:off x="6397835" y="4430191"/>
            <a:ext cx="1190625" cy="167044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86D26B-B316-8DE1-32A1-DE39AE52469B}"/>
              </a:ext>
            </a:extLst>
          </p:cNvPr>
          <p:cNvGrpSpPr/>
          <p:nvPr/>
        </p:nvGrpSpPr>
        <p:grpSpPr>
          <a:xfrm>
            <a:off x="7397667" y="4337887"/>
            <a:ext cx="4411677" cy="1371600"/>
            <a:chOff x="7420545" y="1573921"/>
            <a:chExt cx="4019051" cy="1371600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4FDDA8-7E8F-C2E1-3773-8A538CFF329E}"/>
                </a:ext>
              </a:extLst>
            </p:cNvPr>
            <p:cNvSpPr/>
            <p:nvPr/>
          </p:nvSpPr>
          <p:spPr>
            <a:xfrm rot="10800000">
              <a:off x="7426395" y="1573921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hlinkClick r:id="rId3" action="ppaction://hlinksldjump"/>
              <a:extLst>
                <a:ext uri="{FF2B5EF4-FFF2-40B4-BE49-F238E27FC236}">
                  <a16:creationId xmlns:a16="http://schemas.microsoft.com/office/drawing/2014/main" id="{B73FFBB1-974E-7621-6C23-3ED0D26A9AFA}"/>
                </a:ext>
              </a:extLst>
            </p:cNvPr>
            <p:cNvSpPr txBox="1"/>
            <p:nvPr/>
          </p:nvSpPr>
          <p:spPr>
            <a:xfrm>
              <a:off x="7420545" y="1834288"/>
              <a:ext cx="3682210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TÍNH NĂNG CỦA MATPLOTLIB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A72C407-0C70-27B7-BB48-08902724A9A9}"/>
              </a:ext>
            </a:extLst>
          </p:cNvPr>
          <p:cNvSpPr/>
          <p:nvPr/>
        </p:nvSpPr>
        <p:spPr>
          <a:xfrm rot="10800000">
            <a:off x="5225326" y="665060"/>
            <a:ext cx="13716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785DA-6348-ED10-86FD-CE7F49ADB5AB}"/>
              </a:ext>
            </a:extLst>
          </p:cNvPr>
          <p:cNvSpPr/>
          <p:nvPr/>
        </p:nvSpPr>
        <p:spPr>
          <a:xfrm rot="10800000">
            <a:off x="6420713" y="273910"/>
            <a:ext cx="1190625" cy="167044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E3AEF2-A95C-6E93-E0E6-43D8D054D227}"/>
              </a:ext>
            </a:extLst>
          </p:cNvPr>
          <p:cNvGrpSpPr/>
          <p:nvPr/>
        </p:nvGrpSpPr>
        <p:grpSpPr>
          <a:xfrm>
            <a:off x="7426395" y="181606"/>
            <a:ext cx="4013201" cy="1371600"/>
            <a:chOff x="7426395" y="1573921"/>
            <a:chExt cx="4013201" cy="1371600"/>
          </a:xfrm>
          <a:solidFill>
            <a:schemeClr val="accent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647BC9-FDFA-B60C-2445-FCD613E02EDE}"/>
                </a:ext>
              </a:extLst>
            </p:cNvPr>
            <p:cNvSpPr/>
            <p:nvPr/>
          </p:nvSpPr>
          <p:spPr>
            <a:xfrm rot="10800000">
              <a:off x="7426395" y="1573921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46891A56-11E5-E8E2-2F9F-38A960EEB016}"/>
                </a:ext>
              </a:extLst>
            </p:cNvPr>
            <p:cNvSpPr txBox="1"/>
            <p:nvPr/>
          </p:nvSpPr>
          <p:spPr>
            <a:xfrm>
              <a:off x="7611338" y="1732511"/>
              <a:ext cx="358940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 ÍCH CỦA MATPLOTLIB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1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animBg="1"/>
      <p:bldP spid="16" grpId="0" animBg="1"/>
      <p:bldP spid="20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ircle, colorfulness&#10;&#10;Description automatically generated">
            <a:extLst>
              <a:ext uri="{FF2B5EF4-FFF2-40B4-BE49-F238E27FC236}">
                <a16:creationId xmlns:a16="http://schemas.microsoft.com/office/drawing/2014/main" id="{04D5B1BC-3718-0AD3-E8C5-FB01DCFA6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 r="-1" b="2021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2FAFB-510D-CB06-C21F-DE37B0205CFA}"/>
              </a:ext>
            </a:extLst>
          </p:cNvPr>
          <p:cNvSpPr txBox="1"/>
          <p:nvPr/>
        </p:nvSpPr>
        <p:spPr>
          <a:xfrm>
            <a:off x="6666272" y="365125"/>
            <a:ext cx="4687528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I. LỢI ÍCH CỦA MATPLOTLIB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4E2D-89E6-76B3-26DA-93EDB8DB29EA}"/>
              </a:ext>
            </a:extLst>
          </p:cNvPr>
          <p:cNvSpPr txBox="1"/>
          <p:nvPr/>
        </p:nvSpPr>
        <p:spPr>
          <a:xfrm>
            <a:off x="7533134" y="1977001"/>
            <a:ext cx="3822189" cy="3100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Matplotlib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8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672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3543545" y="279400"/>
            <a:ext cx="510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CÀI ĐẶT THƯ VIỆN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B986-5B43-6412-63A5-FADA7B28F369}"/>
              </a:ext>
            </a:extLst>
          </p:cNvPr>
          <p:cNvSpPr txBox="1"/>
          <p:nvPr/>
        </p:nvSpPr>
        <p:spPr>
          <a:xfrm>
            <a:off x="1086844" y="840187"/>
            <a:ext cx="90743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CMD:</a:t>
            </a:r>
          </a:p>
          <a:p>
            <a:pPr marL="1598613" marR="0" lvl="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matplotlib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E7DB-662D-7517-9EFB-C112531D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23" y="1640406"/>
            <a:ext cx="6195856" cy="3203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D2C8-FC60-E3EF-2744-E663225E26FE}"/>
              </a:ext>
            </a:extLst>
          </p:cNvPr>
          <p:cNvSpPr txBox="1"/>
          <p:nvPr/>
        </p:nvSpPr>
        <p:spPr>
          <a:xfrm>
            <a:off x="1222267" y="5032928"/>
            <a:ext cx="613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ANACONDA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85E91-4628-F2E0-8807-319547AFCDE4}"/>
              </a:ext>
            </a:extLst>
          </p:cNvPr>
          <p:cNvSpPr txBox="1"/>
          <p:nvPr/>
        </p:nvSpPr>
        <p:spPr>
          <a:xfrm>
            <a:off x="1222267" y="5833147"/>
            <a:ext cx="613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3E301-581A-CD42-76C6-78670654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66" y="5860628"/>
            <a:ext cx="231489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6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AB0E1-750E-87BB-699F-712C7FD8B6EE}"/>
              </a:ext>
            </a:extLst>
          </p:cNvPr>
          <p:cNvSpPr txBox="1"/>
          <p:nvPr/>
        </p:nvSpPr>
        <p:spPr>
          <a:xfrm>
            <a:off x="654184" y="909935"/>
            <a:ext cx="1310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3BF6F-2155-54AC-1EB7-FF0A63457B5A}"/>
              </a:ext>
            </a:extLst>
          </p:cNvPr>
          <p:cNvSpPr txBox="1"/>
          <p:nvPr/>
        </p:nvSpPr>
        <p:spPr>
          <a:xfrm>
            <a:off x="858466" y="1538083"/>
            <a:ext cx="4890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F04011-834C-2789-ACAF-AD23D50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2" y="3616506"/>
            <a:ext cx="3842426" cy="3024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5C98FE-1843-3358-3546-83C5D803BE62}"/>
              </a:ext>
            </a:extLst>
          </p:cNvPr>
          <p:cNvSpPr txBox="1"/>
          <p:nvPr/>
        </p:nvSpPr>
        <p:spPr>
          <a:xfrm>
            <a:off x="6261370" y="1543858"/>
            <a:ext cx="5188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4E018D-48E8-85E0-D915-B736DD80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79" y="3616506"/>
            <a:ext cx="4076700" cy="31006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8CC9ED-E024-2506-CAE6-F977CBCCEA62}"/>
              </a:ext>
            </a:extLst>
          </p:cNvPr>
          <p:cNvSpPr txBox="1"/>
          <p:nvPr/>
        </p:nvSpPr>
        <p:spPr>
          <a:xfrm>
            <a:off x="858466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2F9F620-737E-20F1-BC98-380C64ED5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63" y="2520978"/>
            <a:ext cx="2943636" cy="10955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3DD160-FEF7-06C3-1EC7-D3C77FC2BFCA}"/>
              </a:ext>
            </a:extLst>
          </p:cNvPr>
          <p:cNvSpPr txBox="1"/>
          <p:nvPr/>
        </p:nvSpPr>
        <p:spPr>
          <a:xfrm>
            <a:off x="6275165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4BDB9D-060B-519C-1A6F-52A366F08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699" y="2518600"/>
            <a:ext cx="52680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3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9" grpId="0"/>
      <p:bldP spid="18" grpId="0"/>
      <p:bldP spid="23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94408A-A8B3-3D2A-C087-16D8CCB00C13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3525-91FB-67F9-3132-6AB2B0D8A7CC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7D6FA-1D59-350B-822B-C558CA66C4FC}"/>
              </a:ext>
            </a:extLst>
          </p:cNvPr>
          <p:cNvSpPr txBox="1"/>
          <p:nvPr/>
        </p:nvSpPr>
        <p:spPr>
          <a:xfrm>
            <a:off x="858466" y="1538083"/>
            <a:ext cx="1057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- Nó sẽ không vẽ ra đường thẳng mà thay vào đó chỉ đánh dấu toạ độ của các điểm được truyền vào.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7A8CB2-AC7F-FD73-2A64-9F6522B7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70" y="2924175"/>
            <a:ext cx="5172075" cy="3933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F6933A-2A09-FC58-1B60-5442BB36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06" y="2069165"/>
            <a:ext cx="1943371" cy="476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3D32D3-EFF7-2618-A025-9BE3677946D3}"/>
              </a:ext>
            </a:extLst>
          </p:cNvPr>
          <p:cNvSpPr txBox="1"/>
          <p:nvPr/>
        </p:nvSpPr>
        <p:spPr>
          <a:xfrm>
            <a:off x="858466" y="210467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225EE-6917-7713-E7DA-25E4E9B26098}"/>
              </a:ext>
            </a:extLst>
          </p:cNvPr>
          <p:cNvSpPr txBox="1"/>
          <p:nvPr/>
        </p:nvSpPr>
        <p:spPr>
          <a:xfrm>
            <a:off x="858466" y="2566341"/>
            <a:ext cx="104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W3school.</a:t>
            </a:r>
          </a:p>
        </p:txBody>
      </p:sp>
    </p:spTree>
    <p:extLst>
      <p:ext uri="{BB962C8B-B14F-4D97-AF65-F5344CB8AC3E}">
        <p14:creationId xmlns:p14="http://schemas.microsoft.com/office/powerpoint/2010/main" val="31410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  <p:bldP spid="16" grpId="0"/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C8D6B-4B9A-A07E-2797-B6CCABC219C9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13A3D-F6DB-AADE-238F-4837F1396B77}"/>
              </a:ext>
            </a:extLst>
          </p:cNvPr>
          <p:cNvSpPr txBox="1"/>
          <p:nvPr/>
        </p:nvSpPr>
        <p:spPr>
          <a:xfrm>
            <a:off x="654184" y="909935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DE496-B707-4767-F07B-85EAFDB3E6A2}"/>
              </a:ext>
            </a:extLst>
          </p:cNvPr>
          <p:cNvSpPr txBox="1"/>
          <p:nvPr/>
        </p:nvSpPr>
        <p:spPr>
          <a:xfrm>
            <a:off x="858466" y="1538083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Để tiện cho việc phân tích dữ liệu, ta có thể gán nhãn cho các cột dữ liệu, cho trục X, Y tương ứng với dữ liệu mà ta có.</a:t>
            </a:r>
            <a:endParaRPr lang="en-U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Bằng cách sử dụng </a:t>
            </a:r>
            <a:r>
              <a:rPr lang="vi-VN" i="1" dirty="0">
                <a:latin typeface="+mj-lt"/>
              </a:rPr>
              <a:t>xlable("&lt;Nhãn muốn đặt cho trục x&gt;")</a:t>
            </a:r>
            <a:r>
              <a:rPr lang="vi-VN" dirty="0">
                <a:latin typeface="+mj-lt"/>
              </a:rPr>
              <a:t> và </a:t>
            </a:r>
            <a:r>
              <a:rPr lang="vi-VN" i="1" dirty="0">
                <a:latin typeface="+mj-lt"/>
              </a:rPr>
              <a:t>ylable("&lt;Nhãn muốn đặt cho trục y&gt;")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D5BA9-1B45-D599-96A8-D93338F64D70}"/>
              </a:ext>
            </a:extLst>
          </p:cNvPr>
          <p:cNvSpPr txBox="1"/>
          <p:nvPr/>
        </p:nvSpPr>
        <p:spPr>
          <a:xfrm>
            <a:off x="858466" y="265867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1A96C-98FB-29F5-AEF6-8E4F04CD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2" y="3028006"/>
            <a:ext cx="4058216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AE7A3-8B0E-B945-9E53-FCDB5B78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3" y="2738412"/>
            <a:ext cx="5362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0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62BA3-B35D-36B3-0F4C-D3131096B93F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A9CA5-95C2-3A80-B9AC-4569CD07A4C7}"/>
              </a:ext>
            </a:extLst>
          </p:cNvPr>
          <p:cNvSpPr txBox="1"/>
          <p:nvPr/>
        </p:nvSpPr>
        <p:spPr>
          <a:xfrm>
            <a:off x="722278" y="630787"/>
            <a:ext cx="362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2152-09CF-669C-C154-6D16E0689C18}"/>
              </a:ext>
            </a:extLst>
          </p:cNvPr>
          <p:cNvSpPr txBox="1"/>
          <p:nvPr/>
        </p:nvSpPr>
        <p:spPr>
          <a:xfrm>
            <a:off x="858466" y="1061428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Với hình ở trên vẫn còn chưa được tối ưu khi muốn đối chiếu từng điểm trên đó với trục. Vì vậy có thể thêm lưới vào biểu đồ để trực quan hơn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dirty="0">
                <a:latin typeface="+mj-lt"/>
              </a:rPr>
              <a:t>Bằng cách sử dụng hàm </a:t>
            </a:r>
            <a:r>
              <a:rPr lang="vi-VN" i="1" dirty="0">
                <a:latin typeface="+mj-lt"/>
              </a:rPr>
              <a:t>grid()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6C022-88A7-C5B6-8C20-74125F850D8F}"/>
              </a:ext>
            </a:extLst>
          </p:cNvPr>
          <p:cNvSpPr txBox="1"/>
          <p:nvPr/>
        </p:nvSpPr>
        <p:spPr>
          <a:xfrm>
            <a:off x="858466" y="198475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B9EEE-66E7-DC25-4508-9891D8FC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6" y="2015937"/>
            <a:ext cx="2793433" cy="338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23A20-9EBB-55A4-E119-3F0C20EEC3BA}"/>
              </a:ext>
            </a:extLst>
          </p:cNvPr>
          <p:cNvSpPr txBox="1"/>
          <p:nvPr/>
        </p:nvSpPr>
        <p:spPr>
          <a:xfrm>
            <a:off x="858466" y="2354090"/>
            <a:ext cx="1109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 tham số là axis là trục hiện lưới.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1C942-3B5C-831D-2446-027CAF61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6" y="3291765"/>
            <a:ext cx="4039917" cy="3293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D7BCC-0F1D-82F0-9A2B-83157DD8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720" y="3291765"/>
            <a:ext cx="4039917" cy="32936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777AD5-0D14-0893-A9DA-F8E299922393}"/>
              </a:ext>
            </a:extLst>
          </p:cNvPr>
          <p:cNvSpPr txBox="1"/>
          <p:nvPr/>
        </p:nvSpPr>
        <p:spPr>
          <a:xfrm>
            <a:off x="858466" y="2732827"/>
            <a:ext cx="1089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 </a:t>
            </a:r>
          </a:p>
        </p:txBody>
      </p:sp>
    </p:spTree>
    <p:extLst>
      <p:ext uri="{BB962C8B-B14F-4D97-AF65-F5344CB8AC3E}">
        <p14:creationId xmlns:p14="http://schemas.microsoft.com/office/powerpoint/2010/main" val="404538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4" grpId="0"/>
      <p:bldP spid="5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4E3F5-5D75-0409-FAF3-26F7D622D4A8}"/>
              </a:ext>
            </a:extLst>
          </p:cNvPr>
          <p:cNvSpPr txBox="1"/>
          <p:nvPr/>
        </p:nvSpPr>
        <p:spPr>
          <a:xfrm>
            <a:off x="1672363" y="61400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CÁC TÍNH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6DE5-34C6-115E-F83B-71DCE1D1E129}"/>
              </a:ext>
            </a:extLst>
          </p:cNvPr>
          <p:cNvSpPr txBox="1"/>
          <p:nvPr/>
        </p:nvSpPr>
        <p:spPr>
          <a:xfrm>
            <a:off x="557718" y="707731"/>
            <a:ext cx="1077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Matplotlib Subplot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E924C-1044-2EEB-7CCD-CAFE9CE7F2A7}"/>
              </a:ext>
            </a:extLst>
          </p:cNvPr>
          <p:cNvSpPr txBox="1"/>
          <p:nvPr/>
        </p:nvSpPr>
        <p:spPr>
          <a:xfrm>
            <a:off x="766863" y="1230951"/>
            <a:ext cx="10357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- Có thể vẽ nhiều biểu đồ trên một hình thông qua </a:t>
            </a:r>
            <a:r>
              <a:rPr lang="vi-VN" i="1" dirty="0">
                <a:latin typeface="+mj-lt"/>
              </a:rPr>
              <a:t>Subplot(x, y, z).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- Với</a:t>
            </a:r>
            <a:r>
              <a:rPr lang="en-US" dirty="0">
                <a:latin typeface="+mj-lt"/>
              </a:rPr>
              <a:t> </a:t>
            </a:r>
            <a:r>
              <a:rPr lang="vi-VN" i="1" dirty="0">
                <a:latin typeface="+mj-lt"/>
              </a:rPr>
              <a:t>x</a:t>
            </a:r>
            <a:r>
              <a:rPr lang="vi-VN" dirty="0">
                <a:latin typeface="+mj-lt"/>
              </a:rPr>
              <a:t> là số dòng, </a:t>
            </a:r>
            <a:r>
              <a:rPr lang="vi-VN" i="1" dirty="0">
                <a:latin typeface="+mj-lt"/>
              </a:rPr>
              <a:t>y</a:t>
            </a:r>
            <a:r>
              <a:rPr lang="vi-VN" dirty="0">
                <a:latin typeface="+mj-lt"/>
              </a:rPr>
              <a:t> là số cột, và </a:t>
            </a:r>
            <a:r>
              <a:rPr lang="vi-VN" i="1" dirty="0">
                <a:latin typeface="+mj-lt"/>
              </a:rPr>
              <a:t>z</a:t>
            </a:r>
            <a:r>
              <a:rPr lang="vi-VN" dirty="0">
                <a:latin typeface="+mj-lt"/>
              </a:rPr>
              <a:t> là thứ tự biểu đồ. Nên ta có thể biểu diễn nhiều biểu đồ như một ma trận trên một bức hình.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36FDD-DD65-9430-CF23-08EC4BAB4F35}"/>
              </a:ext>
            </a:extLst>
          </p:cNvPr>
          <p:cNvSpPr txBox="1"/>
          <p:nvPr/>
        </p:nvSpPr>
        <p:spPr>
          <a:xfrm>
            <a:off x="766863" y="2062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0E0D0-C9AD-EE85-33CD-F0215D97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2" y="2677501"/>
            <a:ext cx="5709062" cy="3683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16C61-F5A3-5884-9766-1DDFF356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37" y="2098310"/>
            <a:ext cx="5219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4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1064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401</cp:revision>
  <dcterms:created xsi:type="dcterms:W3CDTF">2023-04-03T05:28:28Z</dcterms:created>
  <dcterms:modified xsi:type="dcterms:W3CDTF">2023-06-15T00:54:07Z</dcterms:modified>
</cp:coreProperties>
</file>