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7" r:id="rId2"/>
    <p:sldId id="257" r:id="rId3"/>
    <p:sldId id="262" r:id="rId4"/>
    <p:sldId id="258" r:id="rId5"/>
    <p:sldId id="276" r:id="rId6"/>
    <p:sldId id="265" r:id="rId7"/>
    <p:sldId id="266" r:id="rId8"/>
    <p:sldId id="274" r:id="rId9"/>
    <p:sldId id="275" r:id="rId10"/>
    <p:sldId id="268" r:id="rId11"/>
    <p:sldId id="271" r:id="rId12"/>
    <p:sldId id="269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9900"/>
    <a:srgbClr val="333399"/>
    <a:srgbClr val="000099"/>
    <a:srgbClr val="000066"/>
    <a:srgbClr val="3333CC"/>
    <a:srgbClr val="FFCC00"/>
    <a:srgbClr val="FFCC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1233-2EED-7EE6-3062-25608BC33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982F9-48DA-DABC-CD7E-3BF75C04A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CA96D-CEE6-165D-1C9C-CA28E4D1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0B4A-8ED9-4580-01E2-E522F36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1D92-76ED-28A4-0B4F-15627FC6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C78E-ABD1-2CFC-D697-21152F9E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8D6CE-AD4F-FCA0-9B0C-C56DAAEB8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1D29-CB17-A809-10A9-D39776A0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E512-5252-0B96-61C9-04EBFB8C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FB8B-995C-8C5A-C43C-86DA244B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4F7EE-DB5D-D4BA-DCDB-487E69C47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5F3E8-8FEB-0E67-46DD-5C21AD30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9634-0E7E-E1BA-8D44-F0471106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B32D-D8A9-C64A-3329-1835DB6B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F418-40BF-889D-A631-B30CDFD4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7E93-5E08-FF29-D8E5-5B92DD63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6AEF-A652-54F6-83F8-6A92E04E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5DBC-5D53-10D4-CFBC-C096CC2B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95C4-B963-ACE6-0E5D-B85B3C51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5852-9879-7151-11A2-57FB0CEE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6F28-401B-6D54-991A-7426E78C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CCBCD-149D-4408-1186-4A2BBF4C6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E0A3-8C87-4AF7-BD15-5ADCB3AF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EA73-08F1-518B-0BBE-BAD46BC3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C82F-0FC2-007C-38A9-B219212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82A4-8D8F-D303-2607-B31A03D9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6156-04CF-CDC5-50BD-49AED626A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853AD-D10C-DEC3-2108-3B8BB7EC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F336-0FDE-9C14-CEBD-DD5366F8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7BC6-AEF7-E397-FD99-D47DFABA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74660-7F0A-7B63-FE64-2A55E53C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9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286-7442-9E0A-8C45-8552B2CC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4E05A-D714-416A-3974-DEFE2062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8FB05-8D2E-B360-ED07-27F765F37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497E2-1A0A-27A1-A26C-51A29B61E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CEDC8-E17E-D68E-32F0-C6605D718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123E3-7F2B-612F-FE1D-9F851C77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2FD56-D385-78F8-6177-74C457C3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817A6-55CD-2EC9-67F8-166CFD4E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9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B00C-87BF-1A45-7C23-4685937F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FF702-44F6-4F03-84D1-0569E001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A759C-1126-4F1E-6692-48033FA2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1D3EE-48C6-2A83-DDA1-1983C10E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8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0BA28-453B-D891-BCEF-4322A4B9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87F9E-8EE4-E2D2-683A-4BD03F73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DE9B1-BDCE-1086-461D-9E5CE374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9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1304-D2E9-4831-2DA0-ECC97582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F567-8347-1A92-87CE-4A1C4B3D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E1A5C-065E-55C9-94E2-F33FD5C8D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443CD-2487-17A8-8193-2D37FEBC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E5669-2FA2-0C41-ADA4-09416826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6BB6F-608F-2C25-A2C8-EE48F2FE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5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DB89-6BD1-77B4-ABE0-0E45A32A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FFF88-8720-21AB-67BD-B6C75B453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FE83-583E-38AB-9062-0CE2659D5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B74F1-2666-AF78-D44D-18C4016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7BC1-9251-4EE6-AEF4-121D49CC15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81144-F573-496A-5597-9A23E531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A9561-6DAE-41B8-580A-0F9A54A6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8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927FB-9876-A8F0-0AA3-2256C5AB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4E087-801E-8064-B177-E3E723C72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46BC-F684-19FA-8C4D-094B09758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7BC1-9251-4EE6-AEF4-121D49CC157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2255-3DC0-4B50-268A-3EDC6C784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0BB7-5FFE-D962-883C-1777C5CD6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1A60-3604-4835-9CD6-A1CCA589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7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13.jpg">
            <a:extLst>
              <a:ext uri="{FF2B5EF4-FFF2-40B4-BE49-F238E27FC236}">
                <a16:creationId xmlns:a16="http://schemas.microsoft.com/office/drawing/2014/main" id="{A7D2C106-062E-B360-A90C-15F11EF7DEE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45692" y="210003"/>
            <a:ext cx="2978513" cy="2008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8B6C9D-5ADE-2D99-452A-F3D01725E3AE}"/>
              </a:ext>
            </a:extLst>
          </p:cNvPr>
          <p:cNvSpPr txBox="1"/>
          <p:nvPr/>
        </p:nvSpPr>
        <p:spPr>
          <a:xfrm>
            <a:off x="3048000" y="2087812"/>
            <a:ext cx="6096000" cy="2425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 CÁO TỔNG KẾT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 TÀI NGHIÊN CỨU KHOA HỌC CỦA SINH VIÊN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 DỤNG MÁY HỌC DỰ ĐOÁN KHẢ NĂNG NGHỈ HỌC CỦA SINH VIÊN ĐẠI HỌC THỦ DẦU MỘT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4FFF6-8A91-B3B6-5680-8E76844F12A4}"/>
              </a:ext>
            </a:extLst>
          </p:cNvPr>
          <p:cNvSpPr txBox="1"/>
          <p:nvPr/>
        </p:nvSpPr>
        <p:spPr>
          <a:xfrm>
            <a:off x="4362994" y="4578532"/>
            <a:ext cx="7707086" cy="2156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  <a:tab pos="2743200" algn="l"/>
                <a:tab pos="4457700" algn="l"/>
              </a:tabLs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Nhóm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  <a:tab pos="2743200" algn="l"/>
                <a:tab pos="4457700" algn="l"/>
              </a:tabLst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Nguyễn Hữu Nghĩa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  <a:tab pos="2743200" algn="l"/>
                <a:tab pos="4457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  <a:tab pos="2743200" algn="l"/>
                <a:tab pos="4457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H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ồ Ngọc Trung Kiên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5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1672363" y="166181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III: XÂY DỰNG MÔ HÌNH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18094-7F7D-B6C2-7BB1-C70A266E741B}"/>
              </a:ext>
            </a:extLst>
          </p:cNvPr>
          <p:cNvSpPr txBox="1"/>
          <p:nvPr/>
        </p:nvSpPr>
        <p:spPr>
          <a:xfrm>
            <a:off x="286815" y="812512"/>
            <a:ext cx="10118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F0B68-4EB7-7105-CFB1-FE940FAC3C3B}"/>
              </a:ext>
            </a:extLst>
          </p:cNvPr>
          <p:cNvSpPr txBox="1"/>
          <p:nvPr/>
        </p:nvSpPr>
        <p:spPr>
          <a:xfrm>
            <a:off x="405053" y="2303314"/>
            <a:ext cx="4581429" cy="244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solidFill>
                  <a:srgbClr val="008000"/>
                </a:solidFill>
                <a:effectLst/>
                <a:latin typeface="+mj-lt"/>
              </a:rPr>
              <a:t># Phân chia dataset</a:t>
            </a:r>
            <a:endParaRPr lang="en-US" dirty="0">
              <a:effectLst/>
              <a:latin typeface="+mj-lt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b="0" dirty="0">
                <a:solidFill>
                  <a:srgbClr val="000000"/>
                </a:solidFill>
                <a:effectLst/>
                <a:latin typeface="+mj-lt"/>
              </a:rPr>
              <a:t>array = data.values</a:t>
            </a:r>
            <a:endParaRPr lang="en-US" b="0" dirty="0">
              <a:effectLst/>
              <a:latin typeface="+mj-lt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b="0" dirty="0">
                <a:solidFill>
                  <a:srgbClr val="000000"/>
                </a:solidFill>
                <a:effectLst/>
                <a:latin typeface="+mj-lt"/>
              </a:rPr>
              <a:t>X = array[:,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0</a:t>
            </a:r>
            <a:r>
              <a:rPr lang="vi-VN" b="0" dirty="0">
                <a:solidFill>
                  <a:srgbClr val="000000"/>
                </a:solidFill>
                <a:effectLst/>
                <a:latin typeface="+mj-lt"/>
              </a:rPr>
              <a:t>:data.shape[1]-1]</a:t>
            </a:r>
            <a:endParaRPr lang="en-US" b="0" dirty="0">
              <a:effectLst/>
              <a:latin typeface="+mj-lt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b="0" dirty="0">
                <a:solidFill>
                  <a:srgbClr val="000000"/>
                </a:solidFill>
                <a:effectLst/>
                <a:latin typeface="+mj-lt"/>
              </a:rPr>
              <a:t>Y = array[:,data.shape[1]-1]</a:t>
            </a:r>
            <a:endParaRPr lang="en-US" b="0" dirty="0">
              <a:effectLst/>
              <a:latin typeface="+mj-lt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b="0" dirty="0">
                <a:solidFill>
                  <a:srgbClr val="000000"/>
                </a:solidFill>
                <a:effectLst/>
                <a:latin typeface="+mj-lt"/>
              </a:rPr>
              <a:t>Y = Y.astype('int')</a:t>
            </a:r>
            <a:endParaRPr lang="en-US" b="0" dirty="0">
              <a:effectLst/>
              <a:latin typeface="+mj-lt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b="0" dirty="0">
                <a:solidFill>
                  <a:srgbClr val="000000"/>
                </a:solidFill>
                <a:effectLst/>
                <a:latin typeface="+mj-lt"/>
              </a:rPr>
              <a:t>validation_size = 0.20</a:t>
            </a:r>
            <a:endParaRPr lang="en-US" b="0" dirty="0">
              <a:effectLst/>
              <a:latin typeface="+mj-lt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b="0" dirty="0">
                <a:solidFill>
                  <a:srgbClr val="000000"/>
                </a:solidFill>
                <a:effectLst/>
                <a:latin typeface="+mj-lt"/>
              </a:rPr>
              <a:t>seed = 7</a:t>
            </a:r>
            <a:endParaRPr lang="en-US" b="0" dirty="0">
              <a:effectLst/>
              <a:latin typeface="+mj-lt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+mj-lt"/>
              </a:rPr>
              <a:t>X_train, X_validation, Y_train, Y_validation = model_selection.train_test_split(X, Y, test_size=validation_size, random_state=seed)</a:t>
            </a:r>
            <a:endParaRPr lang="en-US" b="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99E0B-B1E4-E414-9220-A6196252F1D7}"/>
              </a:ext>
            </a:extLst>
          </p:cNvPr>
          <p:cNvSpPr txBox="1"/>
          <p:nvPr/>
        </p:nvSpPr>
        <p:spPr>
          <a:xfrm>
            <a:off x="6457361" y="1536569"/>
            <a:ext cx="55241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[[7.2 5.7 0. ... 8.3 8.5 7.57] [6.3 6.3 0. ... 8.4 8. 8. ] [7.3 5.4 7.7 ... 6.4 7.7 6.59] ... [5.8 7. 0. ... 8.1 5.3 7.5 ] [7. 8. 5. ... 7.8 8.8 8.8 ] [0. 5.9 0. ... 9.2 0. 8. ]] </a:t>
            </a:r>
          </a:p>
          <a:p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[1 1 1 1 0 1 1 1 1 1 1 1 1 1 1 1 1 1 1 0 0 1 0 1 1 0 1 1 1 1 1 1 1 1 1 0 1 1 1 1 1 1 1 1 1 1 1 0 1 1 1 1 1 1 1 1 1 0 1 0 1 1 1 0 1 0 1 0 0 1 1 0 1 1 0 0 1 1 1 1 1 1 1 1 1 1 0 0 1 1 1 0 1 1 1 1 1 1 1 0 1 1 1 1 1 1 1 0 1 1 1 1 0 0 1 1 0 1 1 1 1]</a:t>
            </a:r>
          </a:p>
          <a:p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X_validation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[[5. 7. 5. ... 6.3 8.3 7.3 ] [5.8 5.8 0. ... 7.4 8. 8.9 ] [7.4 8. 8. ... 9. 8.5 8.46] ... [6. 7.3 0. ... 5.5 5.3 6. ] [6.5 6.8 0. ... 5.5 6.84 7.3 ] [6.5 5.3 0. ... 0. 0. 0. ]]</a:t>
            </a:r>
          </a:p>
          <a:p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Y_validation</a:t>
            </a:r>
            <a:r>
              <a:rPr lang="fr-F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[0 1 1 1 1 1 1 1 1 1 0 1 1 1 1 1 1 1 1 1 1 0 1 1 0 1 1 1 1 1 0]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B3DCAFF-3F25-5094-7F7A-390CFD017D65}"/>
              </a:ext>
            </a:extLst>
          </p:cNvPr>
          <p:cNvSpPr/>
          <p:nvPr/>
        </p:nvSpPr>
        <p:spPr>
          <a:xfrm>
            <a:off x="5212874" y="3099089"/>
            <a:ext cx="1018095" cy="85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84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66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19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1672363" y="166181"/>
            <a:ext cx="884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III: XÂY DỰNG MÔ HÌNH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18094-7F7D-B6C2-7BB1-C70A266E741B}"/>
              </a:ext>
            </a:extLst>
          </p:cNvPr>
          <p:cNvSpPr txBox="1"/>
          <p:nvPr/>
        </p:nvSpPr>
        <p:spPr>
          <a:xfrm>
            <a:off x="286815" y="812512"/>
            <a:ext cx="10118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39CF8-58DB-B0E9-12E8-B17E9F4FBC3B}"/>
              </a:ext>
            </a:extLst>
          </p:cNvPr>
          <p:cNvSpPr txBox="1"/>
          <p:nvPr/>
        </p:nvSpPr>
        <p:spPr>
          <a:xfrm>
            <a:off x="656735" y="1877340"/>
            <a:ext cx="6094428" cy="3857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vi-VN" sz="180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 </a:t>
            </a:r>
            <a:r>
              <a:rPr lang="en-US" sz="180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</a:t>
            </a:r>
            <a:r>
              <a:rPr lang="en-US" sz="1800" i="1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sánh</a:t>
            </a:r>
            <a:r>
              <a:rPr lang="en-US" sz="180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i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model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 = []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models.append(('DTC', DecisionTreeClassifier()))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models.append(('LR', LogisticRegression()))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models.append(('SVM', SVC()))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 = []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names = []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name, model in models: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7013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kfold = model_selection.KFold(n_splits=10,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random_state=None)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7013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cv_results = model_selection.cross_val_score(model, X_train, Y_train, cv=kfold, scoring=scoring)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results.append(cv_results)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names.append(name)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7013" marR="0" algn="l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msg = "%s: %f (%f)" % (name, cv_results.mean(), cv_results.std())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print(msg)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794FC-EBDC-F771-DE22-F09CE9AE66C6}"/>
              </a:ext>
            </a:extLst>
          </p:cNvPr>
          <p:cNvSpPr txBox="1"/>
          <p:nvPr/>
        </p:nvSpPr>
        <p:spPr>
          <a:xfrm>
            <a:off x="7751976" y="2957907"/>
            <a:ext cx="44400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DTC: 0.892949 (0.111511)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LR: 0.925000 (0.058333)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SVM: 0.975000 (0.038188)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0542A2D-3816-08EE-CD91-8E299A33F57F}"/>
              </a:ext>
            </a:extLst>
          </p:cNvPr>
          <p:cNvSpPr/>
          <p:nvPr/>
        </p:nvSpPr>
        <p:spPr>
          <a:xfrm>
            <a:off x="6242115" y="3221486"/>
            <a:ext cx="1018095" cy="85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5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76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1672363" y="166181"/>
            <a:ext cx="884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KẾT LUẬN VÀ HƯỚNG PHÁT TRIỂN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18094-7F7D-B6C2-7BB1-C70A266E741B}"/>
              </a:ext>
            </a:extLst>
          </p:cNvPr>
          <p:cNvSpPr txBox="1"/>
          <p:nvPr/>
        </p:nvSpPr>
        <p:spPr>
          <a:xfrm>
            <a:off x="401226" y="1366510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CC965-E57B-651D-1600-573E711E88E1}"/>
              </a:ext>
            </a:extLst>
          </p:cNvPr>
          <p:cNvSpPr txBox="1"/>
          <p:nvPr/>
        </p:nvSpPr>
        <p:spPr>
          <a:xfrm>
            <a:off x="1280159" y="2203238"/>
            <a:ext cx="874277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 quả so sánh các thuật toán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Decsion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Tree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Vector Machine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 thấy thuật toán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Vector Machine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có độ chính xác tốt nhất.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4A94D1-7103-3DA7-B17E-2F307FEA7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72554"/>
              </p:ext>
            </p:extLst>
          </p:nvPr>
        </p:nvGraphicFramePr>
        <p:xfrm>
          <a:off x="2045391" y="3913538"/>
          <a:ext cx="7564867" cy="163785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592829">
                  <a:extLst>
                    <a:ext uri="{9D8B030D-6E8A-4147-A177-3AD203B41FA5}">
                      <a16:colId xmlns:a16="http://schemas.microsoft.com/office/drawing/2014/main" val="941845038"/>
                    </a:ext>
                  </a:extLst>
                </a:gridCol>
                <a:gridCol w="1972038">
                  <a:extLst>
                    <a:ext uri="{9D8B030D-6E8A-4147-A177-3AD203B41FA5}">
                      <a16:colId xmlns:a16="http://schemas.microsoft.com/office/drawing/2014/main" val="2528636723"/>
                    </a:ext>
                  </a:extLst>
                </a:gridCol>
              </a:tblGrid>
              <a:tr h="355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</a:rPr>
                        <a:t>Thuật toán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</a:rPr>
                        <a:t>Accuracy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vi-VN" sz="2000" dirty="0">
                          <a:effectLst/>
                        </a:rPr>
                        <a:t>Core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47925962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Decsion</a:t>
                      </a:r>
                      <a:r>
                        <a:rPr lang="en-US" sz="2000" dirty="0">
                          <a:effectLst/>
                        </a:rPr>
                        <a:t> Tree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89,2949</a:t>
                      </a:r>
                      <a:r>
                        <a:rPr lang="vi-VN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47813551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Suport</a:t>
                      </a:r>
                      <a:r>
                        <a:rPr lang="en-US" sz="2000" dirty="0">
                          <a:effectLst/>
                        </a:rPr>
                        <a:t> Vector Machine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97,5000%</a:t>
                      </a:r>
                      <a:endParaRPr lang="en-US" sz="20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42822149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Logistic Regression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92,5000%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0029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7799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1672363" y="166181"/>
            <a:ext cx="884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IV: KẾT LUẬN VÀ HƯỚNG PHÁT TRIỂN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18094-7F7D-B6C2-7BB1-C70A266E741B}"/>
              </a:ext>
            </a:extLst>
          </p:cNvPr>
          <p:cNvSpPr txBox="1"/>
          <p:nvPr/>
        </p:nvSpPr>
        <p:spPr>
          <a:xfrm>
            <a:off x="401226" y="1366510"/>
            <a:ext cx="695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D0F95-C568-82CC-4E97-ADEFB4C7110C}"/>
              </a:ext>
            </a:extLst>
          </p:cNvPr>
          <p:cNvSpPr txBox="1"/>
          <p:nvPr/>
        </p:nvSpPr>
        <p:spPr>
          <a:xfrm>
            <a:off x="1550125" y="2145262"/>
            <a:ext cx="8847274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giao diện trực quan cho người sử dụng.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 thập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 tích dữ liệu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ử dụng thêm các thuật toán Neural Network như: RNN, ANN,... để tăng độ chính xác cho mô hình Machine Learning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 thêm 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để giảm kích thước số chiều của dữ liệu từ đó tăng thêm tốc độ xử lý và độ chính xác của mô 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3805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4334C54-13CB-82A8-4E92-88DA8D43192D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Isosceles Triangle 32">
            <a:extLst>
              <a:ext uri="{FF2B5EF4-FFF2-40B4-BE49-F238E27FC236}">
                <a16:creationId xmlns:a16="http://schemas.microsoft.com/office/drawing/2014/main" id="{EC106F27-ECE3-7253-9A77-D4F03252F04A}"/>
              </a:ext>
            </a:extLst>
          </p:cNvPr>
          <p:cNvSpPr/>
          <p:nvPr/>
        </p:nvSpPr>
        <p:spPr>
          <a:xfrm>
            <a:off x="-263284" y="67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Isosceles Triangle 33">
            <a:extLst>
              <a:ext uri="{FF2B5EF4-FFF2-40B4-BE49-F238E27FC236}">
                <a16:creationId xmlns:a16="http://schemas.microsoft.com/office/drawing/2014/main" id="{58FE1597-740A-1CD0-566D-387576FB1E00}"/>
              </a:ext>
            </a:extLst>
          </p:cNvPr>
          <p:cNvSpPr/>
          <p:nvPr/>
        </p:nvSpPr>
        <p:spPr>
          <a:xfrm>
            <a:off x="1667453" y="67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Isosceles Triangle 34">
            <a:extLst>
              <a:ext uri="{FF2B5EF4-FFF2-40B4-BE49-F238E27FC236}">
                <a16:creationId xmlns:a16="http://schemas.microsoft.com/office/drawing/2014/main" id="{616FD655-2E57-CC65-C36F-2C9D6C369D98}"/>
              </a:ext>
            </a:extLst>
          </p:cNvPr>
          <p:cNvSpPr/>
          <p:nvPr/>
        </p:nvSpPr>
        <p:spPr>
          <a:xfrm>
            <a:off x="3531106" y="67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Isosceles Triangle 35">
            <a:extLst>
              <a:ext uri="{FF2B5EF4-FFF2-40B4-BE49-F238E27FC236}">
                <a16:creationId xmlns:a16="http://schemas.microsoft.com/office/drawing/2014/main" id="{A5561493-4916-89DE-0014-2DA3BA1E67A4}"/>
              </a:ext>
            </a:extLst>
          </p:cNvPr>
          <p:cNvSpPr/>
          <p:nvPr/>
        </p:nvSpPr>
        <p:spPr>
          <a:xfrm>
            <a:off x="5477962" y="85202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Isosceles Triangle 36">
            <a:extLst>
              <a:ext uri="{FF2B5EF4-FFF2-40B4-BE49-F238E27FC236}">
                <a16:creationId xmlns:a16="http://schemas.microsoft.com/office/drawing/2014/main" id="{E258490C-46DF-AE07-5887-2B457F191512}"/>
              </a:ext>
            </a:extLst>
          </p:cNvPr>
          <p:cNvSpPr/>
          <p:nvPr/>
        </p:nvSpPr>
        <p:spPr>
          <a:xfrm rot="10800000">
            <a:off x="4504534" y="67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Isosceles Triangle 37">
            <a:extLst>
              <a:ext uri="{FF2B5EF4-FFF2-40B4-BE49-F238E27FC236}">
                <a16:creationId xmlns:a16="http://schemas.microsoft.com/office/drawing/2014/main" id="{94BE8F26-BFB5-3E05-CCE0-6AFF655A4390}"/>
              </a:ext>
            </a:extLst>
          </p:cNvPr>
          <p:cNvSpPr/>
          <p:nvPr/>
        </p:nvSpPr>
        <p:spPr>
          <a:xfrm rot="10800000">
            <a:off x="3539165" y="1729395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Isosceles Triangle 38">
            <a:extLst>
              <a:ext uri="{FF2B5EF4-FFF2-40B4-BE49-F238E27FC236}">
                <a16:creationId xmlns:a16="http://schemas.microsoft.com/office/drawing/2014/main" id="{76291AE0-568A-5211-EA1D-C194621B0B27}"/>
              </a:ext>
            </a:extLst>
          </p:cNvPr>
          <p:cNvSpPr/>
          <p:nvPr/>
        </p:nvSpPr>
        <p:spPr>
          <a:xfrm rot="10800000">
            <a:off x="1641078" y="1764593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Isosceles Triangle 39">
            <a:extLst>
              <a:ext uri="{FF2B5EF4-FFF2-40B4-BE49-F238E27FC236}">
                <a16:creationId xmlns:a16="http://schemas.microsoft.com/office/drawing/2014/main" id="{A0426AD1-AEA9-31DE-72C5-7572B2D769D0}"/>
              </a:ext>
            </a:extLst>
          </p:cNvPr>
          <p:cNvSpPr/>
          <p:nvPr/>
        </p:nvSpPr>
        <p:spPr>
          <a:xfrm rot="10800000">
            <a:off x="-267084" y="1764592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Isosceles Triangle 42">
            <a:extLst>
              <a:ext uri="{FF2B5EF4-FFF2-40B4-BE49-F238E27FC236}">
                <a16:creationId xmlns:a16="http://schemas.microsoft.com/office/drawing/2014/main" id="{16D901EB-5916-137C-EE32-5FA03D0DCBE7}"/>
              </a:ext>
            </a:extLst>
          </p:cNvPr>
          <p:cNvSpPr/>
          <p:nvPr/>
        </p:nvSpPr>
        <p:spPr>
          <a:xfrm rot="10800000">
            <a:off x="734736" y="3513605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Isosceles Triangle 43">
            <a:extLst>
              <a:ext uri="{FF2B5EF4-FFF2-40B4-BE49-F238E27FC236}">
                <a16:creationId xmlns:a16="http://schemas.microsoft.com/office/drawing/2014/main" id="{AEFD5815-7945-0F94-DB5D-C13193E32D9C}"/>
              </a:ext>
            </a:extLst>
          </p:cNvPr>
          <p:cNvSpPr/>
          <p:nvPr/>
        </p:nvSpPr>
        <p:spPr>
          <a:xfrm rot="10800000">
            <a:off x="2583172" y="3496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Isosceles Triangle 44">
            <a:extLst>
              <a:ext uri="{FF2B5EF4-FFF2-40B4-BE49-F238E27FC236}">
                <a16:creationId xmlns:a16="http://schemas.microsoft.com/office/drawing/2014/main" id="{51B9DA8F-AA45-52A4-A8C8-B915127DAC56}"/>
              </a:ext>
            </a:extLst>
          </p:cNvPr>
          <p:cNvSpPr/>
          <p:nvPr/>
        </p:nvSpPr>
        <p:spPr>
          <a:xfrm rot="10800000">
            <a:off x="4445507" y="349600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Isosceles Triangle 45">
            <a:extLst>
              <a:ext uri="{FF2B5EF4-FFF2-40B4-BE49-F238E27FC236}">
                <a16:creationId xmlns:a16="http://schemas.microsoft.com/office/drawing/2014/main" id="{D5C9BBA8-1339-F34E-E2BA-9DF89E66A207}"/>
              </a:ext>
            </a:extLst>
          </p:cNvPr>
          <p:cNvSpPr/>
          <p:nvPr/>
        </p:nvSpPr>
        <p:spPr>
          <a:xfrm rot="10800000">
            <a:off x="1718422" y="5178557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Isosceles Triangle 48">
            <a:extLst>
              <a:ext uri="{FF2B5EF4-FFF2-40B4-BE49-F238E27FC236}">
                <a16:creationId xmlns:a16="http://schemas.microsoft.com/office/drawing/2014/main" id="{12515AC6-F2BD-03B9-5A57-8C3F199E27B2}"/>
              </a:ext>
            </a:extLst>
          </p:cNvPr>
          <p:cNvSpPr/>
          <p:nvPr/>
        </p:nvSpPr>
        <p:spPr>
          <a:xfrm rot="10800000">
            <a:off x="3564648" y="5196050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Isosceles Triangle 49">
            <a:extLst>
              <a:ext uri="{FF2B5EF4-FFF2-40B4-BE49-F238E27FC236}">
                <a16:creationId xmlns:a16="http://schemas.microsoft.com/office/drawing/2014/main" id="{03FFD913-FAAE-C0B5-9D1F-BC0D02946CFF}"/>
              </a:ext>
            </a:extLst>
          </p:cNvPr>
          <p:cNvSpPr/>
          <p:nvPr/>
        </p:nvSpPr>
        <p:spPr>
          <a:xfrm>
            <a:off x="4470990" y="1829683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Isosceles Triangle 50">
            <a:extLst>
              <a:ext uri="{FF2B5EF4-FFF2-40B4-BE49-F238E27FC236}">
                <a16:creationId xmlns:a16="http://schemas.microsoft.com/office/drawing/2014/main" id="{E50EFDBB-CE01-B5CE-E088-91E2BCB5BA00}"/>
              </a:ext>
            </a:extLst>
          </p:cNvPr>
          <p:cNvSpPr/>
          <p:nvPr/>
        </p:nvSpPr>
        <p:spPr>
          <a:xfrm>
            <a:off x="2590122" y="1858049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Isosceles Triangle 51">
            <a:extLst>
              <a:ext uri="{FF2B5EF4-FFF2-40B4-BE49-F238E27FC236}">
                <a16:creationId xmlns:a16="http://schemas.microsoft.com/office/drawing/2014/main" id="{394DE7B9-FE13-6580-9B8D-25D18AACE473}"/>
              </a:ext>
            </a:extLst>
          </p:cNvPr>
          <p:cNvSpPr/>
          <p:nvPr/>
        </p:nvSpPr>
        <p:spPr>
          <a:xfrm>
            <a:off x="664741" y="1848654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Isosceles Triangle 52">
            <a:extLst>
              <a:ext uri="{FF2B5EF4-FFF2-40B4-BE49-F238E27FC236}">
                <a16:creationId xmlns:a16="http://schemas.microsoft.com/office/drawing/2014/main" id="{AA9562AD-07EE-3AB2-FD69-1E2D5DA8E827}"/>
              </a:ext>
            </a:extLst>
          </p:cNvPr>
          <p:cNvSpPr/>
          <p:nvPr/>
        </p:nvSpPr>
        <p:spPr>
          <a:xfrm>
            <a:off x="-233993" y="353239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Isosceles Triangle 53">
            <a:extLst>
              <a:ext uri="{FF2B5EF4-FFF2-40B4-BE49-F238E27FC236}">
                <a16:creationId xmlns:a16="http://schemas.microsoft.com/office/drawing/2014/main" id="{9CF0AD56-96A5-DF2D-1A72-695304FB529E}"/>
              </a:ext>
            </a:extLst>
          </p:cNvPr>
          <p:cNvSpPr/>
          <p:nvPr/>
        </p:nvSpPr>
        <p:spPr>
          <a:xfrm>
            <a:off x="1658954" y="354541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Isosceles Triangle 54">
            <a:extLst>
              <a:ext uri="{FF2B5EF4-FFF2-40B4-BE49-F238E27FC236}">
                <a16:creationId xmlns:a16="http://schemas.microsoft.com/office/drawing/2014/main" id="{6E3EC00B-8C8C-3C04-210E-68D229851D97}"/>
              </a:ext>
            </a:extLst>
          </p:cNvPr>
          <p:cNvSpPr/>
          <p:nvPr/>
        </p:nvSpPr>
        <p:spPr>
          <a:xfrm>
            <a:off x="3514340" y="3571864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Isosceles Triangle 55">
            <a:extLst>
              <a:ext uri="{FF2B5EF4-FFF2-40B4-BE49-F238E27FC236}">
                <a16:creationId xmlns:a16="http://schemas.microsoft.com/office/drawing/2014/main" id="{6F1B1EAE-613D-8272-D85E-F1314949F8DF}"/>
              </a:ext>
            </a:extLst>
          </p:cNvPr>
          <p:cNvSpPr/>
          <p:nvPr/>
        </p:nvSpPr>
        <p:spPr>
          <a:xfrm>
            <a:off x="5418703" y="3532396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Isosceles Triangle 56">
            <a:extLst>
              <a:ext uri="{FF2B5EF4-FFF2-40B4-BE49-F238E27FC236}">
                <a16:creationId xmlns:a16="http://schemas.microsoft.com/office/drawing/2014/main" id="{16AAE9DB-AF6B-D6D2-D4D6-75B1ECDE2166}"/>
              </a:ext>
            </a:extLst>
          </p:cNvPr>
          <p:cNvSpPr/>
          <p:nvPr/>
        </p:nvSpPr>
        <p:spPr>
          <a:xfrm>
            <a:off x="4504532" y="5285679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Isosceles Triangle 57">
            <a:extLst>
              <a:ext uri="{FF2B5EF4-FFF2-40B4-BE49-F238E27FC236}">
                <a16:creationId xmlns:a16="http://schemas.microsoft.com/office/drawing/2014/main" id="{14490192-4533-5833-DEC0-207105338243}"/>
              </a:ext>
            </a:extLst>
          </p:cNvPr>
          <p:cNvSpPr/>
          <p:nvPr/>
        </p:nvSpPr>
        <p:spPr>
          <a:xfrm>
            <a:off x="2624764" y="5295900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9" name="Isosceles Triangle 58">
            <a:extLst>
              <a:ext uri="{FF2B5EF4-FFF2-40B4-BE49-F238E27FC236}">
                <a16:creationId xmlns:a16="http://schemas.microsoft.com/office/drawing/2014/main" id="{06A39A86-F303-6C35-A168-3BC7EE8965F4}"/>
              </a:ext>
            </a:extLst>
          </p:cNvPr>
          <p:cNvSpPr/>
          <p:nvPr/>
        </p:nvSpPr>
        <p:spPr>
          <a:xfrm>
            <a:off x="744996" y="5281409"/>
            <a:ext cx="1812684" cy="1562100"/>
          </a:xfrm>
          <a:prstGeom prst="triangle">
            <a:avLst>
              <a:gd name="adj" fmla="val 504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39249-1168-6E59-7E19-89FBBE625DDA}"/>
              </a:ext>
            </a:extLst>
          </p:cNvPr>
          <p:cNvSpPr txBox="1"/>
          <p:nvPr/>
        </p:nvSpPr>
        <p:spPr>
          <a:xfrm>
            <a:off x="6582598" y="2169428"/>
            <a:ext cx="609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FOR 					WATCHING</a:t>
            </a:r>
          </a:p>
        </p:txBody>
      </p:sp>
    </p:spTree>
    <p:extLst>
      <p:ext uri="{BB962C8B-B14F-4D97-AF65-F5344CB8AC3E}">
        <p14:creationId xmlns:p14="http://schemas.microsoft.com/office/powerpoint/2010/main" val="30076391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1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2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2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2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4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4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4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5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52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5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56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5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6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6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6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6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6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7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7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75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76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7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8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8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8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6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8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8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9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9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92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3" fill="hold" grpId="0" nodeType="withEffect" p14:presetBounceEnd="6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8000">
                                          <p:cBhvr additive="base">
                                            <p:cTn id="9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8000">
                                          <p:cBhvr additive="base">
                                            <p:cTn id="96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52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3" grpId="0" animBg="1"/>
          <p:bldP spid="44" grpId="0" animBg="1"/>
          <p:bldP spid="45" grpId="0" animBg="1"/>
          <p:bldP spid="46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decel="52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3" grpId="0" animBg="1"/>
          <p:bldP spid="44" grpId="0" animBg="1"/>
          <p:bldP spid="45" grpId="0" animBg="1"/>
          <p:bldP spid="46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F0C9F2EB-394F-DEB3-1A76-3AD6A03AB91D}"/>
              </a:ext>
            </a:extLst>
          </p:cNvPr>
          <p:cNvSpPr/>
          <p:nvPr/>
        </p:nvSpPr>
        <p:spPr>
          <a:xfrm rot="2284877">
            <a:off x="6872057" y="439058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AA41524C-C0C5-7B7E-18FE-08A8BFB6AE35}"/>
              </a:ext>
            </a:extLst>
          </p:cNvPr>
          <p:cNvSpPr/>
          <p:nvPr/>
        </p:nvSpPr>
        <p:spPr>
          <a:xfrm rot="2284877">
            <a:off x="8894862" y="-1577485"/>
            <a:ext cx="766882" cy="780991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F3E6EB10-DF5A-4057-BDF5-08CAD30C1780}"/>
              </a:ext>
            </a:extLst>
          </p:cNvPr>
          <p:cNvSpPr/>
          <p:nvPr/>
        </p:nvSpPr>
        <p:spPr>
          <a:xfrm rot="2284877">
            <a:off x="7393732" y="3071158"/>
            <a:ext cx="746060" cy="501082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3E42B9A5-3FC8-E6C3-3C00-C19D8D3A911D}"/>
              </a:ext>
            </a:extLst>
          </p:cNvPr>
          <p:cNvSpPr/>
          <p:nvPr/>
        </p:nvSpPr>
        <p:spPr>
          <a:xfrm rot="2284877">
            <a:off x="10955766" y="-2085964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03E662-68F4-5D7A-5771-A17E76A798D7}"/>
              </a:ext>
            </a:extLst>
          </p:cNvPr>
          <p:cNvSpPr/>
          <p:nvPr/>
        </p:nvSpPr>
        <p:spPr>
          <a:xfrm rot="2284877">
            <a:off x="10652067" y="-1811900"/>
            <a:ext cx="825662" cy="91201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E9BA08D-92C3-68E1-B492-984892484C29}"/>
              </a:ext>
            </a:extLst>
          </p:cNvPr>
          <p:cNvSpPr/>
          <p:nvPr/>
        </p:nvSpPr>
        <p:spPr>
          <a:xfrm rot="2284877">
            <a:off x="8146189" y="5180372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D96190A-75FE-362E-DE44-77A3928DDCA6}"/>
              </a:ext>
            </a:extLst>
          </p:cNvPr>
          <p:cNvSpPr/>
          <p:nvPr/>
        </p:nvSpPr>
        <p:spPr>
          <a:xfrm rot="2284877">
            <a:off x="10533142" y="2691192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DB42D01-0B69-DE9F-855A-9675E03177B1}"/>
              </a:ext>
            </a:extLst>
          </p:cNvPr>
          <p:cNvSpPr/>
          <p:nvPr/>
        </p:nvSpPr>
        <p:spPr>
          <a:xfrm rot="2284877">
            <a:off x="7195761" y="-425225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9EFDCBB-E711-03B3-B3C3-DDFE533E314E}"/>
              </a:ext>
            </a:extLst>
          </p:cNvPr>
          <p:cNvSpPr/>
          <p:nvPr/>
        </p:nvSpPr>
        <p:spPr>
          <a:xfrm rot="2284877">
            <a:off x="8535958" y="-1590186"/>
            <a:ext cx="766882" cy="780991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61D9E45-464D-6016-A67C-8A9B5C0413DF}"/>
              </a:ext>
            </a:extLst>
          </p:cNvPr>
          <p:cNvSpPr/>
          <p:nvPr/>
        </p:nvSpPr>
        <p:spPr>
          <a:xfrm rot="2284877">
            <a:off x="7034828" y="3058457"/>
            <a:ext cx="746060" cy="501082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A5E7E8-583C-48E1-1FA8-7C3E84CDABDA}"/>
              </a:ext>
            </a:extLst>
          </p:cNvPr>
          <p:cNvSpPr/>
          <p:nvPr/>
        </p:nvSpPr>
        <p:spPr>
          <a:xfrm rot="2284877">
            <a:off x="10596862" y="-2098665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AB75020-8D9B-2FC6-B0D2-DD4437BE9377}"/>
              </a:ext>
            </a:extLst>
          </p:cNvPr>
          <p:cNvSpPr/>
          <p:nvPr/>
        </p:nvSpPr>
        <p:spPr>
          <a:xfrm rot="2284877">
            <a:off x="10293163" y="-1824601"/>
            <a:ext cx="825662" cy="91201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F47E5D-6B6F-4A18-282D-2D9CC70E1456}"/>
              </a:ext>
            </a:extLst>
          </p:cNvPr>
          <p:cNvSpPr/>
          <p:nvPr/>
        </p:nvSpPr>
        <p:spPr>
          <a:xfrm rot="2284877">
            <a:off x="7787285" y="5167671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2086D0E-1A8A-F72B-D1D5-90FC6382E443}"/>
              </a:ext>
            </a:extLst>
          </p:cNvPr>
          <p:cNvSpPr/>
          <p:nvPr/>
        </p:nvSpPr>
        <p:spPr>
          <a:xfrm rot="2284877">
            <a:off x="10174238" y="2678491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DFDFF30-A748-BD87-8044-AC1A49DA8AF6}"/>
              </a:ext>
            </a:extLst>
          </p:cNvPr>
          <p:cNvSpPr/>
          <p:nvPr/>
        </p:nvSpPr>
        <p:spPr>
          <a:xfrm rot="2284877">
            <a:off x="5069211" y="5072086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E3CF87-D674-B0A6-D64C-3B1327D060CB}"/>
              </a:ext>
            </a:extLst>
          </p:cNvPr>
          <p:cNvSpPr/>
          <p:nvPr/>
        </p:nvSpPr>
        <p:spPr>
          <a:xfrm rot="2284877">
            <a:off x="10073060" y="3681873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42C70CD-CFD7-2841-99F1-2012E79C7D1C}"/>
              </a:ext>
            </a:extLst>
          </p:cNvPr>
          <p:cNvSpPr/>
          <p:nvPr/>
        </p:nvSpPr>
        <p:spPr>
          <a:xfrm rot="2284877">
            <a:off x="6874071" y="439058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D4983D6-7521-D0C7-D178-050758973502}"/>
              </a:ext>
            </a:extLst>
          </p:cNvPr>
          <p:cNvSpPr/>
          <p:nvPr/>
        </p:nvSpPr>
        <p:spPr>
          <a:xfrm rot="2284877">
            <a:off x="8896876" y="-1577485"/>
            <a:ext cx="766882" cy="780991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9B0ECBD-3C93-E525-2E93-31FC639C2FB3}"/>
              </a:ext>
            </a:extLst>
          </p:cNvPr>
          <p:cNvSpPr/>
          <p:nvPr/>
        </p:nvSpPr>
        <p:spPr>
          <a:xfrm rot="2284877">
            <a:off x="7395746" y="3071158"/>
            <a:ext cx="746060" cy="501082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139D23E-D613-817E-CFD0-59A69C9DC75A}"/>
              </a:ext>
            </a:extLst>
          </p:cNvPr>
          <p:cNvSpPr/>
          <p:nvPr/>
        </p:nvSpPr>
        <p:spPr>
          <a:xfrm rot="2284877">
            <a:off x="10957780" y="-2085964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CDCC91C-E3EA-3AC3-5DBD-F0EA35657EE6}"/>
              </a:ext>
            </a:extLst>
          </p:cNvPr>
          <p:cNvSpPr/>
          <p:nvPr/>
        </p:nvSpPr>
        <p:spPr>
          <a:xfrm rot="2284877">
            <a:off x="10654081" y="-1811900"/>
            <a:ext cx="825662" cy="91201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9BC855E-BBEE-8DE2-C79D-A3100ABE0E61}"/>
              </a:ext>
            </a:extLst>
          </p:cNvPr>
          <p:cNvSpPr/>
          <p:nvPr/>
        </p:nvSpPr>
        <p:spPr>
          <a:xfrm rot="2284877">
            <a:off x="8148203" y="5180372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41DE888-FA9D-F30B-A8C7-EF0A4D71AC02}"/>
              </a:ext>
            </a:extLst>
          </p:cNvPr>
          <p:cNvSpPr/>
          <p:nvPr/>
        </p:nvSpPr>
        <p:spPr>
          <a:xfrm rot="2284877">
            <a:off x="10535156" y="2691192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F1A39C-30B3-D0F7-39B3-18117F2619E3}"/>
              </a:ext>
            </a:extLst>
          </p:cNvPr>
          <p:cNvSpPr/>
          <p:nvPr/>
        </p:nvSpPr>
        <p:spPr>
          <a:xfrm>
            <a:off x="-29679" y="21504"/>
            <a:ext cx="121940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45720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1CF092E-E301-C237-9958-CACF17041EE0}"/>
              </a:ext>
            </a:extLst>
          </p:cNvPr>
          <p:cNvSpPr/>
          <p:nvPr/>
        </p:nvSpPr>
        <p:spPr>
          <a:xfrm rot="2284877">
            <a:off x="7197775" y="-425225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EDEF845-2A1D-69C6-E665-87BD183CF719}"/>
              </a:ext>
            </a:extLst>
          </p:cNvPr>
          <p:cNvSpPr/>
          <p:nvPr/>
        </p:nvSpPr>
        <p:spPr>
          <a:xfrm rot="2284877">
            <a:off x="8537972" y="-1590186"/>
            <a:ext cx="766882" cy="780991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4FB4C50-0A0A-C1E4-EF88-0E4410C7E3AD}"/>
              </a:ext>
            </a:extLst>
          </p:cNvPr>
          <p:cNvSpPr/>
          <p:nvPr/>
        </p:nvSpPr>
        <p:spPr>
          <a:xfrm rot="2284877">
            <a:off x="7036842" y="3058457"/>
            <a:ext cx="746060" cy="501082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510F4DC-2F85-B615-B1AC-7A93AB107E4D}"/>
              </a:ext>
            </a:extLst>
          </p:cNvPr>
          <p:cNvSpPr/>
          <p:nvPr/>
        </p:nvSpPr>
        <p:spPr>
          <a:xfrm rot="2284877">
            <a:off x="10598876" y="-2098665"/>
            <a:ext cx="766882" cy="625049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5EF0BAF-3AB3-7DE1-A6C8-A73FF6FC4103}"/>
              </a:ext>
            </a:extLst>
          </p:cNvPr>
          <p:cNvSpPr/>
          <p:nvPr/>
        </p:nvSpPr>
        <p:spPr>
          <a:xfrm rot="2284877">
            <a:off x="10295177" y="-1824601"/>
            <a:ext cx="825662" cy="912014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4C39E61-CCCF-27AB-E70E-00893ADAFE27}"/>
              </a:ext>
            </a:extLst>
          </p:cNvPr>
          <p:cNvSpPr/>
          <p:nvPr/>
        </p:nvSpPr>
        <p:spPr>
          <a:xfrm rot="2284877">
            <a:off x="7789299" y="5167671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04BF581-05FF-A16F-9585-2F436BA68114}"/>
              </a:ext>
            </a:extLst>
          </p:cNvPr>
          <p:cNvSpPr/>
          <p:nvPr/>
        </p:nvSpPr>
        <p:spPr>
          <a:xfrm rot="2284877">
            <a:off x="10176252" y="2678491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21D8567-8F95-501E-00F9-CCD39E58A2E9}"/>
              </a:ext>
            </a:extLst>
          </p:cNvPr>
          <p:cNvSpPr/>
          <p:nvPr/>
        </p:nvSpPr>
        <p:spPr>
          <a:xfrm rot="2284877">
            <a:off x="5071225" y="5072086"/>
            <a:ext cx="787670" cy="32170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99D509B-6117-C041-3D44-62E4031674C9}"/>
              </a:ext>
            </a:extLst>
          </p:cNvPr>
          <p:cNvSpPr/>
          <p:nvPr/>
        </p:nvSpPr>
        <p:spPr>
          <a:xfrm rot="2284877">
            <a:off x="10075074" y="3681873"/>
            <a:ext cx="825414" cy="430709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6D453F-4056-1FBC-3F5A-80672AD12530}"/>
              </a:ext>
            </a:extLst>
          </p:cNvPr>
          <p:cNvSpPr txBox="1"/>
          <p:nvPr/>
        </p:nvSpPr>
        <p:spPr>
          <a:xfrm>
            <a:off x="73369" y="1262381"/>
            <a:ext cx="6417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HỌC MÁY DỰ ĐOÁN KHẢ NĂNG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NGHỈ HỌC CỦA SINH VIÊN TRƯỜNG ĐẠI HỌC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THỦ DẦU MỘT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4ED214-C6B9-18E2-61E8-C530CC45A1A5}"/>
              </a:ext>
            </a:extLst>
          </p:cNvPr>
          <p:cNvSpPr txBox="1"/>
          <p:nvPr/>
        </p:nvSpPr>
        <p:spPr>
          <a:xfrm>
            <a:off x="-494621" y="5866572"/>
            <a:ext cx="606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SV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Nguyễn Hữu Nghĩa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D21TTNT01</a:t>
            </a:r>
          </a:p>
          <a:p>
            <a:pPr marL="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GB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en-GB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3550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decel="68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decel="74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83" grpId="0"/>
          <p:bldP spid="8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decel="68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decel="74000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83" grpId="0"/>
          <p:bldP spid="8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rrow: Down 50">
            <a:extLst>
              <a:ext uri="{FF2B5EF4-FFF2-40B4-BE49-F238E27FC236}">
                <a16:creationId xmlns:a16="http://schemas.microsoft.com/office/drawing/2014/main" id="{26FA8BB7-2253-4A35-042B-864FE2636A9D}"/>
              </a:ext>
            </a:extLst>
          </p:cNvPr>
          <p:cNvSpPr/>
          <p:nvPr/>
        </p:nvSpPr>
        <p:spPr>
          <a:xfrm>
            <a:off x="5533521" y="139700"/>
            <a:ext cx="726481" cy="6718299"/>
          </a:xfrm>
          <a:prstGeom prst="downArrow">
            <a:avLst>
              <a:gd name="adj1" fmla="val 90208"/>
              <a:gd name="adj2" fmla="val 5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F3E59-82E8-5211-87AD-5E6A367FBDAD}"/>
              </a:ext>
            </a:extLst>
          </p:cNvPr>
          <p:cNvSpPr/>
          <p:nvPr/>
        </p:nvSpPr>
        <p:spPr>
          <a:xfrm>
            <a:off x="5225326" y="336946"/>
            <a:ext cx="1371600" cy="13716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AA9DEF-38E0-8B48-1922-891D93A7F4DC}"/>
              </a:ext>
            </a:extLst>
          </p:cNvPr>
          <p:cNvSpPr/>
          <p:nvPr/>
        </p:nvSpPr>
        <p:spPr>
          <a:xfrm>
            <a:off x="4210914" y="429250"/>
            <a:ext cx="1190625" cy="167044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hlinkClick r:id="rId2" action="ppaction://hlinksldjump"/>
            <a:extLst>
              <a:ext uri="{FF2B5EF4-FFF2-40B4-BE49-F238E27FC236}">
                <a16:creationId xmlns:a16="http://schemas.microsoft.com/office/drawing/2014/main" id="{21D264CB-D5D2-F4DF-1B04-38184C5F31D8}"/>
              </a:ext>
            </a:extLst>
          </p:cNvPr>
          <p:cNvSpPr/>
          <p:nvPr/>
        </p:nvSpPr>
        <p:spPr>
          <a:xfrm>
            <a:off x="382656" y="820400"/>
            <a:ext cx="4013201" cy="1371600"/>
          </a:xfrm>
          <a:custGeom>
            <a:avLst/>
            <a:gdLst>
              <a:gd name="connsiteX0" fmla="*/ 664370 w 4013201"/>
              <a:gd name="connsiteY0" fmla="*/ 0 h 1371600"/>
              <a:gd name="connsiteX1" fmla="*/ 673101 w 4013201"/>
              <a:gd name="connsiteY1" fmla="*/ 909 h 1371600"/>
              <a:gd name="connsiteX2" fmla="*/ 673101 w 4013201"/>
              <a:gd name="connsiteY2" fmla="*/ 0 h 1371600"/>
              <a:gd name="connsiteX3" fmla="*/ 4013201 w 4013201"/>
              <a:gd name="connsiteY3" fmla="*/ 0 h 1371600"/>
              <a:gd name="connsiteX4" fmla="*/ 4013201 w 4013201"/>
              <a:gd name="connsiteY4" fmla="*/ 1371600 h 1371600"/>
              <a:gd name="connsiteX5" fmla="*/ 673101 w 4013201"/>
              <a:gd name="connsiteY5" fmla="*/ 1371600 h 1371600"/>
              <a:gd name="connsiteX6" fmla="*/ 673101 w 4013201"/>
              <a:gd name="connsiteY6" fmla="*/ 1370692 h 1371600"/>
              <a:gd name="connsiteX7" fmla="*/ 664370 w 4013201"/>
              <a:gd name="connsiteY7" fmla="*/ 1371600 h 1371600"/>
              <a:gd name="connsiteX8" fmla="*/ 0 w 4013201"/>
              <a:gd name="connsiteY8" fmla="*/ 685800 h 1371600"/>
              <a:gd name="connsiteX9" fmla="*/ 664370 w 4013201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3201" h="1371600">
                <a:moveTo>
                  <a:pt x="664370" y="0"/>
                </a:moveTo>
                <a:lnTo>
                  <a:pt x="673101" y="909"/>
                </a:lnTo>
                <a:lnTo>
                  <a:pt x="673101" y="0"/>
                </a:lnTo>
                <a:lnTo>
                  <a:pt x="4013201" y="0"/>
                </a:lnTo>
                <a:lnTo>
                  <a:pt x="4013201" y="1371600"/>
                </a:lnTo>
                <a:lnTo>
                  <a:pt x="673101" y="1371600"/>
                </a:lnTo>
                <a:lnTo>
                  <a:pt x="673101" y="1370692"/>
                </a:lnTo>
                <a:lnTo>
                  <a:pt x="664370" y="1371600"/>
                </a:lnTo>
                <a:cubicBezTo>
                  <a:pt x="297449" y="1371600"/>
                  <a:pt x="0" y="1064557"/>
                  <a:pt x="0" y="685800"/>
                </a:cubicBezTo>
                <a:cubicBezTo>
                  <a:pt x="0" y="307043"/>
                  <a:pt x="297449" y="0"/>
                  <a:pt x="66437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lang="en-US" sz="3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C23B7F-B153-668C-0398-DC83750DEA4D}"/>
              </a:ext>
            </a:extLst>
          </p:cNvPr>
          <p:cNvSpPr/>
          <p:nvPr/>
        </p:nvSpPr>
        <p:spPr>
          <a:xfrm>
            <a:off x="5225326" y="3486124"/>
            <a:ext cx="1371600" cy="137160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5ED517-4322-A0EC-AD5F-801AFBECE065}"/>
              </a:ext>
            </a:extLst>
          </p:cNvPr>
          <p:cNvSpPr/>
          <p:nvPr/>
        </p:nvSpPr>
        <p:spPr>
          <a:xfrm>
            <a:off x="4210914" y="3578428"/>
            <a:ext cx="1190625" cy="1670446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hlinkClick r:id="rId3" action="ppaction://hlinksldjump"/>
            <a:extLst>
              <a:ext uri="{FF2B5EF4-FFF2-40B4-BE49-F238E27FC236}">
                <a16:creationId xmlns:a16="http://schemas.microsoft.com/office/drawing/2014/main" id="{8AD7F06F-4F72-9E53-4ED2-427486DA15E9}"/>
              </a:ext>
            </a:extLst>
          </p:cNvPr>
          <p:cNvSpPr/>
          <p:nvPr/>
        </p:nvSpPr>
        <p:spPr>
          <a:xfrm>
            <a:off x="382656" y="3969578"/>
            <a:ext cx="4013201" cy="1371600"/>
          </a:xfrm>
          <a:custGeom>
            <a:avLst/>
            <a:gdLst>
              <a:gd name="connsiteX0" fmla="*/ 664370 w 4013201"/>
              <a:gd name="connsiteY0" fmla="*/ 0 h 1371600"/>
              <a:gd name="connsiteX1" fmla="*/ 673101 w 4013201"/>
              <a:gd name="connsiteY1" fmla="*/ 909 h 1371600"/>
              <a:gd name="connsiteX2" fmla="*/ 673101 w 4013201"/>
              <a:gd name="connsiteY2" fmla="*/ 0 h 1371600"/>
              <a:gd name="connsiteX3" fmla="*/ 4013201 w 4013201"/>
              <a:gd name="connsiteY3" fmla="*/ 0 h 1371600"/>
              <a:gd name="connsiteX4" fmla="*/ 4013201 w 4013201"/>
              <a:gd name="connsiteY4" fmla="*/ 1371600 h 1371600"/>
              <a:gd name="connsiteX5" fmla="*/ 673101 w 4013201"/>
              <a:gd name="connsiteY5" fmla="*/ 1371600 h 1371600"/>
              <a:gd name="connsiteX6" fmla="*/ 673101 w 4013201"/>
              <a:gd name="connsiteY6" fmla="*/ 1370692 h 1371600"/>
              <a:gd name="connsiteX7" fmla="*/ 664370 w 4013201"/>
              <a:gd name="connsiteY7" fmla="*/ 1371600 h 1371600"/>
              <a:gd name="connsiteX8" fmla="*/ 0 w 4013201"/>
              <a:gd name="connsiteY8" fmla="*/ 685800 h 1371600"/>
              <a:gd name="connsiteX9" fmla="*/ 664370 w 4013201"/>
              <a:gd name="connsiteY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3201" h="1371600">
                <a:moveTo>
                  <a:pt x="664370" y="0"/>
                </a:moveTo>
                <a:lnTo>
                  <a:pt x="673101" y="909"/>
                </a:lnTo>
                <a:lnTo>
                  <a:pt x="673101" y="0"/>
                </a:lnTo>
                <a:lnTo>
                  <a:pt x="4013201" y="0"/>
                </a:lnTo>
                <a:lnTo>
                  <a:pt x="4013201" y="1371600"/>
                </a:lnTo>
                <a:lnTo>
                  <a:pt x="673101" y="1371600"/>
                </a:lnTo>
                <a:lnTo>
                  <a:pt x="673101" y="1370692"/>
                </a:lnTo>
                <a:lnTo>
                  <a:pt x="664370" y="1371600"/>
                </a:lnTo>
                <a:cubicBezTo>
                  <a:pt x="297449" y="1371600"/>
                  <a:pt x="0" y="1064557"/>
                  <a:pt x="0" y="685800"/>
                </a:cubicBezTo>
                <a:cubicBezTo>
                  <a:pt x="0" y="307043"/>
                  <a:pt x="297449" y="0"/>
                  <a:pt x="66437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C134DA-078A-303A-0F6B-0B7941DEE0BD}"/>
              </a:ext>
            </a:extLst>
          </p:cNvPr>
          <p:cNvSpPr/>
          <p:nvPr/>
        </p:nvSpPr>
        <p:spPr>
          <a:xfrm rot="10800000">
            <a:off x="5225326" y="1904975"/>
            <a:ext cx="1371600" cy="13716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2CEB43-AD9F-4206-FB53-75C5EF4E6177}"/>
              </a:ext>
            </a:extLst>
          </p:cNvPr>
          <p:cNvSpPr/>
          <p:nvPr/>
        </p:nvSpPr>
        <p:spPr>
          <a:xfrm rot="10800000">
            <a:off x="6420713" y="1513825"/>
            <a:ext cx="1190625" cy="1670446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86D26B-B316-8DE1-32A1-DE39AE52469B}"/>
              </a:ext>
            </a:extLst>
          </p:cNvPr>
          <p:cNvGrpSpPr/>
          <p:nvPr/>
        </p:nvGrpSpPr>
        <p:grpSpPr>
          <a:xfrm>
            <a:off x="7426395" y="1421521"/>
            <a:ext cx="4013201" cy="1417752"/>
            <a:chOff x="7426395" y="1573921"/>
            <a:chExt cx="4013201" cy="141775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4FDDA8-7E8F-C2E1-3773-8A538CFF329E}"/>
                </a:ext>
              </a:extLst>
            </p:cNvPr>
            <p:cNvSpPr/>
            <p:nvPr/>
          </p:nvSpPr>
          <p:spPr>
            <a:xfrm rot="10800000">
              <a:off x="7426395" y="1573921"/>
              <a:ext cx="4013201" cy="1371600"/>
            </a:xfrm>
            <a:custGeom>
              <a:avLst/>
              <a:gdLst>
                <a:gd name="connsiteX0" fmla="*/ 664370 w 4013201"/>
                <a:gd name="connsiteY0" fmla="*/ 0 h 1371600"/>
                <a:gd name="connsiteX1" fmla="*/ 673101 w 4013201"/>
                <a:gd name="connsiteY1" fmla="*/ 909 h 1371600"/>
                <a:gd name="connsiteX2" fmla="*/ 673101 w 4013201"/>
                <a:gd name="connsiteY2" fmla="*/ 0 h 1371600"/>
                <a:gd name="connsiteX3" fmla="*/ 4013201 w 4013201"/>
                <a:gd name="connsiteY3" fmla="*/ 0 h 1371600"/>
                <a:gd name="connsiteX4" fmla="*/ 4013201 w 4013201"/>
                <a:gd name="connsiteY4" fmla="*/ 1371600 h 1371600"/>
                <a:gd name="connsiteX5" fmla="*/ 673101 w 4013201"/>
                <a:gd name="connsiteY5" fmla="*/ 1371600 h 1371600"/>
                <a:gd name="connsiteX6" fmla="*/ 673101 w 4013201"/>
                <a:gd name="connsiteY6" fmla="*/ 1370692 h 1371600"/>
                <a:gd name="connsiteX7" fmla="*/ 664370 w 4013201"/>
                <a:gd name="connsiteY7" fmla="*/ 1371600 h 1371600"/>
                <a:gd name="connsiteX8" fmla="*/ 0 w 4013201"/>
                <a:gd name="connsiteY8" fmla="*/ 685800 h 1371600"/>
                <a:gd name="connsiteX9" fmla="*/ 664370 w 4013201"/>
                <a:gd name="connsiteY9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3201" h="1371600">
                  <a:moveTo>
                    <a:pt x="664370" y="0"/>
                  </a:moveTo>
                  <a:lnTo>
                    <a:pt x="673101" y="909"/>
                  </a:lnTo>
                  <a:lnTo>
                    <a:pt x="673101" y="0"/>
                  </a:lnTo>
                  <a:lnTo>
                    <a:pt x="4013201" y="0"/>
                  </a:lnTo>
                  <a:lnTo>
                    <a:pt x="4013201" y="1371600"/>
                  </a:lnTo>
                  <a:lnTo>
                    <a:pt x="673101" y="1371600"/>
                  </a:lnTo>
                  <a:lnTo>
                    <a:pt x="673101" y="1370692"/>
                  </a:lnTo>
                  <a:lnTo>
                    <a:pt x="664370" y="1371600"/>
                  </a:lnTo>
                  <a:cubicBezTo>
                    <a:pt x="297449" y="1371600"/>
                    <a:pt x="0" y="1064557"/>
                    <a:pt x="0" y="685800"/>
                  </a:cubicBezTo>
                  <a:cubicBezTo>
                    <a:pt x="0" y="307043"/>
                    <a:pt x="297449" y="0"/>
                    <a:pt x="66437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hlinkClick r:id="rId4" action="ppaction://hlinksldjump"/>
              <a:extLst>
                <a:ext uri="{FF2B5EF4-FFF2-40B4-BE49-F238E27FC236}">
                  <a16:creationId xmlns:a16="http://schemas.microsoft.com/office/drawing/2014/main" id="{B73FFBB1-974E-7621-6C23-3ED0D26A9AFA}"/>
                </a:ext>
              </a:extLst>
            </p:cNvPr>
            <p:cNvSpPr txBox="1"/>
            <p:nvPr/>
          </p:nvSpPr>
          <p:spPr>
            <a:xfrm>
              <a:off x="7611338" y="1606678"/>
              <a:ext cx="35894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QUY TRÌNH VÀ CÁC THUẬT TOÁN SỬ DỤNG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7EC73D3-44A9-AAB2-A061-0D810C614248}"/>
              </a:ext>
            </a:extLst>
          </p:cNvPr>
          <p:cNvSpPr/>
          <p:nvPr/>
        </p:nvSpPr>
        <p:spPr>
          <a:xfrm rot="10800000">
            <a:off x="6420713" y="4647127"/>
            <a:ext cx="1190625" cy="167044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1311349-AECF-D119-448F-785ACECC0EA4}"/>
              </a:ext>
            </a:extLst>
          </p:cNvPr>
          <p:cNvGrpSpPr/>
          <p:nvPr/>
        </p:nvGrpSpPr>
        <p:grpSpPr>
          <a:xfrm>
            <a:off x="5225326" y="5038277"/>
            <a:ext cx="1371600" cy="1371600"/>
            <a:chOff x="5225326" y="4793802"/>
            <a:chExt cx="1371600" cy="1371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55898E-61E6-53D0-FA35-3EBCDC405A2A}"/>
                </a:ext>
              </a:extLst>
            </p:cNvPr>
            <p:cNvSpPr/>
            <p:nvPr/>
          </p:nvSpPr>
          <p:spPr>
            <a:xfrm rot="10800000">
              <a:off x="5225326" y="4793802"/>
              <a:ext cx="1371600" cy="137160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48E58-AFE7-8791-42AC-478A4152B702}"/>
                </a:ext>
              </a:extLst>
            </p:cNvPr>
            <p:cNvSpPr txBox="1"/>
            <p:nvPr/>
          </p:nvSpPr>
          <p:spPr>
            <a:xfrm>
              <a:off x="5573140" y="5119665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FE1AE0-1929-8990-01EA-3425814E1E89}"/>
              </a:ext>
            </a:extLst>
          </p:cNvPr>
          <p:cNvGrpSpPr/>
          <p:nvPr/>
        </p:nvGrpSpPr>
        <p:grpSpPr>
          <a:xfrm>
            <a:off x="7426395" y="4554823"/>
            <a:ext cx="4013201" cy="1371600"/>
            <a:chOff x="7426395" y="4310348"/>
            <a:chExt cx="4013201" cy="13716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3277CA-5536-1FDB-4F71-84CE48A5BC81}"/>
                </a:ext>
              </a:extLst>
            </p:cNvPr>
            <p:cNvSpPr/>
            <p:nvPr/>
          </p:nvSpPr>
          <p:spPr>
            <a:xfrm rot="10800000">
              <a:off x="7426395" y="4310348"/>
              <a:ext cx="4013201" cy="1371600"/>
            </a:xfrm>
            <a:custGeom>
              <a:avLst/>
              <a:gdLst>
                <a:gd name="connsiteX0" fmla="*/ 664370 w 4013201"/>
                <a:gd name="connsiteY0" fmla="*/ 0 h 1371600"/>
                <a:gd name="connsiteX1" fmla="*/ 673101 w 4013201"/>
                <a:gd name="connsiteY1" fmla="*/ 909 h 1371600"/>
                <a:gd name="connsiteX2" fmla="*/ 673101 w 4013201"/>
                <a:gd name="connsiteY2" fmla="*/ 0 h 1371600"/>
                <a:gd name="connsiteX3" fmla="*/ 4013201 w 4013201"/>
                <a:gd name="connsiteY3" fmla="*/ 0 h 1371600"/>
                <a:gd name="connsiteX4" fmla="*/ 4013201 w 4013201"/>
                <a:gd name="connsiteY4" fmla="*/ 1371600 h 1371600"/>
                <a:gd name="connsiteX5" fmla="*/ 673101 w 4013201"/>
                <a:gd name="connsiteY5" fmla="*/ 1371600 h 1371600"/>
                <a:gd name="connsiteX6" fmla="*/ 673101 w 4013201"/>
                <a:gd name="connsiteY6" fmla="*/ 1370692 h 1371600"/>
                <a:gd name="connsiteX7" fmla="*/ 664370 w 4013201"/>
                <a:gd name="connsiteY7" fmla="*/ 1371600 h 1371600"/>
                <a:gd name="connsiteX8" fmla="*/ 0 w 4013201"/>
                <a:gd name="connsiteY8" fmla="*/ 685800 h 1371600"/>
                <a:gd name="connsiteX9" fmla="*/ 664370 w 4013201"/>
                <a:gd name="connsiteY9" fmla="*/ 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3201" h="1371600">
                  <a:moveTo>
                    <a:pt x="664370" y="0"/>
                  </a:moveTo>
                  <a:lnTo>
                    <a:pt x="673101" y="909"/>
                  </a:lnTo>
                  <a:lnTo>
                    <a:pt x="673101" y="0"/>
                  </a:lnTo>
                  <a:lnTo>
                    <a:pt x="4013201" y="0"/>
                  </a:lnTo>
                  <a:lnTo>
                    <a:pt x="4013201" y="1371600"/>
                  </a:lnTo>
                  <a:lnTo>
                    <a:pt x="673101" y="1371600"/>
                  </a:lnTo>
                  <a:lnTo>
                    <a:pt x="673101" y="1370692"/>
                  </a:lnTo>
                  <a:lnTo>
                    <a:pt x="664370" y="1371600"/>
                  </a:lnTo>
                  <a:cubicBezTo>
                    <a:pt x="297449" y="1371600"/>
                    <a:pt x="0" y="1064557"/>
                    <a:pt x="0" y="685800"/>
                  </a:cubicBezTo>
                  <a:cubicBezTo>
                    <a:pt x="0" y="307043"/>
                    <a:pt x="297449" y="0"/>
                    <a:pt x="66437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hlinkClick r:id="rId5" action="ppaction://hlinksldjump"/>
              <a:extLst>
                <a:ext uri="{FF2B5EF4-FFF2-40B4-BE49-F238E27FC236}">
                  <a16:creationId xmlns:a16="http://schemas.microsoft.com/office/drawing/2014/main" id="{B918F259-10EB-B200-0BB3-DBB545107F65}"/>
                </a:ext>
              </a:extLst>
            </p:cNvPr>
            <p:cNvSpPr txBox="1"/>
            <p:nvPr/>
          </p:nvSpPr>
          <p:spPr>
            <a:xfrm>
              <a:off x="7479027" y="4486108"/>
              <a:ext cx="390793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 LUẬN VÀ HƯỚNG PHÁT TRIỂN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117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" grpId="0" animBg="1"/>
      <p:bldP spid="16" grpId="0" animBg="1"/>
      <p:bldP spid="20" grpId="0" animBg="1"/>
      <p:bldP spid="35" grpId="0" animBg="1"/>
      <p:bldP spid="36" grpId="0" animBg="1"/>
      <p:bldP spid="37" grpId="0" animBg="1"/>
      <p:bldP spid="23" grpId="0" animBg="1"/>
      <p:bldP spid="24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2654514" y="279400"/>
            <a:ext cx="688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I: MỤC TIÊU ĐỀ TÀI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CB986-5B43-6412-63A5-FADA7B28F369}"/>
              </a:ext>
            </a:extLst>
          </p:cNvPr>
          <p:cNvSpPr txBox="1"/>
          <p:nvPr/>
        </p:nvSpPr>
        <p:spPr>
          <a:xfrm>
            <a:off x="1132113" y="1537323"/>
            <a:ext cx="9074331" cy="4397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sớm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914400" marR="0" indent="461963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sớm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đào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914400" marR="0" indent="461963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kịp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8926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1672363" y="61400"/>
            <a:ext cx="884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II: QUY TRÌNH VÀ CÁC THUẬT TOÁN SỬ DỤNG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18094-7F7D-B6C2-7BB1-C70A266E741B}"/>
              </a:ext>
            </a:extLst>
          </p:cNvPr>
          <p:cNvSpPr txBox="1"/>
          <p:nvPr/>
        </p:nvSpPr>
        <p:spPr>
          <a:xfrm>
            <a:off x="0" y="1357066"/>
            <a:ext cx="3975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0E7AF8-1593-F0F5-449D-E24726E19FDF}"/>
              </a:ext>
            </a:extLst>
          </p:cNvPr>
          <p:cNvSpPr/>
          <p:nvPr/>
        </p:nvSpPr>
        <p:spPr>
          <a:xfrm>
            <a:off x="74579" y="3324209"/>
            <a:ext cx="2208178" cy="152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D16-D18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9FCB39-6A01-900C-ADB5-9119BA696894}"/>
              </a:ext>
            </a:extLst>
          </p:cNvPr>
          <p:cNvSpPr/>
          <p:nvPr/>
        </p:nvSpPr>
        <p:spPr>
          <a:xfrm>
            <a:off x="2558375" y="3456790"/>
            <a:ext cx="1459148" cy="1254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C8BB7D-78A9-05C0-5AE4-CAD17C43E1A1}"/>
              </a:ext>
            </a:extLst>
          </p:cNvPr>
          <p:cNvSpPr/>
          <p:nvPr/>
        </p:nvSpPr>
        <p:spPr>
          <a:xfrm>
            <a:off x="4293141" y="3456790"/>
            <a:ext cx="1802860" cy="1254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KFOLD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EF647F-9C3D-AE1F-52F9-4F651493F075}"/>
              </a:ext>
            </a:extLst>
          </p:cNvPr>
          <p:cNvSpPr/>
          <p:nvPr/>
        </p:nvSpPr>
        <p:spPr>
          <a:xfrm>
            <a:off x="6540230" y="1881180"/>
            <a:ext cx="1631004" cy="1254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E82CE1-EC0E-02B4-6CDA-108E39B502A8}"/>
              </a:ext>
            </a:extLst>
          </p:cNvPr>
          <p:cNvSpPr/>
          <p:nvPr/>
        </p:nvSpPr>
        <p:spPr>
          <a:xfrm>
            <a:off x="6540230" y="3456790"/>
            <a:ext cx="1631004" cy="1254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Machine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BE855F-2D3A-A9CE-C8C4-8FC502CE30BA}"/>
              </a:ext>
            </a:extLst>
          </p:cNvPr>
          <p:cNvSpPr/>
          <p:nvPr/>
        </p:nvSpPr>
        <p:spPr>
          <a:xfrm>
            <a:off x="6540230" y="4976820"/>
            <a:ext cx="1631004" cy="1254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59FA5C-E360-D04A-B036-E2B02EF9AB95}"/>
              </a:ext>
            </a:extLst>
          </p:cNvPr>
          <p:cNvSpPr/>
          <p:nvPr/>
        </p:nvSpPr>
        <p:spPr>
          <a:xfrm>
            <a:off x="8636540" y="3456790"/>
            <a:ext cx="1306750" cy="1254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637761-8595-B313-022F-215F5CB962D6}"/>
              </a:ext>
            </a:extLst>
          </p:cNvPr>
          <p:cNvSpPr/>
          <p:nvPr/>
        </p:nvSpPr>
        <p:spPr>
          <a:xfrm>
            <a:off x="10296727" y="3376604"/>
            <a:ext cx="1631004" cy="1415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Score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6242E7-696B-6035-9D2F-5ED6452A840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282757" y="4084224"/>
            <a:ext cx="2756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B6DB82-103C-E941-4B23-2F9D60C1DB1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17523" y="4084224"/>
            <a:ext cx="2756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924B48-13DC-7445-5769-E9B417D2D02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096001" y="4084224"/>
            <a:ext cx="444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77FB7-FFB1-7B8D-18F3-162946436ED3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5393312" y="2309873"/>
            <a:ext cx="948176" cy="134565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6FBB1F4-1E34-FEA2-D6C0-8A505B902C10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5421102" y="4485126"/>
            <a:ext cx="892596" cy="134565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3817B3-0536-1A34-679A-4B756E64A3F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71234" y="4084224"/>
            <a:ext cx="4653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7EAE6A-3EF0-9635-9A04-FFF1D098E79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9943290" y="4084224"/>
            <a:ext cx="3534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23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1672363" y="166181"/>
            <a:ext cx="884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II: QUY TRÌNH VÀ CÁC THUẬT TOÁN SỬ DỤNG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18094-7F7D-B6C2-7BB1-C70A266E741B}"/>
              </a:ext>
            </a:extLst>
          </p:cNvPr>
          <p:cNvSpPr txBox="1"/>
          <p:nvPr/>
        </p:nvSpPr>
        <p:spPr>
          <a:xfrm>
            <a:off x="305865" y="1366510"/>
            <a:ext cx="419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025ED8-DEB8-023B-A283-702B89F49FF8}"/>
              </a:ext>
            </a:extLst>
          </p:cNvPr>
          <p:cNvGrpSpPr/>
          <p:nvPr/>
        </p:nvGrpSpPr>
        <p:grpSpPr>
          <a:xfrm>
            <a:off x="305865" y="2327958"/>
            <a:ext cx="2748852" cy="4115247"/>
            <a:chOff x="305865" y="2327958"/>
            <a:chExt cx="2748852" cy="411524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F44E409-E5FB-9C19-089F-510DE281FF12}"/>
                </a:ext>
              </a:extLst>
            </p:cNvPr>
            <p:cNvSpPr/>
            <p:nvPr/>
          </p:nvSpPr>
          <p:spPr>
            <a:xfrm>
              <a:off x="305865" y="2327958"/>
              <a:ext cx="2748852" cy="411524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 descr="A picture containing clipart">
              <a:extLst>
                <a:ext uri="{FF2B5EF4-FFF2-40B4-BE49-F238E27FC236}">
                  <a16:creationId xmlns:a16="http://schemas.microsoft.com/office/drawing/2014/main" id="{DEEC0FA0-36F4-EE8A-A562-A74641CAE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286" y="2383598"/>
              <a:ext cx="2391311" cy="1261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2072C0-9BCC-5017-F14F-CE2CB7CE4C95}"/>
                </a:ext>
              </a:extLst>
            </p:cNvPr>
            <p:cNvSpPr txBox="1"/>
            <p:nvPr/>
          </p:nvSpPr>
          <p:spPr>
            <a:xfrm>
              <a:off x="538286" y="4028838"/>
              <a:ext cx="22629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Hỗ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trợ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thêm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mảng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hoặc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lớn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,…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9ACBA72-D32C-A0FB-F2BB-58EE8329E5B2}"/>
              </a:ext>
            </a:extLst>
          </p:cNvPr>
          <p:cNvGrpSpPr/>
          <p:nvPr/>
        </p:nvGrpSpPr>
        <p:grpSpPr>
          <a:xfrm>
            <a:off x="3252142" y="2278358"/>
            <a:ext cx="2748852" cy="4115247"/>
            <a:chOff x="3252142" y="2278358"/>
            <a:chExt cx="2748852" cy="4115247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1DB3CCC-EC8C-6BFC-E2D7-F76F6807A62E}"/>
                </a:ext>
              </a:extLst>
            </p:cNvPr>
            <p:cNvSpPr/>
            <p:nvPr/>
          </p:nvSpPr>
          <p:spPr>
            <a:xfrm>
              <a:off x="3252142" y="2278358"/>
              <a:ext cx="2748852" cy="411524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 descr="Logo, company name&#10;&#10;Description automatically generated">
              <a:extLst>
                <a:ext uri="{FF2B5EF4-FFF2-40B4-BE49-F238E27FC236}">
                  <a16:creationId xmlns:a16="http://schemas.microsoft.com/office/drawing/2014/main" id="{FEAE7B3C-8BE7-3691-D931-6172EA1AB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8266" y="2430957"/>
              <a:ext cx="2391310" cy="121454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1F7CA5-B2BD-3ECD-50FC-ACCBE987B30A}"/>
                </a:ext>
              </a:extLst>
            </p:cNvPr>
            <p:cNvSpPr txBox="1"/>
            <p:nvPr/>
          </p:nvSpPr>
          <p:spPr>
            <a:xfrm>
              <a:off x="3490913" y="4022682"/>
              <a:ext cx="226297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Dễ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dàng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làm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với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cấu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trúc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phức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tạp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,…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FE4BA0-3C2E-3C58-9EEF-FBBE3A468376}"/>
              </a:ext>
            </a:extLst>
          </p:cNvPr>
          <p:cNvGrpSpPr/>
          <p:nvPr/>
        </p:nvGrpSpPr>
        <p:grpSpPr>
          <a:xfrm>
            <a:off x="6194250" y="2286483"/>
            <a:ext cx="2748852" cy="4115247"/>
            <a:chOff x="6194250" y="2286483"/>
            <a:chExt cx="2748852" cy="41152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CF8B7F7-FB0F-DD52-6E84-A6777660652D}"/>
                </a:ext>
              </a:extLst>
            </p:cNvPr>
            <p:cNvSpPr/>
            <p:nvPr/>
          </p:nvSpPr>
          <p:spPr>
            <a:xfrm>
              <a:off x="6194250" y="2286483"/>
              <a:ext cx="2748852" cy="411524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73636D8C-353F-4F7A-2FD1-04422CE17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347" y="2403529"/>
              <a:ext cx="2645625" cy="11078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DDF5D-60B5-27BF-5386-EE2D8D8C972A}"/>
                </a:ext>
              </a:extLst>
            </p:cNvPr>
            <p:cNvSpPr txBox="1"/>
            <p:nvPr/>
          </p:nvSpPr>
          <p:spPr>
            <a:xfrm>
              <a:off x="6437190" y="4022681"/>
              <a:ext cx="226297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Thường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dùng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vẽ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đồ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nhằm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trực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hoá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,…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616DD6-DF3E-70DC-3530-5B6480FDBA74}"/>
              </a:ext>
            </a:extLst>
          </p:cNvPr>
          <p:cNvGrpSpPr/>
          <p:nvPr/>
        </p:nvGrpSpPr>
        <p:grpSpPr>
          <a:xfrm>
            <a:off x="9136358" y="2324670"/>
            <a:ext cx="2748852" cy="4115247"/>
            <a:chOff x="9136358" y="2286483"/>
            <a:chExt cx="2748852" cy="4115247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6D66AEF-8173-C73E-732D-9D65B7BE22FB}"/>
                </a:ext>
              </a:extLst>
            </p:cNvPr>
            <p:cNvSpPr/>
            <p:nvPr/>
          </p:nvSpPr>
          <p:spPr>
            <a:xfrm>
              <a:off x="9136358" y="2286483"/>
              <a:ext cx="2748852" cy="4115247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8F3C376C-D3AD-CF4A-CAA2-D5011E783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7129" y="2403529"/>
              <a:ext cx="1867310" cy="126282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C72F56-091F-892B-8B53-F8E94C450ACD}"/>
                </a:ext>
              </a:extLst>
            </p:cNvPr>
            <p:cNvSpPr txBox="1"/>
            <p:nvPr/>
          </p:nvSpPr>
          <p:spPr>
            <a:xfrm>
              <a:off x="9379298" y="4344106"/>
              <a:ext cx="226297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Tích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thuật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máy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088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1672363" y="166181"/>
            <a:ext cx="884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II: QUY TRÌNH VÀ CÁC THUẬT TOÁN SỬ DỤNG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18094-7F7D-B6C2-7BB1-C70A266E741B}"/>
              </a:ext>
            </a:extLst>
          </p:cNvPr>
          <p:cNvSpPr txBox="1"/>
          <p:nvPr/>
        </p:nvSpPr>
        <p:spPr>
          <a:xfrm>
            <a:off x="305865" y="1366510"/>
            <a:ext cx="4525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A15D528-9B4E-6F47-7EE7-981370A913BD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5400000" flipH="1" flipV="1">
            <a:off x="4335856" y="1922884"/>
            <a:ext cx="1010528" cy="2848120"/>
          </a:xfrm>
          <a:prstGeom prst="curved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2632859-2FD1-771B-D7E2-84F122590357}"/>
              </a:ext>
            </a:extLst>
          </p:cNvPr>
          <p:cNvCxnSpPr>
            <a:cxnSpLocks/>
            <a:stCxn id="4" idx="2"/>
            <a:endCxn id="21" idx="1"/>
          </p:cNvCxnSpPr>
          <p:nvPr/>
        </p:nvCxnSpPr>
        <p:spPr>
          <a:xfrm rot="16200000" flipH="1">
            <a:off x="4629725" y="3839871"/>
            <a:ext cx="422790" cy="2848121"/>
          </a:xfrm>
          <a:prstGeom prst="curved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12E84F-BC6D-6FB3-D734-868DB7D25E99}"/>
              </a:ext>
            </a:extLst>
          </p:cNvPr>
          <p:cNvSpPr txBox="1"/>
          <p:nvPr/>
        </p:nvSpPr>
        <p:spPr>
          <a:xfrm>
            <a:off x="6265180" y="1718295"/>
            <a:ext cx="4981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missing,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99E15-2CBD-65D6-A44B-C04E7805ED76}"/>
              </a:ext>
            </a:extLst>
          </p:cNvPr>
          <p:cNvSpPr txBox="1"/>
          <p:nvPr/>
        </p:nvSpPr>
        <p:spPr>
          <a:xfrm>
            <a:off x="6265181" y="4136499"/>
            <a:ext cx="4981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 giải quyết được những vấn đề có dữ liệu phụ thuộc thời gian liên tục - dễ xảy ra lỗi khi có quá nhiều lớp chi phí tính toán để xây dựng mô hình cây quyết định CAO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8E89A7-9378-875A-4636-CA7111B7475C}"/>
              </a:ext>
            </a:extLst>
          </p:cNvPr>
          <p:cNvGrpSpPr/>
          <p:nvPr/>
        </p:nvGrpSpPr>
        <p:grpSpPr>
          <a:xfrm>
            <a:off x="1864829" y="3741054"/>
            <a:ext cx="3104461" cy="1381289"/>
            <a:chOff x="1864829" y="3741054"/>
            <a:chExt cx="3104461" cy="138128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1020324-39C6-E651-E490-BC216D4E18AE}"/>
                </a:ext>
              </a:extLst>
            </p:cNvPr>
            <p:cNvSpPr/>
            <p:nvPr/>
          </p:nvSpPr>
          <p:spPr>
            <a:xfrm>
              <a:off x="1864829" y="3852208"/>
              <a:ext cx="3104461" cy="120032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Decision Tree</a:t>
              </a:r>
              <a:endParaRPr lang="en-US" sz="2800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809DFFC1-75D9-3206-9CE9-9C75E51C13BD}"/>
                </a:ext>
              </a:extLst>
            </p:cNvPr>
            <p:cNvSpPr/>
            <p:nvPr/>
          </p:nvSpPr>
          <p:spPr>
            <a:xfrm>
              <a:off x="3323395" y="3741054"/>
              <a:ext cx="187325" cy="200025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87A73E88-F93E-2FCD-3BDB-A638E2DA64E3}"/>
                </a:ext>
              </a:extLst>
            </p:cNvPr>
            <p:cNvSpPr/>
            <p:nvPr/>
          </p:nvSpPr>
          <p:spPr>
            <a:xfrm>
              <a:off x="3323396" y="4922318"/>
              <a:ext cx="187325" cy="200025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60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1672363" y="166181"/>
            <a:ext cx="884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II: QUY TRÌNH VÀ CÁC THUẬT TOÁN SỬ DỤNG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18094-7F7D-B6C2-7BB1-C70A266E741B}"/>
              </a:ext>
            </a:extLst>
          </p:cNvPr>
          <p:cNvSpPr txBox="1"/>
          <p:nvPr/>
        </p:nvSpPr>
        <p:spPr>
          <a:xfrm>
            <a:off x="305865" y="1366510"/>
            <a:ext cx="4525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7B4C07-5137-6E7D-DB94-E0BEF905A00A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3543123" y="3218739"/>
            <a:ext cx="2774598" cy="114936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013A07-9556-B2E4-905D-6857C739E265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6317721" y="3218739"/>
            <a:ext cx="2549042" cy="101043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2071B1F-C2C7-B171-60E8-0AF06BC53912}"/>
              </a:ext>
            </a:extLst>
          </p:cNvPr>
          <p:cNvGrpSpPr/>
          <p:nvPr/>
        </p:nvGrpSpPr>
        <p:grpSpPr>
          <a:xfrm>
            <a:off x="4708231" y="1799242"/>
            <a:ext cx="3218979" cy="1519509"/>
            <a:chOff x="4708231" y="1799242"/>
            <a:chExt cx="3218979" cy="151950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BF23BC5-2F7F-81AC-CAEF-656376309A23}"/>
                </a:ext>
              </a:extLst>
            </p:cNvPr>
            <p:cNvSpPr/>
            <p:nvPr/>
          </p:nvSpPr>
          <p:spPr>
            <a:xfrm>
              <a:off x="4708231" y="1799242"/>
              <a:ext cx="3218979" cy="141949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Suport</a:t>
              </a:r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Vector Machine</a:t>
              </a:r>
              <a:endParaRPr lang="en-US" sz="2800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DA4D3C6-A687-52C7-2505-F157E0E36760}"/>
                </a:ext>
              </a:extLst>
            </p:cNvPr>
            <p:cNvSpPr/>
            <p:nvPr/>
          </p:nvSpPr>
          <p:spPr>
            <a:xfrm>
              <a:off x="6246486" y="3118726"/>
              <a:ext cx="187325" cy="200025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F95C6D-B3E7-68A6-D99A-F3C73876B892}"/>
              </a:ext>
            </a:extLst>
          </p:cNvPr>
          <p:cNvSpPr txBox="1"/>
          <p:nvPr/>
        </p:nvSpPr>
        <p:spPr>
          <a:xfrm>
            <a:off x="839760" y="4368105"/>
            <a:ext cx="54067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E3A01F-D72B-378E-E97D-DD3C35F10C51}"/>
              </a:ext>
            </a:extLst>
          </p:cNvPr>
          <p:cNvSpPr txBox="1"/>
          <p:nvPr/>
        </p:nvSpPr>
        <p:spPr>
          <a:xfrm>
            <a:off x="6536988" y="4229177"/>
            <a:ext cx="4659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</a:t>
            </a:r>
            <a:r>
              <a:rPr lang="vi-V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êu cầu tài nguyên tính toán cao khi số lượng dữ liệu tăng lên, kết quả không chuẩn xác nếu như có nhiều dữ liệu nhiễu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57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702C0-18CF-3C73-9932-AE1F37C685C0}"/>
              </a:ext>
            </a:extLst>
          </p:cNvPr>
          <p:cNvSpPr txBox="1"/>
          <p:nvPr/>
        </p:nvSpPr>
        <p:spPr>
          <a:xfrm>
            <a:off x="1672363" y="166181"/>
            <a:ext cx="884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II: QUY TRÌNH VÀ CÁC THUẬT TOÁN SỬ DỤNG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18094-7F7D-B6C2-7BB1-C70A266E741B}"/>
              </a:ext>
            </a:extLst>
          </p:cNvPr>
          <p:cNvSpPr txBox="1"/>
          <p:nvPr/>
        </p:nvSpPr>
        <p:spPr>
          <a:xfrm>
            <a:off x="305865" y="1366510"/>
            <a:ext cx="4525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49A7DD-12E5-4BD3-3074-C2039E19C99B}"/>
              </a:ext>
            </a:extLst>
          </p:cNvPr>
          <p:cNvGrpSpPr/>
          <p:nvPr/>
        </p:nvGrpSpPr>
        <p:grpSpPr>
          <a:xfrm>
            <a:off x="571049" y="3090059"/>
            <a:ext cx="3312641" cy="1419497"/>
            <a:chOff x="571049" y="3090059"/>
            <a:chExt cx="3312641" cy="141949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C19D9B-07B4-4D0B-798D-73A2D45E2DA5}"/>
                </a:ext>
              </a:extLst>
            </p:cNvPr>
            <p:cNvSpPr/>
            <p:nvPr/>
          </p:nvSpPr>
          <p:spPr>
            <a:xfrm>
              <a:off x="571049" y="3090059"/>
              <a:ext cx="3218979" cy="141949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Logistic Regression</a:t>
              </a:r>
              <a:endParaRPr lang="en-US" sz="2800" dirty="0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3A8CCFCA-E88E-8DD2-2A8D-97C3AFC2FC5B}"/>
                </a:ext>
              </a:extLst>
            </p:cNvPr>
            <p:cNvSpPr/>
            <p:nvPr/>
          </p:nvSpPr>
          <p:spPr>
            <a:xfrm>
              <a:off x="3696365" y="3699794"/>
              <a:ext cx="187325" cy="200025"/>
            </a:xfrm>
            <a:prstGeom prst="flowChartConnector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FEFD605-FDB5-1DB7-DCEE-7262090A8505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790028" y="2576101"/>
            <a:ext cx="2494040" cy="1223707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5AD2EB6-179C-5CB6-3FFC-BDB2BF0E1BC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3790028" y="3799808"/>
            <a:ext cx="2494040" cy="1552754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B8FA82-7A30-D755-3B7F-092B004AE4B3}"/>
              </a:ext>
            </a:extLst>
          </p:cNvPr>
          <p:cNvSpPr txBox="1"/>
          <p:nvPr/>
        </p:nvSpPr>
        <p:spPr>
          <a:xfrm>
            <a:off x="6284068" y="1883603"/>
            <a:ext cx="5406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Hồi quy logistic hoạt động tốt đối với các trường hợp tập dữ liệu có thể phân tách tuyến tính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8B160-AAB5-0DDA-DD7C-D40E151D293E}"/>
              </a:ext>
            </a:extLst>
          </p:cNvPr>
          <p:cNvSpPr txBox="1"/>
          <p:nvPr/>
        </p:nvSpPr>
        <p:spPr>
          <a:xfrm>
            <a:off x="6284068" y="4229177"/>
            <a:ext cx="4659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Hồi quy logistic không dự đoán được kết quả liên tụ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 thể không chính xác nếu kích thước mẫu quá nhỏ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4558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1" presetID="2" presetClass="entr" presetSubtype="2" fill="hold" grpId="0" nodeType="afterEffect" p14:presetBounceEnd="72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7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1463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Hữu Nghĩa</dc:creator>
  <cp:lastModifiedBy>Nguyễn Hữu Nghĩa</cp:lastModifiedBy>
  <cp:revision>192</cp:revision>
  <dcterms:created xsi:type="dcterms:W3CDTF">2023-04-03T05:28:28Z</dcterms:created>
  <dcterms:modified xsi:type="dcterms:W3CDTF">2023-04-17T07:47:52Z</dcterms:modified>
</cp:coreProperties>
</file>