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42" roundtripDataSignature="AMtx7mjjfVqg0hcdwJlpzb/5c/WZ9tLR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C41AEE-73B5-477C-806B-FAFECCE83666}">
  <a:tblStyle styleId="{02C41AEE-73B5-477C-806B-FAFECCE83666}"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0A1A292-D699-426F-957E-76AFAE3C2923}"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customschemas.google.com/relationships/presentationmetadata" Target="metadata"/><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Như đã nói ở trên, người quản lý có vai trò quan trọng trong việc kết nối nhân viên với sự phát triển của doanh nghiệp. Vậy vai trò cụ thể của người quản lý trong quản lý con người là:</a:t>
            </a:r>
            <a:endParaRPr b="0" sz="2800"/>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 Tạo ra sự thống nhất giữa các bộ phận trong công ty, tạo ra môi trường làm việc cạnh tranh, mang lại kết quả làm việc tốt nhất.</a:t>
            </a:r>
            <a:endParaRPr b="0" sz="2800"/>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 Định hướng sự phát triển của tổ chức dựa trên cơ sở xác định mục tiêu chung của tổ chức, hướng con người hoàn thành tốt nhiệm vụ được giao, động viên và hỗ trợ nhân viên đúng lúc, kịp thời.</a:t>
            </a:r>
            <a:endParaRPr b="0" sz="2800"/>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 Điều phối, phối hợp các hoạt động của con người trong doanh nghiệp, tối ưu thời gian và nâng cao hiệu quả làm việc.</a:t>
            </a:r>
            <a:endParaRPr b="0" sz="2800"/>
          </a:p>
          <a:p>
            <a:pPr indent="0" lvl="0" marL="0" rtl="0" algn="l">
              <a:spcBef>
                <a:spcPts val="0"/>
              </a:spcBef>
              <a:spcAft>
                <a:spcPts val="0"/>
              </a:spcAft>
              <a:buNone/>
            </a:pPr>
            <a:br>
              <a:rPr lang="en-US" sz="2800"/>
            </a:br>
            <a:endParaRPr/>
          </a:p>
        </p:txBody>
      </p:sp>
      <p:sp>
        <p:nvSpPr>
          <p:cNvPr id="217" name="Google Shape;217;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 Tạo sự tự hào công việc cho nhân viên</a:t>
            </a:r>
            <a:endParaRPr b="0" sz="2800"/>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Thể hiện sự tin tưởng, đánh giá cao khả năng xử lý công việc của nhân viên. Khuyến khích tinh thần khi họ hoàn thành tốt công việc, họ sẽ làm việc với năng suất tốt hơn rất nhiều lần.</a:t>
            </a:r>
            <a:endParaRPr b="0" sz="2800"/>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 Không gò bó, gây sức ép với nhân viên</a:t>
            </a:r>
            <a:endParaRPr b="0" sz="2800"/>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Một người quản lý luôn tạo cảm giác thoải mái, gần gũi với nhân viên chắc chắn sẽ giúp họ làm việc bớt áp lực hơn. Hãy bỏ qua những quy định không cần thiết, gò bó thay vào đó tạo điều kiện để nhân viên cống hiến hết mình. Nhân viên càng ít phàn nàn về quản lý và công ty thì năng suất làm việc sẽ càng cao, hiệu quả càng tốt. </a:t>
            </a:r>
            <a:endParaRPr b="0" sz="2800"/>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 Tạo môi trường làm việc thân thiện, tạo điều kiện thuận lợi khi làm việc</a:t>
            </a:r>
            <a:endParaRPr b="0" sz="2800"/>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Một môi trường làm việc thân thiện, đầy đủ cơ sở vật chất, mọi người hòa đồng, giúp đỡ nhau chắc chắn sẽ không ai là không làm việc tốt. Hơn hết một môi trường giúp nhân viên cảm thấy được tôn trọng, có cơ hội phát triển thì sẽ giữ chân họ lâu hơn, thúc đẩy họ làm việc tốt hơn.</a:t>
            </a:r>
            <a:endParaRPr b="0" sz="2800"/>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Nhân viên sẽ cảm thấy biết ơn với người quản lý nếu người quản lý tận tình hướng dẫn, tạo cho họ không gian để phát huy trong công việc. Khi cân bằng được giữa công việc và cuộc sống, họ sẽ thoải mái để làm việc, khi ấy doanh nghiệp cũng được thúc đẩy phát triển hơn. </a:t>
            </a:r>
            <a:endParaRPr b="0" sz="2800"/>
          </a:p>
          <a:p>
            <a:pPr indent="0" lvl="0" marL="0" rtl="0" algn="l">
              <a:spcBef>
                <a:spcPts val="0"/>
              </a:spcBef>
              <a:spcAft>
                <a:spcPts val="0"/>
              </a:spcAft>
              <a:buNone/>
            </a:pPr>
            <a:br>
              <a:rPr lang="en-US" sz="2800"/>
            </a:br>
            <a:endParaRPr/>
          </a:p>
        </p:txBody>
      </p:sp>
      <p:sp>
        <p:nvSpPr>
          <p:cNvPr id="227" name="Google Shape;227;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sz="1800" u="none" strike="noStrike">
                <a:solidFill>
                  <a:srgbClr val="666666"/>
                </a:solidFill>
                <a:latin typeface="Times New Roman"/>
                <a:ea typeface="Times New Roman"/>
                <a:cs typeface="Times New Roman"/>
                <a:sym typeface="Times New Roman"/>
              </a:rPr>
              <a:t>Kỹ năng chuyên môn</a:t>
            </a:r>
            <a:endParaRPr b="0" sz="2800"/>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Chuyên môn là yếu tố không thể thiếu đối với người làm quản lý nhân sự. Kỹ năng này giúp họ dự đoán được nhu cầu nhân sự trong doanh nghiệp, từ đó đưa ra những hoạch định, chân dung ứng viên tiềm năng cho doanh nghiệp, biết cách làm chủ buổi phỏng vấn, đặt ra những câu hỏi nhằm khai thác được hết tính cách, bản chất của các ứng viên, đồng thời có những chỉ bảo, hướng dẫn nhân viên mới để họ nhanh chóng hòa nhập với công ty.</a:t>
            </a:r>
            <a:endParaRPr b="0" sz="2800"/>
          </a:p>
          <a:p>
            <a:pPr indent="0" lvl="0" marL="0" rtl="0" algn="l">
              <a:spcBef>
                <a:spcPts val="0"/>
              </a:spcBef>
              <a:spcAft>
                <a:spcPts val="0"/>
              </a:spcAft>
              <a:buNone/>
            </a:pPr>
            <a:br>
              <a:rPr b="0" lang="en-US" sz="2800"/>
            </a:br>
            <a:r>
              <a:rPr b="0" i="0" lang="en-US" sz="1800" u="none" strike="noStrike">
                <a:solidFill>
                  <a:srgbClr val="666666"/>
                </a:solidFill>
                <a:latin typeface="Times New Roman"/>
                <a:ea typeface="Times New Roman"/>
                <a:cs typeface="Times New Roman"/>
                <a:sym typeface="Times New Roman"/>
              </a:rPr>
              <a:t>Việc nâng cao kỹ năng chuyên môn liên tục là hết sức cần thiết và quan trọng. Khi đã có một năng lực xuất chúng, thì ở bất cứ môi trường, điều kiện công việc như thế nào, mỗi người đều biết cách để ứng phó và vượt qua được.</a:t>
            </a:r>
            <a:endParaRPr b="0" sz="2800"/>
          </a:p>
          <a:p>
            <a:pPr indent="0" lvl="0" marL="0" rtl="0" algn="l">
              <a:spcBef>
                <a:spcPts val="0"/>
              </a:spcBef>
              <a:spcAft>
                <a:spcPts val="0"/>
              </a:spcAft>
              <a:buNone/>
            </a:pPr>
            <a:br>
              <a:rPr b="0" lang="en-US" sz="2800"/>
            </a:br>
            <a:r>
              <a:rPr b="1" i="0" lang="en-US" sz="1800" u="none" strike="noStrike">
                <a:solidFill>
                  <a:srgbClr val="666666"/>
                </a:solidFill>
                <a:latin typeface="Times New Roman"/>
                <a:ea typeface="Times New Roman"/>
                <a:cs typeface="Times New Roman"/>
                <a:sym typeface="Times New Roman"/>
              </a:rPr>
              <a:t>Kỹ năng nhân sự</a:t>
            </a:r>
            <a:endParaRPr b="0" sz="2800"/>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Kỹ năng nhân sự là yếu tố cốt lõi của bất cứ một người làm nhân sự nào, bao gồm việc xác định và thực thi các chiến lược quản lý nhân sự, hoạch định, định hướng về phát triển nguồn nhân lực, thiết kế bộ máy tổ chức, lên kế hoạch tuyển dụng, thu hút nhân tài,...</a:t>
            </a:r>
            <a:endParaRPr b="0" sz="2800"/>
          </a:p>
          <a:p>
            <a:pPr indent="0" lvl="0" marL="0" rtl="0" algn="l">
              <a:spcBef>
                <a:spcPts val="0"/>
              </a:spcBef>
              <a:spcAft>
                <a:spcPts val="0"/>
              </a:spcAft>
              <a:buNone/>
            </a:pPr>
            <a:br>
              <a:rPr b="0" lang="en-US" sz="2800"/>
            </a:br>
            <a:r>
              <a:rPr b="1" i="0" lang="en-US" sz="1800" u="none" strike="noStrike">
                <a:solidFill>
                  <a:srgbClr val="666666"/>
                </a:solidFill>
                <a:latin typeface="Times New Roman"/>
                <a:ea typeface="Times New Roman"/>
                <a:cs typeface="Times New Roman"/>
                <a:sym typeface="Times New Roman"/>
              </a:rPr>
              <a:t>Kỹ năng lãnh đạo</a:t>
            </a:r>
            <a:endParaRPr b="0" sz="2800"/>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Những người làm quản lý nhân sự cần có khả năng lãnh đạo để có thể định hướng, hỗ trợ đội ngũ nhân viên trong các vấn đề khó khăn, xây dựng và nuôi dưỡng một môi trường làm việc mà ở đó, nhân viên được thoải mái, hài lòng và tận tâm cống hiến với tổ chức.</a:t>
            </a:r>
            <a:endParaRPr b="0" sz="2800"/>
          </a:p>
          <a:p>
            <a:pPr indent="0" lvl="0" marL="0" rtl="0" algn="l">
              <a:spcBef>
                <a:spcPts val="0"/>
              </a:spcBef>
              <a:spcAft>
                <a:spcPts val="0"/>
              </a:spcAft>
              <a:buNone/>
            </a:pPr>
            <a:br>
              <a:rPr b="0" lang="en-US" sz="2800"/>
            </a:br>
            <a:r>
              <a:rPr b="0" i="0" lang="en-US" sz="1800" u="none" strike="noStrike">
                <a:solidFill>
                  <a:srgbClr val="666666"/>
                </a:solidFill>
                <a:latin typeface="Times New Roman"/>
                <a:ea typeface="Times New Roman"/>
                <a:cs typeface="Times New Roman"/>
                <a:sym typeface="Times New Roman"/>
              </a:rPr>
              <a:t>Kỹ năng lãnh đạo đồng thời cũng giúp quản lý nhân sự đưa ra quyết định thông minh và hiệu quả, giải quyết các xung đột, mâu thuẫn một cách hiệu quả, đảm bảo sự phát triển bền vững của doanh nghiệp.</a:t>
            </a:r>
            <a:endParaRPr b="0" sz="2800"/>
          </a:p>
          <a:p>
            <a:pPr indent="0" lvl="0" marL="0" rtl="0" algn="l">
              <a:spcBef>
                <a:spcPts val="0"/>
              </a:spcBef>
              <a:spcAft>
                <a:spcPts val="0"/>
              </a:spcAft>
              <a:buNone/>
            </a:pPr>
            <a:br>
              <a:rPr b="0" lang="en-US" sz="2800"/>
            </a:br>
            <a:r>
              <a:rPr b="1" i="0" lang="en-US" sz="1800" u="none" strike="noStrike">
                <a:solidFill>
                  <a:srgbClr val="666666"/>
                </a:solidFill>
                <a:latin typeface="Times New Roman"/>
                <a:ea typeface="Times New Roman"/>
                <a:cs typeface="Times New Roman"/>
                <a:sym typeface="Times New Roman"/>
              </a:rPr>
              <a:t>Kỹ năng quản lý thời gian</a:t>
            </a:r>
            <a:endParaRPr b="0" sz="2800"/>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Bộ phận quản lý nhân sự thường phải xử lý nhiều việc trong một khoảng thời gian giới hạn, nhưng phải đảm bảo hiệu quả công việc. Từ quản lý đội ngũ nhân viên, giải quyết các vấn đề, đưa ra quyết định cho đến việc triển khai các chiến lược phát triển tổ chức. </a:t>
            </a:r>
            <a:endParaRPr b="0" sz="2800"/>
          </a:p>
          <a:p>
            <a:pPr indent="0" lvl="0" marL="0" rtl="0" algn="l">
              <a:spcBef>
                <a:spcPts val="0"/>
              </a:spcBef>
              <a:spcAft>
                <a:spcPts val="0"/>
              </a:spcAft>
              <a:buNone/>
            </a:pPr>
            <a:br>
              <a:rPr b="0" lang="en-US" sz="2800"/>
            </a:br>
            <a:r>
              <a:rPr b="0" i="0" lang="en-US" sz="1800" u="none" strike="noStrike">
                <a:solidFill>
                  <a:srgbClr val="666666"/>
                </a:solidFill>
                <a:latin typeface="Times New Roman"/>
                <a:ea typeface="Times New Roman"/>
                <a:cs typeface="Times New Roman"/>
                <a:sym typeface="Times New Roman"/>
              </a:rPr>
              <a:t>Chính vì vậy, kỹ năng quản lý thời gian sẽ giúp những người làm quản lý nhân sự đưa ra những quyết định nhanh chóng, hiệu quả. Đồng thời tạo ra một lịch trình làm việc hợp lý, đảm bảo mọi người đều biết rõ nhiệm vụ, thời hạn hoàn thành.</a:t>
            </a:r>
            <a:endParaRPr b="0" sz="2800"/>
          </a:p>
          <a:p>
            <a:pPr indent="0" lvl="0" marL="0" rtl="0" algn="l">
              <a:spcBef>
                <a:spcPts val="0"/>
              </a:spcBef>
              <a:spcAft>
                <a:spcPts val="0"/>
              </a:spcAft>
              <a:buNone/>
            </a:pPr>
            <a:br>
              <a:rPr b="0" lang="en-US" sz="2800"/>
            </a:br>
            <a:r>
              <a:rPr b="1" i="0" lang="en-US" sz="1800" u="none" strike="noStrike">
                <a:solidFill>
                  <a:srgbClr val="666666"/>
                </a:solidFill>
                <a:latin typeface="Times New Roman"/>
                <a:ea typeface="Times New Roman"/>
                <a:cs typeface="Times New Roman"/>
                <a:sym typeface="Times New Roman"/>
              </a:rPr>
              <a:t>Kỹ năng giao tiếp</a:t>
            </a:r>
            <a:endParaRPr b="0" sz="2800"/>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Những người làm nhân sự cần có kỹ năng giao tiếp xuất sắc, điều này bao gồm một giác quan nhạy bén, khéo léo để xử lý các tình huống, hiểu rõ về từng nhiệm vụ, tính chất công việc, tính cách của mỗi người, sẵn sàng lắng nghe và đưa ra những lời khuyên phù hợp cho mỗi nhân viên trong công ty.</a:t>
            </a:r>
            <a:endParaRPr b="0" sz="2800"/>
          </a:p>
          <a:p>
            <a:pPr indent="0" lvl="0" marL="0" rtl="0" algn="l">
              <a:spcBef>
                <a:spcPts val="0"/>
              </a:spcBef>
              <a:spcAft>
                <a:spcPts val="0"/>
              </a:spcAft>
              <a:buNone/>
            </a:pPr>
            <a:br>
              <a:rPr b="0" lang="en-US" sz="2800"/>
            </a:br>
            <a:r>
              <a:rPr b="1" i="0" lang="en-US" sz="1800" u="none" strike="noStrike">
                <a:solidFill>
                  <a:srgbClr val="666666"/>
                </a:solidFill>
                <a:latin typeface="Times New Roman"/>
                <a:ea typeface="Times New Roman"/>
                <a:cs typeface="Times New Roman"/>
                <a:sym typeface="Times New Roman"/>
              </a:rPr>
              <a:t>Kỹ năng giải quyết vấn đề</a:t>
            </a:r>
            <a:endParaRPr b="0" sz="2800"/>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Trong quá trình quản lý nhân sự, người làm nhân sự có thể gặp phải nhiều tình huống khác nhau, từ xung đột giữa nhân viên, vấn đề liên quan đến hiệu suất làm việc, đạo đức nghề nghiệp,... Kỹ năng giải quyết vấn đề sẽ giúp phân tích, đánh giá các tình huống linh hoạt, từ đó đưa ra các giải pháp phù hợp và nhanh chóng.</a:t>
            </a:r>
            <a:endParaRPr b="0" sz="2800"/>
          </a:p>
          <a:p>
            <a:pPr indent="0" lvl="0" marL="0" rtl="0" algn="l">
              <a:spcBef>
                <a:spcPts val="0"/>
              </a:spcBef>
              <a:spcAft>
                <a:spcPts val="0"/>
              </a:spcAft>
              <a:buNone/>
            </a:pPr>
            <a:br>
              <a:rPr lang="en-US" sz="2800"/>
            </a:br>
            <a:endParaRPr/>
          </a:p>
        </p:txBody>
      </p:sp>
      <p:sp>
        <p:nvSpPr>
          <p:cNvPr id="237" name="Google Shape;237;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Quản lý nguồn nhân lực cho dự án bao gồm các quá trình đòi hỏi phải phân bổ và sử dụng hiệu quả nhất nguồn lực con người trong toàn bộ hoạt động của dự án. </a:t>
            </a:r>
            <a:br>
              <a:rPr lang="en-US"/>
            </a:br>
            <a:endParaRPr/>
          </a:p>
        </p:txBody>
      </p:sp>
      <p:sp>
        <p:nvSpPr>
          <p:cNvPr id="247" name="Google Shape;247;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Xác định vai trò và tài liệu của dự án, những trách nhiệm và kỹ năng cần thiết, xây dựng kế hoạch quản lý nhân sự, vai trò có thể giao cho từng người hoặc cho từng nhóm</a:t>
            </a:r>
            <a:endParaRPr b="0"/>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Xác định nhu cầu nhân sự cho dự án.</a:t>
            </a:r>
            <a:endParaRPr b="0"/>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Xác định nhu cầu đào tạo:</a:t>
            </a:r>
            <a:endParaRPr b="0"/>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Chiến lược xây dựng đội ngũ</a:t>
            </a:r>
            <a:endParaRPr b="0"/>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Chương trình công nhận và khen thưởng</a:t>
            </a:r>
            <a:endParaRPr b="0"/>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Các vấn đề liên quan đến an toàn và tuân thủ</a:t>
            </a:r>
            <a:endParaRPr b="0"/>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Xác định các yếu tố môi trường</a:t>
            </a:r>
            <a:endParaRPr b="0"/>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Văn hóa và cơ cấu tổ chức</a:t>
            </a:r>
            <a:endParaRPr b="0"/>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Nguồn nhân sự hiện có</a:t>
            </a:r>
            <a:endParaRPr b="0"/>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Chính sách quản trị nhân sự</a:t>
            </a:r>
            <a:endParaRPr b="0"/>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Điều kiện thị trường</a:t>
            </a:r>
            <a:endParaRPr b="0"/>
          </a:p>
        </p:txBody>
      </p:sp>
      <p:sp>
        <p:nvSpPr>
          <p:cNvPr id="258" name="Google Shape;258;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1" name="Google Shape;371;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a:p>
        </p:txBody>
      </p:sp>
      <p:sp>
        <p:nvSpPr>
          <p:cNvPr id="372" name="Google Shape;372;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0" name="Google Shape;380;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a:p>
        </p:txBody>
      </p:sp>
      <p:sp>
        <p:nvSpPr>
          <p:cNvPr id="381" name="Google Shape;381;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8" name="Google Shape;388;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 Công cụ và kỹ thuật:</a:t>
            </a:r>
            <a:endParaRPr b="0" sz="2800"/>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-Pre-Assignment: Khi các thành viên trong nhóm dự án được lựa chọn trước. Tình trạng này có thể xảy ra nếu dự án là kết quả của một đề xuất cạnh tranh.</a:t>
            </a:r>
            <a:endParaRPr b="0" sz="2800"/>
          </a:p>
          <a:p>
            <a:pPr indent="0" lvl="0" marL="0" rtl="0" algn="l">
              <a:spcBef>
                <a:spcPts val="0"/>
              </a:spcBef>
              <a:spcAft>
                <a:spcPts val="0"/>
              </a:spcAft>
              <a:buNone/>
            </a:pPr>
            <a:br>
              <a:rPr b="0" lang="en-US" sz="2800"/>
            </a:br>
            <a:r>
              <a:rPr b="0" i="0" lang="en-US" sz="1800" u="none" strike="noStrike">
                <a:solidFill>
                  <a:srgbClr val="666666"/>
                </a:solidFill>
                <a:latin typeface="Times New Roman"/>
                <a:ea typeface="Times New Roman"/>
                <a:cs typeface="Times New Roman"/>
                <a:sym typeface="Times New Roman"/>
              </a:rPr>
              <a:t>-Negotiation (Đàm phán):</a:t>
            </a:r>
            <a:endParaRPr b="0" sz="2800"/>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 Đảm bảo dự án nhận được nhân viên thích hợp có thẩm quyền trong khung thời gian cần thiết, và các thành viên trong nhóm dự án sẽ sẵn sàng, và được ủy quyền để làm việc trên dự án cho đến khi hoàn thành trách nhiệm của mình.</a:t>
            </a:r>
            <a:endParaRPr b="0" sz="2800"/>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 Chỉ định nguồn nhân lực khan hiếm hoặc chuyên ngành.</a:t>
            </a:r>
            <a:endParaRPr b="0" sz="2800"/>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 Các tổ chức bên ngoài, nhà cung cấp, nhà thầu,... chỉ định nguồn nhân lực thích hợp, chuyên môn, có năng lực, được chứng nhận.</a:t>
            </a:r>
            <a:endParaRPr b="0" sz="2800"/>
          </a:p>
          <a:p>
            <a:pPr indent="0" lvl="0" marL="0" rtl="0" algn="l">
              <a:spcBef>
                <a:spcPts val="0"/>
              </a:spcBef>
              <a:spcAft>
                <a:spcPts val="0"/>
              </a:spcAft>
              <a:buNone/>
            </a:pPr>
            <a:br>
              <a:rPr b="0" lang="en-US" sz="2800"/>
            </a:br>
            <a:r>
              <a:rPr b="0" i="0" lang="en-US" sz="1800" u="none" strike="noStrike">
                <a:solidFill>
                  <a:srgbClr val="666666"/>
                </a:solidFill>
                <a:latin typeface="Times New Roman"/>
                <a:ea typeface="Times New Roman"/>
                <a:cs typeface="Times New Roman"/>
                <a:sym typeface="Times New Roman"/>
              </a:rPr>
              <a:t>-Acquisition: Khi tổ chức thực hiện thiếu các nhân viên trong nhà cần thiết để hoàn thành một dự án, các dịch vụ cần thiết có thể được mua lại từ các nguồn bên ngoài.</a:t>
            </a:r>
            <a:endParaRPr b="0" sz="2800"/>
          </a:p>
          <a:p>
            <a:pPr indent="0" lvl="0" marL="0" rtl="0" algn="l">
              <a:spcBef>
                <a:spcPts val="0"/>
              </a:spcBef>
              <a:spcAft>
                <a:spcPts val="0"/>
              </a:spcAft>
              <a:buNone/>
            </a:pPr>
            <a:br>
              <a:rPr b="0" lang="en-US" sz="2800"/>
            </a:br>
            <a:r>
              <a:rPr b="0" i="0" lang="en-US" sz="1800" u="none" strike="noStrike">
                <a:solidFill>
                  <a:srgbClr val="666666"/>
                </a:solidFill>
                <a:latin typeface="Times New Roman"/>
                <a:ea typeface="Times New Roman"/>
                <a:cs typeface="Times New Roman"/>
                <a:sym typeface="Times New Roman"/>
              </a:rPr>
              <a:t>-Virtual Teams: sử dụng điện thoại, email, tin nhắn tức thời, và các công cụ cộng tác trực tuyến để làm việc cùng nhau</a:t>
            </a:r>
            <a:endParaRPr b="0" sz="2800"/>
          </a:p>
          <a:p>
            <a:pPr indent="0" lvl="0" marL="0" rtl="0" algn="l">
              <a:spcBef>
                <a:spcPts val="0"/>
              </a:spcBef>
              <a:spcAft>
                <a:spcPts val="0"/>
              </a:spcAft>
              <a:buNone/>
            </a:pPr>
            <a:br>
              <a:rPr lang="en-US" sz="2800"/>
            </a:br>
            <a:endParaRPr b="0"/>
          </a:p>
        </p:txBody>
      </p:sp>
      <p:sp>
        <p:nvSpPr>
          <p:cNvPr id="389" name="Google Shape;389;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6" name="Google Shape;396;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sz="1800" u="none" strike="noStrike">
                <a:solidFill>
                  <a:srgbClr val="666666"/>
                </a:solidFill>
                <a:latin typeface="Times New Roman"/>
                <a:ea typeface="Times New Roman"/>
                <a:cs typeface="Times New Roman"/>
                <a:sym typeface="Times New Roman"/>
              </a:rPr>
              <a:t>Bối cảnh dự án:</a:t>
            </a:r>
            <a:endParaRPr b="1" sz="2800"/>
          </a:p>
          <a:p>
            <a:pPr indent="0" lvl="0" marL="0" rtl="0" algn="l">
              <a:spcBef>
                <a:spcPts val="1400"/>
              </a:spcBef>
              <a:spcAft>
                <a:spcPts val="0"/>
              </a:spcAft>
              <a:buNone/>
            </a:pPr>
            <a:r>
              <a:rPr b="0" i="0" lang="en-US" sz="1800" u="none" strike="noStrike">
                <a:solidFill>
                  <a:srgbClr val="666666"/>
                </a:solidFill>
                <a:latin typeface="Times New Roman"/>
                <a:ea typeface="Times New Roman"/>
                <a:cs typeface="Times New Roman"/>
                <a:sym typeface="Times New Roman"/>
              </a:rPr>
              <a:t>Dự án này chỉ có 2 thành viên nòng cốt và thời gian thực hiện tương đối ngắn (9 tuần), do đó các kỹ thuật được áp dụng một cách linh hoạt</a:t>
            </a:r>
            <a:endParaRPr b="0" sz="2800"/>
          </a:p>
          <a:p>
            <a:pPr indent="0" lvl="0" marL="0" rtl="0" algn="l">
              <a:spcBef>
                <a:spcPts val="1200"/>
              </a:spcBef>
              <a:spcAft>
                <a:spcPts val="0"/>
              </a:spcAft>
              <a:buNone/>
            </a:pPr>
            <a:br>
              <a:rPr lang="en-US" sz="2800"/>
            </a:br>
            <a:endParaRPr b="0"/>
          </a:p>
        </p:txBody>
      </p:sp>
      <p:sp>
        <p:nvSpPr>
          <p:cNvPr id="397" name="Google Shape;397;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a:p>
        </p:txBody>
      </p:sp>
      <p:sp>
        <p:nvSpPr>
          <p:cNvPr id="405" name="Google Shape;405;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3" name="Google Shape;413;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sz="1800" u="none" strike="noStrike">
                <a:solidFill>
                  <a:srgbClr val="666666"/>
                </a:solidFill>
                <a:latin typeface="Times New Roman"/>
                <a:ea typeface="Times New Roman"/>
                <a:cs typeface="Times New Roman"/>
                <a:sym typeface="Times New Roman"/>
              </a:rPr>
              <a:t>Vai trò của nhóm dự án:</a:t>
            </a:r>
            <a:endParaRPr b="1"/>
          </a:p>
          <a:p>
            <a:pPr indent="0" lvl="0" marL="457200" rtl="0" algn="l">
              <a:spcBef>
                <a:spcPts val="0"/>
              </a:spcBef>
              <a:spcAft>
                <a:spcPts val="0"/>
              </a:spcAft>
              <a:buNone/>
            </a:pPr>
            <a:r>
              <a:rPr b="0" i="1" lang="en-US" sz="1800" u="none" strike="noStrike">
                <a:solidFill>
                  <a:srgbClr val="666666"/>
                </a:solidFill>
                <a:latin typeface="Times New Roman"/>
                <a:ea typeface="Times New Roman"/>
                <a:cs typeface="Times New Roman"/>
                <a:sym typeface="Times New Roman"/>
              </a:rPr>
              <a:t>Cải thiện năng lực, sự tương tác giữa các thành viên </a:t>
            </a:r>
            <a:r>
              <a:rPr b="0" i="0" lang="en-US" sz="1800" u="none" strike="noStrike">
                <a:solidFill>
                  <a:srgbClr val="666666"/>
                </a:solidFill>
                <a:latin typeface="Times New Roman"/>
                <a:ea typeface="Times New Roman"/>
                <a:cs typeface="Times New Roman"/>
                <a:sym typeface="Times New Roman"/>
              </a:rPr>
              <a:t>trong nhóm và môi trường nhóm tổng thể để nâng cao hiệu suất dự án</a:t>
            </a:r>
            <a:endParaRPr b="0"/>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Mục tiêu phát triển nhóm dự án:</a:t>
            </a:r>
            <a:endParaRPr b="0"/>
          </a:p>
          <a:p>
            <a:pPr indent="0" lvl="0" marL="45720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Nâng cao </a:t>
            </a:r>
            <a:r>
              <a:rPr b="0" i="1" lang="en-US" sz="1800" u="none" strike="noStrike">
                <a:solidFill>
                  <a:srgbClr val="666666"/>
                </a:solidFill>
                <a:latin typeface="Times New Roman"/>
                <a:ea typeface="Times New Roman"/>
                <a:cs typeface="Times New Roman"/>
                <a:sym typeface="Times New Roman"/>
              </a:rPr>
              <a:t>kỹ năng và kiến thức </a:t>
            </a:r>
            <a:r>
              <a:rPr b="0" i="0" lang="en-US" sz="1800" u="none" strike="noStrike">
                <a:solidFill>
                  <a:srgbClr val="666666"/>
                </a:solidFill>
                <a:latin typeface="Times New Roman"/>
                <a:ea typeface="Times New Roman"/>
                <a:cs typeface="Times New Roman"/>
                <a:sym typeface="Times New Roman"/>
              </a:rPr>
              <a:t>của các thành viên trong nhóm</a:t>
            </a:r>
            <a:endParaRPr b="0"/>
          </a:p>
          <a:p>
            <a:pPr indent="0" lvl="0" marL="45720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Tăng cường </a:t>
            </a:r>
            <a:r>
              <a:rPr b="0" i="1" lang="en-US" sz="1800" u="none" strike="noStrike">
                <a:solidFill>
                  <a:srgbClr val="666666"/>
                </a:solidFill>
                <a:latin typeface="Times New Roman"/>
                <a:ea typeface="Times New Roman"/>
                <a:cs typeface="Times New Roman"/>
                <a:sym typeface="Times New Roman"/>
              </a:rPr>
              <a:t>sự tin tưởng và thỏa thuận </a:t>
            </a:r>
            <a:r>
              <a:rPr b="0" i="0" lang="en-US" sz="1800" u="none" strike="noStrike">
                <a:solidFill>
                  <a:srgbClr val="666666"/>
                </a:solidFill>
                <a:latin typeface="Times New Roman"/>
                <a:ea typeface="Times New Roman"/>
                <a:cs typeface="Times New Roman"/>
                <a:sym typeface="Times New Roman"/>
              </a:rPr>
              <a:t>giữa các thành viên trong nhóm</a:t>
            </a:r>
            <a:endParaRPr b="0"/>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Tăng cường </a:t>
            </a:r>
            <a:r>
              <a:rPr b="0" i="1" lang="en-US" sz="1800" u="none" strike="noStrike">
                <a:solidFill>
                  <a:srgbClr val="666666"/>
                </a:solidFill>
                <a:latin typeface="Times New Roman"/>
                <a:ea typeface="Times New Roman"/>
                <a:cs typeface="Times New Roman"/>
                <a:sym typeface="Times New Roman"/>
              </a:rPr>
              <a:t>sự gắn kết giữa các thành viên </a:t>
            </a:r>
            <a:r>
              <a:rPr b="0" i="0" lang="en-US" sz="1800" u="none" strike="noStrike">
                <a:solidFill>
                  <a:srgbClr val="666666"/>
                </a:solidFill>
                <a:latin typeface="Times New Roman"/>
                <a:ea typeface="Times New Roman"/>
                <a:cs typeface="Times New Roman"/>
                <a:sym typeface="Times New Roman"/>
              </a:rPr>
              <a:t>trong nhóm </a:t>
            </a:r>
            <a:r>
              <a:rPr b="0" i="1" lang="en-US" sz="1800" u="none" strike="noStrike">
                <a:solidFill>
                  <a:srgbClr val="666666"/>
                </a:solidFill>
                <a:latin typeface="Times New Roman"/>
                <a:ea typeface="Times New Roman"/>
                <a:cs typeface="Times New Roman"/>
                <a:sym typeface="Times New Roman"/>
              </a:rPr>
              <a:t>để cải thiện năng suất của cả cá nhân và nhóm</a:t>
            </a:r>
            <a:endParaRPr/>
          </a:p>
          <a:p>
            <a:pPr indent="0" lvl="0" marL="0" rtl="0" algn="l">
              <a:spcBef>
                <a:spcPts val="0"/>
              </a:spcBef>
              <a:spcAft>
                <a:spcPts val="0"/>
              </a:spcAft>
              <a:buNone/>
            </a:pPr>
            <a:r>
              <a:t/>
            </a:r>
            <a:endParaRPr b="0" i="1" sz="1800" u="none" strike="noStrike">
              <a:solidFill>
                <a:srgbClr val="666666"/>
              </a:solidFill>
              <a:latin typeface="Times New Roman"/>
              <a:ea typeface="Times New Roman"/>
              <a:cs typeface="Times New Roman"/>
              <a:sym typeface="Times New Roman"/>
            </a:endParaRPr>
          </a:p>
          <a:p>
            <a:pPr indent="0" lvl="0" marL="0" rtl="0" algn="l">
              <a:spcBef>
                <a:spcPts val="0"/>
              </a:spcBef>
              <a:spcAft>
                <a:spcPts val="0"/>
              </a:spcAft>
              <a:buNone/>
            </a:pPr>
            <a:r>
              <a:rPr b="1" i="0" lang="en-US" sz="1800" u="none" strike="noStrike">
                <a:solidFill>
                  <a:srgbClr val="000000"/>
                </a:solidFill>
                <a:latin typeface="Times New Roman"/>
                <a:ea typeface="Times New Roman"/>
                <a:cs typeface="Times New Roman"/>
                <a:sym typeface="Times New Roman"/>
              </a:rPr>
              <a:t>Phương pháp thực hiện</a:t>
            </a:r>
            <a:br>
              <a:rPr b="0" lang="en-US"/>
            </a:br>
            <a:r>
              <a:rPr b="0" i="0" lang="en-US" sz="1800" u="none" strike="noStrike">
                <a:solidFill>
                  <a:srgbClr val="666666"/>
                </a:solidFill>
                <a:latin typeface="Times New Roman"/>
                <a:ea typeface="Times New Roman"/>
                <a:cs typeface="Times New Roman"/>
                <a:sym typeface="Times New Roman"/>
              </a:rPr>
              <a:t>Sử dụng các kỹ năng mềm để giúp đỡ những thành viên trong nhóm giải quyết vấn đề.</a:t>
            </a:r>
            <a:endParaRPr b="0"/>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Đào tạo bao gồm tất cả các hoạt động được thiết kế để tăng cường năng lực của các thành viên trong nhóm dự án.</a:t>
            </a:r>
            <a:endParaRPr b="0"/>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Xây dựng mục tiêu của hoạt động của nhóm giúp các thành viên trong nhóm làm việc hiệu quả.</a:t>
            </a:r>
            <a:endParaRPr b="0"/>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Thiết lập các kỳ vọng về hành vi được chấp nhận bởi các thành viên trong nhóm dự án, giảm sự hiểu lầm và tăng năng suất.</a:t>
            </a:r>
            <a:endParaRPr b="0"/>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Đưa các thành viên tích cực nhất vào cùng một vị trí địa lý để nâng cao khả năng của họ và xem như một đội.</a:t>
            </a:r>
            <a:endParaRPr b="0"/>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Công nhận và khen thưởng khích lệ tinh thần làm việc của các thành viên.</a:t>
            </a:r>
            <a:endParaRPr b="0"/>
          </a:p>
          <a:p>
            <a:pPr indent="0" lvl="0" marL="0" rtl="0" algn="l">
              <a:spcBef>
                <a:spcPts val="0"/>
              </a:spcBef>
              <a:spcAft>
                <a:spcPts val="0"/>
              </a:spcAft>
              <a:buNone/>
            </a:pPr>
            <a:br>
              <a:rPr b="0" lang="en-US"/>
            </a:br>
            <a:r>
              <a:rPr b="0" i="0" lang="en-US" sz="1800" u="none" strike="noStrike">
                <a:solidFill>
                  <a:srgbClr val="666666"/>
                </a:solidFill>
                <a:latin typeface="Times New Roman"/>
                <a:ea typeface="Times New Roman"/>
                <a:cs typeface="Times New Roman"/>
                <a:sym typeface="Times New Roman"/>
              </a:rPr>
              <a:t>Quyền hạn của người quản lý dự án</a:t>
            </a:r>
            <a:endParaRPr b="0"/>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Quyền lực hợp pháp: sử dụng khi phân công công việc cho thành viên.</a:t>
            </a:r>
            <a:endParaRPr b="0"/>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Chuyên môn giỏi: trong một lĩnh vực cụ thể làm tăng sự tín nhiệm.</a:t>
            </a:r>
            <a:endParaRPr b="0"/>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Người quản lý dự án có thể vận dụng quyền lực từ sự thành công trong quản lý, họ được sự ngưỡng mộ, sự tin cậy và lòng trung thành của các thành viên, </a:t>
            </a:r>
            <a:endParaRPr b="0"/>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Quyền trừng phạt: Đối với những thành viên trong nhóm có hành vi kém</a:t>
            </a:r>
            <a:endParaRPr b="0"/>
          </a:p>
          <a:p>
            <a:pPr indent="0" lvl="0" marL="0" rtl="0" algn="l">
              <a:spcBef>
                <a:spcPts val="0"/>
              </a:spcBef>
              <a:spcAft>
                <a:spcPts val="0"/>
              </a:spcAft>
              <a:buNone/>
            </a:pPr>
            <a:br>
              <a:rPr lang="en-US"/>
            </a:br>
            <a:endParaRPr b="0"/>
          </a:p>
        </p:txBody>
      </p:sp>
      <p:sp>
        <p:nvSpPr>
          <p:cNvPr id="414" name="Google Shape;414;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3" name="Google Shape;433;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a:p>
        </p:txBody>
      </p:sp>
      <p:sp>
        <p:nvSpPr>
          <p:cNvPr id="434" name="Google Shape;434;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9" name="Google Shape;449;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Quan sát và hội thoại được sử dụng để giữ liên lạc về công việc và quan điểm của các thành viên trong nhóm dự án.</a:t>
            </a:r>
            <a:endParaRPr b="0"/>
          </a:p>
          <a:p>
            <a:pPr indent="0" lvl="0" marL="0" rtl="0" algn="l">
              <a:spcBef>
                <a:spcPts val="0"/>
              </a:spcBef>
              <a:spcAft>
                <a:spcPts val="0"/>
              </a:spcAft>
              <a:buNone/>
            </a:pPr>
            <a:br>
              <a:rPr b="0" lang="en-US"/>
            </a:br>
            <a:r>
              <a:rPr b="0" i="0" lang="en-US" sz="1800" u="none" strike="noStrike">
                <a:solidFill>
                  <a:srgbClr val="666666"/>
                </a:solidFill>
                <a:latin typeface="Times New Roman"/>
                <a:ea typeface="Times New Roman"/>
                <a:cs typeface="Times New Roman"/>
                <a:sym typeface="Times New Roman"/>
              </a:rPr>
              <a:t> Đánh giá kết quả trong quá trình thực hiện dự án </a:t>
            </a:r>
            <a:endParaRPr b="0"/>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 Làm rõ vai trò và trách nhiệm góp ý xây dựng cho các thành viên trong nhóm.</a:t>
            </a:r>
            <a:endParaRPr b="0"/>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 Phát hiện các vấn đề chưa biết hoặc chưa được giải quyết.</a:t>
            </a:r>
            <a:endParaRPr b="0"/>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 Phát triển các kế hoạch đào tạo cá nhân, và thiết lập các mục tiêu cụ thể trong tương lai.</a:t>
            </a:r>
            <a:endParaRPr b="0"/>
          </a:p>
          <a:p>
            <a:pPr indent="0" lvl="0" marL="0" rtl="0" algn="l">
              <a:spcBef>
                <a:spcPts val="0"/>
              </a:spcBef>
              <a:spcAft>
                <a:spcPts val="0"/>
              </a:spcAft>
              <a:buNone/>
            </a:pPr>
            <a:br>
              <a:rPr b="0" lang="en-US"/>
            </a:br>
            <a:r>
              <a:rPr b="0" i="0" lang="en-US" sz="1800" u="none" strike="noStrike">
                <a:solidFill>
                  <a:srgbClr val="666666"/>
                </a:solidFill>
                <a:latin typeface="Times New Roman"/>
                <a:ea typeface="Times New Roman"/>
                <a:cs typeface="Times New Roman"/>
                <a:sym typeface="Times New Roman"/>
              </a:rPr>
              <a:t>Giải quyết xung đột: </a:t>
            </a:r>
            <a:endParaRPr b="0"/>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 Tìm hiểu nguyên nhân, chọn giải pháp mang lại một số mức độ hài lòng cho tất cả các bên.</a:t>
            </a:r>
            <a:endParaRPr b="0"/>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 Kết hợp nhiều quan điểm và hiểu biết từ các quan điểm khác nhau,  dẫn đến sự đồng thuận và cam kết.</a:t>
            </a:r>
            <a:endParaRPr b="0"/>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 Người quản lý dự án phân tích tình huống và tương tác một cách thích hợp với các thành viên trong nhóm</a:t>
            </a:r>
            <a:endParaRPr b="0"/>
          </a:p>
          <a:p>
            <a:pPr indent="0" lvl="0" marL="457200" rtl="0" algn="l">
              <a:spcBef>
                <a:spcPts val="0"/>
              </a:spcBef>
              <a:spcAft>
                <a:spcPts val="0"/>
              </a:spcAft>
              <a:buNone/>
            </a:pPr>
            <a:br>
              <a:rPr b="0" lang="en-US"/>
            </a:br>
            <a:r>
              <a:rPr b="0" i="0" lang="en-US" sz="1800" u="none" strike="noStrike">
                <a:solidFill>
                  <a:srgbClr val="666666"/>
                </a:solidFill>
                <a:latin typeface="Times New Roman"/>
                <a:ea typeface="Times New Roman"/>
                <a:cs typeface="Times New Roman"/>
                <a:sym typeface="Times New Roman"/>
              </a:rPr>
              <a:t>Có sáu kỹ thuật chung để giải quyết xung đột:</a:t>
            </a:r>
            <a:endParaRPr b="0"/>
          </a:p>
          <a:p>
            <a:pPr indent="0" lvl="0" marL="45720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-Withdrawing/Avoiding: rút lui khỏi một tình huống xung đột thực sự hoặc tiềm năng.</a:t>
            </a:r>
            <a:endParaRPr b="0"/>
          </a:p>
          <a:p>
            <a:pPr indent="0" lvl="0" marL="45720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-Smoothing/Accommodating (làm mịn/điều tiết): Nhấn mạnh các lĩnh vực thỏa thuận chứ không phải là lĩnh vực của sự khác biệt.</a:t>
            </a:r>
            <a:endParaRPr b="0"/>
          </a:p>
          <a:p>
            <a:pPr indent="0" lvl="0" marL="45720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 Compromising (ảnh hưởng): Tìm kiếm giải pháp mang lại một số mức độ hài lòng cho tất cả các bên.</a:t>
            </a:r>
            <a:endParaRPr b="0"/>
          </a:p>
          <a:p>
            <a:pPr indent="0" lvl="0" marL="45720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 Forcing (Buộc): Đẩy mạnh quan điểm của một người, chỉ cung cấp một giải pháp win-lose</a:t>
            </a:r>
            <a:endParaRPr b="0"/>
          </a:p>
          <a:p>
            <a:pPr indent="0" lvl="0" marL="45720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 Collaborating (Phối hợp): Kết hợp nhiều quan điểm và hiểu biết từ các quan điểm khác nhau, dẫn đến sự đồng thuận và cam kết.</a:t>
            </a:r>
            <a:endParaRPr b="0"/>
          </a:p>
          <a:p>
            <a:pPr indent="0" lvl="0" marL="45720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 Confronting/Problem Solving (đương đầu giải quyết vấn đề): Điều trị xung đột bằng cách kiểm tra các lựa chọn thay thế, đòi hỏi một thái độ cho-nhận và đối thoại cởi mở</a:t>
            </a:r>
            <a:endParaRPr b="0"/>
          </a:p>
          <a:p>
            <a:pPr indent="0" lvl="0" marL="0" rtl="0" algn="l">
              <a:spcBef>
                <a:spcPts val="0"/>
              </a:spcBef>
              <a:spcAft>
                <a:spcPts val="0"/>
              </a:spcAft>
              <a:buNone/>
            </a:pPr>
            <a:br>
              <a:rPr b="0" lang="en-US"/>
            </a:br>
            <a:r>
              <a:rPr b="0" i="0" lang="en-US" sz="1800" u="none" strike="noStrike">
                <a:solidFill>
                  <a:srgbClr val="666666"/>
                </a:solidFill>
                <a:latin typeface="Times New Roman"/>
                <a:ea typeface="Times New Roman"/>
                <a:cs typeface="Times New Roman"/>
                <a:sym typeface="Times New Roman"/>
              </a:rPr>
              <a:t>-Issue log: theo dõi vấn đề hoặc xung đột xảy ra trong suốt dự án.</a:t>
            </a:r>
            <a:endParaRPr b="0"/>
          </a:p>
          <a:p>
            <a:pPr indent="0" lvl="0" marL="0" rtl="0" algn="l">
              <a:spcBef>
                <a:spcPts val="0"/>
              </a:spcBef>
              <a:spcAft>
                <a:spcPts val="0"/>
              </a:spcAft>
              <a:buNone/>
            </a:pPr>
            <a:br>
              <a:rPr b="0" lang="en-US"/>
            </a:br>
            <a:r>
              <a:rPr b="0" i="0" lang="en-US" sz="1800" u="none" strike="noStrike">
                <a:solidFill>
                  <a:srgbClr val="666666"/>
                </a:solidFill>
                <a:latin typeface="Times New Roman"/>
                <a:ea typeface="Times New Roman"/>
                <a:cs typeface="Times New Roman"/>
                <a:sym typeface="Times New Roman"/>
              </a:rPr>
              <a:t>-Interpersonal Skills: Người quản lý dự án sử dụng kỹ thuật kết hợp kỹ năng con người và khái niệm để phân tích tình huống và tương tác một cách thích hợp với các thành viên trong nhóm.</a:t>
            </a:r>
            <a:endParaRPr b="0"/>
          </a:p>
        </p:txBody>
      </p:sp>
      <p:sp>
        <p:nvSpPr>
          <p:cNvPr id="450" name="Google Shape;450;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7" name="Google Shape;457;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a:p>
        </p:txBody>
      </p:sp>
      <p:sp>
        <p:nvSpPr>
          <p:cNvPr id="458" name="Google Shape;458;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5" name="Google Shape;475;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sz="1800" u="none" strike="noStrike">
                <a:solidFill>
                  <a:srgbClr val="000000"/>
                </a:solidFill>
                <a:latin typeface="Times New Roman"/>
                <a:ea typeface="Times New Roman"/>
                <a:cs typeface="Times New Roman"/>
                <a:sym typeface="Times New Roman"/>
              </a:rPr>
              <a:t>Lý thuyết thứ bậc nhu cầu của A. Maslow. </a:t>
            </a:r>
            <a:endParaRPr b="1"/>
          </a:p>
          <a:p>
            <a:pPr indent="0" lvl="0" marL="0" rtl="0" algn="l">
              <a:spcBef>
                <a:spcPts val="0"/>
              </a:spcBef>
              <a:spcAft>
                <a:spcPts val="0"/>
              </a:spcAft>
              <a:buClr>
                <a:srgbClr val="000000"/>
              </a:buClr>
              <a:buSzPts val="1800"/>
              <a:buFont typeface="Arial"/>
              <a:buNone/>
            </a:pPr>
            <a:r>
              <a:rPr b="0" i="0" lang="en-US" sz="1800" u="none" strike="noStrike">
                <a:solidFill>
                  <a:srgbClr val="000000"/>
                </a:solidFill>
                <a:latin typeface="Times New Roman"/>
                <a:ea typeface="Times New Roman"/>
                <a:cs typeface="Times New Roman"/>
                <a:sym typeface="Times New Roman"/>
              </a:rPr>
              <a:t>- “Hành vi của con người bị dẫn dắt bởi một chuỗi nhu cầu. </a:t>
            </a:r>
            <a:endParaRPr/>
          </a:p>
          <a:p>
            <a:pPr indent="0" lvl="0" marL="0" rtl="0" algn="l">
              <a:spcBef>
                <a:spcPts val="0"/>
              </a:spcBef>
              <a:spcAft>
                <a:spcPts val="0"/>
              </a:spcAft>
              <a:buClr>
                <a:srgbClr val="000000"/>
              </a:buClr>
              <a:buSzPts val="1800"/>
              <a:buFont typeface="Arial"/>
              <a:buNone/>
            </a:pPr>
            <a:r>
              <a:rPr b="0" i="0" lang="en-US" sz="1800" u="none" strike="noStrike">
                <a:solidFill>
                  <a:srgbClr val="000000"/>
                </a:solidFill>
                <a:latin typeface="Times New Roman"/>
                <a:ea typeface="Times New Roman"/>
                <a:cs typeface="Times New Roman"/>
                <a:sym typeface="Times New Roman"/>
              </a:rPr>
              <a:t>- Con người có những tài năng đặc biệt, cho phép họ có khả năng chọn lựa độc lập, vì thế mang lại cho họ quyền kiểm soát vận mệnh của mình.”</a:t>
            </a:r>
            <a:br>
              <a:rPr b="0" lang="en-US"/>
            </a:br>
            <a:r>
              <a:rPr b="1" i="0" lang="en-US" sz="1800" u="none" strike="noStrike">
                <a:solidFill>
                  <a:srgbClr val="000000"/>
                </a:solidFill>
                <a:latin typeface="Times New Roman"/>
                <a:ea typeface="Times New Roman"/>
                <a:cs typeface="Times New Roman"/>
                <a:sym typeface="Times New Roman"/>
              </a:rPr>
              <a:t>Lý thuyết hai yếu tố của F. Herzberg. </a:t>
            </a:r>
            <a:endParaRPr b="1"/>
          </a:p>
          <a:p>
            <a:pPr indent="0" lvl="0" marL="0" rtl="0" algn="l">
              <a:spcBef>
                <a:spcPts val="0"/>
              </a:spcBef>
              <a:spcAft>
                <a:spcPts val="0"/>
              </a:spcAft>
              <a:buNone/>
            </a:pPr>
            <a:r>
              <a:rPr b="0" i="0" lang="en-US" sz="1800" u="none" strike="noStrike">
                <a:solidFill>
                  <a:srgbClr val="000000"/>
                </a:solidFill>
                <a:latin typeface="Times New Roman"/>
                <a:ea typeface="Times New Roman"/>
                <a:cs typeface="Times New Roman"/>
                <a:sym typeface="Times New Roman"/>
              </a:rPr>
              <a:t>- Các Yếu tố hài lòng (motivational factors): thành tựu, được công nhận, tự làm việc, trách nhiệm, thăng tiến và phát triển - tất cả những điều này tạo nên sự thỏa mãn với công việc.</a:t>
            </a:r>
            <a:endParaRPr b="0"/>
          </a:p>
          <a:p>
            <a:pPr indent="0" lvl="0" marL="0" rtl="0" algn="l">
              <a:spcBef>
                <a:spcPts val="0"/>
              </a:spcBef>
              <a:spcAft>
                <a:spcPts val="0"/>
              </a:spcAft>
              <a:buNone/>
            </a:pPr>
            <a:r>
              <a:rPr b="0" i="0" lang="en-US" sz="1800" u="none" strike="noStrike">
                <a:solidFill>
                  <a:srgbClr val="000000"/>
                </a:solidFill>
                <a:latin typeface="Times New Roman"/>
                <a:ea typeface="Times New Roman"/>
                <a:cs typeface="Times New Roman"/>
                <a:sym typeface="Times New Roman"/>
              </a:rPr>
              <a:t>- Các nhân tố không hài lòng (hygiene factors): gây nên sự không thỏa mãn nếu không được đáp ứng, và không thúc đẩy con người làm việc nữa. </a:t>
            </a:r>
            <a:br>
              <a:rPr b="0" lang="en-US"/>
            </a:br>
            <a:r>
              <a:rPr b="1" i="0" lang="en-US" sz="1800" u="none" strike="noStrike">
                <a:solidFill>
                  <a:srgbClr val="000000"/>
                </a:solidFill>
                <a:latin typeface="Times New Roman"/>
                <a:ea typeface="Times New Roman"/>
                <a:cs typeface="Times New Roman"/>
                <a:sym typeface="Times New Roman"/>
              </a:rPr>
              <a:t>Lý thuyết về nhu cầu đã được thỏa của D. McClelland</a:t>
            </a:r>
            <a:endParaRPr b="1"/>
          </a:p>
          <a:p>
            <a:pPr indent="0" lvl="0" marL="0" rtl="0" algn="l">
              <a:spcBef>
                <a:spcPts val="0"/>
              </a:spcBef>
              <a:spcAft>
                <a:spcPts val="0"/>
              </a:spcAft>
              <a:buClr>
                <a:srgbClr val="000000"/>
              </a:buClr>
              <a:buSzPts val="1800"/>
              <a:buFont typeface="Arial"/>
              <a:buNone/>
            </a:pPr>
            <a:r>
              <a:rPr b="0" i="0" lang="en-US" sz="1800" u="none" strike="noStrike">
                <a:solidFill>
                  <a:srgbClr val="000000"/>
                </a:solidFill>
                <a:latin typeface="Times New Roman"/>
                <a:ea typeface="Times New Roman"/>
                <a:cs typeface="Times New Roman"/>
                <a:sym typeface="Times New Roman"/>
              </a:rPr>
              <a:t>- Nhu cầu về thành tích (Achievement-nAch): Động cơ để trội hơn, để đạt được thành tích xét theo một loạt các tiêu chuẩn, để phấn đấu thành công.</a:t>
            </a:r>
            <a:endParaRPr/>
          </a:p>
          <a:p>
            <a:pPr indent="0" lvl="0" marL="0" rtl="0" algn="l">
              <a:spcBef>
                <a:spcPts val="0"/>
              </a:spcBef>
              <a:spcAft>
                <a:spcPts val="0"/>
              </a:spcAft>
              <a:buClr>
                <a:srgbClr val="000000"/>
              </a:buClr>
              <a:buSzPts val="1800"/>
              <a:buFont typeface="Arial"/>
              <a:buNone/>
            </a:pPr>
            <a:r>
              <a:rPr b="0" i="0" lang="en-US" sz="1800" u="none" strike="noStrike">
                <a:solidFill>
                  <a:srgbClr val="000000"/>
                </a:solidFill>
                <a:latin typeface="Times New Roman"/>
                <a:ea typeface="Times New Roman"/>
                <a:cs typeface="Times New Roman"/>
                <a:sym typeface="Times New Roman"/>
              </a:rPr>
              <a:t>- Nhu cầu về quyền lực (Power-nPow): Nhu cầu làm gây ảnh hưởng tới hành vi và cách ứng xử của người khác, mong muốn người khác làm theo ý mình.</a:t>
            </a:r>
            <a:endParaRPr/>
          </a:p>
          <a:p>
            <a:pPr indent="0" lvl="0" marL="0" rtl="0" algn="l">
              <a:spcBef>
                <a:spcPts val="0"/>
              </a:spcBef>
              <a:spcAft>
                <a:spcPts val="0"/>
              </a:spcAft>
              <a:buClr>
                <a:srgbClr val="000000"/>
              </a:buClr>
              <a:buSzPts val="1800"/>
              <a:buFont typeface="Arial"/>
              <a:buNone/>
            </a:pPr>
            <a:r>
              <a:rPr b="0" i="0" lang="en-US" sz="1800" u="none" strike="noStrike">
                <a:solidFill>
                  <a:srgbClr val="000000"/>
                </a:solidFill>
                <a:latin typeface="Times New Roman"/>
                <a:ea typeface="Times New Roman"/>
                <a:cs typeface="Times New Roman"/>
                <a:sym typeface="Times New Roman"/>
              </a:rPr>
              <a:t>- Nhu cầu về hòa nhập (Affinity-nAff): Sự mong muốn có được các mối quan hệ thân thiện và gần gũi giữa người với người.</a:t>
            </a:r>
            <a:br>
              <a:rPr b="1" lang="en-US"/>
            </a:br>
            <a:r>
              <a:rPr b="1" i="0" lang="en-US" sz="1800" u="none" strike="noStrike">
                <a:solidFill>
                  <a:srgbClr val="000000"/>
                </a:solidFill>
                <a:latin typeface="Times New Roman"/>
                <a:ea typeface="Times New Roman"/>
                <a:cs typeface="Times New Roman"/>
                <a:sym typeface="Times New Roman"/>
              </a:rPr>
              <a:t>Lý thuyết X &amp; Y của D. McGregor</a:t>
            </a:r>
            <a:endParaRPr b="1"/>
          </a:p>
          <a:p>
            <a:pPr indent="0" lvl="0" marL="0" rtl="0" algn="l">
              <a:spcBef>
                <a:spcPts val="0"/>
              </a:spcBef>
              <a:spcAft>
                <a:spcPts val="0"/>
              </a:spcAft>
              <a:buNone/>
            </a:pPr>
            <a:r>
              <a:rPr b="0" i="0" lang="en-US" sz="1800" u="none" strike="noStrike">
                <a:solidFill>
                  <a:srgbClr val="000000"/>
                </a:solidFill>
                <a:latin typeface="Times New Roman"/>
                <a:ea typeface="Times New Roman"/>
                <a:cs typeface="Times New Roman"/>
                <a:sym typeface="Times New Roman"/>
              </a:rPr>
              <a:t>- Thuyết X: Nhân viên né tránh công việc, vì thế người quản lý phải sử dụng các biện pháp bắt buộc, đe dọa và kiểm soát để làm cho nhân viên phải đáp ứng các mục tiêu.</a:t>
            </a:r>
            <a:endParaRPr b="0"/>
          </a:p>
          <a:p>
            <a:pPr indent="0" lvl="0" marL="0" rtl="0" algn="l">
              <a:spcBef>
                <a:spcPts val="0"/>
              </a:spcBef>
              <a:spcAft>
                <a:spcPts val="0"/>
              </a:spcAft>
              <a:buNone/>
            </a:pPr>
            <a:r>
              <a:rPr b="0" i="0" lang="en-US" sz="1800" u="none" strike="noStrike">
                <a:solidFill>
                  <a:srgbClr val="000000"/>
                </a:solidFill>
                <a:latin typeface="Times New Roman"/>
                <a:ea typeface="Times New Roman"/>
                <a:cs typeface="Times New Roman"/>
                <a:sym typeface="Times New Roman"/>
              </a:rPr>
              <a:t>- Thuyết Y: Nhân viên coi công việc như chơi, hay nghỉ ngơi, và thưởng thức sự hài lòng khi được kính trọng và các nhu cầu thật sự của bản thân.</a:t>
            </a:r>
            <a:endParaRPr b="0"/>
          </a:p>
          <a:p>
            <a:pPr indent="0" lvl="0" marL="0" rtl="0" algn="l">
              <a:spcBef>
                <a:spcPts val="0"/>
              </a:spcBef>
              <a:spcAft>
                <a:spcPts val="0"/>
              </a:spcAft>
              <a:buNone/>
            </a:pPr>
            <a:r>
              <a:rPr b="0" i="0" lang="en-US" sz="1800" u="none" strike="noStrike">
                <a:solidFill>
                  <a:srgbClr val="000000"/>
                </a:solidFill>
                <a:latin typeface="Times New Roman"/>
                <a:ea typeface="Times New Roman"/>
                <a:cs typeface="Times New Roman"/>
                <a:sym typeface="Times New Roman"/>
              </a:rPr>
              <a:t>- Thuyết Z: Dựa trên phương pháp hướng đến việc động viên nhân viên, nhấn mạnh vào sự tin tưởng, chất lượng, tập thể quyết định, và giá trị văn hóa</a:t>
            </a:r>
            <a:endParaRPr b="0"/>
          </a:p>
        </p:txBody>
      </p:sp>
      <p:sp>
        <p:nvSpPr>
          <p:cNvPr id="476" name="Google Shape;476;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 Quản lý nhân sự luôn là điều rất quan trọng trong dự án, tổ chức; thậm chí còn là điều then chốt trong xã hội công nghệ 4.0 hiện nay. Dưới đây là một số lý do để chỉ ra tầm quan trọng của quản lý nhân sự:</a:t>
            </a:r>
            <a:endParaRPr b="0"/>
          </a:p>
          <a:p>
            <a:pPr indent="-114300" lvl="0" marL="0" rtl="0" algn="l">
              <a:spcBef>
                <a:spcPts val="0"/>
              </a:spcBef>
              <a:spcAft>
                <a:spcPts val="0"/>
              </a:spcAft>
              <a:buClr>
                <a:srgbClr val="666666"/>
              </a:buClr>
              <a:buSzPts val="1800"/>
              <a:buFont typeface="Arial"/>
              <a:buChar char="•"/>
            </a:pPr>
            <a:r>
              <a:rPr b="0" i="0" lang="en-US" sz="1800" u="none" strike="noStrike">
                <a:solidFill>
                  <a:srgbClr val="666666"/>
                </a:solidFill>
                <a:latin typeface="Times New Roman"/>
                <a:ea typeface="Times New Roman"/>
                <a:cs typeface="Times New Roman"/>
                <a:sym typeface="Times New Roman"/>
              </a:rPr>
              <a:t>Quản lý nhân sự giúp bạn đạt được mục tiêu của mình: Phân công đúng người, đúng việc và theo dõi tiến độ đảm bảo hoàn thành dự án đúng thời hạn.. Giảm lãng phí và tận dụng việc tối đa hoá thu nhập ròng từ các nguồn lực. </a:t>
            </a:r>
            <a:endParaRPr/>
          </a:p>
          <a:p>
            <a:pPr indent="-114300" lvl="0" marL="0" rtl="0" algn="l">
              <a:spcBef>
                <a:spcPts val="0"/>
              </a:spcBef>
              <a:spcAft>
                <a:spcPts val="0"/>
              </a:spcAft>
              <a:buClr>
                <a:srgbClr val="666666"/>
              </a:buClr>
              <a:buSzPts val="1800"/>
              <a:buFont typeface="Arial"/>
              <a:buChar char="•"/>
            </a:pPr>
            <a:r>
              <a:rPr b="0" i="0" lang="en-US" sz="1800" u="none" strike="noStrike">
                <a:solidFill>
                  <a:srgbClr val="666666"/>
                </a:solidFill>
                <a:latin typeface="Times New Roman"/>
                <a:ea typeface="Times New Roman"/>
                <a:cs typeface="Times New Roman"/>
                <a:sym typeface="Times New Roman"/>
              </a:rPr>
              <a:t>Phát triển chuyên môn: Các chính sách cung cấp những chương trình đào tạo phù hợp cho nhân viên nhằm giúp nhân viên phát triển chuyên môn một cách chuyên nghiệp</a:t>
            </a:r>
            <a:endParaRPr/>
          </a:p>
          <a:p>
            <a:pPr indent="-114300" lvl="0" marL="0" rtl="0" algn="l">
              <a:spcBef>
                <a:spcPts val="0"/>
              </a:spcBef>
              <a:spcAft>
                <a:spcPts val="0"/>
              </a:spcAft>
              <a:buClr>
                <a:srgbClr val="666666"/>
              </a:buClr>
              <a:buSzPts val="1800"/>
              <a:buFont typeface="Arial"/>
              <a:buChar char="•"/>
            </a:pPr>
            <a:r>
              <a:rPr b="0" i="0" lang="en-US" sz="1800" u="none" strike="noStrike">
                <a:solidFill>
                  <a:srgbClr val="666666"/>
                </a:solidFill>
                <a:latin typeface="Times New Roman"/>
                <a:ea typeface="Times New Roman"/>
                <a:cs typeface="Times New Roman"/>
                <a:sym typeface="Times New Roman"/>
              </a:rPr>
              <a:t>Đánh giá năng lực: thúc đẩy hiệu quả làm việc của nhân viên thông qua quá trình đánh giá năng lực. Những việc này hướng nhân viên hành động theo năng lực của họ và cũng cung cấp các dự tính để đạt được tiến bộ.</a:t>
            </a:r>
            <a:endParaRPr/>
          </a:p>
          <a:p>
            <a:pPr indent="-114300" lvl="0" marL="0" rtl="0" algn="l">
              <a:spcBef>
                <a:spcPts val="0"/>
              </a:spcBef>
              <a:spcAft>
                <a:spcPts val="0"/>
              </a:spcAft>
              <a:buClr>
                <a:srgbClr val="666666"/>
              </a:buClr>
              <a:buSzPts val="1800"/>
              <a:buFont typeface="Arial"/>
              <a:buChar char="•"/>
            </a:pPr>
            <a:r>
              <a:rPr b="0" i="0" lang="en-US" sz="1800" u="none" strike="noStrike">
                <a:solidFill>
                  <a:srgbClr val="666666"/>
                </a:solidFill>
                <a:latin typeface="Times New Roman"/>
                <a:ea typeface="Times New Roman"/>
                <a:cs typeface="Times New Roman"/>
                <a:sym typeface="Times New Roman"/>
              </a:rPr>
              <a:t>Duy trì môi trường làm việc tốt: tạo cảm hứng cho nhân viên trong doanh nghiệp giúp tăng năng suất lao động</a:t>
            </a:r>
            <a:endParaRPr/>
          </a:p>
          <a:p>
            <a:pPr indent="-114300" lvl="0" marL="0" rtl="0" algn="l">
              <a:spcBef>
                <a:spcPts val="0"/>
              </a:spcBef>
              <a:spcAft>
                <a:spcPts val="0"/>
              </a:spcAft>
              <a:buClr>
                <a:srgbClr val="666666"/>
              </a:buClr>
              <a:buSzPts val="1800"/>
              <a:buFont typeface="Arial"/>
              <a:buChar char="•"/>
            </a:pPr>
            <a:r>
              <a:rPr b="0" i="0" lang="en-US" sz="1800" u="none" strike="noStrike">
                <a:solidFill>
                  <a:srgbClr val="666666"/>
                </a:solidFill>
                <a:latin typeface="Times New Roman"/>
                <a:ea typeface="Times New Roman"/>
                <a:cs typeface="Times New Roman"/>
                <a:sym typeface="Times New Roman"/>
              </a:rPr>
              <a:t>Nâng cao khả năng làm việc theo nhóm: Hệ thống quản lý nhân sự có thể giúp và rèn luyện các cá nhân làm việc theo nhóm, trở nên giúp ích cho nhóm</a:t>
            </a:r>
            <a:endParaRPr/>
          </a:p>
          <a:p>
            <a:pPr indent="-114300" lvl="0" marL="0" rtl="0" algn="l">
              <a:spcBef>
                <a:spcPts val="0"/>
              </a:spcBef>
              <a:spcAft>
                <a:spcPts val="0"/>
              </a:spcAft>
              <a:buClr>
                <a:srgbClr val="666666"/>
              </a:buClr>
              <a:buSzPts val="1800"/>
              <a:buFont typeface="Arial"/>
              <a:buChar char="•"/>
            </a:pPr>
            <a:r>
              <a:rPr b="0" i="0" lang="en-US" sz="1800" u="none" strike="noStrike">
                <a:solidFill>
                  <a:srgbClr val="666666"/>
                </a:solidFill>
                <a:latin typeface="Times New Roman"/>
                <a:ea typeface="Times New Roman"/>
                <a:cs typeface="Times New Roman"/>
                <a:sym typeface="Times New Roman"/>
              </a:rPr>
              <a:t>Giải quyết tranh chấp: Trong tình huống tranh chấp, bộ phận nhân sự đóng vai trò như một nhà tư vấn, hoặc cầu nối để giải quyết vấn đề ngay lập tức.</a:t>
            </a:r>
            <a:endParaRPr/>
          </a:p>
          <a:p>
            <a:pPr indent="-114300" lvl="0" marL="0" rtl="0" algn="l">
              <a:spcBef>
                <a:spcPts val="0"/>
              </a:spcBef>
              <a:spcAft>
                <a:spcPts val="0"/>
              </a:spcAft>
              <a:buClr>
                <a:srgbClr val="666666"/>
              </a:buClr>
              <a:buSzPts val="1800"/>
              <a:buFont typeface="Arial"/>
              <a:buChar char="•"/>
            </a:pPr>
            <a:r>
              <a:rPr b="0" i="0" lang="en-US" sz="1800" u="none" strike="noStrike">
                <a:solidFill>
                  <a:srgbClr val="666666"/>
                </a:solidFill>
                <a:latin typeface="Times New Roman"/>
                <a:ea typeface="Times New Roman"/>
                <a:cs typeface="Times New Roman"/>
                <a:sym typeface="Times New Roman"/>
              </a:rPr>
              <a:t>Duy trì chi phí quản lý: giúp cắt giảm chi phí quản lý bằng các phương pháp khác nhau nhưng vẫn đảm bảo lợi ích tốt nhất cho nhân viên. Thông qua việc phân tích và so sánh giữa mức lương và công việc tương đương, quản lý nhân sự thực hiện các nghiên cứu chi tiết về tình trạng lương bổng.</a:t>
            </a:r>
            <a:endParaRPr/>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ví dụ: khi có tranh chấp giữa các thành viên trong dự án, thì người quản lý nhân sự sẽ là người đứng ra giải quyết, hòa giải giữa các thành viên trong dự án</a:t>
            </a:r>
            <a:endParaRPr b="0"/>
          </a:p>
          <a:p>
            <a:pPr indent="0" lvl="0" marL="0" rtl="0" algn="l">
              <a:spcBef>
                <a:spcPts val="0"/>
              </a:spcBef>
              <a:spcAft>
                <a:spcPts val="0"/>
              </a:spcAft>
              <a:buNone/>
            </a:pPr>
            <a:br>
              <a:rPr lang="en-US"/>
            </a:br>
            <a:endParaRPr/>
          </a:p>
        </p:txBody>
      </p:sp>
      <p:sp>
        <p:nvSpPr>
          <p:cNvPr id="125" name="Google Shape;12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Khác với việc điều phối và quản trị nhân lực của toàn doanh nghiệp, công tác quản lý nhân sự dự án chỉ diễn ra trong khoảng thời gian dự án được tiến hành, do đó nhà quản trị có khá ít thời gian để nghiên cứu và đưa ra quyết định về phân bổ nhân sự.</a:t>
            </a:r>
            <a:endParaRPr/>
          </a:p>
        </p:txBody>
      </p:sp>
      <p:sp>
        <p:nvSpPr>
          <p:cNvPr id="150" name="Google Shape;15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 Quản lý con người là sự bồi dưỡng, đào tạo con người, đảm bảo sự hài hòa và chấp thuận giữa các nguyện vọng, lợi ích của cá nhân và tổ chức. </a:t>
            </a:r>
            <a:endParaRPr b="0"/>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 Quản lý con người là xác định đúng đẵn vị trí của cá nhân cụ thể nào đó trong một tổ chức. Quản lý phải xác định rõ quyền hạn, vai trò của cá nhân trong tập thể.</a:t>
            </a:r>
            <a:endParaRPr b="0"/>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 Quản lý con người cũng có nghĩa là tạo điều kiện thuận lợi để giúp con người thực hiện tốt vai trò và nghĩa vụ quả mình đối với nhiệm vụ được giao.</a:t>
            </a:r>
            <a:endParaRPr b="0"/>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 Người quản lý ngoài nhiệm vụ hướng dẫn nhân viên trong công việc, thực hiện các chức năng quyền hạn của mình còn có vai trò quan trọng với sự phát triển của doanh nghiệp.</a:t>
            </a:r>
            <a:endParaRPr b="0"/>
          </a:p>
          <a:p>
            <a:pPr indent="0" lvl="0" marL="0" rtl="0" algn="l">
              <a:spcBef>
                <a:spcPts val="0"/>
              </a:spcBef>
              <a:spcAft>
                <a:spcPts val="0"/>
              </a:spcAft>
              <a:buNone/>
            </a:pPr>
            <a:r>
              <a:rPr b="0" i="0" lang="en-US" sz="1800" u="none" strike="noStrike">
                <a:solidFill>
                  <a:srgbClr val="666666"/>
                </a:solidFill>
                <a:latin typeface="Times New Roman"/>
                <a:ea typeface="Times New Roman"/>
                <a:cs typeface="Times New Roman"/>
                <a:sym typeface="Times New Roman"/>
              </a:rPr>
              <a:t>- Để nhân viên dễ dàng phát huy khả năng và vai trò của mình, người quản lý cần giúp họ thích nghi với nhau, với tập thể để tạo cho họ vừa có tính độc lập, sáng tạo, vừa có mối quan hệ gắn kết với các thành viên khác.</a:t>
            </a:r>
            <a:endParaRPr b="0"/>
          </a:p>
          <a:p>
            <a:pPr indent="0" lvl="0" marL="0" rtl="0" algn="l">
              <a:spcBef>
                <a:spcPts val="0"/>
              </a:spcBef>
              <a:spcAft>
                <a:spcPts val="0"/>
              </a:spcAft>
              <a:buNone/>
            </a:pPr>
            <a:br>
              <a:rPr lang="en-US"/>
            </a:br>
            <a:endParaRPr/>
          </a:p>
        </p:txBody>
      </p:sp>
      <p:sp>
        <p:nvSpPr>
          <p:cNvPr id="207" name="Google Shape;20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6"/>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7"/>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7"/>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4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4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4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4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4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4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4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5"/>
          <p:cNvSpPr/>
          <p:nvPr>
            <p:ph idx="2" type="pic"/>
          </p:nvPr>
        </p:nvSpPr>
        <p:spPr>
          <a:xfrm>
            <a:off x="1792288" y="612775"/>
            <a:ext cx="5486400" cy="4114800"/>
          </a:xfrm>
          <a:prstGeom prst="rect">
            <a:avLst/>
          </a:prstGeom>
          <a:noFill/>
          <a:ln>
            <a:noFill/>
          </a:ln>
        </p:spPr>
      </p:sp>
      <p:sp>
        <p:nvSpPr>
          <p:cNvPr id="68" name="Google Shape;68;p4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slide" Target="/ppt/slides/slide2.xml"/><Relationship Id="rId4" Type="http://schemas.openxmlformats.org/officeDocument/2006/relationships/slide" Target="/ppt/slides/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image" Target="../media/image2.png"/><Relationship Id="rId6"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slide" Target="/ppt/slides/slide2.xml"/><Relationship Id="rId4" Type="http://schemas.openxmlformats.org/officeDocument/2006/relationships/slide" Target="/ppt/slides/slid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3.xml"/><Relationship Id="rId11" Type="http://schemas.openxmlformats.org/officeDocument/2006/relationships/slide" Target="/ppt/slides/slide34.xml"/><Relationship Id="rId10" Type="http://schemas.openxmlformats.org/officeDocument/2006/relationships/slide" Target="/ppt/slides/slide4.xml"/><Relationship Id="rId12" Type="http://schemas.openxmlformats.org/officeDocument/2006/relationships/slide" Target="/ppt/slides/slide13.xml"/><Relationship Id="rId9" Type="http://schemas.openxmlformats.org/officeDocument/2006/relationships/slide" Target="/ppt/slides/slide13.xml"/><Relationship Id="rId5" Type="http://schemas.openxmlformats.org/officeDocument/2006/relationships/slide" Target="/ppt/slides/slide5.xml"/><Relationship Id="rId6" Type="http://schemas.openxmlformats.org/officeDocument/2006/relationships/slide" Target="/ppt/slides/slide8.xml"/><Relationship Id="rId7" Type="http://schemas.openxmlformats.org/officeDocument/2006/relationships/slide" Target="/ppt/slides/slide7.xml"/><Relationship Id="rId8" Type="http://schemas.openxmlformats.org/officeDocument/2006/relationships/slide" Target="/ppt/slides/slide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slide" Target="/ppt/slides/slide2.xml"/><Relationship Id="rId4" Type="http://schemas.openxmlformats.org/officeDocument/2006/relationships/slide" Target="/ppt/slides/slid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slide" Target="/ppt/slides/slide2.xml"/><Relationship Id="rId4" Type="http://schemas.openxmlformats.org/officeDocument/2006/relationships/slide" Target="/ppt/slides/slid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slide" Target="/ppt/slides/slide2.xml"/><Relationship Id="rId4" Type="http://schemas.openxmlformats.org/officeDocument/2006/relationships/slide" Target="/ppt/slides/slid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slide" Target="/ppt/slides/slide2.xml"/><Relationship Id="rId4" Type="http://schemas.openxmlformats.org/officeDocument/2006/relationships/slide" Target="/ppt/slides/slide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slide" Target="/ppt/slides/slide2.xml"/><Relationship Id="rId4" Type="http://schemas.openxmlformats.org/officeDocument/2006/relationships/slide" Target="/ppt/slides/slide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slide" Target="/ppt/slides/slide2.xml"/><Relationship Id="rId4" Type="http://schemas.openxmlformats.org/officeDocument/2006/relationships/slide" Target="/ppt/slides/slide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slide" Target="/ppt/slides/slide2.xml"/><Relationship Id="rId4" Type="http://schemas.openxmlformats.org/officeDocument/2006/relationships/slide" Target="/ppt/slides/slide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slide" Target="/ppt/slides/slide2.xml"/><Relationship Id="rId4" Type="http://schemas.openxmlformats.org/officeDocument/2006/relationships/slide" Target="/ppt/slides/slide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jpg"/><Relationship Id="rId4" Type="http://schemas.openxmlformats.org/officeDocument/2006/relationships/slide" Target="/ppt/slides/slide2.xml"/><Relationship Id="rId5" Type="http://schemas.openxmlformats.org/officeDocument/2006/relationships/slide" Target="/ppt/slides/slide2.xml"/><Relationship Id="rId6"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slide" Target="/ppt/slides/slide2.xml"/><Relationship Id="rId4" Type="http://schemas.openxmlformats.org/officeDocument/2006/relationships/slide" Target="/ppt/slides/slide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slide" Target="/ppt/slides/slide2.xml"/><Relationship Id="rId4" Type="http://schemas.openxmlformats.org/officeDocument/2006/relationships/slide" Target="/ppt/slides/slide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slide" Target="/ppt/slides/slide2.xml"/><Relationship Id="rId4" Type="http://schemas.openxmlformats.org/officeDocument/2006/relationships/slide" Target="/ppt/slid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slide" Target="/ppt/slides/slide2.xml"/><Relationship Id="rId4" Type="http://schemas.openxmlformats.org/officeDocument/2006/relationships/slide" Target="/ppt/slid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slide" Target="/ppt/slides/slide2.xml"/><Relationship Id="rId5" Type="http://schemas.openxmlformats.org/officeDocument/2006/relationships/slide" Target="/ppt/slid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87" name="Shape 87"/>
        <p:cNvGrpSpPr/>
        <p:nvPr/>
      </p:nvGrpSpPr>
      <p:grpSpPr>
        <a:xfrm>
          <a:off x="0" y="0"/>
          <a:ext cx="0" cy="0"/>
          <a:chOff x="0" y="0"/>
          <a:chExt cx="0" cy="0"/>
        </a:xfrm>
      </p:grpSpPr>
      <p:grpSp>
        <p:nvGrpSpPr>
          <p:cNvPr id="88" name="Google Shape;88;p1"/>
          <p:cNvGrpSpPr/>
          <p:nvPr/>
        </p:nvGrpSpPr>
        <p:grpSpPr>
          <a:xfrm>
            <a:off x="1028700" y="3365993"/>
            <a:ext cx="11437054" cy="4371950"/>
            <a:chOff x="0" y="172720"/>
            <a:chExt cx="15249406" cy="5829266"/>
          </a:xfrm>
        </p:grpSpPr>
        <p:sp>
          <p:nvSpPr>
            <p:cNvPr id="89" name="Google Shape;89;p1"/>
            <p:cNvSpPr txBox="1"/>
            <p:nvPr/>
          </p:nvSpPr>
          <p:spPr>
            <a:xfrm>
              <a:off x="0" y="172720"/>
              <a:ext cx="15249406" cy="4336058"/>
            </a:xfrm>
            <a:prstGeom prst="rect">
              <a:avLst/>
            </a:prstGeom>
            <a:noFill/>
            <a:ln>
              <a:noFill/>
            </a:ln>
          </p:spPr>
          <p:txBody>
            <a:bodyPr anchorCtr="0" anchor="t" bIns="0" lIns="0" spcFirstLastPara="1" rIns="0" wrap="square" tIns="0">
              <a:spAutoFit/>
            </a:bodyPr>
            <a:lstStyle/>
            <a:p>
              <a:pPr indent="0" lvl="0" marL="0" marR="0" rtl="0" algn="l">
                <a:lnSpc>
                  <a:spcPct val="140004"/>
                </a:lnSpc>
                <a:spcBef>
                  <a:spcPts val="0"/>
                </a:spcBef>
                <a:spcAft>
                  <a:spcPts val="0"/>
                </a:spcAft>
                <a:buNone/>
              </a:pPr>
              <a:r>
                <a:rPr b="1" i="0" lang="en-US" sz="9449" u="none" cap="none" strike="noStrike">
                  <a:solidFill>
                    <a:srgbClr val="000000"/>
                  </a:solidFill>
                  <a:latin typeface="Arial"/>
                  <a:ea typeface="Arial"/>
                  <a:cs typeface="Arial"/>
                  <a:sym typeface="Arial"/>
                </a:rPr>
                <a:t>Quản Lý Nhân Sự Của Dự Án</a:t>
              </a:r>
              <a:endParaRPr b="1" i="0" sz="9449" u="none" cap="none" strike="noStrike">
                <a:solidFill>
                  <a:srgbClr val="000000"/>
                </a:solidFill>
                <a:latin typeface="Arial"/>
                <a:ea typeface="Arial"/>
                <a:cs typeface="Arial"/>
                <a:sym typeface="Arial"/>
              </a:endParaRPr>
            </a:p>
          </p:txBody>
        </p:sp>
        <p:sp>
          <p:nvSpPr>
            <p:cNvPr id="90" name="Google Shape;90;p1"/>
            <p:cNvSpPr txBox="1"/>
            <p:nvPr/>
          </p:nvSpPr>
          <p:spPr>
            <a:xfrm>
              <a:off x="0" y="5215856"/>
              <a:ext cx="15249406" cy="786130"/>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3599" u="none" cap="none" strike="noStrike">
                  <a:solidFill>
                    <a:srgbClr val="000000"/>
                  </a:solidFill>
                  <a:latin typeface="Arial"/>
                  <a:ea typeface="Arial"/>
                  <a:cs typeface="Arial"/>
                  <a:sym typeface="Arial"/>
                </a:rPr>
                <a:t>Thúy Thanh – Thanh Hằng</a:t>
              </a:r>
              <a:endParaRPr b="0" i="0" sz="3599" u="none" cap="none" strike="noStrike">
                <a:solidFill>
                  <a:srgbClr val="000000"/>
                </a:solidFill>
                <a:latin typeface="Arial"/>
                <a:ea typeface="Arial"/>
                <a:cs typeface="Arial"/>
                <a:sym typeface="Arial"/>
              </a:endParaRPr>
            </a:p>
          </p:txBody>
        </p:sp>
      </p:grpSp>
      <p:sp>
        <p:nvSpPr>
          <p:cNvPr id="91" name="Google Shape;91;p1"/>
          <p:cNvSpPr/>
          <p:nvPr/>
        </p:nvSpPr>
        <p:spPr>
          <a:xfrm>
            <a:off x="14328902" y="2317173"/>
            <a:ext cx="7321033" cy="6340049"/>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a:ln>
            <a:noFill/>
          </a:ln>
        </p:spPr>
      </p:sp>
      <p:sp>
        <p:nvSpPr>
          <p:cNvPr id="92" name="Google Shape;92;p1"/>
          <p:cNvSpPr/>
          <p:nvPr/>
        </p:nvSpPr>
        <p:spPr>
          <a:xfrm>
            <a:off x="12122944" y="7035126"/>
            <a:ext cx="4970154" cy="4304177"/>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a:ln>
            <a:noFill/>
          </a:ln>
        </p:spPr>
      </p:sp>
      <p:sp>
        <p:nvSpPr>
          <p:cNvPr id="93" name="Google Shape;93;p1"/>
          <p:cNvSpPr/>
          <p:nvPr/>
        </p:nvSpPr>
        <p:spPr>
          <a:xfrm>
            <a:off x="12336342" y="5954842"/>
            <a:ext cx="2271679" cy="1967285"/>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a:ln>
            <a:noFill/>
          </a:ln>
        </p:spPr>
      </p:sp>
      <p:sp>
        <p:nvSpPr>
          <p:cNvPr id="94" name="Google Shape;94;p1"/>
          <p:cNvSpPr/>
          <p:nvPr/>
        </p:nvSpPr>
        <p:spPr>
          <a:xfrm>
            <a:off x="13737770" y="373605"/>
            <a:ext cx="3799619" cy="3290488"/>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a:ln>
            <a:noFill/>
          </a:ln>
        </p:spPr>
      </p:sp>
      <p:grpSp>
        <p:nvGrpSpPr>
          <p:cNvPr id="95" name="Google Shape;95;p1"/>
          <p:cNvGrpSpPr/>
          <p:nvPr/>
        </p:nvGrpSpPr>
        <p:grpSpPr>
          <a:xfrm>
            <a:off x="1028700" y="1028700"/>
            <a:ext cx="4212844" cy="586200"/>
            <a:chOff x="0" y="0"/>
            <a:chExt cx="5617125" cy="781600"/>
          </a:xfrm>
        </p:grpSpPr>
        <p:sp>
          <p:nvSpPr>
            <p:cNvPr id="96" name="Google Shape;96;p1"/>
            <p:cNvSpPr txBox="1"/>
            <p:nvPr/>
          </p:nvSpPr>
          <p:spPr>
            <a:xfrm>
              <a:off x="1293956" y="104415"/>
              <a:ext cx="4323169" cy="534079"/>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1" i="0" lang="en-US" sz="2400" u="none" cap="none" strike="noStrike">
                  <a:solidFill>
                    <a:srgbClr val="000000"/>
                  </a:solidFill>
                  <a:latin typeface="Arial"/>
                  <a:ea typeface="Arial"/>
                  <a:cs typeface="Arial"/>
                  <a:sym typeface="Arial"/>
                </a:rPr>
                <a:t>QLDA CNTT</a:t>
              </a:r>
              <a:endParaRPr b="1" i="0" sz="2400" u="none" cap="none" strike="noStrike">
                <a:solidFill>
                  <a:srgbClr val="000000"/>
                </a:solidFill>
                <a:latin typeface="Arial"/>
                <a:ea typeface="Arial"/>
                <a:cs typeface="Arial"/>
                <a:sym typeface="Arial"/>
              </a:endParaRPr>
            </a:p>
          </p:txBody>
        </p:sp>
        <p:sp>
          <p:nvSpPr>
            <p:cNvPr id="97" name="Google Shape;97;p1"/>
            <p:cNvSpPr/>
            <p:nvPr/>
          </p:nvSpPr>
          <p:spPr>
            <a:xfrm>
              <a:off x="0" y="0"/>
              <a:ext cx="905010" cy="781600"/>
            </a:xfrm>
            <a:custGeom>
              <a:rect b="b" l="l" r="r" t="t"/>
              <a:pathLst>
                <a:path extrusionOk="0" h="781600" w="905010">
                  <a:moveTo>
                    <a:pt x="0" y="0"/>
                  </a:moveTo>
                  <a:lnTo>
                    <a:pt x="905010" y="0"/>
                  </a:lnTo>
                  <a:lnTo>
                    <a:pt x="905010" y="781600"/>
                  </a:lnTo>
                  <a:lnTo>
                    <a:pt x="0" y="781600"/>
                  </a:lnTo>
                  <a:lnTo>
                    <a:pt x="0" y="0"/>
                  </a:lnTo>
                  <a:close/>
                </a:path>
              </a:pathLst>
            </a:custGeom>
            <a:blipFill rotWithShape="1">
              <a:blip r:embed="rId3">
                <a:alphaModFix/>
              </a:blip>
              <a:stretch>
                <a:fillRect b="0" l="0" r="0" t="0"/>
              </a:stretch>
            </a:blipFill>
            <a:ln>
              <a:noFill/>
            </a:ln>
          </p:spPr>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218" name="Shape 218"/>
        <p:cNvGrpSpPr/>
        <p:nvPr/>
      </p:nvGrpSpPr>
      <p:grpSpPr>
        <a:xfrm>
          <a:off x="0" y="0"/>
          <a:ext cx="0" cy="0"/>
          <a:chOff x="0" y="0"/>
          <a:chExt cx="0" cy="0"/>
        </a:xfrm>
      </p:grpSpPr>
      <p:sp>
        <p:nvSpPr>
          <p:cNvPr id="219" name="Google Shape;219;p10"/>
          <p:cNvSpPr txBox="1"/>
          <p:nvPr/>
        </p:nvSpPr>
        <p:spPr>
          <a:xfrm>
            <a:off x="1028700" y="1038225"/>
            <a:ext cx="13373100" cy="2549672"/>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lang="en-US" sz="8499">
                <a:solidFill>
                  <a:srgbClr val="000000"/>
                </a:solidFill>
                <a:latin typeface="Arial"/>
                <a:ea typeface="Arial"/>
                <a:cs typeface="Arial"/>
                <a:sym typeface="Arial"/>
              </a:rPr>
              <a:t>b</a:t>
            </a:r>
            <a:r>
              <a:rPr b="1" lang="en-US" sz="8499">
                <a:solidFill>
                  <a:srgbClr val="000000"/>
                </a:solidFill>
                <a:latin typeface="Arial"/>
                <a:ea typeface="Arial"/>
                <a:cs typeface="Arial"/>
                <a:sym typeface="Arial"/>
              </a:rPr>
              <a:t>. Vai trò của người quản lý trong quản lý con người</a:t>
            </a:r>
            <a:endParaRPr b="1" sz="8499">
              <a:solidFill>
                <a:srgbClr val="000000"/>
              </a:solidFill>
              <a:latin typeface="Arial"/>
              <a:ea typeface="Arial"/>
              <a:cs typeface="Arial"/>
              <a:sym typeface="Arial"/>
            </a:endParaRPr>
          </a:p>
        </p:txBody>
      </p:sp>
      <p:sp>
        <p:nvSpPr>
          <p:cNvPr id="220" name="Google Shape;220;p10"/>
          <p:cNvSpPr/>
          <p:nvPr/>
        </p:nvSpPr>
        <p:spPr>
          <a:xfrm>
            <a:off x="16799111" y="2687862"/>
            <a:ext cx="2977778" cy="2578770"/>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a:ln>
            <a:noFill/>
          </a:ln>
        </p:spPr>
      </p:sp>
      <p:sp>
        <p:nvSpPr>
          <p:cNvPr id="221" name="Google Shape;221;p10"/>
          <p:cNvSpPr/>
          <p:nvPr/>
        </p:nvSpPr>
        <p:spPr>
          <a:xfrm>
            <a:off x="13660090" y="-135282"/>
            <a:ext cx="4201515" cy="3638531"/>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a:ln>
            <a:noFill/>
          </a:ln>
        </p:spPr>
      </p:sp>
      <p:sp>
        <p:nvSpPr>
          <p:cNvPr id="222" name="Google Shape;222;p10"/>
          <p:cNvSpPr/>
          <p:nvPr/>
        </p:nvSpPr>
        <p:spPr>
          <a:xfrm>
            <a:off x="13243939" y="-956153"/>
            <a:ext cx="2481390" cy="2148895"/>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a:ln>
            <a:noFill/>
          </a:ln>
        </p:spPr>
      </p:sp>
      <p:sp>
        <p:nvSpPr>
          <p:cNvPr id="223" name="Google Shape;223;p10"/>
          <p:cNvSpPr txBox="1"/>
          <p:nvPr/>
        </p:nvSpPr>
        <p:spPr>
          <a:xfrm>
            <a:off x="1696944" y="4000107"/>
            <a:ext cx="15102167" cy="5719579"/>
          </a:xfrm>
          <a:prstGeom prst="rect">
            <a:avLst/>
          </a:prstGeom>
          <a:noFill/>
          <a:ln>
            <a:noFill/>
          </a:ln>
        </p:spPr>
        <p:txBody>
          <a:bodyPr anchorCtr="0" anchor="t" bIns="0" lIns="0" spcFirstLastPara="1" rIns="0" wrap="square" tIns="0">
            <a:spAutoFit/>
          </a:bodyPr>
          <a:lstStyle/>
          <a:p>
            <a:pPr indent="0" lvl="0" marL="0" marR="0" rtl="0" algn="just">
              <a:lnSpc>
                <a:spcPct val="150000"/>
              </a:lnSpc>
              <a:spcBef>
                <a:spcPts val="0"/>
              </a:spcBef>
              <a:spcAft>
                <a:spcPts val="0"/>
              </a:spcAft>
              <a:buNone/>
            </a:pPr>
            <a:r>
              <a:rPr lang="en-US" sz="3600">
                <a:solidFill>
                  <a:srgbClr val="000000"/>
                </a:solidFill>
                <a:latin typeface="Arial"/>
                <a:ea typeface="Arial"/>
                <a:cs typeface="Arial"/>
                <a:sym typeface="Arial"/>
              </a:rPr>
              <a:t>Vai trò cụ thể của người quản lý trong quản lý con người là:</a:t>
            </a:r>
            <a:endParaRPr/>
          </a:p>
          <a:p>
            <a:pPr indent="0" lvl="0" marL="0" marR="0" rtl="0" algn="just">
              <a:lnSpc>
                <a:spcPct val="150000"/>
              </a:lnSpc>
              <a:spcBef>
                <a:spcPts val="0"/>
              </a:spcBef>
              <a:spcAft>
                <a:spcPts val="0"/>
              </a:spcAft>
              <a:buNone/>
            </a:pPr>
            <a:r>
              <a:rPr lang="en-US" sz="3600">
                <a:solidFill>
                  <a:srgbClr val="000000"/>
                </a:solidFill>
                <a:latin typeface="Arial"/>
                <a:ea typeface="Arial"/>
                <a:cs typeface="Arial"/>
                <a:sym typeface="Arial"/>
              </a:rPr>
              <a:t> - Tạo ra sự thống nhất giữa các bộ phận trong công ty, tạo ra môi trường làm việc cạnh tranh để mang lại kết quả làm việc tốt nhất.</a:t>
            </a:r>
            <a:endParaRPr/>
          </a:p>
          <a:p>
            <a:pPr indent="0" lvl="0" marL="0" marR="0" rtl="0" algn="just">
              <a:lnSpc>
                <a:spcPct val="150000"/>
              </a:lnSpc>
              <a:spcBef>
                <a:spcPts val="0"/>
              </a:spcBef>
              <a:spcAft>
                <a:spcPts val="0"/>
              </a:spcAft>
              <a:buNone/>
            </a:pPr>
            <a:r>
              <a:rPr lang="en-US" sz="3600">
                <a:solidFill>
                  <a:srgbClr val="000000"/>
                </a:solidFill>
                <a:latin typeface="Arial"/>
                <a:ea typeface="Arial"/>
                <a:cs typeface="Arial"/>
                <a:sym typeface="Arial"/>
              </a:rPr>
              <a:t>- Định hướng sự phát triển của tổ chức dựa trên cơ sở xác định mục tiêu chung của tổ chức.</a:t>
            </a:r>
            <a:endParaRPr/>
          </a:p>
          <a:p>
            <a:pPr indent="0" lvl="0" marL="0" marR="0" rtl="0" algn="just">
              <a:lnSpc>
                <a:spcPct val="150000"/>
              </a:lnSpc>
              <a:spcBef>
                <a:spcPts val="0"/>
              </a:spcBef>
              <a:spcAft>
                <a:spcPts val="0"/>
              </a:spcAft>
              <a:buNone/>
            </a:pPr>
            <a:r>
              <a:rPr lang="en-US" sz="3600">
                <a:solidFill>
                  <a:srgbClr val="000000"/>
                </a:solidFill>
                <a:latin typeface="Arial"/>
                <a:ea typeface="Arial"/>
                <a:cs typeface="Arial"/>
                <a:sym typeface="Arial"/>
              </a:rPr>
              <a:t> - Điều phối, phối hợp các hoạt động của con người trong doanh nghiệp, tối ưu thời gian và nâng cao hiệu quả làm việc.</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228" name="Shape 228"/>
        <p:cNvGrpSpPr/>
        <p:nvPr/>
      </p:nvGrpSpPr>
      <p:grpSpPr>
        <a:xfrm>
          <a:off x="0" y="0"/>
          <a:ext cx="0" cy="0"/>
          <a:chOff x="0" y="0"/>
          <a:chExt cx="0" cy="0"/>
        </a:xfrm>
      </p:grpSpPr>
      <p:sp>
        <p:nvSpPr>
          <p:cNvPr id="229" name="Google Shape;229;p11"/>
          <p:cNvSpPr txBox="1"/>
          <p:nvPr/>
        </p:nvSpPr>
        <p:spPr>
          <a:xfrm>
            <a:off x="1028700" y="1038225"/>
            <a:ext cx="12458700" cy="2549672"/>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1" lang="en-US" sz="8499">
                <a:solidFill>
                  <a:srgbClr val="000000"/>
                </a:solidFill>
                <a:latin typeface="Arial"/>
                <a:ea typeface="Arial"/>
                <a:cs typeface="Arial"/>
                <a:sym typeface="Arial"/>
              </a:rPr>
              <a:t>c. Nguyên tắc trong quản lý con người</a:t>
            </a:r>
            <a:endParaRPr b="1" sz="8499">
              <a:solidFill>
                <a:srgbClr val="000000"/>
              </a:solidFill>
              <a:latin typeface="Arial"/>
              <a:ea typeface="Arial"/>
              <a:cs typeface="Arial"/>
              <a:sym typeface="Arial"/>
            </a:endParaRPr>
          </a:p>
        </p:txBody>
      </p:sp>
      <p:sp>
        <p:nvSpPr>
          <p:cNvPr id="230" name="Google Shape;230;p11"/>
          <p:cNvSpPr/>
          <p:nvPr/>
        </p:nvSpPr>
        <p:spPr>
          <a:xfrm>
            <a:off x="16799111" y="2687862"/>
            <a:ext cx="2977778" cy="2578770"/>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a:ln>
            <a:noFill/>
          </a:ln>
        </p:spPr>
      </p:sp>
      <p:sp>
        <p:nvSpPr>
          <p:cNvPr id="231" name="Google Shape;231;p11"/>
          <p:cNvSpPr/>
          <p:nvPr/>
        </p:nvSpPr>
        <p:spPr>
          <a:xfrm>
            <a:off x="13660090" y="-135282"/>
            <a:ext cx="4201515" cy="3638531"/>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a:ln>
            <a:noFill/>
          </a:ln>
        </p:spPr>
      </p:sp>
      <p:sp>
        <p:nvSpPr>
          <p:cNvPr id="232" name="Google Shape;232;p11"/>
          <p:cNvSpPr/>
          <p:nvPr/>
        </p:nvSpPr>
        <p:spPr>
          <a:xfrm>
            <a:off x="13243939" y="-956153"/>
            <a:ext cx="2481390" cy="2148895"/>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a:ln>
            <a:noFill/>
          </a:ln>
        </p:spPr>
      </p:sp>
      <p:sp>
        <p:nvSpPr>
          <p:cNvPr id="233" name="Google Shape;233;p11"/>
          <p:cNvSpPr txBox="1"/>
          <p:nvPr/>
        </p:nvSpPr>
        <p:spPr>
          <a:xfrm>
            <a:off x="1485900" y="5128597"/>
            <a:ext cx="15316200" cy="2395592"/>
          </a:xfrm>
          <a:prstGeom prst="rect">
            <a:avLst/>
          </a:prstGeom>
          <a:noFill/>
          <a:ln>
            <a:noFill/>
          </a:ln>
        </p:spPr>
        <p:txBody>
          <a:bodyPr anchorCtr="0" anchor="t" bIns="0" lIns="0" spcFirstLastPara="1" rIns="0" wrap="square" tIns="0">
            <a:spAutoFit/>
          </a:bodyPr>
          <a:lstStyle/>
          <a:p>
            <a:pPr indent="0" lvl="0" marL="0" marR="0" rtl="0" algn="just">
              <a:lnSpc>
                <a:spcPct val="150000"/>
              </a:lnSpc>
              <a:spcBef>
                <a:spcPts val="0"/>
              </a:spcBef>
              <a:spcAft>
                <a:spcPts val="0"/>
              </a:spcAft>
              <a:buNone/>
            </a:pPr>
            <a:r>
              <a:rPr lang="en-US" sz="3600">
                <a:solidFill>
                  <a:srgbClr val="000000"/>
                </a:solidFill>
                <a:latin typeface="Arial"/>
                <a:ea typeface="Arial"/>
                <a:cs typeface="Arial"/>
                <a:sym typeface="Arial"/>
              </a:rPr>
              <a:t>- Tạo sự tự hào công việc cho nhân viên</a:t>
            </a:r>
            <a:endParaRPr/>
          </a:p>
          <a:p>
            <a:pPr indent="0" lvl="0" marL="0" marR="0" rtl="0" algn="just">
              <a:lnSpc>
                <a:spcPct val="150000"/>
              </a:lnSpc>
              <a:spcBef>
                <a:spcPts val="0"/>
              </a:spcBef>
              <a:spcAft>
                <a:spcPts val="0"/>
              </a:spcAft>
              <a:buNone/>
            </a:pPr>
            <a:r>
              <a:rPr lang="en-US" sz="3600">
                <a:solidFill>
                  <a:srgbClr val="000000"/>
                </a:solidFill>
                <a:latin typeface="Arial"/>
                <a:ea typeface="Arial"/>
                <a:cs typeface="Arial"/>
                <a:sym typeface="Arial"/>
              </a:rPr>
              <a:t>- Không gò bó, gây sức ép với nhân viên</a:t>
            </a:r>
            <a:endParaRPr/>
          </a:p>
          <a:p>
            <a:pPr indent="0" lvl="0" marL="0" marR="0" rtl="0" algn="just">
              <a:lnSpc>
                <a:spcPct val="150000"/>
              </a:lnSpc>
              <a:spcBef>
                <a:spcPts val="0"/>
              </a:spcBef>
              <a:spcAft>
                <a:spcPts val="0"/>
              </a:spcAft>
              <a:buNone/>
            </a:pPr>
            <a:r>
              <a:rPr lang="en-US" sz="3600">
                <a:solidFill>
                  <a:srgbClr val="000000"/>
                </a:solidFill>
                <a:latin typeface="Arial"/>
                <a:ea typeface="Arial"/>
                <a:cs typeface="Arial"/>
                <a:sym typeface="Arial"/>
              </a:rPr>
              <a:t>- Tạo môi trường làm việc thân thiện, tạo điều kiện thuận lợi khi làm việc</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238" name="Shape 238"/>
        <p:cNvGrpSpPr/>
        <p:nvPr/>
      </p:nvGrpSpPr>
      <p:grpSpPr>
        <a:xfrm>
          <a:off x="0" y="0"/>
          <a:ext cx="0" cy="0"/>
          <a:chOff x="0" y="0"/>
          <a:chExt cx="0" cy="0"/>
        </a:xfrm>
      </p:grpSpPr>
      <p:sp>
        <p:nvSpPr>
          <p:cNvPr id="239" name="Google Shape;239;p12"/>
          <p:cNvSpPr txBox="1"/>
          <p:nvPr/>
        </p:nvSpPr>
        <p:spPr>
          <a:xfrm>
            <a:off x="1028700" y="1038225"/>
            <a:ext cx="12458700" cy="2549672"/>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1" lang="en-US" sz="8499">
                <a:solidFill>
                  <a:srgbClr val="000000"/>
                </a:solidFill>
                <a:latin typeface="Arial"/>
                <a:ea typeface="Arial"/>
                <a:cs typeface="Arial"/>
                <a:sym typeface="Arial"/>
              </a:rPr>
              <a:t>d. Những kỹ năng cần có của người quản lý</a:t>
            </a:r>
            <a:endParaRPr b="1" sz="8499">
              <a:solidFill>
                <a:srgbClr val="000000"/>
              </a:solidFill>
              <a:latin typeface="Arial"/>
              <a:ea typeface="Arial"/>
              <a:cs typeface="Arial"/>
              <a:sym typeface="Arial"/>
            </a:endParaRPr>
          </a:p>
        </p:txBody>
      </p:sp>
      <p:sp>
        <p:nvSpPr>
          <p:cNvPr id="240" name="Google Shape;240;p12"/>
          <p:cNvSpPr/>
          <p:nvPr/>
        </p:nvSpPr>
        <p:spPr>
          <a:xfrm>
            <a:off x="16799111" y="2687862"/>
            <a:ext cx="2977778" cy="2578770"/>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a:ln>
            <a:noFill/>
          </a:ln>
        </p:spPr>
      </p:sp>
      <p:sp>
        <p:nvSpPr>
          <p:cNvPr id="241" name="Google Shape;241;p12"/>
          <p:cNvSpPr/>
          <p:nvPr/>
        </p:nvSpPr>
        <p:spPr>
          <a:xfrm>
            <a:off x="13660090" y="-135282"/>
            <a:ext cx="4201515" cy="3638531"/>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a:ln>
            <a:noFill/>
          </a:ln>
        </p:spPr>
      </p:sp>
      <p:sp>
        <p:nvSpPr>
          <p:cNvPr id="242" name="Google Shape;242;p12"/>
          <p:cNvSpPr/>
          <p:nvPr/>
        </p:nvSpPr>
        <p:spPr>
          <a:xfrm>
            <a:off x="13243939" y="-956153"/>
            <a:ext cx="2481390" cy="2148895"/>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a:ln>
            <a:noFill/>
          </a:ln>
        </p:spPr>
      </p:sp>
      <p:sp>
        <p:nvSpPr>
          <p:cNvPr id="243" name="Google Shape;243;p12"/>
          <p:cNvSpPr txBox="1"/>
          <p:nvPr/>
        </p:nvSpPr>
        <p:spPr>
          <a:xfrm>
            <a:off x="3352800" y="4254813"/>
            <a:ext cx="9601200" cy="4888582"/>
          </a:xfrm>
          <a:prstGeom prst="rect">
            <a:avLst/>
          </a:prstGeom>
          <a:noFill/>
          <a:ln>
            <a:noFill/>
          </a:ln>
        </p:spPr>
        <p:txBody>
          <a:bodyPr anchorCtr="0" anchor="t" bIns="0" lIns="0" spcFirstLastPara="1" rIns="0" wrap="square" tIns="0">
            <a:spAutoFit/>
          </a:bodyPr>
          <a:lstStyle/>
          <a:p>
            <a:pPr indent="0" lvl="0" marL="0" marR="0" rtl="0" algn="just">
              <a:lnSpc>
                <a:spcPct val="150000"/>
              </a:lnSpc>
              <a:spcBef>
                <a:spcPts val="0"/>
              </a:spcBef>
              <a:spcAft>
                <a:spcPts val="0"/>
              </a:spcAft>
              <a:buNone/>
            </a:pPr>
            <a:r>
              <a:rPr lang="en-US" sz="3600">
                <a:solidFill>
                  <a:srgbClr val="000000"/>
                </a:solidFill>
                <a:latin typeface="Arial"/>
                <a:ea typeface="Arial"/>
                <a:cs typeface="Arial"/>
                <a:sym typeface="Arial"/>
              </a:rPr>
              <a:t>Kỹ năng chuyên môn</a:t>
            </a:r>
            <a:endParaRPr/>
          </a:p>
          <a:p>
            <a:pPr indent="0" lvl="0" marL="0" marR="0" rtl="0" algn="just">
              <a:lnSpc>
                <a:spcPct val="150000"/>
              </a:lnSpc>
              <a:spcBef>
                <a:spcPts val="0"/>
              </a:spcBef>
              <a:spcAft>
                <a:spcPts val="0"/>
              </a:spcAft>
              <a:buNone/>
            </a:pPr>
            <a:r>
              <a:rPr lang="en-US" sz="3600">
                <a:solidFill>
                  <a:srgbClr val="000000"/>
                </a:solidFill>
                <a:latin typeface="Arial"/>
                <a:ea typeface="Arial"/>
                <a:cs typeface="Arial"/>
                <a:sym typeface="Arial"/>
              </a:rPr>
              <a:t>Kỹ năng nhân sự</a:t>
            </a:r>
            <a:endParaRPr/>
          </a:p>
          <a:p>
            <a:pPr indent="0" lvl="0" marL="0" marR="0" rtl="0" algn="just">
              <a:lnSpc>
                <a:spcPct val="150000"/>
              </a:lnSpc>
              <a:spcBef>
                <a:spcPts val="0"/>
              </a:spcBef>
              <a:spcAft>
                <a:spcPts val="0"/>
              </a:spcAft>
              <a:buNone/>
            </a:pPr>
            <a:r>
              <a:rPr lang="en-US" sz="3600">
                <a:solidFill>
                  <a:srgbClr val="000000"/>
                </a:solidFill>
                <a:latin typeface="Arial"/>
                <a:ea typeface="Arial"/>
                <a:cs typeface="Arial"/>
                <a:sym typeface="Arial"/>
              </a:rPr>
              <a:t>Kỹ năng lãnh đạo</a:t>
            </a:r>
            <a:endParaRPr/>
          </a:p>
          <a:p>
            <a:pPr indent="0" lvl="0" marL="0" marR="0" rtl="0" algn="just">
              <a:lnSpc>
                <a:spcPct val="150000"/>
              </a:lnSpc>
              <a:spcBef>
                <a:spcPts val="0"/>
              </a:spcBef>
              <a:spcAft>
                <a:spcPts val="0"/>
              </a:spcAft>
              <a:buNone/>
            </a:pPr>
            <a:r>
              <a:rPr lang="en-US" sz="3600">
                <a:solidFill>
                  <a:srgbClr val="000000"/>
                </a:solidFill>
                <a:latin typeface="Arial"/>
                <a:ea typeface="Arial"/>
                <a:cs typeface="Arial"/>
                <a:sym typeface="Arial"/>
              </a:rPr>
              <a:t>Kỹ năng quản lý thời gian</a:t>
            </a:r>
            <a:endParaRPr/>
          </a:p>
          <a:p>
            <a:pPr indent="0" lvl="0" marL="0" marR="0" rtl="0" algn="just">
              <a:lnSpc>
                <a:spcPct val="150000"/>
              </a:lnSpc>
              <a:spcBef>
                <a:spcPts val="0"/>
              </a:spcBef>
              <a:spcAft>
                <a:spcPts val="0"/>
              </a:spcAft>
              <a:buNone/>
            </a:pPr>
            <a:r>
              <a:rPr lang="en-US" sz="3600">
                <a:solidFill>
                  <a:srgbClr val="000000"/>
                </a:solidFill>
                <a:latin typeface="Arial"/>
                <a:ea typeface="Arial"/>
                <a:cs typeface="Arial"/>
                <a:sym typeface="Arial"/>
              </a:rPr>
              <a:t>Kỹ năng giao tiếp</a:t>
            </a:r>
            <a:endParaRPr/>
          </a:p>
          <a:p>
            <a:pPr indent="0" lvl="0" marL="0" marR="0" rtl="0" algn="just">
              <a:lnSpc>
                <a:spcPct val="150000"/>
              </a:lnSpc>
              <a:spcBef>
                <a:spcPts val="0"/>
              </a:spcBef>
              <a:spcAft>
                <a:spcPts val="0"/>
              </a:spcAft>
              <a:buNone/>
            </a:pPr>
            <a:r>
              <a:rPr lang="en-US" sz="3600">
                <a:solidFill>
                  <a:srgbClr val="000000"/>
                </a:solidFill>
                <a:latin typeface="Arial"/>
                <a:ea typeface="Arial"/>
                <a:cs typeface="Arial"/>
                <a:sym typeface="Arial"/>
              </a:rPr>
              <a:t>Kỹ năng giải quyết vấn đề</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4651"/>
        </a:solidFill>
      </p:bgPr>
    </p:bg>
    <p:spTree>
      <p:nvGrpSpPr>
        <p:cNvPr id="248" name="Shape 248"/>
        <p:cNvGrpSpPr/>
        <p:nvPr/>
      </p:nvGrpSpPr>
      <p:grpSpPr>
        <a:xfrm>
          <a:off x="0" y="0"/>
          <a:ext cx="0" cy="0"/>
          <a:chOff x="0" y="0"/>
          <a:chExt cx="0" cy="0"/>
        </a:xfrm>
      </p:grpSpPr>
      <p:sp>
        <p:nvSpPr>
          <p:cNvPr id="249" name="Google Shape;249;p13"/>
          <p:cNvSpPr/>
          <p:nvPr/>
        </p:nvSpPr>
        <p:spPr>
          <a:xfrm rot="10800000">
            <a:off x="-2915828" y="-3678236"/>
            <a:ext cx="12804984" cy="6226137"/>
          </a:xfrm>
          <a:custGeom>
            <a:rect b="b" l="l" r="r" t="t"/>
            <a:pathLst>
              <a:path extrusionOk="0" h="5372100" w="11048529">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a:ln>
            <a:noFill/>
          </a:ln>
        </p:spPr>
      </p:sp>
      <p:sp>
        <p:nvSpPr>
          <p:cNvPr id="250" name="Google Shape;250;p13"/>
          <p:cNvSpPr/>
          <p:nvPr/>
        </p:nvSpPr>
        <p:spPr>
          <a:xfrm>
            <a:off x="8611724" y="-865713"/>
            <a:ext cx="2695438" cy="2334501"/>
          </a:xfrm>
          <a:custGeom>
            <a:rect b="b" l="l" r="r" t="t"/>
            <a:pathLst>
              <a:path extrusionOk="0"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a:ln>
            <a:noFill/>
          </a:ln>
        </p:spPr>
      </p:sp>
      <p:sp>
        <p:nvSpPr>
          <p:cNvPr id="251" name="Google Shape;251;p13"/>
          <p:cNvSpPr txBox="1"/>
          <p:nvPr/>
        </p:nvSpPr>
        <p:spPr>
          <a:xfrm>
            <a:off x="878099" y="594084"/>
            <a:ext cx="7752807" cy="1662250"/>
          </a:xfrm>
          <a:prstGeom prst="rect">
            <a:avLst/>
          </a:prstGeom>
          <a:noFill/>
          <a:ln>
            <a:noFill/>
          </a:ln>
        </p:spPr>
        <p:txBody>
          <a:bodyPr anchorCtr="0" anchor="t" bIns="0" lIns="0" spcFirstLastPara="1" rIns="0" wrap="square" tIns="0">
            <a:spAutoFit/>
          </a:bodyPr>
          <a:lstStyle/>
          <a:p>
            <a:pPr indent="0" lvl="0" marL="0" marR="0" rtl="0" algn="l">
              <a:lnSpc>
                <a:spcPct val="129990"/>
              </a:lnSpc>
              <a:spcBef>
                <a:spcPts val="0"/>
              </a:spcBef>
              <a:spcAft>
                <a:spcPts val="0"/>
              </a:spcAft>
              <a:buNone/>
            </a:pPr>
            <a:r>
              <a:rPr b="1" lang="en-US" sz="5175">
                <a:solidFill>
                  <a:srgbClr val="000000"/>
                </a:solidFill>
                <a:latin typeface="Arial"/>
                <a:ea typeface="Arial"/>
                <a:cs typeface="Arial"/>
                <a:sym typeface="Arial"/>
              </a:rPr>
              <a:t>Các Quá Trình Quản Lý Nhân Sự </a:t>
            </a:r>
            <a:endParaRPr b="1" sz="5175">
              <a:solidFill>
                <a:srgbClr val="000000"/>
              </a:solidFill>
              <a:latin typeface="Arial"/>
              <a:ea typeface="Arial"/>
              <a:cs typeface="Arial"/>
              <a:sym typeface="Arial"/>
            </a:endParaRPr>
          </a:p>
        </p:txBody>
      </p:sp>
      <p:sp>
        <p:nvSpPr>
          <p:cNvPr id="252" name="Google Shape;252;p13">
            <a:hlinkClick action="ppaction://hlinksldjump" r:id="rId3"/>
          </p:cNvPr>
          <p:cNvSpPr txBox="1"/>
          <p:nvPr/>
        </p:nvSpPr>
        <p:spPr>
          <a:xfrm>
            <a:off x="14467718" y="1165282"/>
            <a:ext cx="2942183" cy="282963"/>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1" lang="en-US" sz="1700">
                <a:solidFill>
                  <a:srgbClr val="F4F4F4"/>
                </a:solidFill>
                <a:latin typeface="Arial"/>
                <a:ea typeface="Arial"/>
                <a:cs typeface="Arial"/>
                <a:sym typeface="Arial"/>
              </a:rPr>
              <a:t>Quay lại Trang Nội Dung</a:t>
            </a:r>
            <a:endParaRPr b="1" sz="1700" u="sng">
              <a:solidFill>
                <a:srgbClr val="F4F4F4"/>
              </a:solidFill>
              <a:latin typeface="Arial"/>
              <a:ea typeface="Arial"/>
              <a:cs typeface="Arial"/>
              <a:sym typeface="Arial"/>
              <a:hlinkClick action="ppaction://hlinksldjump" r:id="rId4">
                <a:extLst>
                  <a:ext uri="{A12FA001-AC4F-418D-AE19-62706E023703}">
                    <ahyp:hlinkClr val="tx"/>
                  </a:ext>
                </a:extLst>
              </a:hlinkClick>
            </a:endParaRPr>
          </a:p>
        </p:txBody>
      </p:sp>
      <p:pic>
        <p:nvPicPr>
          <p:cNvPr descr="38 Nhãn vở ý tưởng | hình ảnh, hình nền, power points" id="253" name="Google Shape;253;p13"/>
          <p:cNvPicPr preferRelativeResize="0"/>
          <p:nvPr/>
        </p:nvPicPr>
        <p:blipFill rotWithShape="1">
          <a:blip r:embed="rId5">
            <a:alphaModFix/>
          </a:blip>
          <a:srcRect b="0" l="0" r="0" t="0"/>
          <a:stretch/>
        </p:blipFill>
        <p:spPr>
          <a:xfrm>
            <a:off x="5864359" y="1777741"/>
            <a:ext cx="11832192" cy="8637499"/>
          </a:xfrm>
          <a:prstGeom prst="rect">
            <a:avLst/>
          </a:prstGeom>
          <a:noFill/>
          <a:ln>
            <a:noFill/>
          </a:ln>
        </p:spPr>
      </p:pic>
      <p:sp>
        <p:nvSpPr>
          <p:cNvPr id="254" name="Google Shape;254;p13"/>
          <p:cNvSpPr txBox="1"/>
          <p:nvPr/>
        </p:nvSpPr>
        <p:spPr>
          <a:xfrm>
            <a:off x="6781800" y="2856855"/>
            <a:ext cx="9677400" cy="6788082"/>
          </a:xfrm>
          <a:prstGeom prst="rect">
            <a:avLst/>
          </a:prstGeom>
          <a:noFill/>
          <a:ln>
            <a:noFill/>
          </a:ln>
        </p:spPr>
        <p:txBody>
          <a:bodyPr anchorCtr="0" anchor="ctr" bIns="254000" lIns="254000" spcFirstLastPara="1" rIns="254000" wrap="square" tIns="254000">
            <a:noAutofit/>
          </a:bodyPr>
          <a:lstStyle/>
          <a:p>
            <a:pPr indent="-742950" lvl="0" marL="742950" marR="0" rtl="0" algn="l">
              <a:lnSpc>
                <a:spcPct val="144416"/>
              </a:lnSpc>
              <a:spcBef>
                <a:spcPts val="0"/>
              </a:spcBef>
              <a:spcAft>
                <a:spcPts val="0"/>
              </a:spcAft>
              <a:buClr>
                <a:srgbClr val="000000"/>
              </a:buClr>
              <a:buSzPts val="3600"/>
              <a:buFont typeface="Calibri"/>
              <a:buAutoNum type="alphaLcParenR"/>
            </a:pPr>
            <a:r>
              <a:rPr b="1" lang="en-US" sz="3600">
                <a:solidFill>
                  <a:srgbClr val="000000"/>
                </a:solidFill>
                <a:latin typeface="Ultra"/>
                <a:ea typeface="Ultra"/>
                <a:cs typeface="Ultra"/>
                <a:sym typeface="Ultra"/>
              </a:rPr>
              <a:t>Kế hoạch phát triển nguồn nhân sự (Human resource development plan)</a:t>
            </a:r>
            <a:endParaRPr/>
          </a:p>
          <a:p>
            <a:pPr indent="-742950" lvl="0" marL="742950" marR="0" rtl="0" algn="l">
              <a:lnSpc>
                <a:spcPct val="144416"/>
              </a:lnSpc>
              <a:spcBef>
                <a:spcPts val="0"/>
              </a:spcBef>
              <a:spcAft>
                <a:spcPts val="0"/>
              </a:spcAft>
              <a:buClr>
                <a:srgbClr val="000000"/>
              </a:buClr>
              <a:buSzPts val="3600"/>
              <a:buFont typeface="Calibri"/>
              <a:buAutoNum type="alphaLcParenR"/>
            </a:pPr>
            <a:r>
              <a:rPr b="1" lang="en-US" sz="3600">
                <a:solidFill>
                  <a:srgbClr val="000000"/>
                </a:solidFill>
                <a:latin typeface="Ultra"/>
                <a:ea typeface="Ultra"/>
                <a:cs typeface="Ultra"/>
                <a:sym typeface="Ultra"/>
              </a:rPr>
              <a:t>Thành lập nhóm dự án (Acquire Project Team)</a:t>
            </a:r>
            <a:endParaRPr/>
          </a:p>
          <a:p>
            <a:pPr indent="-742950" lvl="0" marL="742950" marR="0" rtl="0" algn="l">
              <a:lnSpc>
                <a:spcPct val="144416"/>
              </a:lnSpc>
              <a:spcBef>
                <a:spcPts val="0"/>
              </a:spcBef>
              <a:spcAft>
                <a:spcPts val="0"/>
              </a:spcAft>
              <a:buClr>
                <a:srgbClr val="000000"/>
              </a:buClr>
              <a:buSzPts val="3600"/>
              <a:buFont typeface="Calibri"/>
              <a:buAutoNum type="alphaLcParenR"/>
            </a:pPr>
            <a:r>
              <a:rPr b="1" lang="en-US" sz="3600">
                <a:solidFill>
                  <a:srgbClr val="000000"/>
                </a:solidFill>
                <a:latin typeface="Ultra"/>
                <a:ea typeface="Ultra"/>
                <a:cs typeface="Ultra"/>
                <a:sym typeface="Ultra"/>
              </a:rPr>
              <a:t>Phát triển nhóm dự án (Develop Project Team)</a:t>
            </a:r>
            <a:endParaRPr/>
          </a:p>
          <a:p>
            <a:pPr indent="-742950" lvl="0" marL="742950" marR="0" rtl="0" algn="l">
              <a:lnSpc>
                <a:spcPct val="144416"/>
              </a:lnSpc>
              <a:spcBef>
                <a:spcPts val="0"/>
              </a:spcBef>
              <a:spcAft>
                <a:spcPts val="0"/>
              </a:spcAft>
              <a:buClr>
                <a:srgbClr val="000000"/>
              </a:buClr>
              <a:buSzPts val="3600"/>
              <a:buFont typeface="Calibri"/>
              <a:buAutoNum type="alphaLcParenR"/>
            </a:pPr>
            <a:r>
              <a:rPr b="1" lang="en-US" sz="3600">
                <a:solidFill>
                  <a:srgbClr val="000000"/>
                </a:solidFill>
                <a:latin typeface="Ultra"/>
                <a:ea typeface="Ultra"/>
                <a:cs typeface="Ultra"/>
                <a:sym typeface="Ultra"/>
              </a:rPr>
              <a:t>Quản lý nhóm dự án (Manage Project Team)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4651"/>
        </a:solidFill>
      </p:bgPr>
    </p:bg>
    <p:spTree>
      <p:nvGrpSpPr>
        <p:cNvPr id="259" name="Shape 259"/>
        <p:cNvGrpSpPr/>
        <p:nvPr/>
      </p:nvGrpSpPr>
      <p:grpSpPr>
        <a:xfrm>
          <a:off x="0" y="0"/>
          <a:ext cx="0" cy="0"/>
          <a:chOff x="0" y="0"/>
          <a:chExt cx="0" cy="0"/>
        </a:xfrm>
      </p:grpSpPr>
      <p:sp>
        <p:nvSpPr>
          <p:cNvPr id="260" name="Google Shape;260;p14"/>
          <p:cNvSpPr/>
          <p:nvPr/>
        </p:nvSpPr>
        <p:spPr>
          <a:xfrm>
            <a:off x="2095500" y="4152984"/>
            <a:ext cx="15240000" cy="4046824"/>
          </a:xfrm>
          <a:prstGeom prst="rect">
            <a:avLst/>
          </a:pr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4"/>
          <p:cNvSpPr txBox="1"/>
          <p:nvPr/>
        </p:nvSpPr>
        <p:spPr>
          <a:xfrm>
            <a:off x="1028700" y="1038225"/>
            <a:ext cx="11315700" cy="2549672"/>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1" lang="en-US" sz="8499">
                <a:solidFill>
                  <a:srgbClr val="F4F4F4"/>
                </a:solidFill>
                <a:latin typeface="Arial"/>
                <a:ea typeface="Arial"/>
                <a:cs typeface="Arial"/>
                <a:sym typeface="Arial"/>
              </a:rPr>
              <a:t>a. Kế hoạch phát triển nguồn nhân sự</a:t>
            </a:r>
            <a:endParaRPr b="1" sz="8499">
              <a:solidFill>
                <a:srgbClr val="F4F4F4"/>
              </a:solidFill>
              <a:latin typeface="Arial"/>
              <a:ea typeface="Arial"/>
              <a:cs typeface="Arial"/>
              <a:sym typeface="Arial"/>
            </a:endParaRPr>
          </a:p>
        </p:txBody>
      </p:sp>
      <p:sp>
        <p:nvSpPr>
          <p:cNvPr id="262" name="Google Shape;262;p14">
            <a:hlinkClick action="ppaction://hlinksldjump" r:id="rId3"/>
          </p:cNvPr>
          <p:cNvSpPr txBox="1"/>
          <p:nvPr/>
        </p:nvSpPr>
        <p:spPr>
          <a:xfrm>
            <a:off x="1028700" y="9288706"/>
            <a:ext cx="5231327" cy="282963"/>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1700">
                <a:solidFill>
                  <a:srgbClr val="F4F4F4"/>
                </a:solidFill>
                <a:latin typeface="Arial"/>
                <a:ea typeface="Arial"/>
                <a:cs typeface="Arial"/>
                <a:sym typeface="Arial"/>
              </a:rPr>
              <a:t>Quay lại Trang Nội Dung</a:t>
            </a:r>
            <a:endParaRPr b="1" sz="1700" u="sng">
              <a:solidFill>
                <a:srgbClr val="F4F4F4"/>
              </a:solidFill>
              <a:latin typeface="Arial"/>
              <a:ea typeface="Arial"/>
              <a:cs typeface="Arial"/>
              <a:sym typeface="Arial"/>
              <a:hlinkClick action="ppaction://hlinksldjump" r:id="rId4">
                <a:extLst>
                  <a:ext uri="{A12FA001-AC4F-418D-AE19-62706E023703}">
                    <ahyp:hlinkClr val="tx"/>
                  </a:ext>
                </a:extLst>
              </a:hlinkClick>
            </a:endParaRPr>
          </a:p>
        </p:txBody>
      </p:sp>
      <p:sp>
        <p:nvSpPr>
          <p:cNvPr id="263" name="Google Shape;263;p14"/>
          <p:cNvSpPr txBox="1"/>
          <p:nvPr/>
        </p:nvSpPr>
        <p:spPr>
          <a:xfrm>
            <a:off x="2971800" y="4229100"/>
            <a:ext cx="13487400" cy="3894592"/>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50000"/>
              </a:lnSpc>
              <a:spcBef>
                <a:spcPts val="0"/>
              </a:spcBef>
              <a:spcAft>
                <a:spcPts val="0"/>
              </a:spcAft>
              <a:buClr>
                <a:srgbClr val="000000"/>
              </a:buClr>
              <a:buSzPts val="2800"/>
              <a:buFont typeface="Courier New"/>
              <a:buChar char="o"/>
            </a:pPr>
            <a:r>
              <a:rPr b="0" i="0" lang="en-US" sz="2800" u="none" strike="noStrike">
                <a:solidFill>
                  <a:srgbClr val="000000"/>
                </a:solidFill>
                <a:latin typeface="Arial"/>
                <a:ea typeface="Arial"/>
                <a:cs typeface="Arial"/>
                <a:sym typeface="Arial"/>
              </a:rPr>
              <a:t>Xác định vai trò và tài liệu của dự án, những trách nhiệm và kỹ năng cần thiết, xây dựng kế hoạch quản lý nhân sự, vai trò có thể giao cho từng người hoặc cho từng nhóm</a:t>
            </a:r>
            <a:endParaRPr b="0" sz="2800">
              <a:solidFill>
                <a:schemeClr val="dk1"/>
              </a:solidFill>
              <a:latin typeface="Arial"/>
              <a:ea typeface="Arial"/>
              <a:cs typeface="Arial"/>
              <a:sym typeface="Arial"/>
            </a:endParaRPr>
          </a:p>
          <a:p>
            <a:pPr indent="-457200" lvl="0" marL="457200" marR="0" rtl="0" algn="just">
              <a:lnSpc>
                <a:spcPct val="150000"/>
              </a:lnSpc>
              <a:spcBef>
                <a:spcPts val="0"/>
              </a:spcBef>
              <a:spcAft>
                <a:spcPts val="0"/>
              </a:spcAft>
              <a:buClr>
                <a:srgbClr val="000000"/>
              </a:buClr>
              <a:buSzPts val="2800"/>
              <a:buFont typeface="Courier New"/>
              <a:buChar char="o"/>
            </a:pPr>
            <a:r>
              <a:rPr b="0" i="0" lang="en-US" sz="2800" u="none" strike="noStrike">
                <a:solidFill>
                  <a:srgbClr val="000000"/>
                </a:solidFill>
                <a:latin typeface="Arial"/>
                <a:ea typeface="Arial"/>
                <a:cs typeface="Arial"/>
                <a:sym typeface="Arial"/>
              </a:rPr>
              <a:t>Xác định nhu cầu nhân sự cho dự án.</a:t>
            </a:r>
            <a:endParaRPr b="0" sz="2800">
              <a:solidFill>
                <a:schemeClr val="dk1"/>
              </a:solidFill>
              <a:latin typeface="Arial"/>
              <a:ea typeface="Arial"/>
              <a:cs typeface="Arial"/>
              <a:sym typeface="Arial"/>
            </a:endParaRPr>
          </a:p>
          <a:p>
            <a:pPr indent="-457200" lvl="0" marL="457200" marR="0" rtl="0" algn="just">
              <a:lnSpc>
                <a:spcPct val="150000"/>
              </a:lnSpc>
              <a:spcBef>
                <a:spcPts val="0"/>
              </a:spcBef>
              <a:spcAft>
                <a:spcPts val="0"/>
              </a:spcAft>
              <a:buClr>
                <a:srgbClr val="000000"/>
              </a:buClr>
              <a:buSzPts val="2800"/>
              <a:buFont typeface="Courier New"/>
              <a:buChar char="o"/>
            </a:pPr>
            <a:r>
              <a:rPr b="0" i="0" lang="en-US" sz="2800" u="none" strike="noStrike">
                <a:solidFill>
                  <a:srgbClr val="000000"/>
                </a:solidFill>
                <a:latin typeface="Arial"/>
                <a:ea typeface="Arial"/>
                <a:cs typeface="Arial"/>
                <a:sym typeface="Arial"/>
              </a:rPr>
              <a:t>Xác định nhu cầu đào tạo</a:t>
            </a:r>
            <a:endParaRPr b="0" sz="2800">
              <a:solidFill>
                <a:schemeClr val="dk1"/>
              </a:solidFill>
              <a:latin typeface="Arial"/>
              <a:ea typeface="Arial"/>
              <a:cs typeface="Arial"/>
              <a:sym typeface="Arial"/>
            </a:endParaRPr>
          </a:p>
          <a:p>
            <a:pPr indent="-457200" lvl="0" marL="457200" marR="0" rtl="0" algn="just">
              <a:lnSpc>
                <a:spcPct val="150000"/>
              </a:lnSpc>
              <a:spcBef>
                <a:spcPts val="0"/>
              </a:spcBef>
              <a:spcAft>
                <a:spcPts val="0"/>
              </a:spcAft>
              <a:buClr>
                <a:srgbClr val="000000"/>
              </a:buClr>
              <a:buSzPts val="2800"/>
              <a:buFont typeface="Courier New"/>
              <a:buChar char="o"/>
            </a:pPr>
            <a:r>
              <a:rPr b="0" i="0" lang="en-US" sz="2800" u="none" strike="noStrike">
                <a:solidFill>
                  <a:srgbClr val="000000"/>
                </a:solidFill>
                <a:latin typeface="Arial"/>
                <a:ea typeface="Arial"/>
                <a:cs typeface="Arial"/>
                <a:sym typeface="Arial"/>
              </a:rPr>
              <a:t>Xác định các yếu tố môi trường</a:t>
            </a:r>
            <a:endParaRPr b="0" sz="28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268" name="Shape 268"/>
        <p:cNvGrpSpPr/>
        <p:nvPr/>
      </p:nvGrpSpPr>
      <p:grpSpPr>
        <a:xfrm>
          <a:off x="0" y="0"/>
          <a:ext cx="0" cy="0"/>
          <a:chOff x="0" y="0"/>
          <a:chExt cx="0" cy="0"/>
        </a:xfrm>
      </p:grpSpPr>
      <p:sp>
        <p:nvSpPr>
          <p:cNvPr id="269" name="Google Shape;269;p15"/>
          <p:cNvSpPr/>
          <p:nvPr/>
        </p:nvSpPr>
        <p:spPr>
          <a:xfrm rot="10800000">
            <a:off x="-3110578" y="-783398"/>
            <a:ext cx="13031070" cy="11284968"/>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a:ln>
            <a:noFill/>
          </a:ln>
        </p:spPr>
      </p:sp>
      <p:sp>
        <p:nvSpPr>
          <p:cNvPr id="270" name="Google Shape;270;p15"/>
          <p:cNvSpPr/>
          <p:nvPr/>
        </p:nvSpPr>
        <p:spPr>
          <a:xfrm rot="10800000">
            <a:off x="6786775" y="-286119"/>
            <a:ext cx="5412802" cy="4569862"/>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a:ln>
            <a:noFill/>
          </a:ln>
        </p:spPr>
      </p:sp>
      <p:sp>
        <p:nvSpPr>
          <p:cNvPr id="271" name="Google Shape;271;p15"/>
          <p:cNvSpPr txBox="1"/>
          <p:nvPr/>
        </p:nvSpPr>
        <p:spPr>
          <a:xfrm>
            <a:off x="1487515" y="3049140"/>
            <a:ext cx="6113968" cy="3934988"/>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lang="en-US" sz="6000">
                <a:solidFill>
                  <a:srgbClr val="F4F4F4"/>
                </a:solidFill>
                <a:latin typeface="Arial"/>
                <a:ea typeface="Arial"/>
                <a:cs typeface="Arial"/>
                <a:sym typeface="Arial"/>
              </a:rPr>
              <a:t>Công cụ và kỹ thuật lập kế hoạch phát triển nguồn nhân sự</a:t>
            </a:r>
            <a:endParaRPr b="1" sz="6000">
              <a:solidFill>
                <a:srgbClr val="F4F4F4"/>
              </a:solidFill>
              <a:latin typeface="Arial"/>
              <a:ea typeface="Arial"/>
              <a:cs typeface="Arial"/>
              <a:sym typeface="Arial"/>
            </a:endParaRPr>
          </a:p>
        </p:txBody>
      </p:sp>
      <p:sp>
        <p:nvSpPr>
          <p:cNvPr id="272" name="Google Shape;272;p15">
            <a:hlinkClick action="ppaction://hlinksldjump" r:id="rId3"/>
          </p:cNvPr>
          <p:cNvSpPr txBox="1"/>
          <p:nvPr/>
        </p:nvSpPr>
        <p:spPr>
          <a:xfrm>
            <a:off x="1028700" y="8987156"/>
            <a:ext cx="5231327" cy="282963"/>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1700">
                <a:solidFill>
                  <a:srgbClr val="F4F4F4"/>
                </a:solidFill>
                <a:latin typeface="Arial"/>
                <a:ea typeface="Arial"/>
                <a:cs typeface="Arial"/>
                <a:sym typeface="Arial"/>
              </a:rPr>
              <a:t>Quay lại Trang Chương trình</a:t>
            </a:r>
            <a:endParaRPr b="1" sz="1700" u="sng">
              <a:solidFill>
                <a:srgbClr val="F4F4F4"/>
              </a:solidFill>
              <a:latin typeface="Arial"/>
              <a:ea typeface="Arial"/>
              <a:cs typeface="Arial"/>
              <a:sym typeface="Arial"/>
              <a:hlinkClick action="ppaction://hlinksldjump" r:id="rId4">
                <a:extLst>
                  <a:ext uri="{A12FA001-AC4F-418D-AE19-62706E023703}">
                    <ahyp:hlinkClr val="tx"/>
                  </a:ext>
                </a:extLst>
              </a:hlinkClick>
            </a:endParaRPr>
          </a:p>
        </p:txBody>
      </p:sp>
      <p:pic>
        <p:nvPicPr>
          <p:cNvPr id="273" name="Google Shape;273;p15"/>
          <p:cNvPicPr preferRelativeResize="0"/>
          <p:nvPr/>
        </p:nvPicPr>
        <p:blipFill rotWithShape="1">
          <a:blip r:embed="rId5">
            <a:alphaModFix/>
          </a:blip>
          <a:srcRect b="0" l="0" r="0" t="0"/>
          <a:stretch/>
        </p:blipFill>
        <p:spPr>
          <a:xfrm>
            <a:off x="8406854" y="624988"/>
            <a:ext cx="4493889" cy="3388402"/>
          </a:xfrm>
          <a:prstGeom prst="rect">
            <a:avLst/>
          </a:prstGeom>
          <a:noFill/>
          <a:ln>
            <a:noFill/>
          </a:ln>
          <a:effectLst>
            <a:outerShdw blurRad="190500" rotWithShape="0" algn="tl">
              <a:srgbClr val="000000">
                <a:alpha val="69803"/>
              </a:srgbClr>
            </a:outerShdw>
          </a:effectLst>
        </p:spPr>
      </p:pic>
      <p:sp>
        <p:nvSpPr>
          <p:cNvPr id="274" name="Google Shape;274;p15"/>
          <p:cNvSpPr/>
          <p:nvPr/>
        </p:nvSpPr>
        <p:spPr>
          <a:xfrm>
            <a:off x="11439336" y="8201751"/>
            <a:ext cx="2603786" cy="2299820"/>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a:ln>
            <a:noFill/>
          </a:ln>
        </p:spPr>
      </p:sp>
      <p:sp>
        <p:nvSpPr>
          <p:cNvPr id="275" name="Google Shape;275;p15"/>
          <p:cNvSpPr/>
          <p:nvPr/>
        </p:nvSpPr>
        <p:spPr>
          <a:xfrm rot="10800000">
            <a:off x="11812185" y="4066554"/>
            <a:ext cx="5412802" cy="4569862"/>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a:ln>
            <a:noFill/>
          </a:ln>
        </p:spPr>
      </p:sp>
      <p:pic>
        <p:nvPicPr>
          <p:cNvPr descr="Phát triển nguồn nhân lực là gì? Vai trò và chính sách phát triển – IRDM" id="276" name="Google Shape;276;p15"/>
          <p:cNvPicPr preferRelativeResize="0"/>
          <p:nvPr/>
        </p:nvPicPr>
        <p:blipFill rotWithShape="1">
          <a:blip r:embed="rId6">
            <a:alphaModFix/>
          </a:blip>
          <a:srcRect b="16545" l="0" r="0" t="0"/>
          <a:stretch/>
        </p:blipFill>
        <p:spPr>
          <a:xfrm>
            <a:off x="12834946" y="5349690"/>
            <a:ext cx="3367279" cy="200359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280" name="Shape 280"/>
        <p:cNvGrpSpPr/>
        <p:nvPr/>
      </p:nvGrpSpPr>
      <p:grpSpPr>
        <a:xfrm>
          <a:off x="0" y="0"/>
          <a:ext cx="0" cy="0"/>
          <a:chOff x="0" y="0"/>
          <a:chExt cx="0" cy="0"/>
        </a:xfrm>
      </p:grpSpPr>
      <p:sp>
        <p:nvSpPr>
          <p:cNvPr id="281" name="Google Shape;281;p16"/>
          <p:cNvSpPr/>
          <p:nvPr/>
        </p:nvSpPr>
        <p:spPr>
          <a:xfrm rot="10800000">
            <a:off x="10542559" y="-4150923"/>
            <a:ext cx="9822161" cy="6226137"/>
          </a:xfrm>
          <a:custGeom>
            <a:rect b="b" l="l" r="r" t="t"/>
            <a:pathLst>
              <a:path extrusionOk="0" h="5372100" w="8474859">
                <a:moveTo>
                  <a:pt x="6924189" y="0"/>
                </a:moveTo>
                <a:lnTo>
                  <a:pt x="1550670" y="0"/>
                </a:lnTo>
                <a:lnTo>
                  <a:pt x="0" y="2686050"/>
                </a:lnTo>
                <a:lnTo>
                  <a:pt x="1550670" y="5372100"/>
                </a:lnTo>
                <a:lnTo>
                  <a:pt x="6924189" y="5372100"/>
                </a:lnTo>
                <a:lnTo>
                  <a:pt x="8474859" y="2686050"/>
                </a:lnTo>
                <a:lnTo>
                  <a:pt x="6924189" y="0"/>
                </a:lnTo>
                <a:close/>
              </a:path>
            </a:pathLst>
          </a:custGeom>
          <a:solidFill>
            <a:srgbClr val="004651"/>
          </a:solidFill>
          <a:ln>
            <a:noFill/>
          </a:ln>
        </p:spPr>
      </p:sp>
      <p:sp>
        <p:nvSpPr>
          <p:cNvPr id="282" name="Google Shape;282;p16"/>
          <p:cNvSpPr/>
          <p:nvPr/>
        </p:nvSpPr>
        <p:spPr>
          <a:xfrm>
            <a:off x="9959443" y="-865713"/>
            <a:ext cx="2695438" cy="2334501"/>
          </a:xfrm>
          <a:custGeom>
            <a:rect b="b" l="l" r="r" t="t"/>
            <a:pathLst>
              <a:path extrusionOk="0"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a:ln>
            <a:noFill/>
          </a:ln>
        </p:spPr>
      </p:sp>
      <p:sp>
        <p:nvSpPr>
          <p:cNvPr id="283" name="Google Shape;283;p16">
            <a:hlinkClick action="ppaction://hlinksldjump" r:id="rId3"/>
          </p:cNvPr>
          <p:cNvSpPr txBox="1"/>
          <p:nvPr/>
        </p:nvSpPr>
        <p:spPr>
          <a:xfrm>
            <a:off x="14467718" y="1165282"/>
            <a:ext cx="2942183" cy="282963"/>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1" lang="en-US" sz="1700">
                <a:solidFill>
                  <a:srgbClr val="F4F4F4"/>
                </a:solidFill>
                <a:latin typeface="Arial"/>
                <a:ea typeface="Arial"/>
                <a:cs typeface="Arial"/>
                <a:sym typeface="Arial"/>
              </a:rPr>
              <a:t>Quay lại Trang Nội Dung</a:t>
            </a:r>
            <a:endParaRPr b="1" sz="1700" u="sng">
              <a:solidFill>
                <a:srgbClr val="F4F4F4"/>
              </a:solidFill>
              <a:latin typeface="Arial"/>
              <a:ea typeface="Arial"/>
              <a:cs typeface="Arial"/>
              <a:sym typeface="Arial"/>
              <a:hlinkClick action="ppaction://hlinksldjump" r:id="rId4">
                <a:extLst>
                  <a:ext uri="{A12FA001-AC4F-418D-AE19-62706E023703}">
                    <ahyp:hlinkClr val="tx"/>
                  </a:ext>
                </a:extLst>
              </a:hlinkClick>
            </a:endParaRPr>
          </a:p>
        </p:txBody>
      </p:sp>
      <p:sp>
        <p:nvSpPr>
          <p:cNvPr id="284" name="Google Shape;284;p16"/>
          <p:cNvSpPr txBox="1"/>
          <p:nvPr/>
        </p:nvSpPr>
        <p:spPr>
          <a:xfrm>
            <a:off x="2981481" y="1868046"/>
            <a:ext cx="8694396" cy="181588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800" u="none" strike="noStrike">
                <a:solidFill>
                  <a:srgbClr val="000000"/>
                </a:solidFill>
                <a:latin typeface="Arial"/>
                <a:ea typeface="Arial"/>
                <a:cs typeface="Arial"/>
                <a:sym typeface="Arial"/>
              </a:rPr>
              <a:t>Sơ đồ tổ chức và mô tả chức vụ (Organization Charts and Position Description): Có 3 cách để mô tả vai trò và trách nhiệm của thành viên trong nhóm: Phân cấp, ma trận và văn bản.</a:t>
            </a:r>
            <a:endParaRPr sz="2800">
              <a:solidFill>
                <a:schemeClr val="dk1"/>
              </a:solidFill>
              <a:latin typeface="Arial"/>
              <a:ea typeface="Arial"/>
              <a:cs typeface="Arial"/>
              <a:sym typeface="Arial"/>
            </a:endParaRPr>
          </a:p>
        </p:txBody>
      </p:sp>
      <p:pic>
        <p:nvPicPr>
          <p:cNvPr descr="Screen Clipping" id="285" name="Google Shape;285;p16"/>
          <p:cNvPicPr preferRelativeResize="0"/>
          <p:nvPr/>
        </p:nvPicPr>
        <p:blipFill rotWithShape="1">
          <a:blip r:embed="rId5">
            <a:alphaModFix/>
          </a:blip>
          <a:srcRect b="0" l="0" r="0" t="0"/>
          <a:stretch/>
        </p:blipFill>
        <p:spPr>
          <a:xfrm>
            <a:off x="2981481" y="4152900"/>
            <a:ext cx="12325037" cy="409469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289" name="Shape 289"/>
        <p:cNvGrpSpPr/>
        <p:nvPr/>
      </p:nvGrpSpPr>
      <p:grpSpPr>
        <a:xfrm>
          <a:off x="0" y="0"/>
          <a:ext cx="0" cy="0"/>
          <a:chOff x="0" y="0"/>
          <a:chExt cx="0" cy="0"/>
        </a:xfrm>
      </p:grpSpPr>
      <p:sp>
        <p:nvSpPr>
          <p:cNvPr id="290" name="Google Shape;290;p17"/>
          <p:cNvSpPr/>
          <p:nvPr/>
        </p:nvSpPr>
        <p:spPr>
          <a:xfrm rot="10800000">
            <a:off x="10542559" y="-4150923"/>
            <a:ext cx="9822161" cy="6226137"/>
          </a:xfrm>
          <a:custGeom>
            <a:rect b="b" l="l" r="r" t="t"/>
            <a:pathLst>
              <a:path extrusionOk="0" h="5372100" w="8474859">
                <a:moveTo>
                  <a:pt x="6924189" y="0"/>
                </a:moveTo>
                <a:lnTo>
                  <a:pt x="1550670" y="0"/>
                </a:lnTo>
                <a:lnTo>
                  <a:pt x="0" y="2686050"/>
                </a:lnTo>
                <a:lnTo>
                  <a:pt x="1550670" y="5372100"/>
                </a:lnTo>
                <a:lnTo>
                  <a:pt x="6924189" y="5372100"/>
                </a:lnTo>
                <a:lnTo>
                  <a:pt x="8474859" y="2686050"/>
                </a:lnTo>
                <a:lnTo>
                  <a:pt x="6924189" y="0"/>
                </a:lnTo>
                <a:close/>
              </a:path>
            </a:pathLst>
          </a:custGeom>
          <a:solidFill>
            <a:srgbClr val="004651"/>
          </a:solidFill>
          <a:ln>
            <a:noFill/>
          </a:ln>
        </p:spPr>
      </p:sp>
      <p:sp>
        <p:nvSpPr>
          <p:cNvPr id="291" name="Google Shape;291;p17"/>
          <p:cNvSpPr/>
          <p:nvPr/>
        </p:nvSpPr>
        <p:spPr>
          <a:xfrm>
            <a:off x="9959443" y="-865713"/>
            <a:ext cx="2695438" cy="2334501"/>
          </a:xfrm>
          <a:custGeom>
            <a:rect b="b" l="l" r="r" t="t"/>
            <a:pathLst>
              <a:path extrusionOk="0"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a:ln>
            <a:noFill/>
          </a:ln>
        </p:spPr>
      </p:sp>
      <p:sp>
        <p:nvSpPr>
          <p:cNvPr id="292" name="Google Shape;292;p17">
            <a:hlinkClick action="ppaction://hlinksldjump" r:id="rId3"/>
          </p:cNvPr>
          <p:cNvSpPr txBox="1"/>
          <p:nvPr/>
        </p:nvSpPr>
        <p:spPr>
          <a:xfrm>
            <a:off x="14467718" y="1165282"/>
            <a:ext cx="2942183" cy="282963"/>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1" lang="en-US" sz="1700">
                <a:solidFill>
                  <a:srgbClr val="F4F4F4"/>
                </a:solidFill>
                <a:latin typeface="Arial"/>
                <a:ea typeface="Arial"/>
                <a:cs typeface="Arial"/>
                <a:sym typeface="Arial"/>
              </a:rPr>
              <a:t>Quay lại Trang Nội Dung</a:t>
            </a:r>
            <a:endParaRPr b="1" sz="1700" u="sng">
              <a:solidFill>
                <a:srgbClr val="F4F4F4"/>
              </a:solidFill>
              <a:latin typeface="Arial"/>
              <a:ea typeface="Arial"/>
              <a:cs typeface="Arial"/>
              <a:sym typeface="Arial"/>
              <a:hlinkClick action="ppaction://hlinksldjump" r:id="rId4">
                <a:extLst>
                  <a:ext uri="{A12FA001-AC4F-418D-AE19-62706E023703}">
                    <ahyp:hlinkClr val="tx"/>
                  </a:ext>
                </a:extLst>
              </a:hlinkClick>
            </a:endParaRPr>
          </a:p>
        </p:txBody>
      </p:sp>
      <p:sp>
        <p:nvSpPr>
          <p:cNvPr id="293" name="Google Shape;293;p17"/>
          <p:cNvSpPr txBox="1"/>
          <p:nvPr/>
        </p:nvSpPr>
        <p:spPr>
          <a:xfrm>
            <a:off x="1090697" y="925675"/>
            <a:ext cx="8694396" cy="181588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800" u="none" strike="noStrike">
                <a:solidFill>
                  <a:srgbClr val="000000"/>
                </a:solidFill>
                <a:latin typeface="Arial"/>
                <a:ea typeface="Arial"/>
                <a:cs typeface="Arial"/>
                <a:sym typeface="Arial"/>
              </a:rPr>
              <a:t>Hierarchical-type charts: Sơ đồ cơ cấu tổ chức truyền thống có thể được sử dụng để hiển thị các vị trí và các mối quan hệ dạng đồ họa, từ trên xuống dựa vào bảng WBS.</a:t>
            </a:r>
            <a:endParaRPr sz="2800">
              <a:solidFill>
                <a:schemeClr val="dk1"/>
              </a:solidFill>
              <a:latin typeface="Arial"/>
              <a:ea typeface="Arial"/>
              <a:cs typeface="Arial"/>
              <a:sym typeface="Arial"/>
            </a:endParaRPr>
          </a:p>
        </p:txBody>
      </p:sp>
      <p:pic>
        <p:nvPicPr>
          <p:cNvPr descr="Screen Clipping" id="294" name="Google Shape;294;p17"/>
          <p:cNvPicPr preferRelativeResize="0"/>
          <p:nvPr/>
        </p:nvPicPr>
        <p:blipFill rotWithShape="1">
          <a:blip r:embed="rId5">
            <a:alphaModFix/>
          </a:blip>
          <a:srcRect b="0" l="0" r="0" t="0"/>
          <a:stretch/>
        </p:blipFill>
        <p:spPr>
          <a:xfrm>
            <a:off x="3144616" y="2923448"/>
            <a:ext cx="11998768" cy="643787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298" name="Shape 298"/>
        <p:cNvGrpSpPr/>
        <p:nvPr/>
      </p:nvGrpSpPr>
      <p:grpSpPr>
        <a:xfrm>
          <a:off x="0" y="0"/>
          <a:ext cx="0" cy="0"/>
          <a:chOff x="0" y="0"/>
          <a:chExt cx="0" cy="0"/>
        </a:xfrm>
      </p:grpSpPr>
      <p:sp>
        <p:nvSpPr>
          <p:cNvPr id="299" name="Google Shape;299;p18"/>
          <p:cNvSpPr/>
          <p:nvPr/>
        </p:nvSpPr>
        <p:spPr>
          <a:xfrm>
            <a:off x="13656338" y="5905500"/>
            <a:ext cx="12386" cy="402316"/>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8"/>
          <p:cNvSpPr/>
          <p:nvPr/>
        </p:nvSpPr>
        <p:spPr>
          <a:xfrm>
            <a:off x="13650144" y="6307816"/>
            <a:ext cx="2862650" cy="9928"/>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8"/>
          <p:cNvSpPr/>
          <p:nvPr/>
        </p:nvSpPr>
        <p:spPr>
          <a:xfrm>
            <a:off x="16506536" y="6314592"/>
            <a:ext cx="12386" cy="305192"/>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8"/>
          <p:cNvSpPr/>
          <p:nvPr/>
        </p:nvSpPr>
        <p:spPr>
          <a:xfrm>
            <a:off x="13649837" y="6314592"/>
            <a:ext cx="12386" cy="305192"/>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3" name="Google Shape;303;p18"/>
          <p:cNvGrpSpPr/>
          <p:nvPr/>
        </p:nvGrpSpPr>
        <p:grpSpPr>
          <a:xfrm>
            <a:off x="12578070" y="3416179"/>
            <a:ext cx="2144147" cy="1076095"/>
            <a:chOff x="0" y="-9525"/>
            <a:chExt cx="371119" cy="186256"/>
          </a:xfrm>
        </p:grpSpPr>
        <p:sp>
          <p:nvSpPr>
            <p:cNvPr id="304" name="Google Shape;304;p18"/>
            <p:cNvSpPr/>
            <p:nvPr/>
          </p:nvSpPr>
          <p:spPr>
            <a:xfrm>
              <a:off x="0" y="0"/>
              <a:ext cx="371119" cy="176731"/>
            </a:xfrm>
            <a:custGeom>
              <a:rect b="b" l="l" r="r" t="t"/>
              <a:pathLst>
                <a:path extrusionOk="0" h="176731" w="371119">
                  <a:moveTo>
                    <a:pt x="0" y="0"/>
                  </a:moveTo>
                  <a:lnTo>
                    <a:pt x="371119" y="0"/>
                  </a:lnTo>
                  <a:lnTo>
                    <a:pt x="371119" y="176731"/>
                  </a:lnTo>
                  <a:lnTo>
                    <a:pt x="0" y="176731"/>
                  </a:lnTo>
                  <a:close/>
                </a:path>
              </a:pathLst>
            </a:custGeom>
            <a:solidFill>
              <a:srgbClr val="00A181"/>
            </a:solidFill>
            <a:ln>
              <a:noFill/>
            </a:ln>
          </p:spPr>
        </p:sp>
        <p:sp>
          <p:nvSpPr>
            <p:cNvPr id="305" name="Google Shape;305;p18"/>
            <p:cNvSpPr txBox="1"/>
            <p:nvPr/>
          </p:nvSpPr>
          <p:spPr>
            <a:xfrm>
              <a:off x="0" y="-9525"/>
              <a:ext cx="371119" cy="186256"/>
            </a:xfrm>
            <a:prstGeom prst="rect">
              <a:avLst/>
            </a:prstGeom>
            <a:noFill/>
            <a:ln>
              <a:noFill/>
            </a:ln>
          </p:spPr>
          <p:txBody>
            <a:bodyPr anchorCtr="0" anchor="ctr" bIns="254000" lIns="254000" spcFirstLastPara="1" rIns="254000" wrap="square" tIns="254000">
              <a:noAutofit/>
            </a:bodyPr>
            <a:lstStyle/>
            <a:p>
              <a:pPr indent="0" lvl="0" marL="0" marR="0" rtl="0" algn="ctr">
                <a:lnSpc>
                  <a:spcPct val="81250"/>
                </a:lnSpc>
                <a:spcBef>
                  <a:spcPts val="0"/>
                </a:spcBef>
                <a:spcAft>
                  <a:spcPts val="0"/>
                </a:spcAft>
                <a:buNone/>
              </a:pPr>
              <a:r>
                <a:rPr b="1" lang="en-US" sz="2400">
                  <a:solidFill>
                    <a:srgbClr val="F4F4F4"/>
                  </a:solidFill>
                  <a:latin typeface="Ultra"/>
                  <a:ea typeface="Ultra"/>
                  <a:cs typeface="Ultra"/>
                  <a:sym typeface="Ultra"/>
                </a:rPr>
                <a:t>Project</a:t>
              </a:r>
              <a:endParaRPr/>
            </a:p>
            <a:p>
              <a:pPr indent="0" lvl="0" marL="0" marR="0" rtl="0" algn="ctr">
                <a:lnSpc>
                  <a:spcPct val="81250"/>
                </a:lnSpc>
                <a:spcBef>
                  <a:spcPts val="0"/>
                </a:spcBef>
                <a:spcAft>
                  <a:spcPts val="0"/>
                </a:spcAft>
                <a:buNone/>
              </a:pPr>
              <a:r>
                <a:rPr b="1" lang="en-US" sz="2400">
                  <a:solidFill>
                    <a:srgbClr val="F4F4F4"/>
                  </a:solidFill>
                  <a:latin typeface="Ultra"/>
                  <a:ea typeface="Ultra"/>
                  <a:cs typeface="Ultra"/>
                  <a:sym typeface="Ultra"/>
                </a:rPr>
                <a:t>Manager</a:t>
              </a:r>
              <a:endParaRPr/>
            </a:p>
            <a:p>
              <a:pPr indent="0" lvl="0" marL="0" marR="0" rtl="0" algn="ctr">
                <a:lnSpc>
                  <a:spcPct val="81250"/>
                </a:lnSpc>
                <a:spcBef>
                  <a:spcPts val="0"/>
                </a:spcBef>
                <a:spcAft>
                  <a:spcPts val="0"/>
                </a:spcAft>
                <a:buNone/>
              </a:pPr>
              <a:r>
                <a:rPr b="1" lang="en-US" sz="2400">
                  <a:solidFill>
                    <a:srgbClr val="F4F4F4"/>
                  </a:solidFill>
                  <a:latin typeface="Ultra"/>
                  <a:ea typeface="Ultra"/>
                  <a:cs typeface="Ultra"/>
                  <a:sym typeface="Ultra"/>
                </a:rPr>
                <a:t>(Hằng)</a:t>
              </a:r>
              <a:endParaRPr b="1" sz="2400">
                <a:solidFill>
                  <a:srgbClr val="F4F4F4"/>
                </a:solidFill>
                <a:latin typeface="Arial"/>
                <a:ea typeface="Arial"/>
                <a:cs typeface="Arial"/>
                <a:sym typeface="Arial"/>
              </a:endParaRPr>
            </a:p>
          </p:txBody>
        </p:sp>
      </p:grpSp>
      <p:grpSp>
        <p:nvGrpSpPr>
          <p:cNvPr id="306" name="Google Shape;306;p18"/>
          <p:cNvGrpSpPr/>
          <p:nvPr/>
        </p:nvGrpSpPr>
        <p:grpSpPr>
          <a:xfrm>
            <a:off x="12593431" y="6564753"/>
            <a:ext cx="2144147" cy="1230607"/>
            <a:chOff x="0" y="-9525"/>
            <a:chExt cx="371119" cy="212999"/>
          </a:xfrm>
        </p:grpSpPr>
        <p:sp>
          <p:nvSpPr>
            <p:cNvPr id="307" name="Google Shape;307;p18"/>
            <p:cNvSpPr/>
            <p:nvPr/>
          </p:nvSpPr>
          <p:spPr>
            <a:xfrm>
              <a:off x="0" y="0"/>
              <a:ext cx="371119" cy="203474"/>
            </a:xfrm>
            <a:custGeom>
              <a:rect b="b" l="l" r="r" t="t"/>
              <a:pathLst>
                <a:path extrusionOk="0" h="203474" w="371119">
                  <a:moveTo>
                    <a:pt x="0" y="0"/>
                  </a:moveTo>
                  <a:lnTo>
                    <a:pt x="371119" y="0"/>
                  </a:lnTo>
                  <a:lnTo>
                    <a:pt x="371119" y="203474"/>
                  </a:lnTo>
                  <a:lnTo>
                    <a:pt x="0" y="203474"/>
                  </a:lnTo>
                  <a:close/>
                </a:path>
              </a:pathLst>
            </a:custGeom>
            <a:solidFill>
              <a:srgbClr val="A4E473"/>
            </a:solidFill>
            <a:ln>
              <a:noFill/>
            </a:ln>
          </p:spPr>
        </p:sp>
        <p:sp>
          <p:nvSpPr>
            <p:cNvPr id="308" name="Google Shape;308;p18"/>
            <p:cNvSpPr txBox="1"/>
            <p:nvPr/>
          </p:nvSpPr>
          <p:spPr>
            <a:xfrm>
              <a:off x="0" y="-9525"/>
              <a:ext cx="371119" cy="212999"/>
            </a:xfrm>
            <a:prstGeom prst="rect">
              <a:avLst/>
            </a:prstGeom>
            <a:noFill/>
            <a:ln>
              <a:noFill/>
            </a:ln>
          </p:spPr>
          <p:txBody>
            <a:bodyPr anchorCtr="0" anchor="ctr" bIns="254000" lIns="254000" spcFirstLastPara="1" rIns="254000" wrap="square" tIns="254000">
              <a:noAutofit/>
            </a:bodyPr>
            <a:lstStyle/>
            <a:p>
              <a:pPr indent="0" lvl="0" marL="0" marR="0" rtl="0" algn="ctr">
                <a:lnSpc>
                  <a:spcPct val="81250"/>
                </a:lnSpc>
                <a:spcBef>
                  <a:spcPts val="0"/>
                </a:spcBef>
                <a:spcAft>
                  <a:spcPts val="0"/>
                </a:spcAft>
                <a:buNone/>
              </a:pPr>
              <a:r>
                <a:rPr b="1" lang="en-US" sz="2400">
                  <a:solidFill>
                    <a:srgbClr val="000000"/>
                  </a:solidFill>
                  <a:latin typeface="Ultra"/>
                  <a:ea typeface="Ultra"/>
                  <a:cs typeface="Ultra"/>
                  <a:sym typeface="Ultra"/>
                </a:rPr>
                <a:t>Designer</a:t>
              </a:r>
              <a:endParaRPr/>
            </a:p>
            <a:p>
              <a:pPr indent="0" lvl="0" marL="0" marR="0" rtl="0" algn="ctr">
                <a:lnSpc>
                  <a:spcPct val="81250"/>
                </a:lnSpc>
                <a:spcBef>
                  <a:spcPts val="0"/>
                </a:spcBef>
                <a:spcAft>
                  <a:spcPts val="0"/>
                </a:spcAft>
                <a:buNone/>
              </a:pPr>
              <a:r>
                <a:rPr b="1" lang="en-US" sz="2400">
                  <a:solidFill>
                    <a:srgbClr val="000000"/>
                  </a:solidFill>
                  <a:latin typeface="Ultra"/>
                  <a:ea typeface="Ultra"/>
                  <a:cs typeface="Ultra"/>
                  <a:sym typeface="Ultra"/>
                </a:rPr>
                <a:t>(Hằng)</a:t>
              </a:r>
              <a:endParaRPr b="1" sz="2400">
                <a:solidFill>
                  <a:srgbClr val="000000"/>
                </a:solidFill>
                <a:latin typeface="Arial"/>
                <a:ea typeface="Arial"/>
                <a:cs typeface="Arial"/>
                <a:sym typeface="Arial"/>
              </a:endParaRPr>
            </a:p>
          </p:txBody>
        </p:sp>
      </p:grpSp>
      <p:grpSp>
        <p:nvGrpSpPr>
          <p:cNvPr id="309" name="Google Shape;309;p18"/>
          <p:cNvGrpSpPr/>
          <p:nvPr/>
        </p:nvGrpSpPr>
        <p:grpSpPr>
          <a:xfrm>
            <a:off x="15437745" y="6564753"/>
            <a:ext cx="2144147" cy="1230607"/>
            <a:chOff x="0" y="-9525"/>
            <a:chExt cx="371119" cy="212999"/>
          </a:xfrm>
        </p:grpSpPr>
        <p:sp>
          <p:nvSpPr>
            <p:cNvPr id="310" name="Google Shape;310;p18"/>
            <p:cNvSpPr/>
            <p:nvPr/>
          </p:nvSpPr>
          <p:spPr>
            <a:xfrm>
              <a:off x="0" y="0"/>
              <a:ext cx="371119" cy="203474"/>
            </a:xfrm>
            <a:custGeom>
              <a:rect b="b" l="l" r="r" t="t"/>
              <a:pathLst>
                <a:path extrusionOk="0" h="203474" w="371119">
                  <a:moveTo>
                    <a:pt x="0" y="0"/>
                  </a:moveTo>
                  <a:lnTo>
                    <a:pt x="371119" y="0"/>
                  </a:lnTo>
                  <a:lnTo>
                    <a:pt x="371119" y="203474"/>
                  </a:lnTo>
                  <a:lnTo>
                    <a:pt x="0" y="203474"/>
                  </a:lnTo>
                  <a:close/>
                </a:path>
              </a:pathLst>
            </a:custGeom>
            <a:solidFill>
              <a:srgbClr val="A4E473"/>
            </a:solidFill>
            <a:ln>
              <a:noFill/>
            </a:ln>
          </p:spPr>
        </p:sp>
        <p:sp>
          <p:nvSpPr>
            <p:cNvPr id="311" name="Google Shape;311;p18"/>
            <p:cNvSpPr txBox="1"/>
            <p:nvPr/>
          </p:nvSpPr>
          <p:spPr>
            <a:xfrm>
              <a:off x="0" y="-9525"/>
              <a:ext cx="371119" cy="212999"/>
            </a:xfrm>
            <a:prstGeom prst="rect">
              <a:avLst/>
            </a:prstGeom>
            <a:noFill/>
            <a:ln>
              <a:noFill/>
            </a:ln>
          </p:spPr>
          <p:txBody>
            <a:bodyPr anchorCtr="0" anchor="ctr" bIns="254000" lIns="254000" spcFirstLastPara="1" rIns="254000" wrap="square" tIns="254000">
              <a:noAutofit/>
            </a:bodyPr>
            <a:lstStyle/>
            <a:p>
              <a:pPr indent="0" lvl="0" marL="0" marR="0" rtl="0" algn="ctr">
                <a:lnSpc>
                  <a:spcPct val="81250"/>
                </a:lnSpc>
                <a:spcBef>
                  <a:spcPts val="0"/>
                </a:spcBef>
                <a:spcAft>
                  <a:spcPts val="0"/>
                </a:spcAft>
                <a:buNone/>
              </a:pPr>
              <a:r>
                <a:rPr b="1" lang="en-US" sz="2400">
                  <a:solidFill>
                    <a:srgbClr val="000000"/>
                  </a:solidFill>
                  <a:latin typeface="Ultra"/>
                  <a:ea typeface="Ultra"/>
                  <a:cs typeface="Ultra"/>
                  <a:sym typeface="Ultra"/>
                </a:rPr>
                <a:t>Tester/QA</a:t>
              </a:r>
              <a:endParaRPr/>
            </a:p>
            <a:p>
              <a:pPr indent="0" lvl="0" marL="0" marR="0" rtl="0" algn="ctr">
                <a:lnSpc>
                  <a:spcPct val="81250"/>
                </a:lnSpc>
                <a:spcBef>
                  <a:spcPts val="0"/>
                </a:spcBef>
                <a:spcAft>
                  <a:spcPts val="0"/>
                </a:spcAft>
                <a:buNone/>
              </a:pPr>
              <a:r>
                <a:rPr b="1" lang="en-US" sz="2400">
                  <a:solidFill>
                    <a:srgbClr val="000000"/>
                  </a:solidFill>
                  <a:latin typeface="Ultra"/>
                  <a:ea typeface="Ultra"/>
                  <a:cs typeface="Ultra"/>
                  <a:sym typeface="Ultra"/>
                </a:rPr>
                <a:t>(Thanh)</a:t>
              </a:r>
              <a:endParaRPr b="1" sz="2400">
                <a:solidFill>
                  <a:srgbClr val="000000"/>
                </a:solidFill>
                <a:latin typeface="Arial"/>
                <a:ea typeface="Arial"/>
                <a:cs typeface="Arial"/>
                <a:sym typeface="Arial"/>
              </a:endParaRPr>
            </a:p>
          </p:txBody>
        </p:sp>
      </p:grpSp>
      <p:sp>
        <p:nvSpPr>
          <p:cNvPr id="312" name="Google Shape;312;p18"/>
          <p:cNvSpPr/>
          <p:nvPr/>
        </p:nvSpPr>
        <p:spPr>
          <a:xfrm rot="10800000">
            <a:off x="10542559" y="-4150923"/>
            <a:ext cx="9822161" cy="6226137"/>
          </a:xfrm>
          <a:custGeom>
            <a:rect b="b" l="l" r="r" t="t"/>
            <a:pathLst>
              <a:path extrusionOk="0" h="5372100" w="8474859">
                <a:moveTo>
                  <a:pt x="6924189" y="0"/>
                </a:moveTo>
                <a:lnTo>
                  <a:pt x="1550670" y="0"/>
                </a:lnTo>
                <a:lnTo>
                  <a:pt x="0" y="2686050"/>
                </a:lnTo>
                <a:lnTo>
                  <a:pt x="1550670" y="5372100"/>
                </a:lnTo>
                <a:lnTo>
                  <a:pt x="6924189" y="5372100"/>
                </a:lnTo>
                <a:lnTo>
                  <a:pt x="8474859" y="2686050"/>
                </a:lnTo>
                <a:lnTo>
                  <a:pt x="6924189" y="0"/>
                </a:lnTo>
                <a:close/>
              </a:path>
            </a:pathLst>
          </a:custGeom>
          <a:solidFill>
            <a:srgbClr val="004651"/>
          </a:solidFill>
          <a:ln>
            <a:noFill/>
          </a:ln>
        </p:spPr>
      </p:sp>
      <p:sp>
        <p:nvSpPr>
          <p:cNvPr id="313" name="Google Shape;313;p18"/>
          <p:cNvSpPr/>
          <p:nvPr/>
        </p:nvSpPr>
        <p:spPr>
          <a:xfrm>
            <a:off x="9959443" y="-865713"/>
            <a:ext cx="2695438" cy="2334501"/>
          </a:xfrm>
          <a:custGeom>
            <a:rect b="b" l="l" r="r" t="t"/>
            <a:pathLst>
              <a:path extrusionOk="0"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a:ln>
            <a:noFill/>
          </a:ln>
        </p:spPr>
      </p:sp>
      <p:sp>
        <p:nvSpPr>
          <p:cNvPr id="314" name="Google Shape;314;p18">
            <a:hlinkClick action="ppaction://hlinksldjump" r:id="rId3"/>
          </p:cNvPr>
          <p:cNvSpPr txBox="1"/>
          <p:nvPr/>
        </p:nvSpPr>
        <p:spPr>
          <a:xfrm>
            <a:off x="14467718" y="1165282"/>
            <a:ext cx="2942183" cy="282963"/>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1" lang="en-US" sz="1700">
                <a:solidFill>
                  <a:srgbClr val="F4F4F4"/>
                </a:solidFill>
                <a:latin typeface="Arial"/>
                <a:ea typeface="Arial"/>
                <a:cs typeface="Arial"/>
                <a:sym typeface="Arial"/>
              </a:rPr>
              <a:t>Quay lại Trang Chương trình</a:t>
            </a:r>
            <a:endParaRPr b="1" sz="1700" u="sng">
              <a:solidFill>
                <a:srgbClr val="F4F4F4"/>
              </a:solidFill>
              <a:latin typeface="Arial"/>
              <a:ea typeface="Arial"/>
              <a:cs typeface="Arial"/>
              <a:sym typeface="Arial"/>
              <a:hlinkClick action="ppaction://hlinksldjump" r:id="rId4">
                <a:extLst>
                  <a:ext uri="{A12FA001-AC4F-418D-AE19-62706E023703}">
                    <ahyp:hlinkClr val="tx"/>
                  </a:ext>
                </a:extLst>
              </a:hlinkClick>
            </a:endParaRPr>
          </a:p>
        </p:txBody>
      </p:sp>
      <p:grpSp>
        <p:nvGrpSpPr>
          <p:cNvPr id="315" name="Google Shape;315;p18"/>
          <p:cNvGrpSpPr/>
          <p:nvPr/>
        </p:nvGrpSpPr>
        <p:grpSpPr>
          <a:xfrm>
            <a:off x="12590457" y="4837808"/>
            <a:ext cx="2144147" cy="1076095"/>
            <a:chOff x="0" y="-9525"/>
            <a:chExt cx="371119" cy="186256"/>
          </a:xfrm>
        </p:grpSpPr>
        <p:sp>
          <p:nvSpPr>
            <p:cNvPr id="316" name="Google Shape;316;p18"/>
            <p:cNvSpPr/>
            <p:nvPr/>
          </p:nvSpPr>
          <p:spPr>
            <a:xfrm>
              <a:off x="0" y="0"/>
              <a:ext cx="371119" cy="176731"/>
            </a:xfrm>
            <a:custGeom>
              <a:rect b="b" l="l" r="r" t="t"/>
              <a:pathLst>
                <a:path extrusionOk="0" h="176731" w="371119">
                  <a:moveTo>
                    <a:pt x="0" y="0"/>
                  </a:moveTo>
                  <a:lnTo>
                    <a:pt x="371119" y="0"/>
                  </a:lnTo>
                  <a:lnTo>
                    <a:pt x="371119" y="176731"/>
                  </a:lnTo>
                  <a:lnTo>
                    <a:pt x="0" y="176731"/>
                  </a:lnTo>
                  <a:close/>
                </a:path>
              </a:pathLst>
            </a:custGeom>
            <a:solidFill>
              <a:srgbClr val="00A181"/>
            </a:solidFill>
            <a:ln>
              <a:noFill/>
            </a:ln>
          </p:spPr>
        </p:sp>
        <p:sp>
          <p:nvSpPr>
            <p:cNvPr id="317" name="Google Shape;317;p18"/>
            <p:cNvSpPr txBox="1"/>
            <p:nvPr/>
          </p:nvSpPr>
          <p:spPr>
            <a:xfrm>
              <a:off x="0" y="-9525"/>
              <a:ext cx="371119" cy="186256"/>
            </a:xfrm>
            <a:prstGeom prst="rect">
              <a:avLst/>
            </a:prstGeom>
            <a:noFill/>
            <a:ln>
              <a:noFill/>
            </a:ln>
          </p:spPr>
          <p:txBody>
            <a:bodyPr anchorCtr="0" anchor="ctr" bIns="254000" lIns="254000" spcFirstLastPara="1" rIns="254000" wrap="square" tIns="254000">
              <a:noAutofit/>
            </a:bodyPr>
            <a:lstStyle/>
            <a:p>
              <a:pPr indent="0" lvl="0" marL="0" marR="0" rtl="0" algn="ctr">
                <a:lnSpc>
                  <a:spcPct val="81250"/>
                </a:lnSpc>
                <a:spcBef>
                  <a:spcPts val="0"/>
                </a:spcBef>
                <a:spcAft>
                  <a:spcPts val="0"/>
                </a:spcAft>
                <a:buNone/>
              </a:pPr>
              <a:r>
                <a:rPr b="1" lang="en-US" sz="2400">
                  <a:solidFill>
                    <a:srgbClr val="F4F4F4"/>
                  </a:solidFill>
                  <a:latin typeface="Ultra"/>
                  <a:ea typeface="Ultra"/>
                  <a:cs typeface="Ultra"/>
                  <a:sym typeface="Ultra"/>
                </a:rPr>
                <a:t>BA</a:t>
              </a:r>
              <a:endParaRPr/>
            </a:p>
            <a:p>
              <a:pPr indent="0" lvl="0" marL="0" marR="0" rtl="0" algn="ctr">
                <a:lnSpc>
                  <a:spcPct val="81250"/>
                </a:lnSpc>
                <a:spcBef>
                  <a:spcPts val="0"/>
                </a:spcBef>
                <a:spcAft>
                  <a:spcPts val="0"/>
                </a:spcAft>
                <a:buNone/>
              </a:pPr>
              <a:r>
                <a:rPr b="1" lang="en-US" sz="2400">
                  <a:solidFill>
                    <a:srgbClr val="F4F4F4"/>
                  </a:solidFill>
                  <a:latin typeface="Ultra"/>
                  <a:ea typeface="Ultra"/>
                  <a:cs typeface="Ultra"/>
                  <a:sym typeface="Ultra"/>
                </a:rPr>
                <a:t>(Hằng)</a:t>
              </a:r>
              <a:endParaRPr b="1" sz="2400">
                <a:solidFill>
                  <a:srgbClr val="F4F4F4"/>
                </a:solidFill>
                <a:latin typeface="Arial"/>
                <a:ea typeface="Arial"/>
                <a:cs typeface="Arial"/>
                <a:sym typeface="Arial"/>
              </a:endParaRPr>
            </a:p>
          </p:txBody>
        </p:sp>
      </p:grpSp>
      <p:sp>
        <p:nvSpPr>
          <p:cNvPr id="318" name="Google Shape;318;p18"/>
          <p:cNvSpPr/>
          <p:nvPr/>
        </p:nvSpPr>
        <p:spPr>
          <a:xfrm>
            <a:off x="13637758" y="4497207"/>
            <a:ext cx="12386" cy="402316"/>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9" name="Google Shape;319;p18"/>
          <p:cNvGrpSpPr/>
          <p:nvPr/>
        </p:nvGrpSpPr>
        <p:grpSpPr>
          <a:xfrm>
            <a:off x="8795434" y="6559053"/>
            <a:ext cx="3082164" cy="1230607"/>
            <a:chOff x="-155925" y="-9525"/>
            <a:chExt cx="527044" cy="212999"/>
          </a:xfrm>
        </p:grpSpPr>
        <p:sp>
          <p:nvSpPr>
            <p:cNvPr id="320" name="Google Shape;320;p18"/>
            <p:cNvSpPr/>
            <p:nvPr/>
          </p:nvSpPr>
          <p:spPr>
            <a:xfrm>
              <a:off x="-155925" y="0"/>
              <a:ext cx="514362" cy="203474"/>
            </a:xfrm>
            <a:custGeom>
              <a:rect b="b" l="l" r="r" t="t"/>
              <a:pathLst>
                <a:path extrusionOk="0" h="203474" w="371119">
                  <a:moveTo>
                    <a:pt x="0" y="0"/>
                  </a:moveTo>
                  <a:lnTo>
                    <a:pt x="371119" y="0"/>
                  </a:lnTo>
                  <a:lnTo>
                    <a:pt x="371119" y="203474"/>
                  </a:lnTo>
                  <a:lnTo>
                    <a:pt x="0" y="203474"/>
                  </a:lnTo>
                  <a:close/>
                </a:path>
              </a:pathLst>
            </a:custGeom>
            <a:solidFill>
              <a:srgbClr val="A4E473"/>
            </a:solidFill>
            <a:ln>
              <a:noFill/>
            </a:ln>
          </p:spPr>
        </p:sp>
        <p:sp>
          <p:nvSpPr>
            <p:cNvPr id="321" name="Google Shape;321;p18"/>
            <p:cNvSpPr txBox="1"/>
            <p:nvPr/>
          </p:nvSpPr>
          <p:spPr>
            <a:xfrm>
              <a:off x="-153781" y="-9525"/>
              <a:ext cx="524900" cy="212999"/>
            </a:xfrm>
            <a:prstGeom prst="rect">
              <a:avLst/>
            </a:prstGeom>
            <a:noFill/>
            <a:ln>
              <a:noFill/>
            </a:ln>
          </p:spPr>
          <p:txBody>
            <a:bodyPr anchorCtr="0" anchor="ctr" bIns="254000" lIns="254000" spcFirstLastPara="1" rIns="254000" wrap="square" tIns="254000">
              <a:noAutofit/>
            </a:bodyPr>
            <a:lstStyle/>
            <a:p>
              <a:pPr indent="0" lvl="0" marL="0" marR="0" rtl="0" algn="ctr">
                <a:lnSpc>
                  <a:spcPct val="81250"/>
                </a:lnSpc>
                <a:spcBef>
                  <a:spcPts val="0"/>
                </a:spcBef>
                <a:spcAft>
                  <a:spcPts val="0"/>
                </a:spcAft>
                <a:buNone/>
              </a:pPr>
              <a:r>
                <a:rPr b="1" lang="en-US" sz="2400">
                  <a:solidFill>
                    <a:srgbClr val="000000"/>
                  </a:solidFill>
                  <a:latin typeface="Ultra"/>
                  <a:ea typeface="Ultra"/>
                  <a:cs typeface="Ultra"/>
                  <a:sym typeface="Ultra"/>
                </a:rPr>
                <a:t>Kỹ Sư Develop</a:t>
              </a:r>
              <a:endParaRPr/>
            </a:p>
            <a:p>
              <a:pPr indent="0" lvl="0" marL="0" marR="0" rtl="0" algn="ctr">
                <a:lnSpc>
                  <a:spcPct val="81250"/>
                </a:lnSpc>
                <a:spcBef>
                  <a:spcPts val="0"/>
                </a:spcBef>
                <a:spcAft>
                  <a:spcPts val="0"/>
                </a:spcAft>
                <a:buNone/>
              </a:pPr>
              <a:r>
                <a:rPr b="1" lang="en-US" sz="2400">
                  <a:solidFill>
                    <a:srgbClr val="000000"/>
                  </a:solidFill>
                  <a:latin typeface="Ultra"/>
                  <a:ea typeface="Ultra"/>
                  <a:cs typeface="Ultra"/>
                  <a:sym typeface="Ultra"/>
                </a:rPr>
                <a:t>(Hằng – Thanh)</a:t>
              </a:r>
              <a:endParaRPr b="1" sz="2400">
                <a:solidFill>
                  <a:srgbClr val="000000"/>
                </a:solidFill>
                <a:latin typeface="Arial"/>
                <a:ea typeface="Arial"/>
                <a:cs typeface="Arial"/>
                <a:sym typeface="Arial"/>
              </a:endParaRPr>
            </a:p>
          </p:txBody>
        </p:sp>
      </p:grpSp>
      <p:sp>
        <p:nvSpPr>
          <p:cNvPr id="322" name="Google Shape;322;p18"/>
          <p:cNvSpPr/>
          <p:nvPr/>
        </p:nvSpPr>
        <p:spPr>
          <a:xfrm>
            <a:off x="10783854" y="6308891"/>
            <a:ext cx="12386" cy="305192"/>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8"/>
          <p:cNvSpPr/>
          <p:nvPr/>
        </p:nvSpPr>
        <p:spPr>
          <a:xfrm>
            <a:off x="10790474" y="6307213"/>
            <a:ext cx="2862650" cy="9928"/>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8"/>
          <p:cNvSpPr txBox="1"/>
          <p:nvPr/>
        </p:nvSpPr>
        <p:spPr>
          <a:xfrm>
            <a:off x="736508" y="682734"/>
            <a:ext cx="8058925" cy="9130705"/>
          </a:xfrm>
          <a:prstGeom prst="rect">
            <a:avLst/>
          </a:prstGeom>
          <a:noFill/>
          <a:ln>
            <a:noFill/>
          </a:ln>
        </p:spPr>
        <p:txBody>
          <a:bodyPr anchorCtr="0" anchor="t" bIns="45700" lIns="91425" spcFirstLastPara="1" rIns="91425" wrap="square" tIns="45700">
            <a:spAutoFit/>
          </a:bodyPr>
          <a:lstStyle/>
          <a:p>
            <a:pPr indent="-228600" lvl="0" marL="685800" marR="0" rtl="0" algn="l">
              <a:spcBef>
                <a:spcPts val="0"/>
              </a:spcBef>
              <a:spcAft>
                <a:spcPts val="0"/>
              </a:spcAft>
              <a:buNone/>
            </a:pPr>
            <a:r>
              <a:rPr b="1" i="0" lang="en-US" sz="3200" u="none" strike="noStrike">
                <a:solidFill>
                  <a:srgbClr val="31859B"/>
                </a:solidFill>
                <a:latin typeface="Arial"/>
                <a:ea typeface="Arial"/>
                <a:cs typeface="Arial"/>
                <a:sym typeface="Arial"/>
              </a:rPr>
              <a:t>Giải thích vai trò trong sơ đồ phân cấp</a:t>
            </a:r>
            <a:endParaRPr b="1" sz="3200">
              <a:solidFill>
                <a:srgbClr val="31859B"/>
              </a:solidFill>
              <a:latin typeface="Arial"/>
              <a:ea typeface="Arial"/>
              <a:cs typeface="Arial"/>
              <a:sym typeface="Arial"/>
            </a:endParaRPr>
          </a:p>
          <a:p>
            <a:pPr indent="0" lvl="0" marL="0" marR="0" rtl="0" algn="just">
              <a:spcBef>
                <a:spcPts val="1600"/>
              </a:spcBef>
              <a:spcAft>
                <a:spcPts val="0"/>
              </a:spcAft>
              <a:buNone/>
            </a:pPr>
            <a:r>
              <a:rPr b="1" i="0" lang="en-US" sz="2800" u="none" strike="noStrike">
                <a:solidFill>
                  <a:srgbClr val="31859B"/>
                </a:solidFill>
                <a:latin typeface="Arial"/>
                <a:ea typeface="Arial"/>
                <a:cs typeface="Arial"/>
                <a:sym typeface="Arial"/>
              </a:rPr>
              <a:t>- Project Manager (Hằng): </a:t>
            </a:r>
            <a:r>
              <a:rPr lang="en-US" sz="2800" u="none" strike="noStrike">
                <a:solidFill>
                  <a:schemeClr val="dk1"/>
                </a:solidFill>
                <a:latin typeface="Arial"/>
                <a:ea typeface="Arial"/>
                <a:cs typeface="Arial"/>
                <a:sym typeface="Arial"/>
              </a:rPr>
              <a:t>Điều phối tất cả các hoạt động trong dự án, quản lý tiến độ, đảm bảo sự phối hợp giữa các thành viên và giải quyết các vấn đề phát sinh.</a:t>
            </a:r>
            <a:endParaRPr/>
          </a:p>
          <a:p>
            <a:pPr indent="0" lvl="0" marL="0" marR="0" rtl="0" algn="just">
              <a:spcBef>
                <a:spcPts val="0"/>
              </a:spcBef>
              <a:spcAft>
                <a:spcPts val="0"/>
              </a:spcAft>
              <a:buNone/>
            </a:pPr>
            <a:r>
              <a:rPr b="1" i="0" lang="en-US" sz="2800" u="none" strike="noStrike">
                <a:solidFill>
                  <a:srgbClr val="31859B"/>
                </a:solidFill>
                <a:latin typeface="Arial"/>
                <a:ea typeface="Arial"/>
                <a:cs typeface="Arial"/>
                <a:sym typeface="Arial"/>
              </a:rPr>
              <a:t>- BA (Hằng): </a:t>
            </a:r>
            <a:r>
              <a:rPr i="0" lang="en-US" sz="2800" u="none" strike="noStrike">
                <a:solidFill>
                  <a:schemeClr val="dk1"/>
                </a:solidFill>
                <a:latin typeface="Arial"/>
                <a:ea typeface="Arial"/>
                <a:cs typeface="Arial"/>
                <a:sym typeface="Arial"/>
              </a:rPr>
              <a:t>Phân tích yêu cầu từ các bên liên quan, tạo tài liệu đặc tả yêu cầu, và đánh giá các yêu cầu liên quan để triển khai.</a:t>
            </a:r>
            <a:endParaRPr/>
          </a:p>
          <a:p>
            <a:pPr indent="0" lvl="0" marL="0" marR="0" rtl="0" algn="just">
              <a:spcBef>
                <a:spcPts val="0"/>
              </a:spcBef>
              <a:spcAft>
                <a:spcPts val="0"/>
              </a:spcAft>
              <a:buNone/>
            </a:pPr>
            <a:r>
              <a:rPr b="1" i="0" lang="en-US" sz="2800" u="none" strike="noStrike">
                <a:solidFill>
                  <a:srgbClr val="31859B"/>
                </a:solidFill>
                <a:latin typeface="Arial"/>
                <a:ea typeface="Arial"/>
                <a:cs typeface="Arial"/>
                <a:sym typeface="Arial"/>
              </a:rPr>
              <a:t>- Dev (Hằng - Thanh): </a:t>
            </a:r>
            <a:r>
              <a:rPr i="0" lang="en-US" sz="2800" u="none" strike="noStrike">
                <a:solidFill>
                  <a:schemeClr val="dk1"/>
                </a:solidFill>
                <a:latin typeface="Arial"/>
                <a:ea typeface="Arial"/>
                <a:cs typeface="Arial"/>
                <a:sym typeface="Arial"/>
              </a:rPr>
              <a:t>Phụ trách xây dựng hệ thống nhận diện chữ số, từ phát triển mô hình, xây dựng API đến tích hợp hệ thống.</a:t>
            </a:r>
            <a:endParaRPr/>
          </a:p>
          <a:p>
            <a:pPr indent="0" lvl="0" marL="0" marR="0" rtl="0" algn="just">
              <a:spcBef>
                <a:spcPts val="0"/>
              </a:spcBef>
              <a:spcAft>
                <a:spcPts val="0"/>
              </a:spcAft>
              <a:buNone/>
            </a:pPr>
            <a:r>
              <a:rPr b="1" i="0" lang="en-US" sz="2800" u="none" strike="noStrike">
                <a:solidFill>
                  <a:srgbClr val="31859B"/>
                </a:solidFill>
                <a:latin typeface="Arial"/>
                <a:ea typeface="Arial"/>
                <a:cs typeface="Arial"/>
                <a:sym typeface="Arial"/>
              </a:rPr>
              <a:t>- Designer (Nguyễn Thị Thanh Hằng): </a:t>
            </a:r>
            <a:r>
              <a:rPr i="0" lang="en-US" sz="2800" u="none" strike="noStrike">
                <a:solidFill>
                  <a:schemeClr val="dk1"/>
                </a:solidFill>
                <a:latin typeface="Arial"/>
                <a:ea typeface="Arial"/>
                <a:cs typeface="Arial"/>
                <a:sym typeface="Arial"/>
              </a:rPr>
              <a:t>Thiết kế giao diện website sao cho thân thiện, trực quan và đảm bảo trải nghiệm tốt nhất cho người dùng.</a:t>
            </a:r>
            <a:endParaRPr/>
          </a:p>
          <a:p>
            <a:pPr indent="0" lvl="0" marL="0" marR="0" rtl="0" algn="just">
              <a:spcBef>
                <a:spcPts val="0"/>
              </a:spcBef>
              <a:spcAft>
                <a:spcPts val="0"/>
              </a:spcAft>
              <a:buNone/>
            </a:pPr>
            <a:r>
              <a:rPr b="1" i="0" lang="en-US" sz="2800" u="none" strike="noStrike">
                <a:solidFill>
                  <a:srgbClr val="31859B"/>
                </a:solidFill>
                <a:latin typeface="Arial"/>
                <a:ea typeface="Arial"/>
                <a:cs typeface="Arial"/>
                <a:sym typeface="Arial"/>
              </a:rPr>
              <a:t>- Tester/QA (Phan Thúy Thanh):</a:t>
            </a:r>
            <a:endParaRPr/>
          </a:p>
          <a:p>
            <a:pPr indent="0" lvl="1" marL="457200" marR="0" rtl="0" algn="just">
              <a:spcBef>
                <a:spcPts val="0"/>
              </a:spcBef>
              <a:spcAft>
                <a:spcPts val="0"/>
              </a:spcAft>
              <a:buNone/>
            </a:pPr>
            <a:r>
              <a:rPr b="0" i="0" lang="en-US" sz="2800" u="none" cap="none" strike="noStrike">
                <a:solidFill>
                  <a:schemeClr val="dk1"/>
                </a:solidFill>
                <a:latin typeface="Arial"/>
                <a:ea typeface="Arial"/>
                <a:cs typeface="Arial"/>
                <a:sym typeface="Arial"/>
              </a:rPr>
              <a:t>+ Tester: Thực hiện kiểm thử tính năng, giao diện và hiệu suất hệ thống.</a:t>
            </a:r>
            <a:endParaRPr/>
          </a:p>
          <a:p>
            <a:pPr indent="0" lvl="1" marL="457200" marR="0" rtl="0" algn="just">
              <a:spcBef>
                <a:spcPts val="1200"/>
              </a:spcBef>
              <a:spcAft>
                <a:spcPts val="0"/>
              </a:spcAft>
              <a:buNone/>
            </a:pPr>
            <a:r>
              <a:rPr b="0" i="0" lang="en-US" sz="2800" u="none" cap="none" strike="noStrike">
                <a:solidFill>
                  <a:schemeClr val="dk1"/>
                </a:solidFill>
                <a:latin typeface="Arial"/>
                <a:ea typeface="Arial"/>
                <a:cs typeface="Arial"/>
                <a:sym typeface="Arial"/>
              </a:rPr>
              <a:t>+ QA: Đảm bảo chất lượng sản phẩm phần mềm đáp ứng yêu cầu trước khi triển khai.</a:t>
            </a:r>
            <a:endParaRPr b="0" i="0" sz="2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328" name="Shape 328"/>
        <p:cNvGrpSpPr/>
        <p:nvPr/>
      </p:nvGrpSpPr>
      <p:grpSpPr>
        <a:xfrm>
          <a:off x="0" y="0"/>
          <a:ext cx="0" cy="0"/>
          <a:chOff x="0" y="0"/>
          <a:chExt cx="0" cy="0"/>
        </a:xfrm>
      </p:grpSpPr>
      <p:sp>
        <p:nvSpPr>
          <p:cNvPr id="329" name="Google Shape;329;p19"/>
          <p:cNvSpPr/>
          <p:nvPr/>
        </p:nvSpPr>
        <p:spPr>
          <a:xfrm rot="10800000">
            <a:off x="10542559" y="-4150923"/>
            <a:ext cx="9822161" cy="6226137"/>
          </a:xfrm>
          <a:custGeom>
            <a:rect b="b" l="l" r="r" t="t"/>
            <a:pathLst>
              <a:path extrusionOk="0" h="5372100" w="8474859">
                <a:moveTo>
                  <a:pt x="6924189" y="0"/>
                </a:moveTo>
                <a:lnTo>
                  <a:pt x="1550670" y="0"/>
                </a:lnTo>
                <a:lnTo>
                  <a:pt x="0" y="2686050"/>
                </a:lnTo>
                <a:lnTo>
                  <a:pt x="1550670" y="5372100"/>
                </a:lnTo>
                <a:lnTo>
                  <a:pt x="6924189" y="5372100"/>
                </a:lnTo>
                <a:lnTo>
                  <a:pt x="8474859" y="2686050"/>
                </a:lnTo>
                <a:lnTo>
                  <a:pt x="6924189" y="0"/>
                </a:lnTo>
                <a:close/>
              </a:path>
            </a:pathLst>
          </a:custGeom>
          <a:solidFill>
            <a:srgbClr val="004651"/>
          </a:solidFill>
          <a:ln>
            <a:noFill/>
          </a:ln>
        </p:spPr>
      </p:sp>
      <p:sp>
        <p:nvSpPr>
          <p:cNvPr id="330" name="Google Shape;330;p19"/>
          <p:cNvSpPr/>
          <p:nvPr/>
        </p:nvSpPr>
        <p:spPr>
          <a:xfrm>
            <a:off x="9959443" y="-865713"/>
            <a:ext cx="2695438" cy="2334501"/>
          </a:xfrm>
          <a:custGeom>
            <a:rect b="b" l="l" r="r" t="t"/>
            <a:pathLst>
              <a:path extrusionOk="0"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a:ln>
            <a:noFill/>
          </a:ln>
        </p:spPr>
      </p:sp>
      <p:sp>
        <p:nvSpPr>
          <p:cNvPr id="331" name="Google Shape;331;p19">
            <a:hlinkClick action="ppaction://hlinksldjump" r:id="rId3"/>
          </p:cNvPr>
          <p:cNvSpPr txBox="1"/>
          <p:nvPr/>
        </p:nvSpPr>
        <p:spPr>
          <a:xfrm>
            <a:off x="14467718" y="1165282"/>
            <a:ext cx="2942183" cy="282963"/>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1" lang="en-US" sz="1700">
                <a:solidFill>
                  <a:srgbClr val="F4F4F4"/>
                </a:solidFill>
                <a:latin typeface="Arial"/>
                <a:ea typeface="Arial"/>
                <a:cs typeface="Arial"/>
                <a:sym typeface="Arial"/>
              </a:rPr>
              <a:t>Quay lại Trang Chương trình</a:t>
            </a:r>
            <a:endParaRPr b="1" sz="1700" u="sng">
              <a:solidFill>
                <a:srgbClr val="F4F4F4"/>
              </a:solidFill>
              <a:latin typeface="Arial"/>
              <a:ea typeface="Arial"/>
              <a:cs typeface="Arial"/>
              <a:sym typeface="Arial"/>
              <a:hlinkClick action="ppaction://hlinksldjump" r:id="rId4">
                <a:extLst>
                  <a:ext uri="{A12FA001-AC4F-418D-AE19-62706E023703}">
                    <ahyp:hlinkClr val="tx"/>
                  </a:ext>
                </a:extLst>
              </a:hlinkClick>
            </a:endParaRPr>
          </a:p>
        </p:txBody>
      </p:sp>
      <p:sp>
        <p:nvSpPr>
          <p:cNvPr id="332" name="Google Shape;332;p19"/>
          <p:cNvSpPr txBox="1"/>
          <p:nvPr/>
        </p:nvSpPr>
        <p:spPr>
          <a:xfrm>
            <a:off x="1257264" y="1967907"/>
            <a:ext cx="10643197" cy="2062103"/>
          </a:xfrm>
          <a:prstGeom prst="rect">
            <a:avLst/>
          </a:prstGeom>
          <a:noFill/>
          <a:ln>
            <a:noFill/>
          </a:ln>
        </p:spPr>
        <p:txBody>
          <a:bodyPr anchorCtr="0" anchor="t" bIns="45700" lIns="91425" spcFirstLastPara="1" rIns="91425" wrap="square" tIns="45700">
            <a:spAutoFit/>
          </a:bodyPr>
          <a:lstStyle/>
          <a:p>
            <a:pPr indent="-228600" lvl="0" marL="685800" marR="0" rtl="0" algn="just">
              <a:spcBef>
                <a:spcPts val="0"/>
              </a:spcBef>
              <a:spcAft>
                <a:spcPts val="0"/>
              </a:spcAft>
              <a:buNone/>
            </a:pPr>
            <a:r>
              <a:rPr b="1" lang="en-US" sz="3200">
                <a:solidFill>
                  <a:schemeClr val="dk1"/>
                </a:solidFill>
                <a:latin typeface="Arial"/>
                <a:ea typeface="Arial"/>
                <a:cs typeface="Arial"/>
                <a:sym typeface="Arial"/>
              </a:rPr>
              <a:t>  Responsibility Assignment Matrix - RAM: ma trận trách nhiệm được sử dụng để minh họa cho các kết nối giữa các công việc hoặc các hoạt động và các thành viên nhóm dự án. </a:t>
            </a:r>
            <a:endParaRPr sz="2400">
              <a:solidFill>
                <a:schemeClr val="dk1"/>
              </a:solidFill>
              <a:latin typeface="Arial"/>
              <a:ea typeface="Arial"/>
              <a:cs typeface="Arial"/>
              <a:sym typeface="Arial"/>
            </a:endParaRPr>
          </a:p>
        </p:txBody>
      </p:sp>
      <p:pic>
        <p:nvPicPr>
          <p:cNvPr descr="Screen Clipping" id="333" name="Google Shape;333;p19"/>
          <p:cNvPicPr preferRelativeResize="0"/>
          <p:nvPr/>
        </p:nvPicPr>
        <p:blipFill rotWithShape="1">
          <a:blip r:embed="rId5">
            <a:alphaModFix/>
          </a:blip>
          <a:srcRect b="0" l="0" r="0" t="0"/>
          <a:stretch/>
        </p:blipFill>
        <p:spPr>
          <a:xfrm>
            <a:off x="2225740" y="4529129"/>
            <a:ext cx="13836520" cy="466580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4651"/>
        </a:solidFill>
      </p:bgPr>
    </p:bg>
    <p:spTree>
      <p:nvGrpSpPr>
        <p:cNvPr id="101" name="Shape 101"/>
        <p:cNvGrpSpPr/>
        <p:nvPr/>
      </p:nvGrpSpPr>
      <p:grpSpPr>
        <a:xfrm>
          <a:off x="0" y="0"/>
          <a:ext cx="0" cy="0"/>
          <a:chOff x="0" y="0"/>
          <a:chExt cx="0" cy="0"/>
        </a:xfrm>
      </p:grpSpPr>
      <p:sp>
        <p:nvSpPr>
          <p:cNvPr id="102" name="Google Shape;102;p2"/>
          <p:cNvSpPr/>
          <p:nvPr/>
        </p:nvSpPr>
        <p:spPr>
          <a:xfrm>
            <a:off x="-2527743" y="-89986"/>
            <a:ext cx="10138115" cy="8779655"/>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a:ln>
            <a:noFill/>
          </a:ln>
        </p:spPr>
      </p:sp>
      <p:sp>
        <p:nvSpPr>
          <p:cNvPr id="103" name="Google Shape;103;p2"/>
          <p:cNvSpPr/>
          <p:nvPr/>
        </p:nvSpPr>
        <p:spPr>
          <a:xfrm>
            <a:off x="2505679" y="5832746"/>
            <a:ext cx="5966980" cy="5167433"/>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a:ln>
            <a:noFill/>
          </a:ln>
        </p:spPr>
      </p:sp>
      <p:sp>
        <p:nvSpPr>
          <p:cNvPr id="104" name="Google Shape;104;p2"/>
          <p:cNvSpPr txBox="1"/>
          <p:nvPr/>
        </p:nvSpPr>
        <p:spPr>
          <a:xfrm>
            <a:off x="1028700" y="4273437"/>
            <a:ext cx="7546593" cy="685800"/>
          </a:xfrm>
          <a:prstGeom prst="rect">
            <a:avLst/>
          </a:prstGeom>
          <a:noFill/>
          <a:ln>
            <a:noFill/>
          </a:ln>
        </p:spPr>
        <p:txBody>
          <a:bodyPr anchorCtr="0" anchor="t" bIns="0" lIns="0" spcFirstLastPara="1" rIns="0" wrap="square" tIns="0">
            <a:spAutoFit/>
          </a:bodyPr>
          <a:lstStyle/>
          <a:p>
            <a:pPr indent="0" lvl="0" marL="0" marR="0" rtl="0" algn="l">
              <a:lnSpc>
                <a:spcPct val="120004"/>
              </a:lnSpc>
              <a:spcBef>
                <a:spcPts val="0"/>
              </a:spcBef>
              <a:spcAft>
                <a:spcPts val="0"/>
              </a:spcAft>
              <a:buNone/>
            </a:pPr>
            <a:r>
              <a:rPr b="1" i="0" lang="en-US" sz="4549" u="none" cap="none" strike="noStrike">
                <a:solidFill>
                  <a:srgbClr val="F4F4F4"/>
                </a:solidFill>
                <a:latin typeface="Arial"/>
                <a:ea typeface="Arial"/>
                <a:cs typeface="Arial"/>
                <a:sym typeface="Arial"/>
              </a:rPr>
              <a:t>Nội Dung</a:t>
            </a:r>
            <a:endParaRPr b="1" i="0" sz="4549" u="none" cap="none" strike="noStrike">
              <a:solidFill>
                <a:srgbClr val="F4F4F4"/>
              </a:solidFill>
              <a:latin typeface="Arial"/>
              <a:ea typeface="Arial"/>
              <a:cs typeface="Arial"/>
              <a:sym typeface="Arial"/>
            </a:endParaRPr>
          </a:p>
        </p:txBody>
      </p:sp>
      <p:sp>
        <p:nvSpPr>
          <p:cNvPr id="105" name="Google Shape;105;p2">
            <a:hlinkClick action="ppaction://hlinksldjump" r:id="rId3"/>
          </p:cNvPr>
          <p:cNvSpPr txBox="1"/>
          <p:nvPr/>
        </p:nvSpPr>
        <p:spPr>
          <a:xfrm>
            <a:off x="10134600" y="1779177"/>
            <a:ext cx="6109328" cy="961097"/>
          </a:xfrm>
          <a:prstGeom prst="rect">
            <a:avLst/>
          </a:prstGeom>
          <a:noFill/>
          <a:ln>
            <a:noFill/>
          </a:ln>
        </p:spPr>
        <p:txBody>
          <a:bodyPr anchorCtr="0" anchor="t" bIns="0" lIns="0" spcFirstLastPara="1" rIns="0" wrap="square" tIns="0">
            <a:spAutoFit/>
          </a:bodyPr>
          <a:lstStyle/>
          <a:p>
            <a:pPr indent="-302260" lvl="1" marL="604519" marR="0" rtl="0" algn="l">
              <a:lnSpc>
                <a:spcPct val="140014"/>
              </a:lnSpc>
              <a:spcBef>
                <a:spcPts val="0"/>
              </a:spcBef>
              <a:spcAft>
                <a:spcPts val="0"/>
              </a:spcAft>
              <a:buClr>
                <a:srgbClr val="F4F4F4"/>
              </a:buClr>
              <a:buSzPts val="2799"/>
              <a:buFont typeface="Arial"/>
              <a:buChar char="•"/>
            </a:pPr>
            <a:r>
              <a:rPr b="0" i="0" lang="en-US" sz="2799" u="none" cap="none" strike="noStrike">
                <a:solidFill>
                  <a:srgbClr val="F4F4F4"/>
                </a:solidFill>
                <a:latin typeface="Arial"/>
                <a:ea typeface="Arial"/>
                <a:cs typeface="Arial"/>
                <a:sym typeface="Arial"/>
              </a:rPr>
              <a:t>Tầm quan trọng của quản lý nhân sự</a:t>
            </a:r>
            <a:endParaRPr b="0" i="0" sz="2799" u="sng" cap="none" strike="noStrike">
              <a:solidFill>
                <a:srgbClr val="F4F4F4"/>
              </a:solidFill>
              <a:latin typeface="Arial"/>
              <a:ea typeface="Arial"/>
              <a:cs typeface="Arial"/>
              <a:sym typeface="Arial"/>
              <a:hlinkClick action="ppaction://hlinksldjump" r:id="rId4">
                <a:extLst>
                  <a:ext uri="{A12FA001-AC4F-418D-AE19-62706E023703}">
                    <ahyp:hlinkClr val="tx"/>
                  </a:ext>
                </a:extLst>
              </a:hlinkClick>
            </a:endParaRPr>
          </a:p>
        </p:txBody>
      </p:sp>
      <p:sp>
        <p:nvSpPr>
          <p:cNvPr id="106" name="Google Shape;106;p2">
            <a:hlinkClick action="ppaction://hlinksldjump" r:id="rId5"/>
          </p:cNvPr>
          <p:cNvSpPr txBox="1"/>
          <p:nvPr/>
        </p:nvSpPr>
        <p:spPr>
          <a:xfrm>
            <a:off x="10134600" y="3448908"/>
            <a:ext cx="6109328" cy="460960"/>
          </a:xfrm>
          <a:prstGeom prst="rect">
            <a:avLst/>
          </a:prstGeom>
          <a:noFill/>
          <a:ln>
            <a:noFill/>
          </a:ln>
        </p:spPr>
        <p:txBody>
          <a:bodyPr anchorCtr="0" anchor="t" bIns="0" lIns="0" spcFirstLastPara="1" rIns="0" wrap="square" tIns="0">
            <a:spAutoFit/>
          </a:bodyPr>
          <a:lstStyle/>
          <a:p>
            <a:pPr indent="-302260" lvl="1" marL="604519" marR="0" rtl="0" algn="l">
              <a:lnSpc>
                <a:spcPct val="140014"/>
              </a:lnSpc>
              <a:spcBef>
                <a:spcPts val="0"/>
              </a:spcBef>
              <a:spcAft>
                <a:spcPts val="0"/>
              </a:spcAft>
              <a:buClr>
                <a:srgbClr val="F4F4F4"/>
              </a:buClr>
              <a:buSzPts val="2799"/>
              <a:buFont typeface="Arial"/>
              <a:buChar char="•"/>
            </a:pPr>
            <a:r>
              <a:rPr b="0" i="0" lang="en-US" sz="2799" u="none" cap="none" strike="noStrike">
                <a:solidFill>
                  <a:srgbClr val="F4F4F4"/>
                </a:solidFill>
                <a:latin typeface="Arial"/>
                <a:ea typeface="Arial"/>
                <a:cs typeface="Arial"/>
                <a:sym typeface="Arial"/>
              </a:rPr>
              <a:t>Quản lý nhân sự dự án là gì?</a:t>
            </a:r>
            <a:endParaRPr b="0" i="0" sz="2799" u="sng" cap="none" strike="noStrike">
              <a:solidFill>
                <a:srgbClr val="F4F4F4"/>
              </a:solidFill>
              <a:latin typeface="Arial"/>
              <a:ea typeface="Arial"/>
              <a:cs typeface="Arial"/>
              <a:sym typeface="Arial"/>
              <a:hlinkClick action="ppaction://hlinksldjump" r:id="rId6">
                <a:extLst>
                  <a:ext uri="{A12FA001-AC4F-418D-AE19-62706E023703}">
                    <ahyp:hlinkClr val="tx"/>
                  </a:ext>
                </a:extLst>
              </a:hlinkClick>
            </a:endParaRPr>
          </a:p>
        </p:txBody>
      </p:sp>
      <p:sp>
        <p:nvSpPr>
          <p:cNvPr id="107" name="Google Shape;107;p2">
            <a:hlinkClick action="ppaction://hlinksldjump" r:id="rId7"/>
          </p:cNvPr>
          <p:cNvSpPr txBox="1"/>
          <p:nvPr/>
        </p:nvSpPr>
        <p:spPr>
          <a:xfrm>
            <a:off x="10134600" y="4640821"/>
            <a:ext cx="6109328" cy="961097"/>
          </a:xfrm>
          <a:prstGeom prst="rect">
            <a:avLst/>
          </a:prstGeom>
          <a:noFill/>
          <a:ln>
            <a:noFill/>
          </a:ln>
        </p:spPr>
        <p:txBody>
          <a:bodyPr anchorCtr="0" anchor="t" bIns="0" lIns="0" spcFirstLastPara="1" rIns="0" wrap="square" tIns="0">
            <a:spAutoFit/>
          </a:bodyPr>
          <a:lstStyle/>
          <a:p>
            <a:pPr indent="-302260" lvl="1" marL="604519" marR="0" rtl="0" algn="l">
              <a:lnSpc>
                <a:spcPct val="140014"/>
              </a:lnSpc>
              <a:spcBef>
                <a:spcPts val="0"/>
              </a:spcBef>
              <a:spcAft>
                <a:spcPts val="0"/>
              </a:spcAft>
              <a:buClr>
                <a:srgbClr val="F4F4F4"/>
              </a:buClr>
              <a:buSzPts val="2799"/>
              <a:buFont typeface="Arial"/>
              <a:buChar char="•"/>
            </a:pPr>
            <a:r>
              <a:rPr b="0" i="0" lang="en-US" sz="2799" u="none" cap="none" strike="noStrike">
                <a:solidFill>
                  <a:srgbClr val="F4F4F4"/>
                </a:solidFill>
                <a:latin typeface="Arial"/>
                <a:ea typeface="Arial"/>
                <a:cs typeface="Arial"/>
                <a:sym typeface="Arial"/>
              </a:rPr>
              <a:t>Giới thiệu các khái niệm về quản lý nhân sự</a:t>
            </a:r>
            <a:endParaRPr b="0" i="0" sz="2799" u="sng" cap="none" strike="noStrike">
              <a:solidFill>
                <a:srgbClr val="F4F4F4"/>
              </a:solidFill>
              <a:latin typeface="Arial"/>
              <a:ea typeface="Arial"/>
              <a:cs typeface="Arial"/>
              <a:sym typeface="Arial"/>
              <a:hlinkClick action="ppaction://hlinksldjump" r:id="rId8">
                <a:extLst>
                  <a:ext uri="{A12FA001-AC4F-418D-AE19-62706E023703}">
                    <ahyp:hlinkClr val="tx"/>
                  </a:ext>
                </a:extLst>
              </a:hlinkClick>
            </a:endParaRPr>
          </a:p>
        </p:txBody>
      </p:sp>
      <p:sp>
        <p:nvSpPr>
          <p:cNvPr id="108" name="Google Shape;108;p2">
            <a:hlinkClick action="ppaction://hlinksldjump" r:id="rId9"/>
          </p:cNvPr>
          <p:cNvSpPr txBox="1"/>
          <p:nvPr/>
        </p:nvSpPr>
        <p:spPr>
          <a:xfrm>
            <a:off x="10134600" y="6428746"/>
            <a:ext cx="6109328" cy="460960"/>
          </a:xfrm>
          <a:prstGeom prst="rect">
            <a:avLst/>
          </a:prstGeom>
          <a:noFill/>
          <a:ln>
            <a:noFill/>
          </a:ln>
        </p:spPr>
        <p:txBody>
          <a:bodyPr anchorCtr="0" anchor="t" bIns="0" lIns="0" spcFirstLastPara="1" rIns="0" wrap="square" tIns="0">
            <a:spAutoFit/>
          </a:bodyPr>
          <a:lstStyle/>
          <a:p>
            <a:pPr indent="-302260" lvl="1" marL="604519" marR="0" rtl="0" algn="l">
              <a:lnSpc>
                <a:spcPct val="140014"/>
              </a:lnSpc>
              <a:spcBef>
                <a:spcPts val="0"/>
              </a:spcBef>
              <a:spcAft>
                <a:spcPts val="0"/>
              </a:spcAft>
              <a:buClr>
                <a:srgbClr val="F4F4F4"/>
              </a:buClr>
              <a:buSzPts val="2799"/>
              <a:buFont typeface="Arial"/>
              <a:buChar char="•"/>
            </a:pPr>
            <a:r>
              <a:rPr b="0" i="0" lang="en-US" sz="2799" u="none" cap="none" strike="noStrike">
                <a:solidFill>
                  <a:srgbClr val="F4F4F4"/>
                </a:solidFill>
                <a:latin typeface="Arial"/>
                <a:ea typeface="Arial"/>
                <a:cs typeface="Arial"/>
                <a:sym typeface="Arial"/>
              </a:rPr>
              <a:t>Các quá trình quản lý nhân sự</a:t>
            </a:r>
            <a:endParaRPr b="0" i="0" sz="2799" u="sng" cap="none" strike="noStrike">
              <a:solidFill>
                <a:srgbClr val="F4F4F4"/>
              </a:solidFill>
              <a:latin typeface="Arial"/>
              <a:ea typeface="Arial"/>
              <a:cs typeface="Arial"/>
              <a:sym typeface="Arial"/>
              <a:hlinkClick action="ppaction://hlinksldjump" r:id="rId10">
                <a:extLst>
                  <a:ext uri="{A12FA001-AC4F-418D-AE19-62706E023703}">
                    <ahyp:hlinkClr val="tx"/>
                  </a:ext>
                </a:extLst>
              </a:hlinkClick>
            </a:endParaRPr>
          </a:p>
        </p:txBody>
      </p:sp>
      <p:sp>
        <p:nvSpPr>
          <p:cNvPr id="109" name="Google Shape;109;p2">
            <a:hlinkClick action="ppaction://hlinksldjump" r:id="rId11"/>
          </p:cNvPr>
          <p:cNvSpPr txBox="1"/>
          <p:nvPr/>
        </p:nvSpPr>
        <p:spPr>
          <a:xfrm>
            <a:off x="10108769" y="7728572"/>
            <a:ext cx="6109328" cy="961097"/>
          </a:xfrm>
          <a:prstGeom prst="rect">
            <a:avLst/>
          </a:prstGeom>
          <a:noFill/>
          <a:ln>
            <a:noFill/>
          </a:ln>
        </p:spPr>
        <p:txBody>
          <a:bodyPr anchorCtr="0" anchor="t" bIns="0" lIns="0" spcFirstLastPara="1" rIns="0" wrap="square" tIns="0">
            <a:spAutoFit/>
          </a:bodyPr>
          <a:lstStyle/>
          <a:p>
            <a:pPr indent="-302260" lvl="1" marL="604519" marR="0" rtl="0" algn="l">
              <a:lnSpc>
                <a:spcPct val="140014"/>
              </a:lnSpc>
              <a:spcBef>
                <a:spcPts val="0"/>
              </a:spcBef>
              <a:spcAft>
                <a:spcPts val="0"/>
              </a:spcAft>
              <a:buClr>
                <a:srgbClr val="F4F4F4"/>
              </a:buClr>
              <a:buSzPts val="2799"/>
              <a:buFont typeface="Arial"/>
              <a:buChar char="•"/>
            </a:pPr>
            <a:r>
              <a:rPr b="0" i="0" lang="en-US" sz="2799" u="none" cap="none" strike="noStrike">
                <a:solidFill>
                  <a:srgbClr val="F4F4F4"/>
                </a:solidFill>
                <a:latin typeface="Arial"/>
                <a:ea typeface="Arial"/>
                <a:cs typeface="Arial"/>
                <a:sym typeface="Arial"/>
              </a:rPr>
              <a:t>Một số kỹ thuật và công cụ quản lý con người</a:t>
            </a:r>
            <a:endParaRPr b="0" i="0" sz="2799" u="sng" cap="none" strike="noStrike">
              <a:solidFill>
                <a:srgbClr val="F4F4F4"/>
              </a:solidFill>
              <a:latin typeface="Arial"/>
              <a:ea typeface="Arial"/>
              <a:cs typeface="Arial"/>
              <a:sym typeface="Arial"/>
              <a:hlinkClick action="ppaction://hlinksldjump" r:id="rId12">
                <a:extLst>
                  <a:ext uri="{A12FA001-AC4F-418D-AE19-62706E023703}">
                    <ahyp:hlinkClr val="tx"/>
                  </a:ext>
                </a:extLst>
              </a:hlinkClick>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337" name="Shape 337"/>
        <p:cNvGrpSpPr/>
        <p:nvPr/>
      </p:nvGrpSpPr>
      <p:grpSpPr>
        <a:xfrm>
          <a:off x="0" y="0"/>
          <a:ext cx="0" cy="0"/>
          <a:chOff x="0" y="0"/>
          <a:chExt cx="0" cy="0"/>
        </a:xfrm>
      </p:grpSpPr>
      <p:sp>
        <p:nvSpPr>
          <p:cNvPr id="338" name="Google Shape;338;p20"/>
          <p:cNvSpPr/>
          <p:nvPr/>
        </p:nvSpPr>
        <p:spPr>
          <a:xfrm rot="10800000">
            <a:off x="10542559" y="-4150923"/>
            <a:ext cx="9822161" cy="6226137"/>
          </a:xfrm>
          <a:custGeom>
            <a:rect b="b" l="l" r="r" t="t"/>
            <a:pathLst>
              <a:path extrusionOk="0" h="5372100" w="8474859">
                <a:moveTo>
                  <a:pt x="6924189" y="0"/>
                </a:moveTo>
                <a:lnTo>
                  <a:pt x="1550670" y="0"/>
                </a:lnTo>
                <a:lnTo>
                  <a:pt x="0" y="2686050"/>
                </a:lnTo>
                <a:lnTo>
                  <a:pt x="1550670" y="5372100"/>
                </a:lnTo>
                <a:lnTo>
                  <a:pt x="6924189" y="5372100"/>
                </a:lnTo>
                <a:lnTo>
                  <a:pt x="8474859" y="2686050"/>
                </a:lnTo>
                <a:lnTo>
                  <a:pt x="6924189" y="0"/>
                </a:lnTo>
                <a:close/>
              </a:path>
            </a:pathLst>
          </a:custGeom>
          <a:solidFill>
            <a:srgbClr val="004651"/>
          </a:solidFill>
          <a:ln>
            <a:noFill/>
          </a:ln>
        </p:spPr>
      </p:sp>
      <p:sp>
        <p:nvSpPr>
          <p:cNvPr id="339" name="Google Shape;339;p20"/>
          <p:cNvSpPr/>
          <p:nvPr/>
        </p:nvSpPr>
        <p:spPr>
          <a:xfrm>
            <a:off x="9959443" y="-865713"/>
            <a:ext cx="2695438" cy="2334501"/>
          </a:xfrm>
          <a:custGeom>
            <a:rect b="b" l="l" r="r" t="t"/>
            <a:pathLst>
              <a:path extrusionOk="0"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a:ln>
            <a:noFill/>
          </a:ln>
        </p:spPr>
      </p:sp>
      <p:sp>
        <p:nvSpPr>
          <p:cNvPr id="340" name="Google Shape;340;p20">
            <a:hlinkClick action="ppaction://hlinksldjump" r:id="rId3"/>
          </p:cNvPr>
          <p:cNvSpPr txBox="1"/>
          <p:nvPr/>
        </p:nvSpPr>
        <p:spPr>
          <a:xfrm>
            <a:off x="14467718" y="1165282"/>
            <a:ext cx="2942183" cy="282963"/>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1" lang="en-US" sz="1700">
                <a:solidFill>
                  <a:srgbClr val="F4F4F4"/>
                </a:solidFill>
                <a:latin typeface="Arial"/>
                <a:ea typeface="Arial"/>
                <a:cs typeface="Arial"/>
                <a:sym typeface="Arial"/>
              </a:rPr>
              <a:t>Quay lại Trang Chương trình</a:t>
            </a:r>
            <a:endParaRPr b="1" sz="1700" u="sng">
              <a:solidFill>
                <a:srgbClr val="F4F4F4"/>
              </a:solidFill>
              <a:latin typeface="Arial"/>
              <a:ea typeface="Arial"/>
              <a:cs typeface="Arial"/>
              <a:sym typeface="Arial"/>
              <a:hlinkClick action="ppaction://hlinksldjump" r:id="rId4">
                <a:extLst>
                  <a:ext uri="{A12FA001-AC4F-418D-AE19-62706E023703}">
                    <ahyp:hlinkClr val="tx"/>
                  </a:ext>
                </a:extLst>
              </a:hlinkClick>
            </a:endParaRPr>
          </a:p>
        </p:txBody>
      </p:sp>
      <p:graphicFrame>
        <p:nvGraphicFramePr>
          <p:cNvPr id="341" name="Google Shape;341;p20"/>
          <p:cNvGraphicFramePr/>
          <p:nvPr/>
        </p:nvGraphicFramePr>
        <p:xfrm>
          <a:off x="2286000" y="2864265"/>
          <a:ext cx="3000000" cy="3000000"/>
        </p:xfrm>
        <a:graphic>
          <a:graphicData uri="http://schemas.openxmlformats.org/drawingml/2006/table">
            <a:tbl>
              <a:tblPr>
                <a:noFill/>
                <a:tableStyleId>{02C41AEE-73B5-477C-806B-FAFECCE83666}</a:tableStyleId>
              </a:tblPr>
              <a:tblGrid>
                <a:gridCol w="5791200"/>
                <a:gridCol w="1649175"/>
                <a:gridCol w="1295400"/>
                <a:gridCol w="1828800"/>
                <a:gridCol w="1524000"/>
                <a:gridCol w="1143000"/>
                <a:gridCol w="1170225"/>
              </a:tblGrid>
              <a:tr h="1076150">
                <a:tc>
                  <a:txBody>
                    <a:bodyPr/>
                    <a:lstStyle/>
                    <a:p>
                      <a:pPr indent="0" lvl="0" marL="0" marR="0" rtl="0" algn="ctr">
                        <a:spcBef>
                          <a:spcPts val="0"/>
                        </a:spcBef>
                        <a:spcAft>
                          <a:spcPts val="0"/>
                        </a:spcAft>
                        <a:buNone/>
                      </a:pPr>
                      <a:r>
                        <a:rPr b="1" lang="en-US" sz="3200" u="none" cap="none" strike="noStrike">
                          <a:solidFill>
                            <a:srgbClr val="205867"/>
                          </a:solidFill>
                        </a:rPr>
                        <a:t>Nhiệm vụ</a:t>
                      </a:r>
                      <a:endParaRPr sz="3200" u="none" cap="none" strike="noStrike">
                        <a:solidFill>
                          <a:srgbClr val="205867"/>
                        </a:solidFill>
                      </a:endParaRPr>
                    </a:p>
                  </a:txBody>
                  <a:tcPr marT="48275" marB="48275" marR="48275" marL="48275">
                    <a:lnR cap="flat" cmpd="sng" w="12700">
                      <a:solidFill>
                        <a:srgbClr val="00B050"/>
                      </a:solidFill>
                      <a:prstDash val="solid"/>
                      <a:round/>
                      <a:headEnd len="sm" w="sm" type="none"/>
                      <a:tailEnd len="sm" w="sm" type="none"/>
                    </a:lnR>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1" lang="en-US" sz="3200" u="none" cap="none" strike="noStrike">
                          <a:solidFill>
                            <a:srgbClr val="205867"/>
                          </a:solidFill>
                        </a:rPr>
                        <a:t>Project Manager</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1" lang="en-US" sz="3200" u="none" cap="none" strike="noStrike">
                          <a:solidFill>
                            <a:srgbClr val="205867"/>
                          </a:solidFill>
                        </a:rPr>
                        <a:t>Dev</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1" lang="en-US" sz="3200" u="none" cap="none" strike="noStrike">
                          <a:solidFill>
                            <a:srgbClr val="205867"/>
                          </a:solidFill>
                        </a:rPr>
                        <a:t>Designer</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1" lang="en-US" sz="3200" u="none" cap="none" strike="noStrike">
                          <a:solidFill>
                            <a:srgbClr val="205867"/>
                          </a:solidFill>
                        </a:rPr>
                        <a:t>Tester</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1" lang="en-US" sz="3200" u="none" cap="none" strike="noStrike">
                          <a:solidFill>
                            <a:srgbClr val="205867"/>
                          </a:solidFill>
                        </a:rPr>
                        <a:t>BA</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1" lang="en-US" sz="3200" u="none" cap="none" strike="noStrike">
                          <a:solidFill>
                            <a:srgbClr val="205867"/>
                          </a:solidFill>
                        </a:rPr>
                        <a:t>QA</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B cap="flat" cmpd="sng" w="12700">
                      <a:solidFill>
                        <a:srgbClr val="00B050"/>
                      </a:solidFill>
                      <a:prstDash val="solid"/>
                      <a:round/>
                      <a:headEnd len="sm" w="sm" type="none"/>
                      <a:tailEnd len="sm" w="sm" type="none"/>
                    </a:lnB>
                  </a:tcPr>
                </a:tc>
              </a:tr>
              <a:tr h="406400">
                <a:tc>
                  <a:txBody>
                    <a:bodyPr/>
                    <a:lstStyle/>
                    <a:p>
                      <a:pPr indent="0" lvl="0" marL="0" marR="0" rtl="0" algn="l">
                        <a:spcBef>
                          <a:spcPts val="0"/>
                        </a:spcBef>
                        <a:spcAft>
                          <a:spcPts val="0"/>
                        </a:spcAft>
                        <a:buNone/>
                      </a:pPr>
                      <a:r>
                        <a:rPr b="0" lang="en-US" sz="3200" u="none" cap="none" strike="noStrike">
                          <a:solidFill>
                            <a:srgbClr val="205867"/>
                          </a:solidFill>
                        </a:rPr>
                        <a:t>Lập kế hoạch dự án</a:t>
                      </a:r>
                      <a:endParaRPr sz="3200" u="none" cap="none" strike="noStrike">
                        <a:solidFill>
                          <a:srgbClr val="205867"/>
                        </a:solidFill>
                      </a:endParaRPr>
                    </a:p>
                  </a:txBody>
                  <a:tcPr marT="48275" marB="48275" marR="48275" marL="48275">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A</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I</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I</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I</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C</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I</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r>
              <a:tr h="397025">
                <a:tc>
                  <a:txBody>
                    <a:bodyPr/>
                    <a:lstStyle/>
                    <a:p>
                      <a:pPr indent="0" lvl="0" marL="0" marR="0" rtl="0" algn="l">
                        <a:spcBef>
                          <a:spcPts val="0"/>
                        </a:spcBef>
                        <a:spcAft>
                          <a:spcPts val="0"/>
                        </a:spcAft>
                        <a:buNone/>
                      </a:pPr>
                      <a:r>
                        <a:rPr b="0" lang="en-US" sz="3200" u="none" cap="none" strike="noStrike">
                          <a:solidFill>
                            <a:srgbClr val="205867"/>
                          </a:solidFill>
                        </a:rPr>
                        <a:t>Thu thập và xử lý dữ liệu</a:t>
                      </a:r>
                      <a:endParaRPr sz="3200" u="none" cap="none" strike="noStrike">
                        <a:solidFill>
                          <a:srgbClr val="205867"/>
                        </a:solidFill>
                      </a:endParaRPr>
                    </a:p>
                  </a:txBody>
                  <a:tcPr marT="48275" marB="48275" marR="48275" marL="48275">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C</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R</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I</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I</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A</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I</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r>
              <a:tr h="270000">
                <a:tc>
                  <a:txBody>
                    <a:bodyPr/>
                    <a:lstStyle/>
                    <a:p>
                      <a:pPr indent="0" lvl="0" marL="0" marR="0" rtl="0" algn="l">
                        <a:spcBef>
                          <a:spcPts val="0"/>
                        </a:spcBef>
                        <a:spcAft>
                          <a:spcPts val="0"/>
                        </a:spcAft>
                        <a:buNone/>
                      </a:pPr>
                      <a:r>
                        <a:rPr b="0" lang="en-US" sz="3200" u="none" cap="none" strike="noStrike">
                          <a:solidFill>
                            <a:srgbClr val="205867"/>
                          </a:solidFill>
                        </a:rPr>
                        <a:t>Phát triển mô hình nhận diện</a:t>
                      </a:r>
                      <a:endParaRPr sz="3200" u="none" cap="none" strike="noStrike">
                        <a:solidFill>
                          <a:srgbClr val="205867"/>
                        </a:solidFill>
                      </a:endParaRPr>
                    </a:p>
                  </a:txBody>
                  <a:tcPr marT="48275" marB="48275" marR="48275" marL="48275">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C</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R</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I</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C</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I</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C</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r>
              <a:tr h="295375">
                <a:tc>
                  <a:txBody>
                    <a:bodyPr/>
                    <a:lstStyle/>
                    <a:p>
                      <a:pPr indent="0" lvl="0" marL="0" marR="0" rtl="0" algn="l">
                        <a:spcBef>
                          <a:spcPts val="0"/>
                        </a:spcBef>
                        <a:spcAft>
                          <a:spcPts val="0"/>
                        </a:spcAft>
                        <a:buNone/>
                      </a:pPr>
                      <a:r>
                        <a:rPr b="0" lang="en-US" sz="3200" u="none" cap="none" strike="noStrike">
                          <a:solidFill>
                            <a:srgbClr val="205867"/>
                          </a:solidFill>
                        </a:rPr>
                        <a:t>Thiết kế giao diện website</a:t>
                      </a:r>
                      <a:endParaRPr sz="3200" u="none" cap="none" strike="noStrike">
                        <a:solidFill>
                          <a:srgbClr val="205867"/>
                        </a:solidFill>
                      </a:endParaRPr>
                    </a:p>
                  </a:txBody>
                  <a:tcPr marT="48275" marB="48275" marR="48275" marL="48275">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C</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I</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R</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C</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A</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I</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r>
              <a:tr h="406400">
                <a:tc>
                  <a:txBody>
                    <a:bodyPr/>
                    <a:lstStyle/>
                    <a:p>
                      <a:pPr indent="0" lvl="0" marL="0" marR="0" rtl="0" algn="l">
                        <a:spcBef>
                          <a:spcPts val="0"/>
                        </a:spcBef>
                        <a:spcAft>
                          <a:spcPts val="0"/>
                        </a:spcAft>
                        <a:buNone/>
                      </a:pPr>
                      <a:r>
                        <a:rPr b="0" lang="en-US" sz="3200" u="none" cap="none" strike="noStrike">
                          <a:solidFill>
                            <a:srgbClr val="205867"/>
                          </a:solidFill>
                        </a:rPr>
                        <a:t>Xây dựng API tích hợp</a:t>
                      </a:r>
                      <a:endParaRPr sz="3200" u="none" cap="none" strike="noStrike">
                        <a:solidFill>
                          <a:srgbClr val="205867"/>
                        </a:solidFill>
                      </a:endParaRPr>
                    </a:p>
                  </a:txBody>
                  <a:tcPr marT="48275" marB="48275" marR="48275" marL="48275">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C</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R</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I</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I</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I</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I</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r>
              <a:tr h="406400">
                <a:tc>
                  <a:txBody>
                    <a:bodyPr/>
                    <a:lstStyle/>
                    <a:p>
                      <a:pPr indent="0" lvl="0" marL="0" marR="0" rtl="0" algn="l">
                        <a:spcBef>
                          <a:spcPts val="0"/>
                        </a:spcBef>
                        <a:spcAft>
                          <a:spcPts val="0"/>
                        </a:spcAft>
                        <a:buNone/>
                      </a:pPr>
                      <a:r>
                        <a:rPr b="0" lang="en-US" sz="3200" u="none" cap="none" strike="noStrike">
                          <a:solidFill>
                            <a:srgbClr val="205867"/>
                          </a:solidFill>
                        </a:rPr>
                        <a:t>Tích hợp mô hình với website</a:t>
                      </a:r>
                      <a:endParaRPr sz="3200" u="none" cap="none" strike="noStrike">
                        <a:solidFill>
                          <a:srgbClr val="205867"/>
                        </a:solidFill>
                      </a:endParaRPr>
                    </a:p>
                  </a:txBody>
                  <a:tcPr marT="48275" marB="48275" marR="48275" marL="48275">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C</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R</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I</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C</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I</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I</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r>
              <a:tr h="142900">
                <a:tc>
                  <a:txBody>
                    <a:bodyPr/>
                    <a:lstStyle/>
                    <a:p>
                      <a:pPr indent="0" lvl="0" marL="0" marR="0" rtl="0" algn="l">
                        <a:spcBef>
                          <a:spcPts val="0"/>
                        </a:spcBef>
                        <a:spcAft>
                          <a:spcPts val="0"/>
                        </a:spcAft>
                        <a:buNone/>
                      </a:pPr>
                      <a:r>
                        <a:rPr b="0" lang="en-US" sz="3200" u="none" cap="none" strike="noStrike">
                          <a:solidFill>
                            <a:srgbClr val="205867"/>
                          </a:solidFill>
                        </a:rPr>
                        <a:t>Kiểm thử hệ thống</a:t>
                      </a:r>
                      <a:endParaRPr sz="3200" u="none" cap="none" strike="noStrike">
                        <a:solidFill>
                          <a:srgbClr val="205867"/>
                        </a:solidFill>
                      </a:endParaRPr>
                    </a:p>
                  </a:txBody>
                  <a:tcPr marT="48275" marB="48275" marR="48275" marL="48275">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A</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I</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I</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R</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C</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C</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r>
              <a:tr h="406400">
                <a:tc>
                  <a:txBody>
                    <a:bodyPr/>
                    <a:lstStyle/>
                    <a:p>
                      <a:pPr indent="0" lvl="0" marL="0" marR="0" rtl="0" algn="l">
                        <a:spcBef>
                          <a:spcPts val="0"/>
                        </a:spcBef>
                        <a:spcAft>
                          <a:spcPts val="0"/>
                        </a:spcAft>
                        <a:buNone/>
                      </a:pPr>
                      <a:r>
                        <a:rPr b="0" lang="en-US" sz="3200" u="none" cap="none" strike="noStrike">
                          <a:solidFill>
                            <a:srgbClr val="205867"/>
                          </a:solidFill>
                        </a:rPr>
                        <a:t>Đảm bảo chất lượng hệ thống</a:t>
                      </a:r>
                      <a:endParaRPr sz="3200" u="none" cap="none" strike="noStrike">
                        <a:solidFill>
                          <a:srgbClr val="205867"/>
                        </a:solidFill>
                      </a:endParaRPr>
                    </a:p>
                  </a:txBody>
                  <a:tcPr marT="48275" marB="48275" marR="48275" marL="48275">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C</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I</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I</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C</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I</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R</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r>
              <a:tr h="406400">
                <a:tc>
                  <a:txBody>
                    <a:bodyPr/>
                    <a:lstStyle/>
                    <a:p>
                      <a:pPr indent="0" lvl="0" marL="0" marR="0" rtl="0" algn="l">
                        <a:spcBef>
                          <a:spcPts val="0"/>
                        </a:spcBef>
                        <a:spcAft>
                          <a:spcPts val="0"/>
                        </a:spcAft>
                        <a:buNone/>
                      </a:pPr>
                      <a:r>
                        <a:rPr b="0" lang="en-US" sz="3200" u="none" cap="none" strike="noStrike">
                          <a:solidFill>
                            <a:srgbClr val="205867"/>
                          </a:solidFill>
                        </a:rPr>
                        <a:t>Triển khai hệ thống</a:t>
                      </a:r>
                      <a:endParaRPr sz="3200" u="none" cap="none" strike="noStrike">
                        <a:solidFill>
                          <a:srgbClr val="205867"/>
                        </a:solidFill>
                      </a:endParaRPr>
                    </a:p>
                  </a:txBody>
                  <a:tcPr marT="48275" marB="48275" marR="48275" marL="48275">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A</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C</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I</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I</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C</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None/>
                      </a:pPr>
                      <a:r>
                        <a:rPr b="0" lang="en-US" sz="3200" u="none" cap="none" strike="noStrike">
                          <a:solidFill>
                            <a:srgbClr val="205867"/>
                          </a:solidFill>
                        </a:rPr>
                        <a:t>I</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r>
              <a:tr h="142825">
                <a:tc>
                  <a:txBody>
                    <a:bodyPr/>
                    <a:lstStyle/>
                    <a:p>
                      <a:pPr indent="0" lvl="0" marL="0" marR="0" rtl="0" algn="l">
                        <a:spcBef>
                          <a:spcPts val="0"/>
                        </a:spcBef>
                        <a:spcAft>
                          <a:spcPts val="0"/>
                        </a:spcAft>
                        <a:buNone/>
                      </a:pPr>
                      <a:r>
                        <a:rPr b="0" lang="en-US" sz="3200" u="none" cap="none" strike="noStrike">
                          <a:solidFill>
                            <a:srgbClr val="205867"/>
                          </a:solidFill>
                        </a:rPr>
                        <a:t>Đào tạo người dùng và hỗ trợ</a:t>
                      </a:r>
                      <a:endParaRPr sz="3200" u="none" cap="none" strike="noStrike">
                        <a:solidFill>
                          <a:srgbClr val="205867"/>
                        </a:solidFill>
                      </a:endParaRPr>
                    </a:p>
                  </a:txBody>
                  <a:tcPr marT="48275" marB="48275" marR="48275" marL="48275">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tcPr>
                </a:tc>
                <a:tc>
                  <a:txBody>
                    <a:bodyPr/>
                    <a:lstStyle/>
                    <a:p>
                      <a:pPr indent="0" lvl="0" marL="0" marR="0" rtl="0" algn="ctr">
                        <a:spcBef>
                          <a:spcPts val="0"/>
                        </a:spcBef>
                        <a:spcAft>
                          <a:spcPts val="0"/>
                        </a:spcAft>
                        <a:buNone/>
                      </a:pPr>
                      <a:r>
                        <a:rPr b="0" lang="en-US" sz="3200" u="none" cap="none" strike="noStrike">
                          <a:solidFill>
                            <a:srgbClr val="205867"/>
                          </a:solidFill>
                        </a:rPr>
                        <a:t>A</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tcPr>
                </a:tc>
                <a:tc>
                  <a:txBody>
                    <a:bodyPr/>
                    <a:lstStyle/>
                    <a:p>
                      <a:pPr indent="0" lvl="0" marL="0" marR="0" rtl="0" algn="ctr">
                        <a:spcBef>
                          <a:spcPts val="0"/>
                        </a:spcBef>
                        <a:spcAft>
                          <a:spcPts val="0"/>
                        </a:spcAft>
                        <a:buNone/>
                      </a:pPr>
                      <a:r>
                        <a:rPr b="0" lang="en-US" sz="3200" u="none" cap="none" strike="noStrike">
                          <a:solidFill>
                            <a:srgbClr val="205867"/>
                          </a:solidFill>
                        </a:rPr>
                        <a:t>C</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tcPr>
                </a:tc>
                <a:tc>
                  <a:txBody>
                    <a:bodyPr/>
                    <a:lstStyle/>
                    <a:p>
                      <a:pPr indent="0" lvl="0" marL="0" marR="0" rtl="0" algn="ctr">
                        <a:spcBef>
                          <a:spcPts val="0"/>
                        </a:spcBef>
                        <a:spcAft>
                          <a:spcPts val="0"/>
                        </a:spcAft>
                        <a:buNone/>
                      </a:pPr>
                      <a:r>
                        <a:rPr b="0" lang="en-US" sz="3200" u="none" cap="none" strike="noStrike">
                          <a:solidFill>
                            <a:srgbClr val="205867"/>
                          </a:solidFill>
                        </a:rPr>
                        <a:t>I</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tcPr>
                </a:tc>
                <a:tc>
                  <a:txBody>
                    <a:bodyPr/>
                    <a:lstStyle/>
                    <a:p>
                      <a:pPr indent="0" lvl="0" marL="0" marR="0" rtl="0" algn="ctr">
                        <a:spcBef>
                          <a:spcPts val="0"/>
                        </a:spcBef>
                        <a:spcAft>
                          <a:spcPts val="0"/>
                        </a:spcAft>
                        <a:buNone/>
                      </a:pPr>
                      <a:r>
                        <a:rPr b="0" lang="en-US" sz="3200" u="none" cap="none" strike="noStrike">
                          <a:solidFill>
                            <a:srgbClr val="205867"/>
                          </a:solidFill>
                        </a:rPr>
                        <a:t>I</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tcPr>
                </a:tc>
                <a:tc>
                  <a:txBody>
                    <a:bodyPr/>
                    <a:lstStyle/>
                    <a:p>
                      <a:pPr indent="0" lvl="0" marL="0" marR="0" rtl="0" algn="ctr">
                        <a:spcBef>
                          <a:spcPts val="0"/>
                        </a:spcBef>
                        <a:spcAft>
                          <a:spcPts val="0"/>
                        </a:spcAft>
                        <a:buNone/>
                      </a:pPr>
                      <a:r>
                        <a:rPr b="0" lang="en-US" sz="3200" u="none" cap="none" strike="noStrike">
                          <a:solidFill>
                            <a:srgbClr val="205867"/>
                          </a:solidFill>
                        </a:rPr>
                        <a:t>R</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tcPr>
                </a:tc>
                <a:tc>
                  <a:txBody>
                    <a:bodyPr/>
                    <a:lstStyle/>
                    <a:p>
                      <a:pPr indent="0" lvl="0" marL="0" marR="0" rtl="0" algn="ctr">
                        <a:spcBef>
                          <a:spcPts val="0"/>
                        </a:spcBef>
                        <a:spcAft>
                          <a:spcPts val="0"/>
                        </a:spcAft>
                        <a:buNone/>
                      </a:pPr>
                      <a:r>
                        <a:rPr b="0" lang="en-US" sz="3200" u="none" cap="none" strike="noStrike">
                          <a:solidFill>
                            <a:srgbClr val="205867"/>
                          </a:solidFill>
                        </a:rPr>
                        <a:t>I</a:t>
                      </a:r>
                      <a:endParaRPr sz="3200" u="none" cap="none" strike="noStrike">
                        <a:solidFill>
                          <a:srgbClr val="205867"/>
                        </a:solidFill>
                      </a:endParaRPr>
                    </a:p>
                  </a:txBody>
                  <a:tcPr marT="48275" marB="48275" marR="48275" marL="48275">
                    <a:lnL cap="flat" cmpd="sng" w="12700">
                      <a:solidFill>
                        <a:srgbClr val="00B050"/>
                      </a:solidFill>
                      <a:prstDash val="solid"/>
                      <a:round/>
                      <a:headEnd len="sm" w="sm" type="none"/>
                      <a:tailEnd len="sm" w="sm" type="none"/>
                    </a:lnL>
                    <a:lnT cap="flat" cmpd="sng" w="12700">
                      <a:solidFill>
                        <a:srgbClr val="00B050"/>
                      </a:solidFill>
                      <a:prstDash val="solid"/>
                      <a:round/>
                      <a:headEnd len="sm" w="sm" type="none"/>
                      <a:tailEnd len="sm" w="sm" type="none"/>
                    </a:lnT>
                  </a:tcPr>
                </a:tc>
              </a:tr>
            </a:tbl>
          </a:graphicData>
        </a:graphic>
      </p:graphicFrame>
      <p:sp>
        <p:nvSpPr>
          <p:cNvPr id="342" name="Google Shape;342;p20"/>
          <p:cNvSpPr txBox="1"/>
          <p:nvPr/>
        </p:nvSpPr>
        <p:spPr>
          <a:xfrm>
            <a:off x="1515488" y="576236"/>
            <a:ext cx="8443955" cy="1785104"/>
          </a:xfrm>
          <a:prstGeom prst="rect">
            <a:avLst/>
          </a:prstGeom>
          <a:noFill/>
          <a:ln cap="flat" cmpd="sng" w="9525">
            <a:solidFill>
              <a:srgbClr val="00B050"/>
            </a:solidFill>
            <a:prstDash val="solid"/>
            <a:round/>
            <a:headEnd len="sm" w="sm" type="none"/>
            <a:tailEnd len="sm" w="sm" type="none"/>
          </a:ln>
        </p:spPr>
        <p:txBody>
          <a:bodyPr anchorCtr="0" anchor="t" bIns="45700" lIns="91425" spcFirstLastPara="1" rIns="91425" wrap="square" tIns="45700">
            <a:spAutoFit/>
          </a:bodyPr>
          <a:lstStyle/>
          <a:p>
            <a:pPr indent="-342900" lvl="0" marL="342900" marR="0" rtl="0" algn="l">
              <a:spcBef>
                <a:spcPts val="0"/>
              </a:spcBef>
              <a:spcAft>
                <a:spcPts val="0"/>
              </a:spcAft>
              <a:buClr>
                <a:srgbClr val="205867"/>
              </a:buClr>
              <a:buSzPts val="2000"/>
              <a:buFont typeface="Noto Sans Symbols"/>
              <a:buChar char="⮚"/>
            </a:pPr>
            <a:r>
              <a:rPr b="1" i="0" lang="en-US" sz="2000" u="none" strike="noStrike">
                <a:solidFill>
                  <a:srgbClr val="205867"/>
                </a:solidFill>
                <a:latin typeface="Arial"/>
                <a:ea typeface="Arial"/>
                <a:cs typeface="Arial"/>
                <a:sym typeface="Arial"/>
              </a:rPr>
              <a:t>R (Responsible)</a:t>
            </a:r>
            <a:r>
              <a:rPr b="0" i="0" lang="en-US" sz="2000" u="none" strike="noStrike">
                <a:solidFill>
                  <a:srgbClr val="205867"/>
                </a:solidFill>
                <a:latin typeface="Arial"/>
                <a:ea typeface="Arial"/>
                <a:cs typeface="Arial"/>
                <a:sym typeface="Arial"/>
              </a:rPr>
              <a:t>: Người chịu trách nhiệm thực hiện chính.</a:t>
            </a:r>
            <a:endParaRPr/>
          </a:p>
          <a:p>
            <a:pPr indent="-342900" lvl="0" marL="342900" marR="0" rtl="0" algn="l">
              <a:spcBef>
                <a:spcPts val="0"/>
              </a:spcBef>
              <a:spcAft>
                <a:spcPts val="0"/>
              </a:spcAft>
              <a:buClr>
                <a:srgbClr val="205867"/>
              </a:buClr>
              <a:buSzPts val="2000"/>
              <a:buFont typeface="Noto Sans Symbols"/>
              <a:buChar char="⮚"/>
            </a:pPr>
            <a:r>
              <a:rPr b="1" i="0" lang="en-US" sz="2000" u="none" strike="noStrike">
                <a:solidFill>
                  <a:srgbClr val="205867"/>
                </a:solidFill>
                <a:latin typeface="Arial"/>
                <a:ea typeface="Arial"/>
                <a:cs typeface="Arial"/>
                <a:sym typeface="Arial"/>
              </a:rPr>
              <a:t>A (Accountable)</a:t>
            </a:r>
            <a:r>
              <a:rPr b="0" i="0" lang="en-US" sz="2000" u="none" strike="noStrike">
                <a:solidFill>
                  <a:srgbClr val="205867"/>
                </a:solidFill>
                <a:latin typeface="Arial"/>
                <a:ea typeface="Arial"/>
                <a:cs typeface="Arial"/>
                <a:sym typeface="Arial"/>
              </a:rPr>
              <a:t>: Người chịu trách nhiệm cuối cùng, đảm bảo nhiệm vụ hoàn thành.</a:t>
            </a:r>
            <a:endParaRPr/>
          </a:p>
          <a:p>
            <a:pPr indent="-342900" lvl="0" marL="342900" marR="0" rtl="0" algn="l">
              <a:spcBef>
                <a:spcPts val="0"/>
              </a:spcBef>
              <a:spcAft>
                <a:spcPts val="0"/>
              </a:spcAft>
              <a:buClr>
                <a:srgbClr val="205867"/>
              </a:buClr>
              <a:buSzPts val="2000"/>
              <a:buFont typeface="Noto Sans Symbols"/>
              <a:buChar char="⮚"/>
            </a:pPr>
            <a:r>
              <a:rPr b="1" i="0" lang="en-US" sz="2000" u="none" strike="noStrike">
                <a:solidFill>
                  <a:srgbClr val="205867"/>
                </a:solidFill>
                <a:latin typeface="Arial"/>
                <a:ea typeface="Arial"/>
                <a:cs typeface="Arial"/>
                <a:sym typeface="Arial"/>
              </a:rPr>
              <a:t>C (Consulted)</a:t>
            </a:r>
            <a:r>
              <a:rPr b="0" i="0" lang="en-US" sz="2000" u="none" strike="noStrike">
                <a:solidFill>
                  <a:srgbClr val="205867"/>
                </a:solidFill>
                <a:latin typeface="Arial"/>
                <a:ea typeface="Arial"/>
                <a:cs typeface="Arial"/>
                <a:sym typeface="Arial"/>
              </a:rPr>
              <a:t>: Người được tham vấn.</a:t>
            </a:r>
            <a:endParaRPr/>
          </a:p>
          <a:p>
            <a:pPr indent="-342900" lvl="0" marL="342900" marR="0" rtl="0" algn="l">
              <a:spcBef>
                <a:spcPts val="1200"/>
              </a:spcBef>
              <a:spcAft>
                <a:spcPts val="0"/>
              </a:spcAft>
              <a:buClr>
                <a:srgbClr val="205867"/>
              </a:buClr>
              <a:buSzPts val="2000"/>
              <a:buFont typeface="Noto Sans Symbols"/>
              <a:buChar char="⮚"/>
            </a:pPr>
            <a:r>
              <a:rPr b="1" i="0" lang="en-US" sz="2000" u="none" strike="noStrike">
                <a:solidFill>
                  <a:srgbClr val="205867"/>
                </a:solidFill>
                <a:latin typeface="Arial"/>
                <a:ea typeface="Arial"/>
                <a:cs typeface="Arial"/>
                <a:sym typeface="Arial"/>
              </a:rPr>
              <a:t>I (Informed)</a:t>
            </a:r>
            <a:r>
              <a:rPr b="0" i="0" lang="en-US" sz="2000" u="none" strike="noStrike">
                <a:solidFill>
                  <a:srgbClr val="205867"/>
                </a:solidFill>
                <a:latin typeface="Arial"/>
                <a:ea typeface="Arial"/>
                <a:cs typeface="Arial"/>
                <a:sym typeface="Arial"/>
              </a:rPr>
              <a:t>: Người được thông báo.</a:t>
            </a:r>
            <a:endParaRPr sz="2000">
              <a:solidFill>
                <a:srgbClr val="205867"/>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346" name="Shape 346"/>
        <p:cNvGrpSpPr/>
        <p:nvPr/>
      </p:nvGrpSpPr>
      <p:grpSpPr>
        <a:xfrm>
          <a:off x="0" y="0"/>
          <a:ext cx="0" cy="0"/>
          <a:chOff x="0" y="0"/>
          <a:chExt cx="0" cy="0"/>
        </a:xfrm>
      </p:grpSpPr>
      <p:sp>
        <p:nvSpPr>
          <p:cNvPr id="347" name="Google Shape;347;p21"/>
          <p:cNvSpPr/>
          <p:nvPr/>
        </p:nvSpPr>
        <p:spPr>
          <a:xfrm>
            <a:off x="2078299" y="2456002"/>
            <a:ext cx="14952437" cy="6705164"/>
          </a:xfrm>
          <a:custGeom>
            <a:rect b="b" l="l" r="r" t="t"/>
            <a:pathLst>
              <a:path extrusionOk="0" h="4111117" w="4111117">
                <a:moveTo>
                  <a:pt x="4111117" y="4111117"/>
                </a:moveTo>
                <a:lnTo>
                  <a:pt x="1124331" y="4111117"/>
                </a:lnTo>
                <a:cubicBezTo>
                  <a:pt x="503428" y="4111117"/>
                  <a:pt x="0" y="3607689"/>
                  <a:pt x="0" y="2986786"/>
                </a:cubicBezTo>
                <a:lnTo>
                  <a:pt x="0" y="0"/>
                </a:lnTo>
                <a:lnTo>
                  <a:pt x="2986786" y="0"/>
                </a:lnTo>
                <a:cubicBezTo>
                  <a:pt x="3607816" y="0"/>
                  <a:pt x="4111117" y="503428"/>
                  <a:pt x="4111117" y="1124331"/>
                </a:cubicBezTo>
                <a:lnTo>
                  <a:pt x="4111117" y="4111117"/>
                </a:lnTo>
                <a:close/>
              </a:path>
            </a:pathLst>
          </a:custGeom>
          <a:solidFill>
            <a:srgbClr val="A4E4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1"/>
          <p:cNvSpPr/>
          <p:nvPr/>
        </p:nvSpPr>
        <p:spPr>
          <a:xfrm rot="10800000">
            <a:off x="10542559" y="-4150923"/>
            <a:ext cx="9822161" cy="6226137"/>
          </a:xfrm>
          <a:custGeom>
            <a:rect b="b" l="l" r="r" t="t"/>
            <a:pathLst>
              <a:path extrusionOk="0" h="5372100" w="8474859">
                <a:moveTo>
                  <a:pt x="6924189" y="0"/>
                </a:moveTo>
                <a:lnTo>
                  <a:pt x="1550670" y="0"/>
                </a:lnTo>
                <a:lnTo>
                  <a:pt x="0" y="2686050"/>
                </a:lnTo>
                <a:lnTo>
                  <a:pt x="1550670" y="5372100"/>
                </a:lnTo>
                <a:lnTo>
                  <a:pt x="6924189" y="5372100"/>
                </a:lnTo>
                <a:lnTo>
                  <a:pt x="8474859" y="2686050"/>
                </a:lnTo>
                <a:lnTo>
                  <a:pt x="6924189" y="0"/>
                </a:lnTo>
                <a:close/>
              </a:path>
            </a:pathLst>
          </a:custGeom>
          <a:solidFill>
            <a:srgbClr val="004651"/>
          </a:solidFill>
          <a:ln>
            <a:noFill/>
          </a:ln>
        </p:spPr>
      </p:sp>
      <p:sp>
        <p:nvSpPr>
          <p:cNvPr id="349" name="Google Shape;349;p21"/>
          <p:cNvSpPr/>
          <p:nvPr/>
        </p:nvSpPr>
        <p:spPr>
          <a:xfrm>
            <a:off x="9959443" y="-865713"/>
            <a:ext cx="2695438" cy="2334501"/>
          </a:xfrm>
          <a:custGeom>
            <a:rect b="b" l="l" r="r" t="t"/>
            <a:pathLst>
              <a:path extrusionOk="0"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a:ln>
            <a:noFill/>
          </a:ln>
        </p:spPr>
      </p:sp>
      <p:sp>
        <p:nvSpPr>
          <p:cNvPr id="350" name="Google Shape;350;p21">
            <a:hlinkClick action="ppaction://hlinksldjump" r:id="rId3"/>
          </p:cNvPr>
          <p:cNvSpPr txBox="1"/>
          <p:nvPr/>
        </p:nvSpPr>
        <p:spPr>
          <a:xfrm>
            <a:off x="14467718" y="1165282"/>
            <a:ext cx="2942183" cy="282963"/>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1" lang="en-US" sz="1700">
                <a:solidFill>
                  <a:srgbClr val="F4F4F4"/>
                </a:solidFill>
                <a:latin typeface="Arial"/>
                <a:ea typeface="Arial"/>
                <a:cs typeface="Arial"/>
                <a:sym typeface="Arial"/>
              </a:rPr>
              <a:t>Quay lại Trang Chương trình</a:t>
            </a:r>
            <a:endParaRPr b="1" sz="1700" u="sng">
              <a:solidFill>
                <a:srgbClr val="F4F4F4"/>
              </a:solidFill>
              <a:latin typeface="Arial"/>
              <a:ea typeface="Arial"/>
              <a:cs typeface="Arial"/>
              <a:sym typeface="Arial"/>
              <a:hlinkClick action="ppaction://hlinksldjump" r:id="rId4">
                <a:extLst>
                  <a:ext uri="{A12FA001-AC4F-418D-AE19-62706E023703}">
                    <ahyp:hlinkClr val="tx"/>
                  </a:ext>
                </a:extLst>
              </a:hlinkClick>
            </a:endParaRPr>
          </a:p>
        </p:txBody>
      </p:sp>
      <p:sp>
        <p:nvSpPr>
          <p:cNvPr id="351" name="Google Shape;351;p21"/>
          <p:cNvSpPr txBox="1"/>
          <p:nvPr/>
        </p:nvSpPr>
        <p:spPr>
          <a:xfrm>
            <a:off x="3109573" y="2953956"/>
            <a:ext cx="12068853" cy="5709255"/>
          </a:xfrm>
          <a:prstGeom prst="rect">
            <a:avLst/>
          </a:prstGeom>
          <a:noFill/>
          <a:ln>
            <a:noFill/>
          </a:ln>
        </p:spPr>
        <p:txBody>
          <a:bodyPr anchorCtr="0" anchor="t" bIns="45700" lIns="91425" spcFirstLastPara="1" rIns="91425" wrap="square" tIns="45700">
            <a:spAutoFit/>
          </a:bodyPr>
          <a:lstStyle/>
          <a:p>
            <a:pPr indent="-228600" lvl="0" marL="685800" marR="0" rtl="0" algn="just">
              <a:spcBef>
                <a:spcPts val="0"/>
              </a:spcBef>
              <a:spcAft>
                <a:spcPts val="0"/>
              </a:spcAft>
              <a:buNone/>
            </a:pPr>
            <a:r>
              <a:rPr b="1" lang="en-US" sz="3200">
                <a:solidFill>
                  <a:schemeClr val="dk1"/>
                </a:solidFill>
                <a:latin typeface="Arial"/>
                <a:ea typeface="Arial"/>
                <a:cs typeface="Arial"/>
                <a:sym typeface="Arial"/>
              </a:rPr>
              <a:t>Text – oriented formats: mô tả chi tiết có thể được xác định trong định dạng văn bản trực tiếp.</a:t>
            </a:r>
            <a:endParaRPr/>
          </a:p>
          <a:p>
            <a:pPr indent="-228600" lvl="0" marL="685800" marR="0" rtl="0" algn="just">
              <a:spcBef>
                <a:spcPts val="1800"/>
              </a:spcBef>
              <a:spcAft>
                <a:spcPts val="0"/>
              </a:spcAft>
              <a:buNone/>
            </a:pPr>
            <a:r>
              <a:rPr b="1" lang="en-US" sz="3200">
                <a:solidFill>
                  <a:schemeClr val="dk1"/>
                </a:solidFill>
                <a:latin typeface="Arial"/>
                <a:ea typeface="Arial"/>
                <a:cs typeface="Arial"/>
                <a:sym typeface="Arial"/>
              </a:rPr>
              <a:t>Thường ở dạng phác thảo, các tài liệu cung cấp thông tin như trách nhiệm, quyền hạn, năng lực và trình độ</a:t>
            </a:r>
            <a:endParaRPr/>
          </a:p>
          <a:p>
            <a:pPr indent="-228600" lvl="0" marL="685800" marR="0" rtl="0" algn="just">
              <a:spcBef>
                <a:spcPts val="1800"/>
              </a:spcBef>
              <a:spcAft>
                <a:spcPts val="0"/>
              </a:spcAft>
              <a:buNone/>
            </a:pPr>
            <a:r>
              <a:rPr b="1" lang="en-US" sz="3200">
                <a:solidFill>
                  <a:schemeClr val="dk1"/>
                </a:solidFill>
                <a:latin typeface="Arial"/>
                <a:ea typeface="Arial"/>
                <a:cs typeface="Arial"/>
                <a:sym typeface="Arial"/>
              </a:rPr>
              <a:t>Các tài liệu được gọi bằng tên khác nhau bao gồm mô tả vị trí và vai trò trách nhiệm thẩm quyền hình thức</a:t>
            </a:r>
            <a:endParaRPr/>
          </a:p>
          <a:p>
            <a:pPr indent="-228600" lvl="0" marL="685800" marR="0" rtl="0" algn="just">
              <a:spcBef>
                <a:spcPts val="1800"/>
              </a:spcBef>
              <a:spcAft>
                <a:spcPts val="0"/>
              </a:spcAft>
              <a:buNone/>
            </a:pPr>
            <a:r>
              <a:rPr b="1" lang="en-US" sz="3200">
                <a:solidFill>
                  <a:schemeClr val="dk1"/>
                </a:solidFill>
                <a:latin typeface="Arial"/>
                <a:ea typeface="Arial"/>
                <a:cs typeface="Arial"/>
                <a:sym typeface="Arial"/>
              </a:rPr>
              <a:t>Những tài liệu này có thể được sử dụng làm mẫu cho các dự án trong tương lai, đặc biệt là khi thông tin được cập nhật trong suốt dự án hiện tại bằng áp dụng các bài học kinh nghiệm.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4651"/>
        </a:solidFill>
      </p:bgPr>
    </p:bg>
    <p:spTree>
      <p:nvGrpSpPr>
        <p:cNvPr id="355" name="Shape 355"/>
        <p:cNvGrpSpPr/>
        <p:nvPr/>
      </p:nvGrpSpPr>
      <p:grpSpPr>
        <a:xfrm>
          <a:off x="0" y="0"/>
          <a:ext cx="0" cy="0"/>
          <a:chOff x="0" y="0"/>
          <a:chExt cx="0" cy="0"/>
        </a:xfrm>
      </p:grpSpPr>
      <p:sp>
        <p:nvSpPr>
          <p:cNvPr id="356" name="Google Shape;356;p22"/>
          <p:cNvSpPr txBox="1"/>
          <p:nvPr/>
        </p:nvSpPr>
        <p:spPr>
          <a:xfrm>
            <a:off x="1028700" y="197792"/>
            <a:ext cx="16230600" cy="193444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1" lang="en-US" sz="6000">
                <a:solidFill>
                  <a:srgbClr val="F4F4F4"/>
                </a:solidFill>
                <a:latin typeface="Arial"/>
                <a:ea typeface="Arial"/>
                <a:cs typeface="Arial"/>
                <a:sym typeface="Arial"/>
              </a:rPr>
              <a:t>Mô tả chi tiết vai trò và trách nhiệm của từng thành viên dưới dạng văn bản.</a:t>
            </a:r>
            <a:endParaRPr/>
          </a:p>
        </p:txBody>
      </p:sp>
      <p:sp>
        <p:nvSpPr>
          <p:cNvPr id="357" name="Google Shape;357;p22"/>
          <p:cNvSpPr txBox="1"/>
          <p:nvPr/>
        </p:nvSpPr>
        <p:spPr>
          <a:xfrm>
            <a:off x="1447800" y="2730613"/>
            <a:ext cx="7696200" cy="681725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2300" u="none" strike="noStrike">
                <a:solidFill>
                  <a:srgbClr val="538CD5"/>
                </a:solidFill>
                <a:latin typeface="Arial"/>
                <a:ea typeface="Arial"/>
                <a:cs typeface="Arial"/>
                <a:sym typeface="Arial"/>
              </a:rPr>
              <a:t>Project Manager (Nguyễn Thị Thanh Hằng)</a:t>
            </a:r>
            <a:r>
              <a:rPr b="0" i="0" lang="en-US" sz="2300" u="none" strike="noStrike">
                <a:solidFill>
                  <a:srgbClr val="538CD5"/>
                </a:solidFill>
                <a:latin typeface="Arial"/>
                <a:ea typeface="Arial"/>
                <a:cs typeface="Arial"/>
                <a:sym typeface="Arial"/>
              </a:rPr>
              <a:t>:</a:t>
            </a:r>
            <a:endParaRPr/>
          </a:p>
          <a:p>
            <a:pPr indent="-285750" lvl="1" marL="742950" marR="0" rtl="0" algn="just">
              <a:spcBef>
                <a:spcPts val="0"/>
              </a:spcBef>
              <a:spcAft>
                <a:spcPts val="0"/>
              </a:spcAft>
              <a:buClr>
                <a:schemeClr val="lt1"/>
              </a:buClr>
              <a:buSzPts val="2300"/>
              <a:buFont typeface="Arial"/>
              <a:buChar char="•"/>
            </a:pPr>
            <a:r>
              <a:rPr b="0" i="0" lang="en-US" sz="2300" u="none" cap="none" strike="noStrike">
                <a:solidFill>
                  <a:schemeClr val="lt1"/>
                </a:solidFill>
                <a:latin typeface="Arial"/>
                <a:ea typeface="Arial"/>
                <a:cs typeface="Arial"/>
                <a:sym typeface="Arial"/>
              </a:rPr>
              <a:t>Xây dựng kế hoạch dự án và giám sát tiến độ.</a:t>
            </a:r>
            <a:endParaRPr/>
          </a:p>
          <a:p>
            <a:pPr indent="-285750" lvl="1" marL="742950" marR="0" rtl="0" algn="just">
              <a:spcBef>
                <a:spcPts val="0"/>
              </a:spcBef>
              <a:spcAft>
                <a:spcPts val="0"/>
              </a:spcAft>
              <a:buClr>
                <a:schemeClr val="lt1"/>
              </a:buClr>
              <a:buSzPts val="2300"/>
              <a:buFont typeface="Arial"/>
              <a:buChar char="•"/>
            </a:pPr>
            <a:r>
              <a:rPr b="0" i="0" lang="en-US" sz="2300" u="none" cap="none" strike="noStrike">
                <a:solidFill>
                  <a:schemeClr val="lt1"/>
                </a:solidFill>
                <a:latin typeface="Arial"/>
                <a:ea typeface="Arial"/>
                <a:cs typeface="Arial"/>
                <a:sym typeface="Arial"/>
              </a:rPr>
              <a:t>Điều phối công việc giữa các thành viên trong nhóm.</a:t>
            </a:r>
            <a:endParaRPr/>
          </a:p>
          <a:p>
            <a:pPr indent="-285750" lvl="1" marL="742950" marR="0" rtl="0" algn="just">
              <a:spcBef>
                <a:spcPts val="0"/>
              </a:spcBef>
              <a:spcAft>
                <a:spcPts val="0"/>
              </a:spcAft>
              <a:buClr>
                <a:schemeClr val="lt1"/>
              </a:buClr>
              <a:buSzPts val="2300"/>
              <a:buFont typeface="Arial"/>
              <a:buChar char="•"/>
            </a:pPr>
            <a:r>
              <a:rPr b="0" i="0" lang="en-US" sz="2300" u="none" cap="none" strike="noStrike">
                <a:solidFill>
                  <a:schemeClr val="lt1"/>
                </a:solidFill>
                <a:latin typeface="Arial"/>
                <a:ea typeface="Arial"/>
                <a:cs typeface="Arial"/>
                <a:sym typeface="Arial"/>
              </a:rPr>
              <a:t>Báo cáo tình trạng dự án cho các bên liên quan.</a:t>
            </a:r>
            <a:endParaRPr/>
          </a:p>
          <a:p>
            <a:pPr indent="-285750" lvl="1" marL="742950" marR="0" rtl="0" algn="just">
              <a:spcBef>
                <a:spcPts val="0"/>
              </a:spcBef>
              <a:spcAft>
                <a:spcPts val="0"/>
              </a:spcAft>
              <a:buClr>
                <a:schemeClr val="lt1"/>
              </a:buClr>
              <a:buSzPts val="2300"/>
              <a:buFont typeface="Arial"/>
              <a:buChar char="•"/>
            </a:pPr>
            <a:r>
              <a:rPr b="0" i="0" lang="en-US" sz="2300" u="none" cap="none" strike="noStrike">
                <a:solidFill>
                  <a:schemeClr val="lt1"/>
                </a:solidFill>
                <a:latin typeface="Arial"/>
                <a:ea typeface="Arial"/>
                <a:cs typeface="Arial"/>
                <a:sym typeface="Arial"/>
              </a:rPr>
              <a:t>Quản lý rủi ro và xử lý các vấn đề phát sinh.</a:t>
            </a:r>
            <a:endParaRPr/>
          </a:p>
          <a:p>
            <a:pPr indent="0" lvl="0" marL="0" marR="0" rtl="0" algn="just">
              <a:spcBef>
                <a:spcPts val="0"/>
              </a:spcBef>
              <a:spcAft>
                <a:spcPts val="0"/>
              </a:spcAft>
              <a:buNone/>
            </a:pPr>
            <a:r>
              <a:rPr b="1" i="0" lang="en-US" sz="2300" u="none" strike="noStrike">
                <a:solidFill>
                  <a:srgbClr val="538CD5"/>
                </a:solidFill>
                <a:latin typeface="Arial"/>
                <a:ea typeface="Arial"/>
                <a:cs typeface="Arial"/>
                <a:sym typeface="Arial"/>
              </a:rPr>
              <a:t>BA (Nguyễn Thị Thanh Hằng)</a:t>
            </a:r>
            <a:r>
              <a:rPr b="0" i="0" lang="en-US" sz="2300" u="none" strike="noStrike">
                <a:solidFill>
                  <a:srgbClr val="538CD5"/>
                </a:solidFill>
                <a:latin typeface="Arial"/>
                <a:ea typeface="Arial"/>
                <a:cs typeface="Arial"/>
                <a:sym typeface="Arial"/>
              </a:rPr>
              <a:t>:</a:t>
            </a:r>
            <a:endParaRPr/>
          </a:p>
          <a:p>
            <a:pPr indent="-285750" lvl="1" marL="742950" marR="0" rtl="0" algn="just">
              <a:spcBef>
                <a:spcPts val="0"/>
              </a:spcBef>
              <a:spcAft>
                <a:spcPts val="0"/>
              </a:spcAft>
              <a:buClr>
                <a:schemeClr val="lt1"/>
              </a:buClr>
              <a:buSzPts val="2300"/>
              <a:buFont typeface="Arial"/>
              <a:buChar char="•"/>
            </a:pPr>
            <a:r>
              <a:rPr b="0" i="0" lang="en-US" sz="2300" u="none" cap="none" strike="noStrike">
                <a:solidFill>
                  <a:schemeClr val="lt1"/>
                </a:solidFill>
                <a:latin typeface="Arial"/>
                <a:ea typeface="Arial"/>
                <a:cs typeface="Arial"/>
                <a:sym typeface="Arial"/>
              </a:rPr>
              <a:t>Phân tích và làm rõ yêu cầu của dự án.</a:t>
            </a:r>
            <a:endParaRPr/>
          </a:p>
          <a:p>
            <a:pPr indent="-285750" lvl="1" marL="742950" marR="0" rtl="0" algn="just">
              <a:spcBef>
                <a:spcPts val="0"/>
              </a:spcBef>
              <a:spcAft>
                <a:spcPts val="0"/>
              </a:spcAft>
              <a:buClr>
                <a:schemeClr val="lt1"/>
              </a:buClr>
              <a:buSzPts val="2300"/>
              <a:buFont typeface="Arial"/>
              <a:buChar char="•"/>
            </a:pPr>
            <a:r>
              <a:rPr b="0" i="0" lang="en-US" sz="2300" u="none" cap="none" strike="noStrike">
                <a:solidFill>
                  <a:schemeClr val="lt1"/>
                </a:solidFill>
                <a:latin typeface="Arial"/>
                <a:ea typeface="Arial"/>
                <a:cs typeface="Arial"/>
                <a:sym typeface="Arial"/>
              </a:rPr>
              <a:t>Tạo tài liệu đặc tả yêu cầu chức năng và phi chức năng.</a:t>
            </a:r>
            <a:endParaRPr/>
          </a:p>
          <a:p>
            <a:pPr indent="-285750" lvl="1" marL="742950" marR="0" rtl="0" algn="just">
              <a:spcBef>
                <a:spcPts val="0"/>
              </a:spcBef>
              <a:spcAft>
                <a:spcPts val="0"/>
              </a:spcAft>
              <a:buClr>
                <a:schemeClr val="lt1"/>
              </a:buClr>
              <a:buSzPts val="2300"/>
              <a:buFont typeface="Arial"/>
              <a:buChar char="•"/>
            </a:pPr>
            <a:r>
              <a:rPr b="0" i="0" lang="en-US" sz="2300" u="none" cap="none" strike="noStrike">
                <a:solidFill>
                  <a:schemeClr val="lt1"/>
                </a:solidFill>
                <a:latin typeface="Arial"/>
                <a:ea typeface="Arial"/>
                <a:cs typeface="Arial"/>
                <a:sym typeface="Arial"/>
              </a:rPr>
              <a:t>Đánh giá tính khả thi của các yêu cầu và đề xuất cải tiến.</a:t>
            </a:r>
            <a:endParaRPr/>
          </a:p>
          <a:p>
            <a:pPr indent="0" lvl="0" marL="0" marR="0" rtl="0" algn="just">
              <a:spcBef>
                <a:spcPts val="0"/>
              </a:spcBef>
              <a:spcAft>
                <a:spcPts val="0"/>
              </a:spcAft>
              <a:buNone/>
            </a:pPr>
            <a:r>
              <a:rPr b="1" i="0" lang="en-US" sz="2300" u="none" strike="noStrike">
                <a:solidFill>
                  <a:srgbClr val="538CD5"/>
                </a:solidFill>
                <a:latin typeface="Arial"/>
                <a:ea typeface="Arial"/>
                <a:cs typeface="Arial"/>
                <a:sym typeface="Arial"/>
              </a:rPr>
              <a:t>Dev (Thúy Thanh)</a:t>
            </a:r>
            <a:r>
              <a:rPr b="0" i="0" lang="en-US" sz="2300" u="none" strike="noStrike">
                <a:solidFill>
                  <a:srgbClr val="538CD5"/>
                </a:solidFill>
                <a:latin typeface="Arial"/>
                <a:ea typeface="Arial"/>
                <a:cs typeface="Arial"/>
                <a:sym typeface="Arial"/>
              </a:rPr>
              <a:t>:</a:t>
            </a:r>
            <a:endParaRPr/>
          </a:p>
          <a:p>
            <a:pPr indent="-285750" lvl="1" marL="742950" marR="0" rtl="0" algn="just">
              <a:spcBef>
                <a:spcPts val="0"/>
              </a:spcBef>
              <a:spcAft>
                <a:spcPts val="0"/>
              </a:spcAft>
              <a:buClr>
                <a:schemeClr val="lt1"/>
              </a:buClr>
              <a:buSzPts val="2300"/>
              <a:buFont typeface="Arial"/>
              <a:buChar char="•"/>
            </a:pPr>
            <a:r>
              <a:rPr b="0" i="0" lang="en-US" sz="2300" u="none" cap="none" strike="noStrike">
                <a:solidFill>
                  <a:schemeClr val="lt1"/>
                </a:solidFill>
                <a:latin typeface="Arial"/>
                <a:ea typeface="Arial"/>
                <a:cs typeface="Arial"/>
                <a:sym typeface="Arial"/>
              </a:rPr>
              <a:t>Thu thập và xử lý dữ liệu chữ số viết tay.</a:t>
            </a:r>
            <a:endParaRPr/>
          </a:p>
          <a:p>
            <a:pPr indent="-285750" lvl="1" marL="742950" marR="0" rtl="0" algn="just">
              <a:spcBef>
                <a:spcPts val="0"/>
              </a:spcBef>
              <a:spcAft>
                <a:spcPts val="0"/>
              </a:spcAft>
              <a:buClr>
                <a:schemeClr val="lt1"/>
              </a:buClr>
              <a:buSzPts val="2300"/>
              <a:buFont typeface="Arial"/>
              <a:buChar char="•"/>
            </a:pPr>
            <a:r>
              <a:rPr b="0" i="0" lang="en-US" sz="2300" u="none" cap="none" strike="noStrike">
                <a:solidFill>
                  <a:schemeClr val="lt1"/>
                </a:solidFill>
                <a:latin typeface="Arial"/>
                <a:ea typeface="Arial"/>
                <a:cs typeface="Arial"/>
                <a:sym typeface="Arial"/>
              </a:rPr>
              <a:t>Phát triển mô hình nhận diện chữ số (dùng SVM và GridSearchCV).</a:t>
            </a:r>
            <a:endParaRPr/>
          </a:p>
          <a:p>
            <a:pPr indent="-285750" lvl="1" marL="742950" marR="0" rtl="0" algn="just">
              <a:spcBef>
                <a:spcPts val="0"/>
              </a:spcBef>
              <a:spcAft>
                <a:spcPts val="0"/>
              </a:spcAft>
              <a:buClr>
                <a:schemeClr val="lt1"/>
              </a:buClr>
              <a:buSzPts val="2300"/>
              <a:buFont typeface="Arial"/>
              <a:buChar char="•"/>
            </a:pPr>
            <a:r>
              <a:rPr b="0" i="0" lang="en-US" sz="2300" u="none" cap="none" strike="noStrike">
                <a:solidFill>
                  <a:schemeClr val="lt1"/>
                </a:solidFill>
                <a:latin typeface="Arial"/>
                <a:ea typeface="Arial"/>
                <a:cs typeface="Arial"/>
                <a:sym typeface="Arial"/>
              </a:rPr>
              <a:t>Xây dựng API nhận diện và tích hợp với hệ thống website.</a:t>
            </a:r>
            <a:endParaRPr/>
          </a:p>
          <a:p>
            <a:pPr indent="-285750" lvl="1" marL="742950" marR="0" rtl="0" algn="just">
              <a:spcBef>
                <a:spcPts val="0"/>
              </a:spcBef>
              <a:spcAft>
                <a:spcPts val="0"/>
              </a:spcAft>
              <a:buClr>
                <a:schemeClr val="lt1"/>
              </a:buClr>
              <a:buSzPts val="2300"/>
              <a:buFont typeface="Arial"/>
              <a:buChar char="•"/>
            </a:pPr>
            <a:r>
              <a:rPr b="0" i="0" lang="en-US" sz="2300" u="none" cap="none" strike="noStrike">
                <a:solidFill>
                  <a:schemeClr val="lt1"/>
                </a:solidFill>
                <a:latin typeface="Arial"/>
                <a:ea typeface="Arial"/>
                <a:cs typeface="Arial"/>
                <a:sym typeface="Arial"/>
              </a:rPr>
              <a:t>Tinh chỉnh mô hình để đạt hiệu suất tốt nhất.</a:t>
            </a:r>
            <a:endParaRPr/>
          </a:p>
        </p:txBody>
      </p:sp>
      <p:sp>
        <p:nvSpPr>
          <p:cNvPr id="358" name="Google Shape;358;p22"/>
          <p:cNvSpPr txBox="1"/>
          <p:nvPr/>
        </p:nvSpPr>
        <p:spPr>
          <a:xfrm>
            <a:off x="9906000" y="2781300"/>
            <a:ext cx="7696200" cy="67710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300" u="none" strike="noStrike">
                <a:solidFill>
                  <a:srgbClr val="538CD5"/>
                </a:solidFill>
                <a:latin typeface="Arial"/>
                <a:ea typeface="Arial"/>
                <a:cs typeface="Arial"/>
                <a:sym typeface="Arial"/>
              </a:rPr>
              <a:t>Designer (Nguyễn Thị Thanh Hằng)</a:t>
            </a:r>
            <a:r>
              <a:rPr b="0" i="0" lang="en-US" sz="2300" u="none" strike="noStrike">
                <a:solidFill>
                  <a:srgbClr val="538CD5"/>
                </a:solidFill>
                <a:latin typeface="Arial"/>
                <a:ea typeface="Arial"/>
                <a:cs typeface="Arial"/>
                <a:sym typeface="Arial"/>
              </a:rPr>
              <a:t>:</a:t>
            </a:r>
            <a:endParaRPr/>
          </a:p>
          <a:p>
            <a:pPr indent="-285750" lvl="1" marL="742950" marR="0" rtl="0" algn="l">
              <a:spcBef>
                <a:spcPts val="0"/>
              </a:spcBef>
              <a:spcAft>
                <a:spcPts val="0"/>
              </a:spcAft>
              <a:buClr>
                <a:schemeClr val="lt1"/>
              </a:buClr>
              <a:buSzPts val="2300"/>
              <a:buFont typeface="Arial"/>
              <a:buChar char="•"/>
            </a:pPr>
            <a:r>
              <a:rPr b="0" i="0" lang="en-US" sz="2300" u="none" cap="none" strike="noStrike">
                <a:solidFill>
                  <a:schemeClr val="lt1"/>
                </a:solidFill>
                <a:latin typeface="Arial"/>
                <a:ea typeface="Arial"/>
                <a:cs typeface="Arial"/>
                <a:sym typeface="Arial"/>
              </a:rPr>
              <a:t>Thiết kế giao diện người dùng thân thiện, trực quan.</a:t>
            </a:r>
            <a:endParaRPr/>
          </a:p>
          <a:p>
            <a:pPr indent="-285750" lvl="1" marL="742950" marR="0" rtl="0" algn="l">
              <a:spcBef>
                <a:spcPts val="0"/>
              </a:spcBef>
              <a:spcAft>
                <a:spcPts val="0"/>
              </a:spcAft>
              <a:buClr>
                <a:schemeClr val="lt1"/>
              </a:buClr>
              <a:buSzPts val="2300"/>
              <a:buFont typeface="Arial"/>
              <a:buChar char="•"/>
            </a:pPr>
            <a:r>
              <a:rPr b="0" i="0" lang="en-US" sz="2300" u="none" cap="none" strike="noStrike">
                <a:solidFill>
                  <a:schemeClr val="lt1"/>
                </a:solidFill>
                <a:latin typeface="Arial"/>
                <a:ea typeface="Arial"/>
                <a:cs typeface="Arial"/>
                <a:sym typeface="Arial"/>
              </a:rPr>
              <a:t>Tích hợp API nhận diện chữ số vào giao diện.</a:t>
            </a:r>
            <a:endParaRPr/>
          </a:p>
          <a:p>
            <a:pPr indent="-285750" lvl="1" marL="742950" marR="0" rtl="0" algn="l">
              <a:spcBef>
                <a:spcPts val="0"/>
              </a:spcBef>
              <a:spcAft>
                <a:spcPts val="0"/>
              </a:spcAft>
              <a:buClr>
                <a:schemeClr val="lt1"/>
              </a:buClr>
              <a:buSzPts val="2300"/>
              <a:buFont typeface="Arial"/>
              <a:buChar char="•"/>
            </a:pPr>
            <a:r>
              <a:rPr b="0" i="0" lang="en-US" sz="2300" u="none" cap="none" strike="noStrike">
                <a:solidFill>
                  <a:schemeClr val="lt1"/>
                </a:solidFill>
                <a:latin typeface="Arial"/>
                <a:ea typeface="Arial"/>
                <a:cs typeface="Arial"/>
                <a:sym typeface="Arial"/>
              </a:rPr>
              <a:t>Đảm bảo giao diện hoạt động trên các thiết bị khác nhau.</a:t>
            </a:r>
            <a:endParaRPr/>
          </a:p>
          <a:p>
            <a:pPr indent="0" lvl="0" marL="0" marR="0" rtl="0" algn="l">
              <a:spcBef>
                <a:spcPts val="0"/>
              </a:spcBef>
              <a:spcAft>
                <a:spcPts val="0"/>
              </a:spcAft>
              <a:buNone/>
            </a:pPr>
            <a:r>
              <a:rPr b="1" i="0" lang="en-US" sz="2300" u="none" strike="noStrike">
                <a:solidFill>
                  <a:srgbClr val="538CD5"/>
                </a:solidFill>
                <a:latin typeface="Arial"/>
                <a:ea typeface="Arial"/>
                <a:cs typeface="Arial"/>
                <a:sym typeface="Arial"/>
              </a:rPr>
              <a:t>Tester (Phan Thúy Thanh)</a:t>
            </a:r>
            <a:r>
              <a:rPr b="0" i="0" lang="en-US" sz="2300" u="none" strike="noStrike">
                <a:solidFill>
                  <a:srgbClr val="538CD5"/>
                </a:solidFill>
                <a:latin typeface="Arial"/>
                <a:ea typeface="Arial"/>
                <a:cs typeface="Arial"/>
                <a:sym typeface="Arial"/>
              </a:rPr>
              <a:t>:</a:t>
            </a:r>
            <a:endParaRPr/>
          </a:p>
          <a:p>
            <a:pPr indent="-285750" lvl="1" marL="742950" marR="0" rtl="0" algn="l">
              <a:spcBef>
                <a:spcPts val="0"/>
              </a:spcBef>
              <a:spcAft>
                <a:spcPts val="0"/>
              </a:spcAft>
              <a:buClr>
                <a:schemeClr val="lt1"/>
              </a:buClr>
              <a:buSzPts val="2300"/>
              <a:buFont typeface="Arial"/>
              <a:buChar char="•"/>
            </a:pPr>
            <a:r>
              <a:rPr b="0" i="0" lang="en-US" sz="2300" u="none" cap="none" strike="noStrike">
                <a:solidFill>
                  <a:schemeClr val="lt1"/>
                </a:solidFill>
                <a:latin typeface="Arial"/>
                <a:ea typeface="Arial"/>
                <a:cs typeface="Arial"/>
                <a:sym typeface="Arial"/>
              </a:rPr>
              <a:t>Kiểm thử tính năng mô hình và API nhận diện.</a:t>
            </a:r>
            <a:endParaRPr/>
          </a:p>
          <a:p>
            <a:pPr indent="-285750" lvl="1" marL="742950" marR="0" rtl="0" algn="l">
              <a:spcBef>
                <a:spcPts val="0"/>
              </a:spcBef>
              <a:spcAft>
                <a:spcPts val="0"/>
              </a:spcAft>
              <a:buClr>
                <a:schemeClr val="lt1"/>
              </a:buClr>
              <a:buSzPts val="2300"/>
              <a:buFont typeface="Arial"/>
              <a:buChar char="•"/>
            </a:pPr>
            <a:r>
              <a:rPr b="0" i="0" lang="en-US" sz="2300" u="none" cap="none" strike="noStrike">
                <a:solidFill>
                  <a:schemeClr val="lt1"/>
                </a:solidFill>
                <a:latin typeface="Arial"/>
                <a:ea typeface="Arial"/>
                <a:cs typeface="Arial"/>
                <a:sym typeface="Arial"/>
              </a:rPr>
              <a:t>Kiểm thử giao diện website để đảm bảo tính tương thích và hoạt động ổn định.</a:t>
            </a:r>
            <a:endParaRPr/>
          </a:p>
          <a:p>
            <a:pPr indent="-285750" lvl="1" marL="742950" marR="0" rtl="0" algn="l">
              <a:spcBef>
                <a:spcPts val="0"/>
              </a:spcBef>
              <a:spcAft>
                <a:spcPts val="0"/>
              </a:spcAft>
              <a:buClr>
                <a:schemeClr val="lt1"/>
              </a:buClr>
              <a:buSzPts val="2300"/>
              <a:buFont typeface="Arial"/>
              <a:buChar char="•"/>
            </a:pPr>
            <a:r>
              <a:rPr b="0" i="0" lang="en-US" sz="2300" u="none" cap="none" strike="noStrike">
                <a:solidFill>
                  <a:schemeClr val="lt1"/>
                </a:solidFill>
                <a:latin typeface="Arial"/>
                <a:ea typeface="Arial"/>
                <a:cs typeface="Arial"/>
                <a:sym typeface="Arial"/>
              </a:rPr>
              <a:t>Báo cáo lỗi và phối hợp với nhóm để sửa chữa.</a:t>
            </a:r>
            <a:endParaRPr/>
          </a:p>
          <a:p>
            <a:pPr indent="0" lvl="0" marL="0" marR="0" rtl="0" algn="just">
              <a:spcBef>
                <a:spcPts val="0"/>
              </a:spcBef>
              <a:spcAft>
                <a:spcPts val="0"/>
              </a:spcAft>
              <a:buNone/>
            </a:pPr>
            <a:r>
              <a:rPr b="1" i="0" lang="en-US" sz="2300" u="none" strike="noStrike">
                <a:solidFill>
                  <a:srgbClr val="538CD5"/>
                </a:solidFill>
                <a:latin typeface="Arial"/>
                <a:ea typeface="Arial"/>
                <a:cs typeface="Arial"/>
                <a:sym typeface="Arial"/>
              </a:rPr>
              <a:t>QA (Phan Thúy Thanh)</a:t>
            </a:r>
            <a:r>
              <a:rPr b="0" i="0" lang="en-US" sz="2300" u="none" strike="noStrike">
                <a:solidFill>
                  <a:srgbClr val="538CD5"/>
                </a:solidFill>
                <a:latin typeface="Arial"/>
                <a:ea typeface="Arial"/>
                <a:cs typeface="Arial"/>
                <a:sym typeface="Arial"/>
              </a:rPr>
              <a:t>:</a:t>
            </a:r>
            <a:endParaRPr/>
          </a:p>
          <a:p>
            <a:pPr indent="-285750" lvl="1" marL="742950" marR="0" rtl="0" algn="l">
              <a:spcBef>
                <a:spcPts val="0"/>
              </a:spcBef>
              <a:spcAft>
                <a:spcPts val="0"/>
              </a:spcAft>
              <a:buClr>
                <a:schemeClr val="lt1"/>
              </a:buClr>
              <a:buSzPts val="2300"/>
              <a:buFont typeface="Arial"/>
              <a:buChar char="•"/>
            </a:pPr>
            <a:r>
              <a:rPr b="0" i="0" lang="en-US" sz="2300" u="none" cap="none" strike="noStrike">
                <a:solidFill>
                  <a:schemeClr val="lt1"/>
                </a:solidFill>
                <a:latin typeface="Arial"/>
                <a:ea typeface="Arial"/>
                <a:cs typeface="Arial"/>
                <a:sym typeface="Arial"/>
              </a:rPr>
              <a:t>Đánh giá sản phẩm cuối cùng để đảm bảo đáp ứng tiêu chuẩn chất lượng.</a:t>
            </a:r>
            <a:endParaRPr/>
          </a:p>
          <a:p>
            <a:pPr indent="-285750" lvl="1" marL="742950" marR="0" rtl="0" algn="l">
              <a:spcBef>
                <a:spcPts val="0"/>
              </a:spcBef>
              <a:spcAft>
                <a:spcPts val="0"/>
              </a:spcAft>
              <a:buClr>
                <a:schemeClr val="lt1"/>
              </a:buClr>
              <a:buSzPts val="2300"/>
              <a:buFont typeface="Arial"/>
              <a:buChar char="•"/>
            </a:pPr>
            <a:r>
              <a:rPr b="0" i="0" lang="en-US" sz="2300" u="none" cap="none" strike="noStrike">
                <a:solidFill>
                  <a:schemeClr val="lt1"/>
                </a:solidFill>
                <a:latin typeface="Arial"/>
                <a:ea typeface="Arial"/>
                <a:cs typeface="Arial"/>
                <a:sym typeface="Arial"/>
              </a:rPr>
              <a:t>Thực hiện kiểm thử toàn diện hệ thống trước khi triển khai.</a:t>
            </a:r>
            <a:endParaRPr/>
          </a:p>
          <a:p>
            <a:pPr indent="-285750" lvl="1" marL="742950" marR="0" rtl="0" algn="l">
              <a:spcBef>
                <a:spcPts val="2400"/>
              </a:spcBef>
              <a:spcAft>
                <a:spcPts val="0"/>
              </a:spcAft>
              <a:buClr>
                <a:schemeClr val="lt1"/>
              </a:buClr>
              <a:buSzPts val="2300"/>
              <a:buFont typeface="Arial"/>
              <a:buChar char="•"/>
            </a:pPr>
            <a:r>
              <a:rPr b="0" i="0" lang="en-US" sz="2300" u="none" cap="none" strike="noStrike">
                <a:solidFill>
                  <a:schemeClr val="lt1"/>
                </a:solidFill>
                <a:latin typeface="Arial"/>
                <a:ea typeface="Arial"/>
                <a:cs typeface="Arial"/>
                <a:sym typeface="Arial"/>
              </a:rPr>
              <a:t>Xác nhận hệ thống sẵn sàng trước khi đưa vào sử dụng.</a:t>
            </a:r>
            <a:endParaRPr/>
          </a:p>
        </p:txBody>
      </p:sp>
      <p:sp>
        <p:nvSpPr>
          <p:cNvPr id="359" name="Google Shape;359;p22"/>
          <p:cNvSpPr/>
          <p:nvPr/>
        </p:nvSpPr>
        <p:spPr>
          <a:xfrm flipH="1">
            <a:off x="9601200" y="2781300"/>
            <a:ext cx="45719" cy="6793742"/>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3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363" name="Shape 363"/>
        <p:cNvGrpSpPr/>
        <p:nvPr/>
      </p:nvGrpSpPr>
      <p:grpSpPr>
        <a:xfrm>
          <a:off x="0" y="0"/>
          <a:ext cx="0" cy="0"/>
          <a:chOff x="0" y="0"/>
          <a:chExt cx="0" cy="0"/>
        </a:xfrm>
      </p:grpSpPr>
      <p:sp>
        <p:nvSpPr>
          <p:cNvPr id="364" name="Google Shape;364;p23"/>
          <p:cNvSpPr/>
          <p:nvPr/>
        </p:nvSpPr>
        <p:spPr>
          <a:xfrm>
            <a:off x="3276600" y="2857500"/>
            <a:ext cx="13258800" cy="4876800"/>
          </a:xfrm>
          <a:custGeom>
            <a:rect b="b" l="l" r="r" t="t"/>
            <a:pathLst>
              <a:path extrusionOk="0" h="4111117" w="4111117">
                <a:moveTo>
                  <a:pt x="4111117" y="4111117"/>
                </a:moveTo>
                <a:lnTo>
                  <a:pt x="1124331" y="4111117"/>
                </a:lnTo>
                <a:cubicBezTo>
                  <a:pt x="503428" y="4111117"/>
                  <a:pt x="0" y="3607689"/>
                  <a:pt x="0" y="2986786"/>
                </a:cubicBezTo>
                <a:lnTo>
                  <a:pt x="0" y="0"/>
                </a:lnTo>
                <a:lnTo>
                  <a:pt x="2986786" y="0"/>
                </a:lnTo>
                <a:cubicBezTo>
                  <a:pt x="3607816" y="0"/>
                  <a:pt x="4111117" y="503428"/>
                  <a:pt x="4111117" y="1124331"/>
                </a:cubicBezTo>
                <a:lnTo>
                  <a:pt x="4111117" y="4111117"/>
                </a:lnTo>
                <a:close/>
              </a:path>
            </a:pathLst>
          </a:custGeom>
          <a:solidFill>
            <a:srgbClr val="A4E4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3"/>
          <p:cNvSpPr/>
          <p:nvPr/>
        </p:nvSpPr>
        <p:spPr>
          <a:xfrm rot="10800000">
            <a:off x="10542559" y="-4150923"/>
            <a:ext cx="9822161" cy="6226137"/>
          </a:xfrm>
          <a:custGeom>
            <a:rect b="b" l="l" r="r" t="t"/>
            <a:pathLst>
              <a:path extrusionOk="0" h="5372100" w="8474859">
                <a:moveTo>
                  <a:pt x="6924189" y="0"/>
                </a:moveTo>
                <a:lnTo>
                  <a:pt x="1550670" y="0"/>
                </a:lnTo>
                <a:lnTo>
                  <a:pt x="0" y="2686050"/>
                </a:lnTo>
                <a:lnTo>
                  <a:pt x="1550670" y="5372100"/>
                </a:lnTo>
                <a:lnTo>
                  <a:pt x="6924189" y="5372100"/>
                </a:lnTo>
                <a:lnTo>
                  <a:pt x="8474859" y="2686050"/>
                </a:lnTo>
                <a:lnTo>
                  <a:pt x="6924189" y="0"/>
                </a:lnTo>
                <a:close/>
              </a:path>
            </a:pathLst>
          </a:custGeom>
          <a:solidFill>
            <a:srgbClr val="004651"/>
          </a:solidFill>
          <a:ln>
            <a:noFill/>
          </a:ln>
        </p:spPr>
      </p:sp>
      <p:sp>
        <p:nvSpPr>
          <p:cNvPr id="366" name="Google Shape;366;p23"/>
          <p:cNvSpPr/>
          <p:nvPr/>
        </p:nvSpPr>
        <p:spPr>
          <a:xfrm>
            <a:off x="9959443" y="-865713"/>
            <a:ext cx="2695438" cy="2334501"/>
          </a:xfrm>
          <a:custGeom>
            <a:rect b="b" l="l" r="r" t="t"/>
            <a:pathLst>
              <a:path extrusionOk="0"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a:ln>
            <a:noFill/>
          </a:ln>
        </p:spPr>
      </p:sp>
      <p:sp>
        <p:nvSpPr>
          <p:cNvPr id="367" name="Google Shape;367;p23">
            <a:hlinkClick action="ppaction://hlinksldjump" r:id="rId3"/>
          </p:cNvPr>
          <p:cNvSpPr txBox="1"/>
          <p:nvPr/>
        </p:nvSpPr>
        <p:spPr>
          <a:xfrm>
            <a:off x="14467718" y="1165282"/>
            <a:ext cx="2942183" cy="282963"/>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1" lang="en-US" sz="1700">
                <a:solidFill>
                  <a:srgbClr val="F4F4F4"/>
                </a:solidFill>
                <a:latin typeface="Arial"/>
                <a:ea typeface="Arial"/>
                <a:cs typeface="Arial"/>
                <a:sym typeface="Arial"/>
              </a:rPr>
              <a:t>Quay lại Trang Chương trình</a:t>
            </a:r>
            <a:endParaRPr b="1" sz="1700" u="sng">
              <a:solidFill>
                <a:srgbClr val="F4F4F4"/>
              </a:solidFill>
              <a:latin typeface="Arial"/>
              <a:ea typeface="Arial"/>
              <a:cs typeface="Arial"/>
              <a:sym typeface="Arial"/>
              <a:hlinkClick action="ppaction://hlinksldjump" r:id="rId4">
                <a:extLst>
                  <a:ext uri="{A12FA001-AC4F-418D-AE19-62706E023703}">
                    <ahyp:hlinkClr val="tx"/>
                  </a:ext>
                </a:extLst>
              </a:hlinkClick>
            </a:endParaRPr>
          </a:p>
        </p:txBody>
      </p:sp>
      <p:sp>
        <p:nvSpPr>
          <p:cNvPr id="368" name="Google Shape;368;p23"/>
          <p:cNvSpPr txBox="1"/>
          <p:nvPr/>
        </p:nvSpPr>
        <p:spPr>
          <a:xfrm>
            <a:off x="3657600" y="3536850"/>
            <a:ext cx="12068853" cy="3647152"/>
          </a:xfrm>
          <a:prstGeom prst="rect">
            <a:avLst/>
          </a:prstGeom>
          <a:noFill/>
          <a:ln>
            <a:noFill/>
          </a:ln>
        </p:spPr>
        <p:txBody>
          <a:bodyPr anchorCtr="0" anchor="t" bIns="45700" lIns="91425" spcFirstLastPara="1" rIns="91425" wrap="square" tIns="45700">
            <a:spAutoFit/>
          </a:bodyPr>
          <a:lstStyle/>
          <a:p>
            <a:pPr indent="-228600" lvl="0" marL="685800" marR="0" rtl="0" algn="just">
              <a:spcBef>
                <a:spcPts val="0"/>
              </a:spcBef>
              <a:spcAft>
                <a:spcPts val="0"/>
              </a:spcAft>
              <a:buNone/>
            </a:pPr>
            <a:r>
              <a:rPr b="1" lang="en-US" sz="4400">
                <a:solidFill>
                  <a:schemeClr val="dk1"/>
                </a:solidFill>
                <a:latin typeface="Arial"/>
                <a:ea typeface="Arial"/>
                <a:cs typeface="Arial"/>
                <a:sym typeface="Arial"/>
              </a:rPr>
              <a:t>Lợi ích của kế hoạch phát triển nguồn nhân sự</a:t>
            </a:r>
            <a:endParaRPr/>
          </a:p>
          <a:p>
            <a:pPr indent="-228600" lvl="0" marL="685800" marR="0" rtl="0" algn="just">
              <a:spcBef>
                <a:spcPts val="1800"/>
              </a:spcBef>
              <a:spcAft>
                <a:spcPts val="0"/>
              </a:spcAft>
              <a:buNone/>
            </a:pPr>
            <a:r>
              <a:rPr b="1" lang="en-US" sz="3200">
                <a:solidFill>
                  <a:schemeClr val="dk1"/>
                </a:solidFill>
                <a:latin typeface="Arial"/>
                <a:ea typeface="Arial"/>
                <a:cs typeface="Arial"/>
                <a:sym typeface="Arial"/>
              </a:rPr>
              <a:t>Lợi ích của quy trình này là thành lập các vai trò trách nhiệm rõ ràng trong dự án, sơ đồ tổ chức dự án, kế hoạch quản lý nhân sự bao gồm cả lịch trình lúc nào đưa người vào dự án lúc nào đưa người ra khỏi dự án.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4651"/>
        </a:solidFill>
      </p:bgPr>
    </p:bg>
    <p:spTree>
      <p:nvGrpSpPr>
        <p:cNvPr id="373" name="Shape 373"/>
        <p:cNvGrpSpPr/>
        <p:nvPr/>
      </p:nvGrpSpPr>
      <p:grpSpPr>
        <a:xfrm>
          <a:off x="0" y="0"/>
          <a:ext cx="0" cy="0"/>
          <a:chOff x="0" y="0"/>
          <a:chExt cx="0" cy="0"/>
        </a:xfrm>
      </p:grpSpPr>
      <p:sp>
        <p:nvSpPr>
          <p:cNvPr id="374" name="Google Shape;374;p24"/>
          <p:cNvSpPr/>
          <p:nvPr/>
        </p:nvSpPr>
        <p:spPr>
          <a:xfrm>
            <a:off x="2095500" y="3467100"/>
            <a:ext cx="15240000" cy="4732708"/>
          </a:xfrm>
          <a:prstGeom prst="rect">
            <a:avLst/>
          </a:pr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4"/>
          <p:cNvSpPr txBox="1"/>
          <p:nvPr/>
        </p:nvSpPr>
        <p:spPr>
          <a:xfrm>
            <a:off x="1028700" y="1038225"/>
            <a:ext cx="13906500" cy="1241622"/>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1" lang="en-US" sz="8499">
                <a:solidFill>
                  <a:srgbClr val="F4F4F4"/>
                </a:solidFill>
                <a:latin typeface="Arial"/>
                <a:ea typeface="Arial"/>
                <a:cs typeface="Arial"/>
                <a:sym typeface="Arial"/>
              </a:rPr>
              <a:t>b. Thành lập nhóm dự án</a:t>
            </a:r>
            <a:endParaRPr/>
          </a:p>
        </p:txBody>
      </p:sp>
      <p:sp>
        <p:nvSpPr>
          <p:cNvPr id="376" name="Google Shape;376;p24">
            <a:hlinkClick action="ppaction://hlinksldjump" r:id="rId3"/>
          </p:cNvPr>
          <p:cNvSpPr txBox="1"/>
          <p:nvPr/>
        </p:nvSpPr>
        <p:spPr>
          <a:xfrm>
            <a:off x="1028700" y="9288706"/>
            <a:ext cx="5231327" cy="282963"/>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1700">
                <a:solidFill>
                  <a:srgbClr val="F4F4F4"/>
                </a:solidFill>
                <a:latin typeface="Arial"/>
                <a:ea typeface="Arial"/>
                <a:cs typeface="Arial"/>
                <a:sym typeface="Arial"/>
              </a:rPr>
              <a:t>Quay lại Trang Nội Dung</a:t>
            </a:r>
            <a:endParaRPr b="1" sz="1700" u="sng">
              <a:solidFill>
                <a:srgbClr val="F4F4F4"/>
              </a:solidFill>
              <a:latin typeface="Arial"/>
              <a:ea typeface="Arial"/>
              <a:cs typeface="Arial"/>
              <a:sym typeface="Arial"/>
              <a:hlinkClick action="ppaction://hlinksldjump" r:id="rId4">
                <a:extLst>
                  <a:ext uri="{A12FA001-AC4F-418D-AE19-62706E023703}">
                    <ahyp:hlinkClr val="tx"/>
                  </a:ext>
                </a:extLst>
              </a:hlinkClick>
            </a:endParaRPr>
          </a:p>
        </p:txBody>
      </p:sp>
      <p:sp>
        <p:nvSpPr>
          <p:cNvPr id="377" name="Google Shape;377;p24"/>
          <p:cNvSpPr txBox="1"/>
          <p:nvPr/>
        </p:nvSpPr>
        <p:spPr>
          <a:xfrm>
            <a:off x="2628900" y="3738084"/>
            <a:ext cx="13030200" cy="583358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lang="en-US" sz="2800">
                <a:solidFill>
                  <a:schemeClr val="dk1"/>
                </a:solidFill>
                <a:latin typeface="Arial"/>
                <a:ea typeface="Arial"/>
                <a:cs typeface="Arial"/>
                <a:sym typeface="Arial"/>
              </a:rPr>
              <a:t>- Thành lập nhóm dự án là quá trình xác nhận nguồn nhân lực sẵn có và thành lập đội để hoàn thành các hoạt động dự án.</a:t>
            </a:r>
            <a:endParaRPr/>
          </a:p>
          <a:p>
            <a:pPr indent="0" lvl="0" marL="0" marR="0" rtl="0" algn="just">
              <a:lnSpc>
                <a:spcPct val="150000"/>
              </a:lnSpc>
              <a:spcBef>
                <a:spcPts val="0"/>
              </a:spcBef>
              <a:spcAft>
                <a:spcPts val="0"/>
              </a:spcAft>
              <a:buNone/>
            </a:pPr>
            <a:r>
              <a:rPr b="0" lang="en-US" sz="2800">
                <a:solidFill>
                  <a:schemeClr val="dk1"/>
                </a:solidFill>
                <a:latin typeface="Arial"/>
                <a:ea typeface="Arial"/>
                <a:cs typeface="Arial"/>
                <a:sym typeface="Arial"/>
              </a:rPr>
              <a:t>Người quản lý dự án có thể có quyền kiểm soát trực tiếp lựa chọn thành viên trong nhóm. </a:t>
            </a:r>
            <a:endParaRPr/>
          </a:p>
          <a:p>
            <a:pPr indent="0" lvl="0" marL="0" marR="0" rtl="0" algn="just">
              <a:lnSpc>
                <a:spcPct val="150000"/>
              </a:lnSpc>
              <a:spcBef>
                <a:spcPts val="0"/>
              </a:spcBef>
              <a:spcAft>
                <a:spcPts val="0"/>
              </a:spcAft>
              <a:buNone/>
            </a:pPr>
            <a:r>
              <a:rPr b="0" lang="en-US" sz="2800">
                <a:solidFill>
                  <a:schemeClr val="dk1"/>
                </a:solidFill>
                <a:latin typeface="Arial"/>
                <a:ea typeface="Arial"/>
                <a:cs typeface="Arial"/>
                <a:sym typeface="Arial"/>
              </a:rPr>
              <a:t>- Lợi ích đưa ra các hướng dẫn và các công việc cho việc lựa chọn đội và giao trách nhiệm để có được một đội thành công.</a:t>
            </a:r>
            <a:endParaRPr/>
          </a:p>
          <a:p>
            <a:pPr indent="0" lvl="0" marL="0" marR="0" rtl="0" algn="just">
              <a:lnSpc>
                <a:spcPct val="150000"/>
              </a:lnSpc>
              <a:spcBef>
                <a:spcPts val="0"/>
              </a:spcBef>
              <a:spcAft>
                <a:spcPts val="0"/>
              </a:spcAft>
              <a:buNone/>
            </a:pPr>
            <a:r>
              <a:t/>
            </a:r>
            <a:endParaRPr sz="2800">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t/>
            </a:r>
            <a:endParaRPr b="0" sz="2800">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t/>
            </a:r>
            <a:endParaRPr b="0" sz="28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4651"/>
        </a:solidFill>
      </p:bgPr>
    </p:bg>
    <p:spTree>
      <p:nvGrpSpPr>
        <p:cNvPr id="382" name="Shape 382"/>
        <p:cNvGrpSpPr/>
        <p:nvPr/>
      </p:nvGrpSpPr>
      <p:grpSpPr>
        <a:xfrm>
          <a:off x="0" y="0"/>
          <a:ext cx="0" cy="0"/>
          <a:chOff x="0" y="0"/>
          <a:chExt cx="0" cy="0"/>
        </a:xfrm>
      </p:grpSpPr>
      <p:sp>
        <p:nvSpPr>
          <p:cNvPr id="383" name="Google Shape;383;p25"/>
          <p:cNvSpPr txBox="1"/>
          <p:nvPr/>
        </p:nvSpPr>
        <p:spPr>
          <a:xfrm>
            <a:off x="1028700" y="1038225"/>
            <a:ext cx="13677900" cy="1241622"/>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1" lang="en-US" sz="8499">
                <a:solidFill>
                  <a:srgbClr val="F4F4F4"/>
                </a:solidFill>
                <a:latin typeface="Arial"/>
                <a:ea typeface="Arial"/>
                <a:cs typeface="Arial"/>
                <a:sym typeface="Arial"/>
              </a:rPr>
              <a:t>b. Thành lập nhóm dự án</a:t>
            </a:r>
            <a:endParaRPr/>
          </a:p>
        </p:txBody>
      </p:sp>
      <p:sp>
        <p:nvSpPr>
          <p:cNvPr id="384" name="Google Shape;384;p25">
            <a:hlinkClick action="ppaction://hlinksldjump" r:id="rId3"/>
          </p:cNvPr>
          <p:cNvSpPr txBox="1"/>
          <p:nvPr/>
        </p:nvSpPr>
        <p:spPr>
          <a:xfrm>
            <a:off x="1028700" y="9288706"/>
            <a:ext cx="5231327" cy="282963"/>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1700">
                <a:solidFill>
                  <a:srgbClr val="F4F4F4"/>
                </a:solidFill>
                <a:latin typeface="Arial"/>
                <a:ea typeface="Arial"/>
                <a:cs typeface="Arial"/>
                <a:sym typeface="Arial"/>
              </a:rPr>
              <a:t>Quay lại Trang Nội Dung</a:t>
            </a:r>
            <a:endParaRPr b="1" sz="1700" u="sng">
              <a:solidFill>
                <a:srgbClr val="F4F4F4"/>
              </a:solidFill>
              <a:latin typeface="Arial"/>
              <a:ea typeface="Arial"/>
              <a:cs typeface="Arial"/>
              <a:sym typeface="Arial"/>
              <a:hlinkClick action="ppaction://hlinksldjump" r:id="rId4">
                <a:extLst>
                  <a:ext uri="{A12FA001-AC4F-418D-AE19-62706E023703}">
                    <ahyp:hlinkClr val="tx"/>
                  </a:ext>
                </a:extLst>
              </a:hlinkClick>
            </a:endParaRPr>
          </a:p>
        </p:txBody>
      </p:sp>
      <p:sp>
        <p:nvSpPr>
          <p:cNvPr id="385" name="Google Shape;385;p25"/>
          <p:cNvSpPr txBox="1"/>
          <p:nvPr/>
        </p:nvSpPr>
        <p:spPr>
          <a:xfrm>
            <a:off x="2971800" y="3557003"/>
            <a:ext cx="13487400" cy="4540923"/>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lang="en-US" sz="2800">
                <a:solidFill>
                  <a:schemeClr val="lt1"/>
                </a:solidFill>
                <a:latin typeface="Arial"/>
                <a:ea typeface="Arial"/>
                <a:cs typeface="Arial"/>
                <a:sym typeface="Arial"/>
              </a:rPr>
              <a:t>Các yếu tố được xem xét khi thành lập nhóm dự án:</a:t>
            </a:r>
            <a:endParaRPr/>
          </a:p>
          <a:p>
            <a:pPr indent="0" lvl="0" marL="0" marR="0" rtl="0" algn="just">
              <a:lnSpc>
                <a:spcPct val="150000"/>
              </a:lnSpc>
              <a:spcBef>
                <a:spcPts val="0"/>
              </a:spcBef>
              <a:spcAft>
                <a:spcPts val="0"/>
              </a:spcAft>
              <a:buNone/>
            </a:pPr>
            <a:r>
              <a:rPr b="0" lang="en-US" sz="2800">
                <a:solidFill>
                  <a:schemeClr val="lt1"/>
                </a:solidFill>
                <a:latin typeface="Arial"/>
                <a:ea typeface="Arial"/>
                <a:cs typeface="Arial"/>
                <a:sym typeface="Arial"/>
              </a:rPr>
              <a:t>- Các thành viên trong nhóm phải có cùng mục tiêu</a:t>
            </a:r>
            <a:endParaRPr/>
          </a:p>
          <a:p>
            <a:pPr indent="0" lvl="0" marL="0" marR="0" rtl="0" algn="just">
              <a:lnSpc>
                <a:spcPct val="150000"/>
              </a:lnSpc>
              <a:spcBef>
                <a:spcPts val="0"/>
              </a:spcBef>
              <a:spcAft>
                <a:spcPts val="0"/>
              </a:spcAft>
              <a:buNone/>
            </a:pPr>
            <a:r>
              <a:rPr b="0" lang="en-US" sz="2800">
                <a:solidFill>
                  <a:schemeClr val="lt1"/>
                </a:solidFill>
                <a:latin typeface="Arial"/>
                <a:ea typeface="Arial"/>
                <a:cs typeface="Arial"/>
                <a:sym typeface="Arial"/>
              </a:rPr>
              <a:t>- Biết lắng nghe, giúp các thành viên trong nhóm hiểu nhau hơn</a:t>
            </a:r>
            <a:endParaRPr/>
          </a:p>
          <a:p>
            <a:pPr indent="0" lvl="0" marL="0" marR="0" rtl="0" algn="just">
              <a:lnSpc>
                <a:spcPct val="150000"/>
              </a:lnSpc>
              <a:spcBef>
                <a:spcPts val="0"/>
              </a:spcBef>
              <a:spcAft>
                <a:spcPts val="0"/>
              </a:spcAft>
              <a:buNone/>
            </a:pPr>
            <a:r>
              <a:rPr b="0" lang="en-US" sz="2800">
                <a:solidFill>
                  <a:schemeClr val="lt1"/>
                </a:solidFill>
                <a:latin typeface="Arial"/>
                <a:ea typeface="Arial"/>
                <a:cs typeface="Arial"/>
                <a:sym typeface="Arial"/>
              </a:rPr>
              <a:t>- Tuân thủ các nguyên tắc chung của nhóm</a:t>
            </a:r>
            <a:endParaRPr/>
          </a:p>
          <a:p>
            <a:pPr indent="0" lvl="0" marL="0" marR="0" rtl="0" algn="just">
              <a:lnSpc>
                <a:spcPct val="150000"/>
              </a:lnSpc>
              <a:spcBef>
                <a:spcPts val="0"/>
              </a:spcBef>
              <a:spcAft>
                <a:spcPts val="0"/>
              </a:spcAft>
              <a:buNone/>
            </a:pPr>
            <a:r>
              <a:rPr b="0" lang="en-US" sz="2800">
                <a:solidFill>
                  <a:schemeClr val="lt1"/>
                </a:solidFill>
                <a:latin typeface="Arial"/>
                <a:ea typeface="Arial"/>
                <a:cs typeface="Arial"/>
                <a:sym typeface="Arial"/>
              </a:rPr>
              <a:t>- Tôn trọng và giúp đỡ lẫn nhau</a:t>
            </a:r>
            <a:endParaRPr/>
          </a:p>
          <a:p>
            <a:pPr indent="0" lvl="0" marL="0" marR="0" rtl="0" algn="just">
              <a:lnSpc>
                <a:spcPct val="150000"/>
              </a:lnSpc>
              <a:spcBef>
                <a:spcPts val="0"/>
              </a:spcBef>
              <a:spcAft>
                <a:spcPts val="0"/>
              </a:spcAft>
              <a:buNone/>
            </a:pPr>
            <a:r>
              <a:rPr b="0" lang="en-US" sz="2800">
                <a:solidFill>
                  <a:schemeClr val="lt1"/>
                </a:solidFill>
                <a:latin typeface="Arial"/>
                <a:ea typeface="Arial"/>
                <a:cs typeface="Arial"/>
                <a:sym typeface="Arial"/>
              </a:rPr>
              <a:t>- Có trách nhiệm với công việc của mình</a:t>
            </a:r>
            <a:endParaRPr/>
          </a:p>
          <a:p>
            <a:pPr indent="0" lvl="0" marL="0" marR="0" rtl="0" algn="just">
              <a:lnSpc>
                <a:spcPct val="150000"/>
              </a:lnSpc>
              <a:spcBef>
                <a:spcPts val="0"/>
              </a:spcBef>
              <a:spcAft>
                <a:spcPts val="0"/>
              </a:spcAft>
              <a:buNone/>
            </a:pPr>
            <a:r>
              <a:rPr b="0" lang="en-US" sz="2800">
                <a:solidFill>
                  <a:schemeClr val="lt1"/>
                </a:solidFill>
                <a:latin typeface="Arial"/>
                <a:ea typeface="Arial"/>
                <a:cs typeface="Arial"/>
                <a:sym typeface="Arial"/>
              </a:rPr>
              <a:t>- Có kỹ năng thuyết phục.</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4651"/>
        </a:solidFill>
      </p:bgPr>
    </p:bg>
    <p:spTree>
      <p:nvGrpSpPr>
        <p:cNvPr id="390" name="Shape 390"/>
        <p:cNvGrpSpPr/>
        <p:nvPr/>
      </p:nvGrpSpPr>
      <p:grpSpPr>
        <a:xfrm>
          <a:off x="0" y="0"/>
          <a:ext cx="0" cy="0"/>
          <a:chOff x="0" y="0"/>
          <a:chExt cx="0" cy="0"/>
        </a:xfrm>
      </p:grpSpPr>
      <p:sp>
        <p:nvSpPr>
          <p:cNvPr id="391" name="Google Shape;391;p26"/>
          <p:cNvSpPr txBox="1"/>
          <p:nvPr/>
        </p:nvSpPr>
        <p:spPr>
          <a:xfrm>
            <a:off x="1028700" y="1038225"/>
            <a:ext cx="13677900" cy="1241622"/>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1" lang="en-US" sz="8499">
                <a:solidFill>
                  <a:srgbClr val="F4F4F4"/>
                </a:solidFill>
                <a:latin typeface="Arial"/>
                <a:ea typeface="Arial"/>
                <a:cs typeface="Arial"/>
                <a:sym typeface="Arial"/>
              </a:rPr>
              <a:t>b. Thành lập nhóm dự án</a:t>
            </a:r>
            <a:endParaRPr/>
          </a:p>
        </p:txBody>
      </p:sp>
      <p:sp>
        <p:nvSpPr>
          <p:cNvPr id="392" name="Google Shape;392;p26">
            <a:hlinkClick action="ppaction://hlinksldjump" r:id="rId3"/>
          </p:cNvPr>
          <p:cNvSpPr txBox="1"/>
          <p:nvPr/>
        </p:nvSpPr>
        <p:spPr>
          <a:xfrm>
            <a:off x="1028700" y="9288706"/>
            <a:ext cx="5231327" cy="282963"/>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1700">
                <a:solidFill>
                  <a:srgbClr val="F4F4F4"/>
                </a:solidFill>
                <a:latin typeface="Arial"/>
                <a:ea typeface="Arial"/>
                <a:cs typeface="Arial"/>
                <a:sym typeface="Arial"/>
              </a:rPr>
              <a:t>Quay lại Trang Nội Dung</a:t>
            </a:r>
            <a:endParaRPr b="1" sz="1700" u="sng">
              <a:solidFill>
                <a:srgbClr val="F4F4F4"/>
              </a:solidFill>
              <a:latin typeface="Arial"/>
              <a:ea typeface="Arial"/>
              <a:cs typeface="Arial"/>
              <a:sym typeface="Arial"/>
              <a:hlinkClick action="ppaction://hlinksldjump" r:id="rId4">
                <a:extLst>
                  <a:ext uri="{A12FA001-AC4F-418D-AE19-62706E023703}">
                    <ahyp:hlinkClr val="tx"/>
                  </a:ext>
                </a:extLst>
              </a:hlinkClick>
            </a:endParaRPr>
          </a:p>
        </p:txBody>
      </p:sp>
      <p:sp>
        <p:nvSpPr>
          <p:cNvPr id="393" name="Google Shape;393;p26"/>
          <p:cNvSpPr txBox="1"/>
          <p:nvPr/>
        </p:nvSpPr>
        <p:spPr>
          <a:xfrm>
            <a:off x="2273968" y="3287947"/>
            <a:ext cx="15049500" cy="5187254"/>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lang="en-US" sz="2800">
                <a:solidFill>
                  <a:schemeClr val="lt1"/>
                </a:solidFill>
                <a:latin typeface="Arial"/>
                <a:ea typeface="Arial"/>
                <a:cs typeface="Arial"/>
                <a:sym typeface="Arial"/>
              </a:rPr>
              <a:t>Kỹ thuật thành lập nhóm dự án</a:t>
            </a:r>
            <a:endParaRPr/>
          </a:p>
          <a:p>
            <a:pPr indent="0" lvl="0" marL="0" marR="0" rtl="0" algn="just">
              <a:lnSpc>
                <a:spcPct val="150000"/>
              </a:lnSpc>
              <a:spcBef>
                <a:spcPts val="0"/>
              </a:spcBef>
              <a:spcAft>
                <a:spcPts val="0"/>
              </a:spcAft>
              <a:buNone/>
            </a:pPr>
            <a:r>
              <a:rPr b="0" lang="en-US" sz="2800">
                <a:solidFill>
                  <a:schemeClr val="lt1"/>
                </a:solidFill>
                <a:latin typeface="Arial"/>
                <a:ea typeface="Arial"/>
                <a:cs typeface="Arial"/>
                <a:sym typeface="Arial"/>
              </a:rPr>
              <a:t>- Pre - Assignment: các thành viên trong nhóm dự án được lựa chọn trước</a:t>
            </a:r>
            <a:endParaRPr/>
          </a:p>
          <a:p>
            <a:pPr indent="0" lvl="0" marL="0" marR="0" rtl="0" algn="just">
              <a:lnSpc>
                <a:spcPct val="150000"/>
              </a:lnSpc>
              <a:spcBef>
                <a:spcPts val="0"/>
              </a:spcBef>
              <a:spcAft>
                <a:spcPts val="0"/>
              </a:spcAft>
              <a:buNone/>
            </a:pPr>
            <a:r>
              <a:rPr b="0" lang="en-US" sz="2800">
                <a:solidFill>
                  <a:schemeClr val="lt1"/>
                </a:solidFill>
                <a:latin typeface="Arial"/>
                <a:ea typeface="Arial"/>
                <a:cs typeface="Arial"/>
                <a:sym typeface="Arial"/>
              </a:rPr>
              <a:t>- Đàm phán: Nhận được thành viên thích hợp, và các thành viên trong nhóm dự án sẵn sàng làm việc trong dự án cho đến khi hoàn thành trách nhiệm của mình.</a:t>
            </a:r>
            <a:endParaRPr/>
          </a:p>
          <a:p>
            <a:pPr indent="0" lvl="0" marL="0" marR="0" rtl="0" algn="just">
              <a:lnSpc>
                <a:spcPct val="150000"/>
              </a:lnSpc>
              <a:spcBef>
                <a:spcPts val="0"/>
              </a:spcBef>
              <a:spcAft>
                <a:spcPts val="0"/>
              </a:spcAft>
              <a:buNone/>
            </a:pPr>
            <a:r>
              <a:rPr b="0" lang="en-US" sz="2800">
                <a:solidFill>
                  <a:schemeClr val="lt1"/>
                </a:solidFill>
                <a:latin typeface="Arial"/>
                <a:ea typeface="Arial"/>
                <a:cs typeface="Arial"/>
                <a:sym typeface="Arial"/>
              </a:rPr>
              <a:t>- Mua từ các nguồn bên ngoài: Khi tổ chức thiếu các nhân viên cần thiết để hoàn thành một dự án thì có thể được mua lại từ các nguồn bên ngoài.</a:t>
            </a:r>
            <a:endParaRPr/>
          </a:p>
          <a:p>
            <a:pPr indent="0" lvl="0" marL="0" marR="0" rtl="0" algn="just">
              <a:lnSpc>
                <a:spcPct val="150000"/>
              </a:lnSpc>
              <a:spcBef>
                <a:spcPts val="0"/>
              </a:spcBef>
              <a:spcAft>
                <a:spcPts val="0"/>
              </a:spcAft>
              <a:buNone/>
            </a:pPr>
            <a:r>
              <a:rPr b="0" lang="en-US" sz="2800">
                <a:solidFill>
                  <a:schemeClr val="lt1"/>
                </a:solidFill>
                <a:latin typeface="Arial"/>
                <a:ea typeface="Arial"/>
                <a:cs typeface="Arial"/>
                <a:sym typeface="Arial"/>
              </a:rPr>
              <a:t>- Virtual Teams: sử dụng điện thoại, email, tin nhắn tức thời, và các công cụ cộng tác trực tuyến để làm việc cùng nhau</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4651"/>
        </a:solidFill>
      </p:bgPr>
    </p:bg>
    <p:spTree>
      <p:nvGrpSpPr>
        <p:cNvPr id="398" name="Shape 398"/>
        <p:cNvGrpSpPr/>
        <p:nvPr/>
      </p:nvGrpSpPr>
      <p:grpSpPr>
        <a:xfrm>
          <a:off x="0" y="0"/>
          <a:ext cx="0" cy="0"/>
          <a:chOff x="0" y="0"/>
          <a:chExt cx="0" cy="0"/>
        </a:xfrm>
      </p:grpSpPr>
      <p:sp>
        <p:nvSpPr>
          <p:cNvPr id="399" name="Google Shape;399;p27"/>
          <p:cNvSpPr txBox="1"/>
          <p:nvPr/>
        </p:nvSpPr>
        <p:spPr>
          <a:xfrm>
            <a:off x="1028700" y="1038225"/>
            <a:ext cx="13677900" cy="1241622"/>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1" lang="en-US" sz="8499">
                <a:solidFill>
                  <a:srgbClr val="F4F4F4"/>
                </a:solidFill>
                <a:latin typeface="Arial"/>
                <a:ea typeface="Arial"/>
                <a:cs typeface="Arial"/>
                <a:sym typeface="Arial"/>
              </a:rPr>
              <a:t>b. Thành lập nhóm dự án</a:t>
            </a:r>
            <a:endParaRPr/>
          </a:p>
        </p:txBody>
      </p:sp>
      <p:sp>
        <p:nvSpPr>
          <p:cNvPr id="400" name="Google Shape;400;p27">
            <a:hlinkClick action="ppaction://hlinksldjump" r:id="rId3"/>
          </p:cNvPr>
          <p:cNvSpPr txBox="1"/>
          <p:nvPr/>
        </p:nvSpPr>
        <p:spPr>
          <a:xfrm>
            <a:off x="1028700" y="9288706"/>
            <a:ext cx="5231327" cy="282963"/>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1700">
                <a:solidFill>
                  <a:srgbClr val="F4F4F4"/>
                </a:solidFill>
                <a:latin typeface="Arial"/>
                <a:ea typeface="Arial"/>
                <a:cs typeface="Arial"/>
                <a:sym typeface="Arial"/>
              </a:rPr>
              <a:t>Quay lại Trang Nội Dung</a:t>
            </a:r>
            <a:endParaRPr b="1" sz="1700" u="sng">
              <a:solidFill>
                <a:srgbClr val="F4F4F4"/>
              </a:solidFill>
              <a:latin typeface="Arial"/>
              <a:ea typeface="Arial"/>
              <a:cs typeface="Arial"/>
              <a:sym typeface="Arial"/>
              <a:hlinkClick action="ppaction://hlinksldjump" r:id="rId4">
                <a:extLst>
                  <a:ext uri="{A12FA001-AC4F-418D-AE19-62706E023703}">
                    <ahyp:hlinkClr val="tx"/>
                  </a:ext>
                </a:extLst>
              </a:hlinkClick>
            </a:endParaRPr>
          </a:p>
        </p:txBody>
      </p:sp>
      <p:graphicFrame>
        <p:nvGraphicFramePr>
          <p:cNvPr id="401" name="Google Shape;401;p27"/>
          <p:cNvGraphicFramePr/>
          <p:nvPr/>
        </p:nvGraphicFramePr>
        <p:xfrm>
          <a:off x="846595" y="3213666"/>
          <a:ext cx="3000000" cy="3000000"/>
        </p:xfrm>
        <a:graphic>
          <a:graphicData uri="http://schemas.openxmlformats.org/drawingml/2006/table">
            <a:tbl>
              <a:tblPr>
                <a:noFill/>
                <a:tableStyleId>{D0A1A292-D699-426F-957E-76AFAE3C2923}</a:tableStyleId>
              </a:tblPr>
              <a:tblGrid>
                <a:gridCol w="3115800"/>
                <a:gridCol w="13479000"/>
              </a:tblGrid>
              <a:tr h="429700">
                <a:tc>
                  <a:txBody>
                    <a:bodyPr/>
                    <a:lstStyle/>
                    <a:p>
                      <a:pPr indent="0" lvl="0" marL="0" marR="0" rtl="0" algn="ctr">
                        <a:spcBef>
                          <a:spcPts val="0"/>
                        </a:spcBef>
                        <a:spcAft>
                          <a:spcPts val="0"/>
                        </a:spcAft>
                        <a:buNone/>
                      </a:pPr>
                      <a:r>
                        <a:rPr b="1" i="0" lang="en-US" sz="2800" u="none" cap="none" strike="noStrike">
                          <a:solidFill>
                            <a:srgbClr val="538CD5"/>
                          </a:solidFill>
                          <a:latin typeface="Arial"/>
                          <a:ea typeface="Arial"/>
                          <a:cs typeface="Arial"/>
                          <a:sym typeface="Arial"/>
                        </a:rPr>
                        <a:t>Kỹ thuật</a:t>
                      </a:r>
                      <a:endParaRPr sz="2800" u="none" cap="none" strike="noStrike">
                        <a:solidFill>
                          <a:srgbClr val="538CD5"/>
                        </a:solidFill>
                        <a:latin typeface="Arial"/>
                        <a:ea typeface="Arial"/>
                        <a:cs typeface="Arial"/>
                        <a:sym typeface="Arial"/>
                      </a:endParaRPr>
                    </a:p>
                  </a:txBody>
                  <a:tcPr marT="61500" marB="61500" marR="61500" marL="6150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b="1" i="0" lang="en-US" sz="2800" u="none" cap="none" strike="noStrike">
                          <a:solidFill>
                            <a:srgbClr val="538CD5"/>
                          </a:solidFill>
                          <a:latin typeface="Arial"/>
                          <a:ea typeface="Arial"/>
                          <a:cs typeface="Arial"/>
                          <a:sym typeface="Arial"/>
                        </a:rPr>
                        <a:t>Ứng dụng trong dự án</a:t>
                      </a:r>
                      <a:endParaRPr sz="2800" u="none" cap="none" strike="noStrike">
                        <a:solidFill>
                          <a:srgbClr val="538CD5"/>
                        </a:solidFill>
                        <a:latin typeface="Arial"/>
                        <a:ea typeface="Arial"/>
                        <a:cs typeface="Arial"/>
                        <a:sym typeface="Arial"/>
                      </a:endParaRPr>
                    </a:p>
                  </a:txBody>
                  <a:tcPr marT="61500" marB="61500" marR="61500" marL="6150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tcPr>
                </a:tc>
              </a:tr>
              <a:tr h="395925">
                <a:tc>
                  <a:txBody>
                    <a:bodyPr/>
                    <a:lstStyle/>
                    <a:p>
                      <a:pPr indent="0" lvl="0" marL="0" marR="0" rtl="0" algn="l">
                        <a:spcBef>
                          <a:spcPts val="0"/>
                        </a:spcBef>
                        <a:spcAft>
                          <a:spcPts val="0"/>
                        </a:spcAft>
                        <a:buNone/>
                      </a:pPr>
                      <a:r>
                        <a:rPr b="1" i="0" lang="en-US" sz="2800" u="none" cap="none" strike="noStrike">
                          <a:solidFill>
                            <a:srgbClr val="538CD5"/>
                          </a:solidFill>
                          <a:latin typeface="Arial"/>
                          <a:ea typeface="Arial"/>
                          <a:cs typeface="Arial"/>
                          <a:sym typeface="Arial"/>
                        </a:rPr>
                        <a:t>Pre-Assignment</a:t>
                      </a:r>
                      <a:endParaRPr sz="2800" u="none" cap="none" strike="noStrike">
                        <a:solidFill>
                          <a:srgbClr val="538CD5"/>
                        </a:solidFill>
                        <a:latin typeface="Arial"/>
                        <a:ea typeface="Arial"/>
                        <a:cs typeface="Arial"/>
                        <a:sym typeface="Arial"/>
                      </a:endParaRPr>
                    </a:p>
                  </a:txBody>
                  <a:tcPr marT="61500" marB="61500" marR="61500" marL="6150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i="0" lang="en-US" sz="2800" u="none" cap="none" strike="noStrike">
                          <a:solidFill>
                            <a:schemeClr val="lt1"/>
                          </a:solidFill>
                          <a:latin typeface="Arial"/>
                          <a:ea typeface="Arial"/>
                          <a:cs typeface="Arial"/>
                          <a:sym typeface="Arial"/>
                        </a:rPr>
                        <a:t>Chỉ định các thành viên từ đầu dự án dựa trên kỹ năng và trách nhiệm cụ thể.</a:t>
                      </a:r>
                      <a:endParaRPr sz="2800" u="none" cap="none" strike="noStrike">
                        <a:solidFill>
                          <a:schemeClr val="lt1"/>
                        </a:solidFill>
                        <a:latin typeface="Arial"/>
                        <a:ea typeface="Arial"/>
                        <a:cs typeface="Arial"/>
                        <a:sym typeface="Arial"/>
                      </a:endParaRPr>
                    </a:p>
                  </a:txBody>
                  <a:tcPr marT="61500" marB="61500" marR="61500" marL="6150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55600">
                <a:tc>
                  <a:txBody>
                    <a:bodyPr/>
                    <a:lstStyle/>
                    <a:p>
                      <a:pPr indent="0" lvl="0" marL="0" marR="0" rtl="0" algn="l">
                        <a:spcBef>
                          <a:spcPts val="0"/>
                        </a:spcBef>
                        <a:spcAft>
                          <a:spcPts val="0"/>
                        </a:spcAft>
                        <a:buNone/>
                      </a:pPr>
                      <a:r>
                        <a:rPr b="1" i="0" lang="en-US" sz="2800" u="none" cap="none" strike="noStrike">
                          <a:solidFill>
                            <a:srgbClr val="538CD5"/>
                          </a:solidFill>
                          <a:latin typeface="Arial"/>
                          <a:ea typeface="Arial"/>
                          <a:cs typeface="Arial"/>
                          <a:sym typeface="Arial"/>
                        </a:rPr>
                        <a:t>Negotiation</a:t>
                      </a:r>
                      <a:endParaRPr sz="2800" u="none" cap="none" strike="noStrike">
                        <a:solidFill>
                          <a:srgbClr val="538CD5"/>
                        </a:solidFill>
                        <a:latin typeface="Arial"/>
                        <a:ea typeface="Arial"/>
                        <a:cs typeface="Arial"/>
                        <a:sym typeface="Arial"/>
                      </a:endParaRPr>
                    </a:p>
                  </a:txBody>
                  <a:tcPr marT="61500" marB="61500" marR="61500" marL="6150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i="0" lang="en-US" sz="2800" u="none" cap="none" strike="noStrike">
                          <a:solidFill>
                            <a:schemeClr val="lt1"/>
                          </a:solidFill>
                          <a:latin typeface="Arial"/>
                          <a:ea typeface="Arial"/>
                          <a:cs typeface="Arial"/>
                          <a:sym typeface="Arial"/>
                        </a:rPr>
                        <a:t>Đàm phán với các thành viên để cam kết thời gian và nhiệm vụ trong các Sprint.</a:t>
                      </a:r>
                      <a:endParaRPr sz="2800" u="none" cap="none" strike="noStrike">
                        <a:solidFill>
                          <a:schemeClr val="lt1"/>
                        </a:solidFill>
                        <a:latin typeface="Arial"/>
                        <a:ea typeface="Arial"/>
                        <a:cs typeface="Arial"/>
                        <a:sym typeface="Arial"/>
                      </a:endParaRPr>
                    </a:p>
                  </a:txBody>
                  <a:tcPr marT="61500" marB="61500" marR="61500" marL="6150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55600">
                <a:tc>
                  <a:txBody>
                    <a:bodyPr/>
                    <a:lstStyle/>
                    <a:p>
                      <a:pPr indent="0" lvl="0" marL="0" marR="0" rtl="0" algn="l">
                        <a:spcBef>
                          <a:spcPts val="0"/>
                        </a:spcBef>
                        <a:spcAft>
                          <a:spcPts val="0"/>
                        </a:spcAft>
                        <a:buNone/>
                      </a:pPr>
                      <a:r>
                        <a:rPr b="1" i="0" lang="en-US" sz="2800" u="none" cap="none" strike="noStrike">
                          <a:solidFill>
                            <a:srgbClr val="538CD5"/>
                          </a:solidFill>
                          <a:latin typeface="Arial"/>
                          <a:ea typeface="Arial"/>
                          <a:cs typeface="Arial"/>
                          <a:sym typeface="Arial"/>
                        </a:rPr>
                        <a:t>Procurement</a:t>
                      </a:r>
                      <a:endParaRPr sz="2800" u="none" cap="none" strike="noStrike">
                        <a:solidFill>
                          <a:srgbClr val="538CD5"/>
                        </a:solidFill>
                        <a:latin typeface="Arial"/>
                        <a:ea typeface="Arial"/>
                        <a:cs typeface="Arial"/>
                        <a:sym typeface="Arial"/>
                      </a:endParaRPr>
                    </a:p>
                  </a:txBody>
                  <a:tcPr marT="61500" marB="61500" marR="61500" marL="6150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i="0" lang="en-US" sz="2800" u="none" cap="none" strike="noStrike">
                          <a:solidFill>
                            <a:schemeClr val="lt1"/>
                          </a:solidFill>
                          <a:latin typeface="Arial"/>
                          <a:ea typeface="Arial"/>
                          <a:cs typeface="Arial"/>
                          <a:sym typeface="Arial"/>
                        </a:rPr>
                        <a:t>Thuê chuyên gia bên ngoài khi cần hỗ trợ xử lý dữ liệu hoặc kiểm thử nâng cao.</a:t>
                      </a:r>
                      <a:endParaRPr sz="2800" u="none" cap="none" strike="noStrike">
                        <a:solidFill>
                          <a:schemeClr val="lt1"/>
                        </a:solidFill>
                        <a:latin typeface="Arial"/>
                        <a:ea typeface="Arial"/>
                        <a:cs typeface="Arial"/>
                        <a:sym typeface="Arial"/>
                      </a:endParaRPr>
                    </a:p>
                  </a:txBody>
                  <a:tcPr marT="61500" marB="61500" marR="61500" marL="6150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432125">
                <a:tc>
                  <a:txBody>
                    <a:bodyPr/>
                    <a:lstStyle/>
                    <a:p>
                      <a:pPr indent="0" lvl="0" marL="0" marR="0" rtl="0" algn="l">
                        <a:spcBef>
                          <a:spcPts val="0"/>
                        </a:spcBef>
                        <a:spcAft>
                          <a:spcPts val="0"/>
                        </a:spcAft>
                        <a:buNone/>
                      </a:pPr>
                      <a:r>
                        <a:rPr b="1" i="0" lang="en-US" sz="2800" u="none" cap="none" strike="noStrike">
                          <a:solidFill>
                            <a:srgbClr val="538CD5"/>
                          </a:solidFill>
                          <a:latin typeface="Arial"/>
                          <a:ea typeface="Arial"/>
                          <a:cs typeface="Arial"/>
                          <a:sym typeface="Arial"/>
                        </a:rPr>
                        <a:t>Virtual Teams</a:t>
                      </a:r>
                      <a:endParaRPr sz="2800" u="none" cap="none" strike="noStrike">
                        <a:solidFill>
                          <a:srgbClr val="538CD5"/>
                        </a:solidFill>
                        <a:latin typeface="Arial"/>
                        <a:ea typeface="Arial"/>
                        <a:cs typeface="Arial"/>
                        <a:sym typeface="Arial"/>
                      </a:endParaRPr>
                    </a:p>
                  </a:txBody>
                  <a:tcPr marT="61500" marB="61500" marR="61500" marL="6150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2800" u="none" cap="none" strike="noStrike">
                          <a:solidFill>
                            <a:schemeClr val="lt1"/>
                          </a:solidFill>
                          <a:latin typeface="Arial"/>
                          <a:ea typeface="Arial"/>
                          <a:cs typeface="Arial"/>
                          <a:sym typeface="Arial"/>
                        </a:rPr>
                        <a:t>- Sử dụng công cụ trực tuyến để làm việc và quản lý dự án từ xa, phù hợp với quy mô nhỏ.</a:t>
                      </a:r>
                      <a:br>
                        <a:rPr lang="en-US" sz="2800" u="none" cap="none" strike="noStrike">
                          <a:solidFill>
                            <a:schemeClr val="lt1"/>
                          </a:solidFill>
                          <a:latin typeface="Arial"/>
                          <a:ea typeface="Arial"/>
                          <a:cs typeface="Arial"/>
                          <a:sym typeface="Arial"/>
                        </a:rPr>
                      </a:br>
                      <a:r>
                        <a:rPr lang="en-US" sz="2800" u="none" cap="none" strike="noStrike">
                          <a:solidFill>
                            <a:schemeClr val="lt1"/>
                          </a:solidFill>
                          <a:latin typeface="Arial"/>
                          <a:ea typeface="Arial"/>
                          <a:cs typeface="Arial"/>
                          <a:sym typeface="Arial"/>
                        </a:rPr>
                        <a:t>- </a:t>
                      </a:r>
                      <a:r>
                        <a:rPr b="0" i="0" lang="en-US" sz="2800" u="none" cap="none" strike="noStrike">
                          <a:solidFill>
                            <a:schemeClr val="lt1"/>
                          </a:solidFill>
                          <a:latin typeface="Arial"/>
                          <a:ea typeface="Arial"/>
                          <a:cs typeface="Arial"/>
                          <a:sym typeface="Arial"/>
                        </a:rPr>
                        <a:t>Công cụ áp dụng trong dự án</a:t>
                      </a:r>
                      <a:endParaRPr sz="2800" u="none" cap="none" strike="noStrike">
                        <a:solidFill>
                          <a:schemeClr val="lt1"/>
                        </a:solidFill>
                        <a:latin typeface="Arial"/>
                        <a:ea typeface="Arial"/>
                        <a:cs typeface="Arial"/>
                        <a:sym typeface="Arial"/>
                      </a:endParaRPr>
                    </a:p>
                    <a:p>
                      <a:pPr indent="0" lvl="0" marL="0" marR="0" rtl="0" algn="l">
                        <a:spcBef>
                          <a:spcPts val="0"/>
                        </a:spcBef>
                        <a:spcAft>
                          <a:spcPts val="0"/>
                        </a:spcAft>
                        <a:buNone/>
                      </a:pPr>
                      <a:r>
                        <a:rPr b="0" i="0" lang="en-US" sz="2800" u="none" cap="none" strike="noStrike">
                          <a:solidFill>
                            <a:schemeClr val="lt1"/>
                          </a:solidFill>
                          <a:latin typeface="Arial"/>
                          <a:ea typeface="Arial"/>
                          <a:cs typeface="Arial"/>
                          <a:sym typeface="Arial"/>
                        </a:rPr>
                        <a:t>Google Drive: Lưu trữ và chia sẻ tài liệu dự án.</a:t>
                      </a:r>
                      <a:endParaRPr sz="2800" u="none" cap="none" strike="noStrike">
                        <a:solidFill>
                          <a:schemeClr val="lt1"/>
                        </a:solidFill>
                        <a:latin typeface="Arial"/>
                        <a:ea typeface="Arial"/>
                        <a:cs typeface="Arial"/>
                        <a:sym typeface="Arial"/>
                      </a:endParaRPr>
                    </a:p>
                    <a:p>
                      <a:pPr indent="0" lvl="0" marL="0" marR="0" rtl="0" algn="l">
                        <a:spcBef>
                          <a:spcPts val="0"/>
                        </a:spcBef>
                        <a:spcAft>
                          <a:spcPts val="0"/>
                        </a:spcAft>
                        <a:buNone/>
                      </a:pPr>
                      <a:r>
                        <a:rPr b="0" i="0" lang="en-US" sz="2800" u="none" cap="none" strike="noStrike">
                          <a:solidFill>
                            <a:schemeClr val="lt1"/>
                          </a:solidFill>
                          <a:latin typeface="Arial"/>
                          <a:ea typeface="Arial"/>
                          <a:cs typeface="Arial"/>
                          <a:sym typeface="Arial"/>
                        </a:rPr>
                        <a:t>Microsoft Teams: Họp nhóm trực tuyến để cập nhật tiến độ, trao đổi thông tin, thảo luận ý tưởng và phân công nhiệm vụ.</a:t>
                      </a:r>
                      <a:endParaRPr sz="2800" u="none" cap="none" strike="noStrike">
                        <a:solidFill>
                          <a:schemeClr val="lt1"/>
                        </a:solidFill>
                        <a:latin typeface="Arial"/>
                        <a:ea typeface="Arial"/>
                        <a:cs typeface="Arial"/>
                        <a:sym typeface="Arial"/>
                      </a:endParaRPr>
                    </a:p>
                    <a:p>
                      <a:pPr indent="0" lvl="0" marL="0" marR="0" rtl="0" algn="l">
                        <a:spcBef>
                          <a:spcPts val="0"/>
                        </a:spcBef>
                        <a:spcAft>
                          <a:spcPts val="0"/>
                        </a:spcAft>
                        <a:buNone/>
                      </a:pPr>
                      <a:r>
                        <a:rPr b="0" i="0" lang="en-US" sz="2800" u="none" cap="none" strike="noStrike">
                          <a:solidFill>
                            <a:schemeClr val="lt1"/>
                          </a:solidFill>
                          <a:latin typeface="Arial"/>
                          <a:ea typeface="Arial"/>
                          <a:cs typeface="Arial"/>
                          <a:sym typeface="Arial"/>
                        </a:rPr>
                        <a:t>Google Colab: Hỗ trợ lập trình và kiểm thử mã nguồn chung.</a:t>
                      </a:r>
                      <a:endParaRPr sz="2800" u="none" cap="none" strike="noStrike">
                        <a:solidFill>
                          <a:schemeClr val="lt1"/>
                        </a:solidFill>
                        <a:latin typeface="Arial"/>
                        <a:ea typeface="Arial"/>
                        <a:cs typeface="Arial"/>
                        <a:sym typeface="Arial"/>
                      </a:endParaRPr>
                    </a:p>
                  </a:txBody>
                  <a:tcPr marT="61500" marB="61500" marR="61500" marL="6150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4651"/>
        </a:solidFill>
      </p:bgPr>
    </p:bg>
    <p:spTree>
      <p:nvGrpSpPr>
        <p:cNvPr id="406" name="Shape 406"/>
        <p:cNvGrpSpPr/>
        <p:nvPr/>
      </p:nvGrpSpPr>
      <p:grpSpPr>
        <a:xfrm>
          <a:off x="0" y="0"/>
          <a:ext cx="0" cy="0"/>
          <a:chOff x="0" y="0"/>
          <a:chExt cx="0" cy="0"/>
        </a:xfrm>
      </p:grpSpPr>
      <p:sp>
        <p:nvSpPr>
          <p:cNvPr id="407" name="Google Shape;407;p28"/>
          <p:cNvSpPr/>
          <p:nvPr/>
        </p:nvSpPr>
        <p:spPr>
          <a:xfrm>
            <a:off x="2095500" y="3467100"/>
            <a:ext cx="15240000" cy="4732708"/>
          </a:xfrm>
          <a:prstGeom prst="rect">
            <a:avLst/>
          </a:pr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8"/>
          <p:cNvSpPr txBox="1"/>
          <p:nvPr/>
        </p:nvSpPr>
        <p:spPr>
          <a:xfrm>
            <a:off x="1028700" y="1038225"/>
            <a:ext cx="13906500" cy="1241622"/>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1" lang="en-US" sz="8499">
                <a:solidFill>
                  <a:srgbClr val="F4F4F4"/>
                </a:solidFill>
                <a:latin typeface="Arial"/>
                <a:ea typeface="Arial"/>
                <a:cs typeface="Arial"/>
                <a:sym typeface="Arial"/>
              </a:rPr>
              <a:t>c. Phát triển nhóm dự án</a:t>
            </a:r>
            <a:endParaRPr/>
          </a:p>
        </p:txBody>
      </p:sp>
      <p:sp>
        <p:nvSpPr>
          <p:cNvPr id="409" name="Google Shape;409;p28">
            <a:hlinkClick action="ppaction://hlinksldjump" r:id="rId3"/>
          </p:cNvPr>
          <p:cNvSpPr txBox="1"/>
          <p:nvPr/>
        </p:nvSpPr>
        <p:spPr>
          <a:xfrm>
            <a:off x="1028700" y="9288706"/>
            <a:ext cx="5231327" cy="282963"/>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1700">
                <a:solidFill>
                  <a:srgbClr val="F4F4F4"/>
                </a:solidFill>
                <a:latin typeface="Arial"/>
                <a:ea typeface="Arial"/>
                <a:cs typeface="Arial"/>
                <a:sym typeface="Arial"/>
              </a:rPr>
              <a:t>Quay lại Trang Nội Dung</a:t>
            </a:r>
            <a:endParaRPr b="1" sz="1700" u="sng">
              <a:solidFill>
                <a:srgbClr val="F4F4F4"/>
              </a:solidFill>
              <a:latin typeface="Arial"/>
              <a:ea typeface="Arial"/>
              <a:cs typeface="Arial"/>
              <a:sym typeface="Arial"/>
              <a:hlinkClick action="ppaction://hlinksldjump" r:id="rId4">
                <a:extLst>
                  <a:ext uri="{A12FA001-AC4F-418D-AE19-62706E023703}">
                    <ahyp:hlinkClr val="tx"/>
                  </a:ext>
                </a:extLst>
              </a:hlinkClick>
            </a:endParaRPr>
          </a:p>
        </p:txBody>
      </p:sp>
      <p:sp>
        <p:nvSpPr>
          <p:cNvPr id="410" name="Google Shape;410;p28"/>
          <p:cNvSpPr txBox="1"/>
          <p:nvPr/>
        </p:nvSpPr>
        <p:spPr>
          <a:xfrm>
            <a:off x="2628900" y="4160145"/>
            <a:ext cx="13030200" cy="3248262"/>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lang="en-US" sz="2800">
                <a:solidFill>
                  <a:schemeClr val="dk1"/>
                </a:solidFill>
                <a:latin typeface="Arial"/>
                <a:ea typeface="Arial"/>
                <a:cs typeface="Arial"/>
                <a:sym typeface="Arial"/>
              </a:rPr>
              <a:t>- Phát triển nhóm dự án là quy trình cải thiện năng lực, cải thiện giao tiếp giữa các thành viên trong dự án và cải thiện môi trường đội dự án để tăng hiệu suất dự án. </a:t>
            </a:r>
            <a:endParaRPr/>
          </a:p>
          <a:p>
            <a:pPr indent="0" lvl="0" marL="0" marR="0" rtl="0" algn="just">
              <a:lnSpc>
                <a:spcPct val="150000"/>
              </a:lnSpc>
              <a:spcBef>
                <a:spcPts val="0"/>
              </a:spcBef>
              <a:spcAft>
                <a:spcPts val="0"/>
              </a:spcAft>
              <a:buNone/>
            </a:pPr>
            <a:r>
              <a:rPr b="0" lang="en-US" sz="2800">
                <a:solidFill>
                  <a:schemeClr val="dk1"/>
                </a:solidFill>
                <a:latin typeface="Arial"/>
                <a:ea typeface="Arial"/>
                <a:cs typeface="Arial"/>
                <a:sym typeface="Arial"/>
              </a:rPr>
              <a:t>- Lợi ích của quy trình này là cải thiện tinh thần làm việc nhóm, tăng cường kỹ năng mềm và năng lực, động viên nhân viên, và giảm tỷ lệ nghỉ việc.</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415" name="Shape 415"/>
        <p:cNvGrpSpPr/>
        <p:nvPr/>
      </p:nvGrpSpPr>
      <p:grpSpPr>
        <a:xfrm>
          <a:off x="0" y="0"/>
          <a:ext cx="0" cy="0"/>
          <a:chOff x="0" y="0"/>
          <a:chExt cx="0" cy="0"/>
        </a:xfrm>
      </p:grpSpPr>
      <p:grpSp>
        <p:nvGrpSpPr>
          <p:cNvPr id="416" name="Google Shape;416;p29"/>
          <p:cNvGrpSpPr/>
          <p:nvPr/>
        </p:nvGrpSpPr>
        <p:grpSpPr>
          <a:xfrm>
            <a:off x="7543800" y="800100"/>
            <a:ext cx="10338455" cy="4343400"/>
            <a:chOff x="0" y="0"/>
            <a:chExt cx="830365" cy="346119"/>
          </a:xfrm>
        </p:grpSpPr>
        <p:sp>
          <p:nvSpPr>
            <p:cNvPr id="417" name="Google Shape;417;p29"/>
            <p:cNvSpPr/>
            <p:nvPr/>
          </p:nvSpPr>
          <p:spPr>
            <a:xfrm>
              <a:off x="0" y="0"/>
              <a:ext cx="812800" cy="346119"/>
            </a:xfrm>
            <a:custGeom>
              <a:rect b="b" l="l" r="r" t="t"/>
              <a:pathLst>
                <a:path extrusionOk="0" h="346119" w="812800">
                  <a:moveTo>
                    <a:pt x="131843" y="0"/>
                  </a:moveTo>
                  <a:lnTo>
                    <a:pt x="680957" y="0"/>
                  </a:lnTo>
                  <a:cubicBezTo>
                    <a:pt x="753772" y="0"/>
                    <a:pt x="812800" y="59028"/>
                    <a:pt x="812800" y="131843"/>
                  </a:cubicBezTo>
                  <a:lnTo>
                    <a:pt x="812800" y="214276"/>
                  </a:lnTo>
                  <a:cubicBezTo>
                    <a:pt x="812800" y="287091"/>
                    <a:pt x="753772" y="346119"/>
                    <a:pt x="680957" y="346119"/>
                  </a:cubicBezTo>
                  <a:lnTo>
                    <a:pt x="131843" y="346119"/>
                  </a:lnTo>
                  <a:cubicBezTo>
                    <a:pt x="59028" y="346119"/>
                    <a:pt x="0" y="287091"/>
                    <a:pt x="0" y="214276"/>
                  </a:cubicBezTo>
                  <a:lnTo>
                    <a:pt x="0" y="131843"/>
                  </a:lnTo>
                  <a:cubicBezTo>
                    <a:pt x="0" y="59028"/>
                    <a:pt x="59028" y="0"/>
                    <a:pt x="131843" y="0"/>
                  </a:cubicBezTo>
                  <a:close/>
                </a:path>
              </a:pathLst>
            </a:custGeom>
            <a:solidFill>
              <a:srgbClr val="0046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9"/>
            <p:cNvSpPr txBox="1"/>
            <p:nvPr/>
          </p:nvSpPr>
          <p:spPr>
            <a:xfrm>
              <a:off x="45475" y="0"/>
              <a:ext cx="784890" cy="346119"/>
            </a:xfrm>
            <a:prstGeom prst="rect">
              <a:avLst/>
            </a:prstGeom>
            <a:noFill/>
            <a:ln>
              <a:noFill/>
            </a:ln>
          </p:spPr>
          <p:txBody>
            <a:bodyPr anchorCtr="0" anchor="ctr" bIns="254000" lIns="254000" spcFirstLastPara="1" rIns="254000" wrap="square" tIns="254000">
              <a:noAutofit/>
            </a:bodyPr>
            <a:lstStyle/>
            <a:p>
              <a:pPr indent="0" lvl="0" marL="0" marR="0" rtl="0" algn="just">
                <a:lnSpc>
                  <a:spcPct val="140016"/>
                </a:lnSpc>
                <a:spcBef>
                  <a:spcPts val="0"/>
                </a:spcBef>
                <a:spcAft>
                  <a:spcPts val="0"/>
                </a:spcAft>
                <a:buNone/>
              </a:pPr>
              <a:r>
                <a:rPr b="1" lang="en-US" sz="2499">
                  <a:solidFill>
                    <a:srgbClr val="F4F4F4"/>
                  </a:solidFill>
                  <a:latin typeface="Arial"/>
                  <a:ea typeface="Arial"/>
                  <a:cs typeface="Arial"/>
                  <a:sym typeface="Arial"/>
                </a:rPr>
                <a:t>Phương pháp thực hiện</a:t>
              </a:r>
              <a:endParaRPr/>
            </a:p>
            <a:p>
              <a:pPr indent="-342900" lvl="0" marL="342900" marR="0" rtl="0" algn="just">
                <a:lnSpc>
                  <a:spcPct val="140016"/>
                </a:lnSpc>
                <a:spcBef>
                  <a:spcPts val="0"/>
                </a:spcBef>
                <a:spcAft>
                  <a:spcPts val="0"/>
                </a:spcAft>
                <a:buClr>
                  <a:srgbClr val="F4F4F4"/>
                </a:buClr>
                <a:buSzPts val="2499"/>
                <a:buFont typeface="Noto Sans Symbols"/>
                <a:buChar char="▪"/>
              </a:pPr>
              <a:r>
                <a:rPr b="1" lang="en-US" sz="2499">
                  <a:solidFill>
                    <a:srgbClr val="F4F4F4"/>
                  </a:solidFill>
                  <a:latin typeface="Arial"/>
                  <a:ea typeface="Arial"/>
                  <a:cs typeface="Arial"/>
                  <a:sym typeface="Arial"/>
                </a:rPr>
                <a:t>Sử dụng các kỹ năng mềm </a:t>
              </a:r>
              <a:endParaRPr/>
            </a:p>
            <a:p>
              <a:pPr indent="-342900" lvl="0" marL="342900" marR="0" rtl="0" algn="just">
                <a:lnSpc>
                  <a:spcPct val="140016"/>
                </a:lnSpc>
                <a:spcBef>
                  <a:spcPts val="0"/>
                </a:spcBef>
                <a:spcAft>
                  <a:spcPts val="0"/>
                </a:spcAft>
                <a:buClr>
                  <a:srgbClr val="F4F4F4"/>
                </a:buClr>
                <a:buSzPts val="2499"/>
                <a:buFont typeface="Noto Sans Symbols"/>
                <a:buChar char="▪"/>
              </a:pPr>
              <a:r>
                <a:rPr b="1" lang="en-US" sz="2499">
                  <a:solidFill>
                    <a:srgbClr val="F4F4F4"/>
                  </a:solidFill>
                  <a:latin typeface="Arial"/>
                  <a:ea typeface="Arial"/>
                  <a:cs typeface="Arial"/>
                  <a:sym typeface="Arial"/>
                </a:rPr>
                <a:t>Đào tạo </a:t>
              </a:r>
              <a:endParaRPr/>
            </a:p>
            <a:p>
              <a:pPr indent="-342900" lvl="0" marL="342900" marR="0" rtl="0" algn="just">
                <a:lnSpc>
                  <a:spcPct val="140016"/>
                </a:lnSpc>
                <a:spcBef>
                  <a:spcPts val="0"/>
                </a:spcBef>
                <a:spcAft>
                  <a:spcPts val="0"/>
                </a:spcAft>
                <a:buClr>
                  <a:srgbClr val="F4F4F4"/>
                </a:buClr>
                <a:buSzPts val="2499"/>
                <a:buFont typeface="Noto Sans Symbols"/>
                <a:buChar char="▪"/>
              </a:pPr>
              <a:r>
                <a:rPr b="1" lang="en-US" sz="2499">
                  <a:solidFill>
                    <a:srgbClr val="F4F4F4"/>
                  </a:solidFill>
                  <a:latin typeface="Arial"/>
                  <a:ea typeface="Arial"/>
                  <a:cs typeface="Arial"/>
                  <a:sym typeface="Arial"/>
                </a:rPr>
                <a:t>Xây dựng mục tiêu của hoạt động của nhóm </a:t>
              </a:r>
              <a:endParaRPr/>
            </a:p>
            <a:p>
              <a:pPr indent="-342900" lvl="0" marL="342900" marR="0" rtl="0" algn="just">
                <a:lnSpc>
                  <a:spcPct val="140016"/>
                </a:lnSpc>
                <a:spcBef>
                  <a:spcPts val="0"/>
                </a:spcBef>
                <a:spcAft>
                  <a:spcPts val="0"/>
                </a:spcAft>
                <a:buClr>
                  <a:srgbClr val="F4F4F4"/>
                </a:buClr>
                <a:buSzPts val="2499"/>
                <a:buFont typeface="Noto Sans Symbols"/>
                <a:buChar char="▪"/>
              </a:pPr>
              <a:r>
                <a:rPr b="1" lang="en-US" sz="2499">
                  <a:solidFill>
                    <a:srgbClr val="F4F4F4"/>
                  </a:solidFill>
                  <a:latin typeface="Arial"/>
                  <a:ea typeface="Arial"/>
                  <a:cs typeface="Arial"/>
                  <a:sym typeface="Arial"/>
                </a:rPr>
                <a:t>Thiết lập các kỳ vọng </a:t>
              </a:r>
              <a:endParaRPr/>
            </a:p>
            <a:p>
              <a:pPr indent="-342900" lvl="0" marL="342900" marR="0" rtl="0" algn="just">
                <a:lnSpc>
                  <a:spcPct val="140016"/>
                </a:lnSpc>
                <a:spcBef>
                  <a:spcPts val="0"/>
                </a:spcBef>
                <a:spcAft>
                  <a:spcPts val="0"/>
                </a:spcAft>
                <a:buClr>
                  <a:srgbClr val="F4F4F4"/>
                </a:buClr>
                <a:buSzPts val="2499"/>
                <a:buFont typeface="Noto Sans Symbols"/>
                <a:buChar char="▪"/>
              </a:pPr>
              <a:r>
                <a:rPr b="1" lang="en-US" sz="2499">
                  <a:solidFill>
                    <a:srgbClr val="F4F4F4"/>
                  </a:solidFill>
                  <a:latin typeface="Arial"/>
                  <a:ea typeface="Arial"/>
                  <a:cs typeface="Arial"/>
                  <a:sym typeface="Arial"/>
                </a:rPr>
                <a:t>Đưa các thành viên tích cực nhất vào cùng một vị trí địa lý</a:t>
              </a:r>
              <a:endParaRPr/>
            </a:p>
            <a:p>
              <a:pPr indent="-342900" lvl="0" marL="342900" marR="0" rtl="0" algn="just">
                <a:lnSpc>
                  <a:spcPct val="140016"/>
                </a:lnSpc>
                <a:spcBef>
                  <a:spcPts val="0"/>
                </a:spcBef>
                <a:spcAft>
                  <a:spcPts val="0"/>
                </a:spcAft>
                <a:buClr>
                  <a:srgbClr val="F4F4F4"/>
                </a:buClr>
                <a:buSzPts val="2499"/>
                <a:buFont typeface="Noto Sans Symbols"/>
                <a:buChar char="▪"/>
              </a:pPr>
              <a:r>
                <a:rPr b="1" lang="en-US" sz="2499">
                  <a:solidFill>
                    <a:srgbClr val="F4F4F4"/>
                  </a:solidFill>
                  <a:latin typeface="Arial"/>
                  <a:ea typeface="Arial"/>
                  <a:cs typeface="Arial"/>
                  <a:sym typeface="Arial"/>
                </a:rPr>
                <a:t>Công nhận và khen thưởng </a:t>
              </a:r>
              <a:endParaRPr/>
            </a:p>
            <a:p>
              <a:pPr indent="-342900" lvl="0" marL="342900" marR="0" rtl="0" algn="just">
                <a:lnSpc>
                  <a:spcPct val="140016"/>
                </a:lnSpc>
                <a:spcBef>
                  <a:spcPts val="0"/>
                </a:spcBef>
                <a:spcAft>
                  <a:spcPts val="0"/>
                </a:spcAft>
                <a:buClr>
                  <a:srgbClr val="F4F4F4"/>
                </a:buClr>
                <a:buSzPts val="2499"/>
                <a:buFont typeface="Noto Sans Symbols"/>
                <a:buChar char="▪"/>
              </a:pPr>
              <a:r>
                <a:rPr b="1" lang="en-US" sz="2499">
                  <a:solidFill>
                    <a:srgbClr val="F4F4F4"/>
                  </a:solidFill>
                  <a:latin typeface="Arial"/>
                  <a:ea typeface="Arial"/>
                  <a:cs typeface="Arial"/>
                  <a:sym typeface="Arial"/>
                </a:rPr>
                <a:t>Quyền hạn của người quản lý dự án</a:t>
              </a:r>
              <a:endParaRPr/>
            </a:p>
          </p:txBody>
        </p:sp>
      </p:grpSp>
      <p:grpSp>
        <p:nvGrpSpPr>
          <p:cNvPr id="419" name="Google Shape;419;p29"/>
          <p:cNvGrpSpPr/>
          <p:nvPr/>
        </p:nvGrpSpPr>
        <p:grpSpPr>
          <a:xfrm>
            <a:off x="9906000" y="5367634"/>
            <a:ext cx="7357175" cy="4576466"/>
            <a:chOff x="0" y="-28575"/>
            <a:chExt cx="969651" cy="561097"/>
          </a:xfrm>
        </p:grpSpPr>
        <p:sp>
          <p:nvSpPr>
            <p:cNvPr id="420" name="Google Shape;420;p29"/>
            <p:cNvSpPr/>
            <p:nvPr/>
          </p:nvSpPr>
          <p:spPr>
            <a:xfrm>
              <a:off x="0" y="0"/>
              <a:ext cx="969651" cy="532522"/>
            </a:xfrm>
            <a:custGeom>
              <a:rect b="b" l="l" r="r" t="t"/>
              <a:pathLst>
                <a:path extrusionOk="0" h="532522" w="969651">
                  <a:moveTo>
                    <a:pt x="0" y="0"/>
                  </a:moveTo>
                  <a:lnTo>
                    <a:pt x="969651" y="0"/>
                  </a:lnTo>
                  <a:lnTo>
                    <a:pt x="969651" y="532522"/>
                  </a:lnTo>
                  <a:lnTo>
                    <a:pt x="0" y="532522"/>
                  </a:lnTo>
                  <a:close/>
                </a:path>
              </a:pathLst>
            </a:custGeom>
            <a:solidFill>
              <a:srgbClr val="00A181"/>
            </a:solidFill>
            <a:ln>
              <a:noFill/>
            </a:ln>
          </p:spPr>
        </p:sp>
        <p:sp>
          <p:nvSpPr>
            <p:cNvPr id="421" name="Google Shape;421;p29"/>
            <p:cNvSpPr txBox="1"/>
            <p:nvPr/>
          </p:nvSpPr>
          <p:spPr>
            <a:xfrm>
              <a:off x="0" y="-28575"/>
              <a:ext cx="969651" cy="561097"/>
            </a:xfrm>
            <a:prstGeom prst="rect">
              <a:avLst/>
            </a:prstGeom>
            <a:noFill/>
            <a:ln>
              <a:noFill/>
            </a:ln>
          </p:spPr>
          <p:txBody>
            <a:bodyPr anchorCtr="0" anchor="ctr" bIns="254000" lIns="254000" spcFirstLastPara="1" rIns="254000" wrap="square" tIns="254000">
              <a:noAutofit/>
            </a:bodyPr>
            <a:lstStyle/>
            <a:p>
              <a:pPr indent="0" lvl="0" marL="0" marR="0" rtl="0" algn="just">
                <a:spcBef>
                  <a:spcPts val="0"/>
                </a:spcBef>
                <a:spcAft>
                  <a:spcPts val="0"/>
                </a:spcAft>
                <a:buNone/>
              </a:pPr>
              <a:r>
                <a:rPr b="1" lang="en-US" sz="2400">
                  <a:solidFill>
                    <a:srgbClr val="F4F4F4"/>
                  </a:solidFill>
                  <a:latin typeface="Arial"/>
                  <a:ea typeface="Arial"/>
                  <a:cs typeface="Arial"/>
                  <a:sym typeface="Arial"/>
                </a:rPr>
                <a:t>Việc đánh giá hiệu quả của nhóm bao gồm:</a:t>
              </a:r>
              <a:endParaRPr/>
            </a:p>
            <a:p>
              <a:pPr indent="-342900" lvl="0" marL="342900" marR="0" rtl="0" algn="just">
                <a:spcBef>
                  <a:spcPts val="0"/>
                </a:spcBef>
                <a:spcAft>
                  <a:spcPts val="0"/>
                </a:spcAft>
                <a:buClr>
                  <a:srgbClr val="F4F4F4"/>
                </a:buClr>
                <a:buSzPts val="2400"/>
                <a:buFont typeface="Noto Sans Symbols"/>
                <a:buChar char="▪"/>
              </a:pPr>
              <a:r>
                <a:rPr b="1" lang="en-US" sz="2400">
                  <a:solidFill>
                    <a:srgbClr val="F4F4F4"/>
                  </a:solidFill>
                  <a:latin typeface="Arial"/>
                  <a:ea typeface="Arial"/>
                  <a:cs typeface="Arial"/>
                  <a:sym typeface="Arial"/>
                </a:rPr>
                <a:t>Những cải tiến trong kỹ năng cho phép cá nhân thực hiện nhiệm vụ hiệu quả hơn</a:t>
              </a:r>
              <a:endParaRPr/>
            </a:p>
            <a:p>
              <a:pPr indent="-342900" lvl="0" marL="342900" marR="0" rtl="0" algn="just">
                <a:spcBef>
                  <a:spcPts val="0"/>
                </a:spcBef>
                <a:spcAft>
                  <a:spcPts val="0"/>
                </a:spcAft>
                <a:buClr>
                  <a:srgbClr val="F4F4F4"/>
                </a:buClr>
                <a:buSzPts val="2400"/>
                <a:buFont typeface="Noto Sans Symbols"/>
                <a:buChar char="▪"/>
              </a:pPr>
              <a:r>
                <a:rPr b="1" lang="en-US" sz="2400">
                  <a:solidFill>
                    <a:srgbClr val="F4F4F4"/>
                  </a:solidFill>
                  <a:latin typeface="Arial"/>
                  <a:ea typeface="Arial"/>
                  <a:cs typeface="Arial"/>
                  <a:sym typeface="Arial"/>
                </a:rPr>
                <a:t>Những cải thiện trong năng lực giúp đội thực hiện tốt hơn</a:t>
              </a:r>
              <a:endParaRPr/>
            </a:p>
            <a:p>
              <a:pPr indent="-342900" lvl="0" marL="342900" marR="0" rtl="0" algn="just">
                <a:spcBef>
                  <a:spcPts val="0"/>
                </a:spcBef>
                <a:spcAft>
                  <a:spcPts val="0"/>
                </a:spcAft>
                <a:buClr>
                  <a:srgbClr val="F4F4F4"/>
                </a:buClr>
                <a:buSzPts val="2400"/>
                <a:buFont typeface="Noto Sans Symbols"/>
                <a:buChar char="▪"/>
              </a:pPr>
              <a:r>
                <a:rPr b="1" lang="en-US" sz="2400">
                  <a:solidFill>
                    <a:srgbClr val="F4F4F4"/>
                  </a:solidFill>
                  <a:latin typeface="Arial"/>
                  <a:ea typeface="Arial"/>
                  <a:cs typeface="Arial"/>
                  <a:sym typeface="Arial"/>
                </a:rPr>
                <a:t>Tăng cường sự đoàn kết trong đội bởi sự chia sẻ thông tin và kinh nghiệm công khai của các thành viên trong nhóm.</a:t>
              </a:r>
              <a:endParaRPr/>
            </a:p>
            <a:p>
              <a:pPr indent="-342900" lvl="0" marL="342900" marR="0" rtl="0" algn="just">
                <a:spcBef>
                  <a:spcPts val="0"/>
                </a:spcBef>
                <a:spcAft>
                  <a:spcPts val="0"/>
                </a:spcAft>
                <a:buClr>
                  <a:srgbClr val="F4F4F4"/>
                </a:buClr>
                <a:buSzPts val="2400"/>
                <a:buFont typeface="Noto Sans Symbols"/>
                <a:buChar char="▪"/>
              </a:pPr>
              <a:r>
                <a:rPr b="1" lang="en-US" sz="2400">
                  <a:solidFill>
                    <a:srgbClr val="F4F4F4"/>
                  </a:solidFill>
                  <a:latin typeface="Arial"/>
                  <a:ea typeface="Arial"/>
                  <a:cs typeface="Arial"/>
                  <a:sym typeface="Arial"/>
                </a:rPr>
                <a:t>Giúp đỡ lẫn nhau để cải thiện hiệu suất tổng thể của dự án</a:t>
              </a:r>
              <a:endParaRPr/>
            </a:p>
          </p:txBody>
        </p:sp>
      </p:grpSp>
      <p:grpSp>
        <p:nvGrpSpPr>
          <p:cNvPr id="422" name="Google Shape;422;p29"/>
          <p:cNvGrpSpPr/>
          <p:nvPr/>
        </p:nvGrpSpPr>
        <p:grpSpPr>
          <a:xfrm>
            <a:off x="1070036" y="2224935"/>
            <a:ext cx="5615430" cy="3375765"/>
            <a:chOff x="0" y="-19050"/>
            <a:chExt cx="3648314" cy="1583024"/>
          </a:xfrm>
        </p:grpSpPr>
        <p:sp>
          <p:nvSpPr>
            <p:cNvPr id="423" name="Google Shape;423;p29"/>
            <p:cNvSpPr/>
            <p:nvPr/>
          </p:nvSpPr>
          <p:spPr>
            <a:xfrm>
              <a:off x="0" y="0"/>
              <a:ext cx="3386460" cy="1563974"/>
            </a:xfrm>
            <a:custGeom>
              <a:rect b="b" l="l" r="r" t="t"/>
              <a:pathLst>
                <a:path extrusionOk="0" h="1563974" w="3386460">
                  <a:moveTo>
                    <a:pt x="51741" y="0"/>
                  </a:moveTo>
                  <a:lnTo>
                    <a:pt x="3334719" y="0"/>
                  </a:lnTo>
                  <a:cubicBezTo>
                    <a:pt x="3348441" y="0"/>
                    <a:pt x="3361602" y="5451"/>
                    <a:pt x="3371305" y="15155"/>
                  </a:cubicBezTo>
                  <a:cubicBezTo>
                    <a:pt x="3381008" y="24858"/>
                    <a:pt x="3386460" y="38018"/>
                    <a:pt x="3386460" y="51741"/>
                  </a:cubicBezTo>
                  <a:lnTo>
                    <a:pt x="3386460" y="1512233"/>
                  </a:lnTo>
                  <a:cubicBezTo>
                    <a:pt x="3386460" y="1525956"/>
                    <a:pt x="3381008" y="1539117"/>
                    <a:pt x="3371305" y="1548820"/>
                  </a:cubicBezTo>
                  <a:cubicBezTo>
                    <a:pt x="3361602" y="1558523"/>
                    <a:pt x="3348441" y="1563974"/>
                    <a:pt x="3334719" y="1563974"/>
                  </a:cubicBezTo>
                  <a:lnTo>
                    <a:pt x="51741" y="1563974"/>
                  </a:lnTo>
                  <a:cubicBezTo>
                    <a:pt x="38018" y="1563974"/>
                    <a:pt x="24858" y="1558523"/>
                    <a:pt x="15155" y="1548820"/>
                  </a:cubicBezTo>
                  <a:cubicBezTo>
                    <a:pt x="5451" y="1539117"/>
                    <a:pt x="0" y="1525956"/>
                    <a:pt x="0" y="1512233"/>
                  </a:cubicBezTo>
                  <a:lnTo>
                    <a:pt x="0" y="51741"/>
                  </a:lnTo>
                  <a:cubicBezTo>
                    <a:pt x="0" y="38018"/>
                    <a:pt x="5451" y="24858"/>
                    <a:pt x="15155" y="15155"/>
                  </a:cubicBezTo>
                  <a:cubicBezTo>
                    <a:pt x="24858" y="5451"/>
                    <a:pt x="38018" y="0"/>
                    <a:pt x="51741" y="0"/>
                  </a:cubicBezTo>
                  <a:close/>
                </a:path>
              </a:pathLst>
            </a:custGeom>
            <a:solidFill>
              <a:srgbClr val="A4E4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9"/>
            <p:cNvSpPr txBox="1"/>
            <p:nvPr/>
          </p:nvSpPr>
          <p:spPr>
            <a:xfrm>
              <a:off x="0" y="-19050"/>
              <a:ext cx="3648314" cy="1583024"/>
            </a:xfrm>
            <a:prstGeom prst="rect">
              <a:avLst/>
            </a:prstGeom>
            <a:noFill/>
            <a:ln>
              <a:noFill/>
            </a:ln>
          </p:spPr>
          <p:txBody>
            <a:bodyPr anchorCtr="0" anchor="ctr" bIns="254000" lIns="254000" spcFirstLastPara="1" rIns="254000" wrap="square" tIns="254000">
              <a:noAutofit/>
            </a:bodyPr>
            <a:lstStyle/>
            <a:p>
              <a:pPr indent="0" lvl="0" marL="0" marR="0" rtl="0" algn="l">
                <a:lnSpc>
                  <a:spcPct val="150000"/>
                </a:lnSpc>
                <a:spcBef>
                  <a:spcPts val="0"/>
                </a:spcBef>
                <a:spcAft>
                  <a:spcPts val="0"/>
                </a:spcAft>
                <a:buNone/>
              </a:pPr>
              <a:r>
                <a:rPr b="1" lang="en-US" sz="2800">
                  <a:solidFill>
                    <a:srgbClr val="000000"/>
                  </a:solidFill>
                  <a:latin typeface="Arial"/>
                  <a:ea typeface="Arial"/>
                  <a:cs typeface="Arial"/>
                  <a:sym typeface="Arial"/>
                </a:rPr>
                <a:t>Vai trò của nhóm dự án:</a:t>
              </a:r>
              <a:endParaRPr/>
            </a:p>
            <a:p>
              <a:pPr indent="0" lvl="0" marL="0" marR="0" rtl="0" algn="l">
                <a:lnSpc>
                  <a:spcPct val="150000"/>
                </a:lnSpc>
                <a:spcBef>
                  <a:spcPts val="0"/>
                </a:spcBef>
                <a:spcAft>
                  <a:spcPts val="0"/>
                </a:spcAft>
                <a:buNone/>
              </a:pPr>
              <a:r>
                <a:rPr lang="en-US" sz="2800">
                  <a:solidFill>
                    <a:srgbClr val="000000"/>
                  </a:solidFill>
                  <a:latin typeface="Arial"/>
                  <a:ea typeface="Arial"/>
                  <a:cs typeface="Arial"/>
                  <a:sym typeface="Arial"/>
                </a:rPr>
                <a:t>Cải thiện năng lực, sự tương tác giữa các thành viên trong nhóm</a:t>
              </a:r>
              <a:endParaRPr/>
            </a:p>
          </p:txBody>
        </p:sp>
      </p:grpSp>
      <p:grpSp>
        <p:nvGrpSpPr>
          <p:cNvPr id="425" name="Google Shape;425;p29"/>
          <p:cNvGrpSpPr/>
          <p:nvPr/>
        </p:nvGrpSpPr>
        <p:grpSpPr>
          <a:xfrm>
            <a:off x="1028700" y="1028700"/>
            <a:ext cx="4212844" cy="586200"/>
            <a:chOff x="0" y="0"/>
            <a:chExt cx="5617125" cy="781600"/>
          </a:xfrm>
        </p:grpSpPr>
        <p:sp>
          <p:nvSpPr>
            <p:cNvPr id="426" name="Google Shape;426;p29"/>
            <p:cNvSpPr txBox="1"/>
            <p:nvPr/>
          </p:nvSpPr>
          <p:spPr>
            <a:xfrm>
              <a:off x="1293956" y="104415"/>
              <a:ext cx="4323169" cy="534079"/>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1" lang="en-US" sz="2400">
                  <a:solidFill>
                    <a:srgbClr val="000000"/>
                  </a:solidFill>
                  <a:latin typeface="Arial"/>
                  <a:ea typeface="Arial"/>
                  <a:cs typeface="Arial"/>
                  <a:sym typeface="Arial"/>
                </a:rPr>
                <a:t>QLDA CNTT</a:t>
              </a:r>
              <a:endParaRPr b="1" sz="2400">
                <a:solidFill>
                  <a:srgbClr val="000000"/>
                </a:solidFill>
                <a:latin typeface="Arial"/>
                <a:ea typeface="Arial"/>
                <a:cs typeface="Arial"/>
                <a:sym typeface="Arial"/>
              </a:endParaRPr>
            </a:p>
          </p:txBody>
        </p:sp>
        <p:sp>
          <p:nvSpPr>
            <p:cNvPr id="427" name="Google Shape;427;p29"/>
            <p:cNvSpPr/>
            <p:nvPr/>
          </p:nvSpPr>
          <p:spPr>
            <a:xfrm>
              <a:off x="0" y="0"/>
              <a:ext cx="905010" cy="781600"/>
            </a:xfrm>
            <a:custGeom>
              <a:rect b="b" l="l" r="r" t="t"/>
              <a:pathLst>
                <a:path extrusionOk="0" h="781600" w="905010">
                  <a:moveTo>
                    <a:pt x="0" y="0"/>
                  </a:moveTo>
                  <a:lnTo>
                    <a:pt x="905010" y="0"/>
                  </a:lnTo>
                  <a:lnTo>
                    <a:pt x="905010" y="781600"/>
                  </a:lnTo>
                  <a:lnTo>
                    <a:pt x="0" y="781600"/>
                  </a:lnTo>
                  <a:lnTo>
                    <a:pt x="0" y="0"/>
                  </a:lnTo>
                  <a:close/>
                </a:path>
              </a:pathLst>
            </a:custGeom>
            <a:blipFill rotWithShape="1">
              <a:blip r:embed="rId3">
                <a:alphaModFix/>
              </a:blip>
              <a:stretch>
                <a:fillRect b="0" l="0" r="0" t="0"/>
              </a:stretch>
            </a:blipFill>
            <a:ln>
              <a:noFill/>
            </a:ln>
          </p:spPr>
        </p:sp>
      </p:grpSp>
      <p:grpSp>
        <p:nvGrpSpPr>
          <p:cNvPr id="428" name="Google Shape;428;p29"/>
          <p:cNvGrpSpPr/>
          <p:nvPr/>
        </p:nvGrpSpPr>
        <p:grpSpPr>
          <a:xfrm>
            <a:off x="1368079" y="5449558"/>
            <a:ext cx="7588076" cy="4645683"/>
            <a:chOff x="0" y="75632"/>
            <a:chExt cx="784890" cy="296082"/>
          </a:xfrm>
        </p:grpSpPr>
        <p:sp>
          <p:nvSpPr>
            <p:cNvPr id="429" name="Google Shape;429;p29"/>
            <p:cNvSpPr/>
            <p:nvPr/>
          </p:nvSpPr>
          <p:spPr>
            <a:xfrm>
              <a:off x="0" y="109695"/>
              <a:ext cx="784890" cy="236424"/>
            </a:xfrm>
            <a:custGeom>
              <a:rect b="b" l="l" r="r" t="t"/>
              <a:pathLst>
                <a:path extrusionOk="0" h="346119" w="812800">
                  <a:moveTo>
                    <a:pt x="131843" y="0"/>
                  </a:moveTo>
                  <a:lnTo>
                    <a:pt x="680957" y="0"/>
                  </a:lnTo>
                  <a:cubicBezTo>
                    <a:pt x="753772" y="0"/>
                    <a:pt x="812800" y="59028"/>
                    <a:pt x="812800" y="131843"/>
                  </a:cubicBezTo>
                  <a:lnTo>
                    <a:pt x="812800" y="214276"/>
                  </a:lnTo>
                  <a:cubicBezTo>
                    <a:pt x="812800" y="287091"/>
                    <a:pt x="753772" y="346119"/>
                    <a:pt x="680957" y="346119"/>
                  </a:cubicBezTo>
                  <a:lnTo>
                    <a:pt x="131843" y="346119"/>
                  </a:lnTo>
                  <a:cubicBezTo>
                    <a:pt x="59028" y="346119"/>
                    <a:pt x="0" y="287091"/>
                    <a:pt x="0" y="214276"/>
                  </a:cubicBezTo>
                  <a:lnTo>
                    <a:pt x="0" y="131843"/>
                  </a:lnTo>
                  <a:cubicBezTo>
                    <a:pt x="0" y="59028"/>
                    <a:pt x="59028" y="0"/>
                    <a:pt x="131843" y="0"/>
                  </a:cubicBezTo>
                  <a:close/>
                </a:path>
              </a:pathLst>
            </a:custGeom>
            <a:solidFill>
              <a:srgbClr val="0046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9"/>
            <p:cNvSpPr txBox="1"/>
            <p:nvPr/>
          </p:nvSpPr>
          <p:spPr>
            <a:xfrm>
              <a:off x="7160" y="75632"/>
              <a:ext cx="770570" cy="296082"/>
            </a:xfrm>
            <a:prstGeom prst="rect">
              <a:avLst/>
            </a:prstGeom>
            <a:noFill/>
            <a:ln>
              <a:noFill/>
            </a:ln>
          </p:spPr>
          <p:txBody>
            <a:bodyPr anchorCtr="0" anchor="ctr" bIns="254000" lIns="254000" spcFirstLastPara="1" rIns="254000" wrap="square" tIns="254000">
              <a:noAutofit/>
            </a:bodyPr>
            <a:lstStyle/>
            <a:p>
              <a:pPr indent="0" lvl="0" marL="0" marR="0" rtl="0" algn="just">
                <a:lnSpc>
                  <a:spcPct val="140016"/>
                </a:lnSpc>
                <a:spcBef>
                  <a:spcPts val="0"/>
                </a:spcBef>
                <a:spcAft>
                  <a:spcPts val="0"/>
                </a:spcAft>
                <a:buNone/>
              </a:pPr>
              <a:r>
                <a:rPr b="1" lang="en-US" sz="2499">
                  <a:solidFill>
                    <a:srgbClr val="F4F4F4"/>
                  </a:solidFill>
                  <a:latin typeface="Arial"/>
                  <a:ea typeface="Arial"/>
                  <a:cs typeface="Arial"/>
                  <a:sym typeface="Arial"/>
                </a:rPr>
                <a:t>Mục tiêu phát triển nhóm dự án</a:t>
              </a:r>
              <a:endParaRPr/>
            </a:p>
            <a:p>
              <a:pPr indent="-342900" lvl="0" marL="342900" marR="0" rtl="0" algn="just">
                <a:lnSpc>
                  <a:spcPct val="140016"/>
                </a:lnSpc>
                <a:spcBef>
                  <a:spcPts val="0"/>
                </a:spcBef>
                <a:spcAft>
                  <a:spcPts val="0"/>
                </a:spcAft>
                <a:buClr>
                  <a:srgbClr val="F4F4F4"/>
                </a:buClr>
                <a:buSzPts val="2499"/>
                <a:buFont typeface="Arial"/>
                <a:buChar char="•"/>
              </a:pPr>
              <a:r>
                <a:rPr b="1" lang="en-US" sz="2499">
                  <a:solidFill>
                    <a:srgbClr val="F4F4F4"/>
                  </a:solidFill>
                  <a:latin typeface="Arial"/>
                  <a:ea typeface="Arial"/>
                  <a:cs typeface="Arial"/>
                  <a:sym typeface="Arial"/>
                </a:rPr>
                <a:t>Nâng cao kỹ năng và kiến thức của các thành viên trong nhóm</a:t>
              </a:r>
              <a:endParaRPr/>
            </a:p>
            <a:p>
              <a:pPr indent="-342900" lvl="0" marL="342900" marR="0" rtl="0" algn="just">
                <a:lnSpc>
                  <a:spcPct val="140016"/>
                </a:lnSpc>
                <a:spcBef>
                  <a:spcPts val="0"/>
                </a:spcBef>
                <a:spcAft>
                  <a:spcPts val="0"/>
                </a:spcAft>
                <a:buClr>
                  <a:srgbClr val="F4F4F4"/>
                </a:buClr>
                <a:buSzPts val="2499"/>
                <a:buFont typeface="Arial"/>
                <a:buChar char="•"/>
              </a:pPr>
              <a:r>
                <a:rPr b="1" lang="en-US" sz="2499">
                  <a:solidFill>
                    <a:srgbClr val="F4F4F4"/>
                  </a:solidFill>
                  <a:latin typeface="Arial"/>
                  <a:ea typeface="Arial"/>
                  <a:cs typeface="Arial"/>
                  <a:sym typeface="Arial"/>
                </a:rPr>
                <a:t>Tăng cường sự tin tưởng và thỏa thuận  giữa các thành viên trong nhóm</a:t>
              </a:r>
              <a:endParaRPr/>
            </a:p>
            <a:p>
              <a:pPr indent="-342900" lvl="0" marL="342900" marR="0" rtl="0" algn="just">
                <a:lnSpc>
                  <a:spcPct val="140016"/>
                </a:lnSpc>
                <a:spcBef>
                  <a:spcPts val="0"/>
                </a:spcBef>
                <a:spcAft>
                  <a:spcPts val="0"/>
                </a:spcAft>
                <a:buClr>
                  <a:srgbClr val="F4F4F4"/>
                </a:buClr>
                <a:buSzPts val="2499"/>
                <a:buFont typeface="Arial"/>
                <a:buChar char="•"/>
              </a:pPr>
              <a:r>
                <a:rPr b="1" lang="en-US" sz="2499">
                  <a:solidFill>
                    <a:srgbClr val="F4F4F4"/>
                  </a:solidFill>
                  <a:latin typeface="Arial"/>
                  <a:ea typeface="Arial"/>
                  <a:cs typeface="Arial"/>
                  <a:sym typeface="Arial"/>
                </a:rPr>
                <a:t>Tăng cường sự gắn kết giữa các thành viên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13" name="Shape 113"/>
        <p:cNvGrpSpPr/>
        <p:nvPr/>
      </p:nvGrpSpPr>
      <p:grpSpPr>
        <a:xfrm>
          <a:off x="0" y="0"/>
          <a:ext cx="0" cy="0"/>
          <a:chOff x="0" y="0"/>
          <a:chExt cx="0" cy="0"/>
        </a:xfrm>
      </p:grpSpPr>
      <p:sp>
        <p:nvSpPr>
          <p:cNvPr id="114" name="Google Shape;114;p3"/>
          <p:cNvSpPr/>
          <p:nvPr/>
        </p:nvSpPr>
        <p:spPr>
          <a:xfrm>
            <a:off x="14151770" y="4201140"/>
            <a:ext cx="7027514" cy="6085860"/>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a:ln>
            <a:noFill/>
          </a:ln>
        </p:spPr>
      </p:sp>
      <p:sp>
        <p:nvSpPr>
          <p:cNvPr id="115" name="Google Shape;115;p3"/>
          <p:cNvSpPr/>
          <p:nvPr/>
        </p:nvSpPr>
        <p:spPr>
          <a:xfrm>
            <a:off x="9859850" y="563974"/>
            <a:ext cx="4961246" cy="4296462"/>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a:ln>
            <a:noFill/>
          </a:ln>
        </p:spPr>
      </p:sp>
      <p:sp>
        <p:nvSpPr>
          <p:cNvPr id="116" name="Google Shape;116;p3"/>
          <p:cNvSpPr/>
          <p:nvPr/>
        </p:nvSpPr>
        <p:spPr>
          <a:xfrm>
            <a:off x="10345997" y="2120110"/>
            <a:ext cx="7611546" cy="6591255"/>
          </a:xfrm>
          <a:custGeom>
            <a:rect b="b" l="l" r="r" t="t"/>
            <a:pathLst>
              <a:path extrusionOk="0" h="3708400" w="4282440">
                <a:moveTo>
                  <a:pt x="3211830" y="0"/>
                </a:moveTo>
                <a:lnTo>
                  <a:pt x="1070610" y="0"/>
                </a:lnTo>
                <a:lnTo>
                  <a:pt x="0" y="1854200"/>
                </a:lnTo>
                <a:lnTo>
                  <a:pt x="1070610" y="3708400"/>
                </a:lnTo>
                <a:lnTo>
                  <a:pt x="3211830" y="3708400"/>
                </a:lnTo>
                <a:lnTo>
                  <a:pt x="4282440" y="1854200"/>
                </a:lnTo>
                <a:close/>
              </a:path>
            </a:pathLst>
          </a:custGeom>
          <a:blipFill rotWithShape="1">
            <a:blip r:embed="rId3">
              <a:alphaModFix/>
            </a:blip>
            <a:stretch>
              <a:fillRect b="0" l="-14944" r="-14943" t="0"/>
            </a:stretch>
          </a:blipFill>
          <a:ln>
            <a:noFill/>
          </a:ln>
        </p:spPr>
      </p:sp>
      <p:sp>
        <p:nvSpPr>
          <p:cNvPr id="117" name="Google Shape;117;p3"/>
          <p:cNvSpPr txBox="1"/>
          <p:nvPr/>
        </p:nvSpPr>
        <p:spPr>
          <a:xfrm>
            <a:off x="1028700" y="3136881"/>
            <a:ext cx="7784689" cy="5165773"/>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1" i="0" lang="en-US" sz="8499" u="none" cap="none" strike="noStrike">
                <a:solidFill>
                  <a:srgbClr val="000000"/>
                </a:solidFill>
                <a:latin typeface="Arial"/>
                <a:ea typeface="Arial"/>
                <a:cs typeface="Arial"/>
                <a:sym typeface="Arial"/>
              </a:rPr>
              <a:t>Tầm Quan Trọng Của Quản Lý Nhân Sự</a:t>
            </a:r>
            <a:endParaRPr b="1" i="0" sz="8499" u="none" cap="none" strike="noStrike">
              <a:solidFill>
                <a:srgbClr val="000000"/>
              </a:solidFill>
              <a:latin typeface="Arial"/>
              <a:ea typeface="Arial"/>
              <a:cs typeface="Arial"/>
              <a:sym typeface="Arial"/>
            </a:endParaRPr>
          </a:p>
        </p:txBody>
      </p:sp>
      <p:sp>
        <p:nvSpPr>
          <p:cNvPr id="118" name="Google Shape;118;p3">
            <a:hlinkClick action="ppaction://hlinksldjump" r:id="rId4"/>
          </p:cNvPr>
          <p:cNvSpPr txBox="1"/>
          <p:nvPr/>
        </p:nvSpPr>
        <p:spPr>
          <a:xfrm>
            <a:off x="1028700" y="8937700"/>
            <a:ext cx="5231327" cy="282963"/>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1700" u="none" cap="none" strike="noStrike">
                <a:solidFill>
                  <a:srgbClr val="000000"/>
                </a:solidFill>
                <a:latin typeface="Arial"/>
                <a:ea typeface="Arial"/>
                <a:cs typeface="Arial"/>
                <a:sym typeface="Arial"/>
              </a:rPr>
              <a:t>Quay lại Trang Nội Dung</a:t>
            </a:r>
            <a:endParaRPr b="1" i="0" sz="1700" u="sng" cap="none" strike="noStrike">
              <a:solidFill>
                <a:srgbClr val="000000"/>
              </a:solidFill>
              <a:latin typeface="Arial"/>
              <a:ea typeface="Arial"/>
              <a:cs typeface="Arial"/>
              <a:sym typeface="Arial"/>
              <a:hlinkClick action="ppaction://hlinksldjump" r:id="rId5">
                <a:extLst>
                  <a:ext uri="{A12FA001-AC4F-418D-AE19-62706E023703}">
                    <ahyp:hlinkClr val="tx"/>
                  </a:ext>
                </a:extLst>
              </a:hlinkClick>
            </a:endParaRPr>
          </a:p>
        </p:txBody>
      </p:sp>
      <p:grpSp>
        <p:nvGrpSpPr>
          <p:cNvPr id="119" name="Google Shape;119;p3"/>
          <p:cNvGrpSpPr/>
          <p:nvPr/>
        </p:nvGrpSpPr>
        <p:grpSpPr>
          <a:xfrm>
            <a:off x="1028700" y="1028700"/>
            <a:ext cx="4212844" cy="586200"/>
            <a:chOff x="0" y="0"/>
            <a:chExt cx="5617125" cy="781600"/>
          </a:xfrm>
        </p:grpSpPr>
        <p:sp>
          <p:nvSpPr>
            <p:cNvPr id="120" name="Google Shape;120;p3"/>
            <p:cNvSpPr txBox="1"/>
            <p:nvPr/>
          </p:nvSpPr>
          <p:spPr>
            <a:xfrm>
              <a:off x="1293956" y="104415"/>
              <a:ext cx="4323169" cy="534079"/>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1" i="0" lang="en-US" sz="2400" u="none" cap="none" strike="noStrike">
                  <a:solidFill>
                    <a:srgbClr val="000000"/>
                  </a:solidFill>
                  <a:latin typeface="Arial"/>
                  <a:ea typeface="Arial"/>
                  <a:cs typeface="Arial"/>
                  <a:sym typeface="Arial"/>
                </a:rPr>
                <a:t>QLDA CNTT</a:t>
              </a:r>
              <a:endParaRPr b="1" i="0" sz="2400" u="none" cap="none" strike="noStrike">
                <a:solidFill>
                  <a:srgbClr val="000000"/>
                </a:solidFill>
                <a:latin typeface="Arial"/>
                <a:ea typeface="Arial"/>
                <a:cs typeface="Arial"/>
                <a:sym typeface="Arial"/>
              </a:endParaRPr>
            </a:p>
          </p:txBody>
        </p:sp>
        <p:sp>
          <p:nvSpPr>
            <p:cNvPr id="121" name="Google Shape;121;p3"/>
            <p:cNvSpPr/>
            <p:nvPr/>
          </p:nvSpPr>
          <p:spPr>
            <a:xfrm>
              <a:off x="0" y="0"/>
              <a:ext cx="905010" cy="781600"/>
            </a:xfrm>
            <a:custGeom>
              <a:rect b="b" l="l" r="r" t="t"/>
              <a:pathLst>
                <a:path extrusionOk="0" h="781600" w="905010">
                  <a:moveTo>
                    <a:pt x="0" y="0"/>
                  </a:moveTo>
                  <a:lnTo>
                    <a:pt x="905010" y="0"/>
                  </a:lnTo>
                  <a:lnTo>
                    <a:pt x="905010" y="781600"/>
                  </a:lnTo>
                  <a:lnTo>
                    <a:pt x="0" y="781600"/>
                  </a:lnTo>
                  <a:lnTo>
                    <a:pt x="0" y="0"/>
                  </a:lnTo>
                  <a:close/>
                </a:path>
              </a:pathLst>
            </a:custGeom>
            <a:blipFill rotWithShape="1">
              <a:blip r:embed="rId6">
                <a:alphaModFix/>
              </a:blip>
              <a:stretch>
                <a:fillRect b="0" l="0" r="0" t="0"/>
              </a:stretch>
            </a:blipFill>
            <a:ln>
              <a:noFill/>
            </a:ln>
          </p:spPr>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4651"/>
        </a:solidFill>
      </p:bgPr>
    </p:bg>
    <p:spTree>
      <p:nvGrpSpPr>
        <p:cNvPr id="435" name="Shape 435"/>
        <p:cNvGrpSpPr/>
        <p:nvPr/>
      </p:nvGrpSpPr>
      <p:grpSpPr>
        <a:xfrm>
          <a:off x="0" y="0"/>
          <a:ext cx="0" cy="0"/>
          <a:chOff x="0" y="0"/>
          <a:chExt cx="0" cy="0"/>
        </a:xfrm>
      </p:grpSpPr>
      <p:sp>
        <p:nvSpPr>
          <p:cNvPr id="436" name="Google Shape;436;p30"/>
          <p:cNvSpPr/>
          <p:nvPr/>
        </p:nvSpPr>
        <p:spPr>
          <a:xfrm>
            <a:off x="2095500" y="3467100"/>
            <a:ext cx="15240000" cy="4732708"/>
          </a:xfrm>
          <a:prstGeom prst="rect">
            <a:avLst/>
          </a:pr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0"/>
          <p:cNvSpPr txBox="1"/>
          <p:nvPr/>
        </p:nvSpPr>
        <p:spPr>
          <a:xfrm>
            <a:off x="1028700" y="1038225"/>
            <a:ext cx="13906500" cy="1241622"/>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1" lang="en-US" sz="8499">
                <a:solidFill>
                  <a:srgbClr val="F4F4F4"/>
                </a:solidFill>
                <a:latin typeface="Arial"/>
                <a:ea typeface="Arial"/>
                <a:cs typeface="Arial"/>
                <a:sym typeface="Arial"/>
              </a:rPr>
              <a:t>d. Quản lý nhóm dự án</a:t>
            </a:r>
            <a:endParaRPr/>
          </a:p>
        </p:txBody>
      </p:sp>
      <p:sp>
        <p:nvSpPr>
          <p:cNvPr id="438" name="Google Shape;438;p30">
            <a:hlinkClick action="ppaction://hlinksldjump" r:id="rId3"/>
          </p:cNvPr>
          <p:cNvSpPr txBox="1"/>
          <p:nvPr/>
        </p:nvSpPr>
        <p:spPr>
          <a:xfrm>
            <a:off x="1028700" y="9288706"/>
            <a:ext cx="5231327" cy="282963"/>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1700">
                <a:solidFill>
                  <a:srgbClr val="F4F4F4"/>
                </a:solidFill>
                <a:latin typeface="Arial"/>
                <a:ea typeface="Arial"/>
                <a:cs typeface="Arial"/>
                <a:sym typeface="Arial"/>
              </a:rPr>
              <a:t>Quay lại Trang Nội Dung</a:t>
            </a:r>
            <a:endParaRPr b="1" sz="1700" u="sng">
              <a:solidFill>
                <a:srgbClr val="F4F4F4"/>
              </a:solidFill>
              <a:latin typeface="Arial"/>
              <a:ea typeface="Arial"/>
              <a:cs typeface="Arial"/>
              <a:sym typeface="Arial"/>
              <a:hlinkClick action="ppaction://hlinksldjump" r:id="rId4">
                <a:extLst>
                  <a:ext uri="{A12FA001-AC4F-418D-AE19-62706E023703}">
                    <ahyp:hlinkClr val="tx"/>
                  </a:ext>
                </a:extLst>
              </a:hlinkClick>
            </a:endParaRPr>
          </a:p>
        </p:txBody>
      </p:sp>
      <p:sp>
        <p:nvSpPr>
          <p:cNvPr id="439" name="Google Shape;439;p30"/>
          <p:cNvSpPr txBox="1"/>
          <p:nvPr/>
        </p:nvSpPr>
        <p:spPr>
          <a:xfrm>
            <a:off x="2628900" y="4000500"/>
            <a:ext cx="13030200" cy="3248262"/>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lang="en-US" sz="2800">
                <a:solidFill>
                  <a:schemeClr val="dk1"/>
                </a:solidFill>
                <a:latin typeface="Arial"/>
                <a:ea typeface="Arial"/>
                <a:cs typeface="Arial"/>
                <a:sym typeface="Arial"/>
              </a:rPr>
              <a:t>- Quản lý nhóm dự án là: quy trình theo dõi hiệu suất đội dự án, phản hồi cho nhân viên, giải quyết các phát sinh, và quản lý các thay đổi trong đội dự án để tối ưu hiệu suất dự án.</a:t>
            </a:r>
            <a:endParaRPr/>
          </a:p>
          <a:p>
            <a:pPr indent="0" lvl="0" marL="0" marR="0" rtl="0" algn="just">
              <a:lnSpc>
                <a:spcPct val="150000"/>
              </a:lnSpc>
              <a:spcBef>
                <a:spcPts val="0"/>
              </a:spcBef>
              <a:spcAft>
                <a:spcPts val="0"/>
              </a:spcAft>
              <a:buNone/>
            </a:pPr>
            <a:r>
              <a:rPr b="0" lang="en-US" sz="2800">
                <a:solidFill>
                  <a:schemeClr val="dk1"/>
                </a:solidFill>
                <a:latin typeface="Arial"/>
                <a:ea typeface="Arial"/>
                <a:cs typeface="Arial"/>
                <a:sym typeface="Arial"/>
              </a:rPr>
              <a:t>- Lợi ích: nhằm ảnh hưởng hành vi của đội dự án, quản lý xung đột và đánh giá hiệu suất làm việc của từng nhân viên.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443" name="Shape 443"/>
        <p:cNvGrpSpPr/>
        <p:nvPr/>
      </p:nvGrpSpPr>
      <p:grpSpPr>
        <a:xfrm>
          <a:off x="0" y="0"/>
          <a:ext cx="0" cy="0"/>
          <a:chOff x="0" y="0"/>
          <a:chExt cx="0" cy="0"/>
        </a:xfrm>
      </p:grpSpPr>
      <p:pic>
        <p:nvPicPr>
          <p:cNvPr descr="Hình ảnh Giấy Note PNG, Vector, PSD, và biểu tượng để tải về miễn phí |  pngtree" id="444" name="Google Shape;444;p31"/>
          <p:cNvPicPr preferRelativeResize="0"/>
          <p:nvPr/>
        </p:nvPicPr>
        <p:blipFill rotWithShape="1">
          <a:blip r:embed="rId3">
            <a:alphaModFix/>
          </a:blip>
          <a:srcRect b="0" l="0" r="0" t="0"/>
          <a:stretch/>
        </p:blipFill>
        <p:spPr>
          <a:xfrm>
            <a:off x="7239000" y="-4233"/>
            <a:ext cx="8686800" cy="9352129"/>
          </a:xfrm>
          <a:prstGeom prst="rect">
            <a:avLst/>
          </a:prstGeom>
          <a:noFill/>
          <a:ln>
            <a:noFill/>
          </a:ln>
        </p:spPr>
      </p:pic>
      <p:sp>
        <p:nvSpPr>
          <p:cNvPr id="445" name="Google Shape;445;p31"/>
          <p:cNvSpPr txBox="1"/>
          <p:nvPr/>
        </p:nvSpPr>
        <p:spPr>
          <a:xfrm>
            <a:off x="1028700" y="962025"/>
            <a:ext cx="5059131" cy="2934714"/>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lang="en-US" sz="6000">
                <a:solidFill>
                  <a:srgbClr val="000000"/>
                </a:solidFill>
                <a:latin typeface="Arial"/>
                <a:ea typeface="Arial"/>
                <a:cs typeface="Arial"/>
                <a:sym typeface="Arial"/>
              </a:rPr>
              <a:t>Các hoạt động quản lý nhóm dự án</a:t>
            </a:r>
            <a:endParaRPr b="1" sz="6000">
              <a:solidFill>
                <a:srgbClr val="000000"/>
              </a:solidFill>
              <a:latin typeface="Arial"/>
              <a:ea typeface="Arial"/>
              <a:cs typeface="Arial"/>
              <a:sym typeface="Arial"/>
            </a:endParaRPr>
          </a:p>
        </p:txBody>
      </p:sp>
      <p:sp>
        <p:nvSpPr>
          <p:cNvPr id="446" name="Google Shape;446;p31"/>
          <p:cNvSpPr txBox="1"/>
          <p:nvPr/>
        </p:nvSpPr>
        <p:spPr>
          <a:xfrm>
            <a:off x="8619695" y="2868452"/>
            <a:ext cx="5925410" cy="3606757"/>
          </a:xfrm>
          <a:prstGeom prst="rect">
            <a:avLst/>
          </a:prstGeom>
          <a:noFill/>
          <a:ln>
            <a:noFill/>
          </a:ln>
        </p:spPr>
        <p:txBody>
          <a:bodyPr anchorCtr="0" anchor="t" bIns="0" lIns="0" spcFirstLastPara="1" rIns="0" wrap="square" tIns="0">
            <a:spAutoFit/>
          </a:bodyPr>
          <a:lstStyle/>
          <a:p>
            <a:pPr indent="-457200" lvl="0" marL="457200" marR="0" rtl="0" algn="l">
              <a:lnSpc>
                <a:spcPct val="150000"/>
              </a:lnSpc>
              <a:spcBef>
                <a:spcPts val="0"/>
              </a:spcBef>
              <a:spcAft>
                <a:spcPts val="0"/>
              </a:spcAft>
              <a:buClr>
                <a:srgbClr val="000000"/>
              </a:buClr>
              <a:buSzPts val="3200"/>
              <a:buFont typeface="Noto Sans Symbols"/>
              <a:buChar char="⮚"/>
            </a:pPr>
            <a:r>
              <a:rPr lang="en-US" sz="3200">
                <a:solidFill>
                  <a:srgbClr val="000000"/>
                </a:solidFill>
                <a:latin typeface="Arial"/>
                <a:ea typeface="Arial"/>
                <a:cs typeface="Arial"/>
                <a:sym typeface="Arial"/>
              </a:rPr>
              <a:t>Quan sát hành vi của nhóm.</a:t>
            </a:r>
            <a:endParaRPr/>
          </a:p>
          <a:p>
            <a:pPr indent="-457200" lvl="0" marL="457200" marR="0" rtl="0" algn="l">
              <a:lnSpc>
                <a:spcPct val="150000"/>
              </a:lnSpc>
              <a:spcBef>
                <a:spcPts val="0"/>
              </a:spcBef>
              <a:spcAft>
                <a:spcPts val="0"/>
              </a:spcAft>
              <a:buClr>
                <a:srgbClr val="000000"/>
              </a:buClr>
              <a:buSzPts val="3200"/>
              <a:buFont typeface="Noto Sans Symbols"/>
              <a:buChar char="⮚"/>
            </a:pPr>
            <a:r>
              <a:rPr lang="en-US" sz="3200">
                <a:solidFill>
                  <a:srgbClr val="000000"/>
                </a:solidFill>
                <a:latin typeface="Arial"/>
                <a:ea typeface="Arial"/>
                <a:cs typeface="Arial"/>
                <a:sym typeface="Arial"/>
              </a:rPr>
              <a:t>Giải quyết các xung đột.</a:t>
            </a:r>
            <a:endParaRPr/>
          </a:p>
          <a:p>
            <a:pPr indent="-457200" lvl="0" marL="457200" marR="0" rtl="0" algn="l">
              <a:lnSpc>
                <a:spcPct val="150000"/>
              </a:lnSpc>
              <a:spcBef>
                <a:spcPts val="0"/>
              </a:spcBef>
              <a:spcAft>
                <a:spcPts val="0"/>
              </a:spcAft>
              <a:buClr>
                <a:srgbClr val="000000"/>
              </a:buClr>
              <a:buSzPts val="3200"/>
              <a:buFont typeface="Noto Sans Symbols"/>
              <a:buChar char="⮚"/>
            </a:pPr>
            <a:r>
              <a:rPr lang="en-US" sz="3200">
                <a:solidFill>
                  <a:srgbClr val="000000"/>
                </a:solidFill>
                <a:latin typeface="Arial"/>
                <a:ea typeface="Arial"/>
                <a:cs typeface="Arial"/>
                <a:sym typeface="Arial"/>
              </a:rPr>
              <a:t>Giải quyết các vấn đề.</a:t>
            </a:r>
            <a:endParaRPr/>
          </a:p>
          <a:p>
            <a:pPr indent="-457200" lvl="0" marL="457200" marR="0" rtl="0" algn="l">
              <a:lnSpc>
                <a:spcPct val="150000"/>
              </a:lnSpc>
              <a:spcBef>
                <a:spcPts val="0"/>
              </a:spcBef>
              <a:spcAft>
                <a:spcPts val="0"/>
              </a:spcAft>
              <a:buClr>
                <a:srgbClr val="000000"/>
              </a:buClr>
              <a:buSzPts val="3200"/>
              <a:buFont typeface="Noto Sans Symbols"/>
              <a:buChar char="⮚"/>
            </a:pPr>
            <a:r>
              <a:rPr lang="en-US" sz="3200">
                <a:solidFill>
                  <a:srgbClr val="000000"/>
                </a:solidFill>
                <a:latin typeface="Arial"/>
                <a:ea typeface="Arial"/>
                <a:cs typeface="Arial"/>
                <a:sym typeface="Arial"/>
              </a:rPr>
              <a:t>Thẩm định hiệu suất thành viên trong nhóm.</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451" name="Shape 451"/>
        <p:cNvGrpSpPr/>
        <p:nvPr/>
      </p:nvGrpSpPr>
      <p:grpSpPr>
        <a:xfrm>
          <a:off x="0" y="0"/>
          <a:ext cx="0" cy="0"/>
          <a:chOff x="0" y="0"/>
          <a:chExt cx="0" cy="0"/>
        </a:xfrm>
      </p:grpSpPr>
      <p:pic>
        <p:nvPicPr>
          <p:cNvPr descr="Hình ảnh Giấy Note PNG, Vector, PSD, và biểu tượng để tải về miễn phí |  pngtree" id="452" name="Google Shape;452;p32"/>
          <p:cNvPicPr preferRelativeResize="0"/>
          <p:nvPr/>
        </p:nvPicPr>
        <p:blipFill rotWithShape="1">
          <a:blip r:embed="rId3">
            <a:alphaModFix/>
          </a:blip>
          <a:srcRect b="0" l="0" r="0" t="0"/>
          <a:stretch/>
        </p:blipFill>
        <p:spPr>
          <a:xfrm>
            <a:off x="7239000" y="-4233"/>
            <a:ext cx="8686800" cy="9352129"/>
          </a:xfrm>
          <a:prstGeom prst="rect">
            <a:avLst/>
          </a:prstGeom>
          <a:noFill/>
          <a:ln>
            <a:noFill/>
          </a:ln>
        </p:spPr>
      </p:pic>
      <p:sp>
        <p:nvSpPr>
          <p:cNvPr id="453" name="Google Shape;453;p32"/>
          <p:cNvSpPr txBox="1"/>
          <p:nvPr/>
        </p:nvSpPr>
        <p:spPr>
          <a:xfrm>
            <a:off x="1028700" y="962025"/>
            <a:ext cx="5059131" cy="2934714"/>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lang="en-US" sz="6000">
                <a:solidFill>
                  <a:srgbClr val="000000"/>
                </a:solidFill>
                <a:latin typeface="Arial"/>
                <a:ea typeface="Arial"/>
                <a:cs typeface="Arial"/>
                <a:sym typeface="Arial"/>
              </a:rPr>
              <a:t>Công cụ và phương pháp thực hiện</a:t>
            </a:r>
            <a:endParaRPr/>
          </a:p>
        </p:txBody>
      </p:sp>
      <p:sp>
        <p:nvSpPr>
          <p:cNvPr id="454" name="Google Shape;454;p32"/>
          <p:cNvSpPr txBox="1"/>
          <p:nvPr/>
        </p:nvSpPr>
        <p:spPr>
          <a:xfrm>
            <a:off x="7924800" y="2019300"/>
            <a:ext cx="7315200" cy="4345420"/>
          </a:xfrm>
          <a:prstGeom prst="rect">
            <a:avLst/>
          </a:prstGeom>
          <a:noFill/>
          <a:ln>
            <a:noFill/>
          </a:ln>
        </p:spPr>
        <p:txBody>
          <a:bodyPr anchorCtr="0" anchor="t" bIns="0" lIns="0" spcFirstLastPara="1" rIns="0" wrap="square" tIns="0">
            <a:spAutoFit/>
          </a:bodyPr>
          <a:lstStyle/>
          <a:p>
            <a:pPr indent="-457200" lvl="0" marL="457200" marR="0" rtl="0" algn="l">
              <a:lnSpc>
                <a:spcPct val="150000"/>
              </a:lnSpc>
              <a:spcBef>
                <a:spcPts val="0"/>
              </a:spcBef>
              <a:spcAft>
                <a:spcPts val="0"/>
              </a:spcAft>
              <a:buClr>
                <a:srgbClr val="000000"/>
              </a:buClr>
              <a:buSzPts val="3200"/>
              <a:buFont typeface="Noto Sans Symbols"/>
              <a:buChar char="⮚"/>
            </a:pPr>
            <a:r>
              <a:rPr lang="en-US" sz="3200">
                <a:solidFill>
                  <a:srgbClr val="000000"/>
                </a:solidFill>
                <a:latin typeface="Arial"/>
                <a:ea typeface="Arial"/>
                <a:cs typeface="Arial"/>
                <a:sym typeface="Arial"/>
              </a:rPr>
              <a:t>Quan sát và hội thoại</a:t>
            </a:r>
            <a:endParaRPr/>
          </a:p>
          <a:p>
            <a:pPr indent="-457200" lvl="0" marL="457200" marR="0" rtl="0" algn="l">
              <a:lnSpc>
                <a:spcPct val="150000"/>
              </a:lnSpc>
              <a:spcBef>
                <a:spcPts val="0"/>
              </a:spcBef>
              <a:spcAft>
                <a:spcPts val="0"/>
              </a:spcAft>
              <a:buClr>
                <a:srgbClr val="000000"/>
              </a:buClr>
              <a:buSzPts val="3200"/>
              <a:buFont typeface="Noto Sans Symbols"/>
              <a:buChar char="⮚"/>
            </a:pPr>
            <a:r>
              <a:rPr lang="en-US" sz="3200">
                <a:solidFill>
                  <a:srgbClr val="000000"/>
                </a:solidFill>
                <a:latin typeface="Arial"/>
                <a:ea typeface="Arial"/>
                <a:cs typeface="Arial"/>
                <a:sym typeface="Arial"/>
              </a:rPr>
              <a:t>Đánh giá kết quả trong quá trình thực hiện dự án</a:t>
            </a:r>
            <a:endParaRPr/>
          </a:p>
          <a:p>
            <a:pPr indent="-457200" lvl="0" marL="457200" marR="0" rtl="0" algn="l">
              <a:lnSpc>
                <a:spcPct val="150000"/>
              </a:lnSpc>
              <a:spcBef>
                <a:spcPts val="0"/>
              </a:spcBef>
              <a:spcAft>
                <a:spcPts val="0"/>
              </a:spcAft>
              <a:buClr>
                <a:srgbClr val="000000"/>
              </a:buClr>
              <a:buSzPts val="3200"/>
              <a:buFont typeface="Noto Sans Symbols"/>
              <a:buChar char="⮚"/>
            </a:pPr>
            <a:r>
              <a:rPr lang="en-US" sz="3200">
                <a:solidFill>
                  <a:srgbClr val="000000"/>
                </a:solidFill>
                <a:latin typeface="Arial"/>
                <a:ea typeface="Arial"/>
                <a:cs typeface="Arial"/>
                <a:sym typeface="Arial"/>
              </a:rPr>
              <a:t>Giải quyết xung đột </a:t>
            </a:r>
            <a:endParaRPr/>
          </a:p>
          <a:p>
            <a:pPr indent="-457200" lvl="0" marL="457200" marR="0" rtl="0" algn="l">
              <a:lnSpc>
                <a:spcPct val="150000"/>
              </a:lnSpc>
              <a:spcBef>
                <a:spcPts val="0"/>
              </a:spcBef>
              <a:spcAft>
                <a:spcPts val="0"/>
              </a:spcAft>
              <a:buClr>
                <a:srgbClr val="000000"/>
              </a:buClr>
              <a:buSzPts val="3200"/>
              <a:buFont typeface="Noto Sans Symbols"/>
              <a:buChar char="⮚"/>
            </a:pPr>
            <a:r>
              <a:rPr lang="en-US" sz="3200">
                <a:solidFill>
                  <a:srgbClr val="000000"/>
                </a:solidFill>
                <a:latin typeface="Arial"/>
                <a:ea typeface="Arial"/>
                <a:cs typeface="Arial"/>
                <a:sym typeface="Arial"/>
              </a:rPr>
              <a:t>Nhật ký vấn đề (Issue log)</a:t>
            </a:r>
            <a:endParaRPr/>
          </a:p>
          <a:p>
            <a:pPr indent="-457200" lvl="0" marL="457200" marR="0" rtl="0" algn="l">
              <a:lnSpc>
                <a:spcPct val="150000"/>
              </a:lnSpc>
              <a:spcBef>
                <a:spcPts val="0"/>
              </a:spcBef>
              <a:spcAft>
                <a:spcPts val="0"/>
              </a:spcAft>
              <a:buClr>
                <a:srgbClr val="000000"/>
              </a:buClr>
              <a:buSzPts val="3200"/>
              <a:buFont typeface="Noto Sans Symbols"/>
              <a:buChar char="⮚"/>
            </a:pPr>
            <a:r>
              <a:rPr lang="en-US" sz="3200">
                <a:solidFill>
                  <a:srgbClr val="000000"/>
                </a:solidFill>
                <a:latin typeface="Arial"/>
                <a:ea typeface="Arial"/>
                <a:cs typeface="Arial"/>
                <a:sym typeface="Arial"/>
              </a:rPr>
              <a:t>Kỹ năng xã hội (Interpersonal skills)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459" name="Shape 459"/>
        <p:cNvGrpSpPr/>
        <p:nvPr/>
      </p:nvGrpSpPr>
      <p:grpSpPr>
        <a:xfrm>
          <a:off x="0" y="0"/>
          <a:ext cx="0" cy="0"/>
          <a:chOff x="0" y="0"/>
          <a:chExt cx="0" cy="0"/>
        </a:xfrm>
      </p:grpSpPr>
      <p:pic>
        <p:nvPicPr>
          <p:cNvPr descr="Hình ảnh Giấy Note PNG, Vector, PSD, và biểu tượng để tải về miễn phí |  pngtree" id="460" name="Google Shape;460;p33"/>
          <p:cNvPicPr preferRelativeResize="0"/>
          <p:nvPr/>
        </p:nvPicPr>
        <p:blipFill rotWithShape="1">
          <a:blip r:embed="rId3">
            <a:alphaModFix/>
          </a:blip>
          <a:srcRect b="0" l="0" r="0" t="0"/>
          <a:stretch/>
        </p:blipFill>
        <p:spPr>
          <a:xfrm>
            <a:off x="7239000" y="-4233"/>
            <a:ext cx="8686800" cy="9352129"/>
          </a:xfrm>
          <a:prstGeom prst="rect">
            <a:avLst/>
          </a:prstGeom>
          <a:noFill/>
          <a:ln>
            <a:noFill/>
          </a:ln>
        </p:spPr>
      </p:pic>
      <p:sp>
        <p:nvSpPr>
          <p:cNvPr id="461" name="Google Shape;461;p33"/>
          <p:cNvSpPr txBox="1"/>
          <p:nvPr/>
        </p:nvSpPr>
        <p:spPr>
          <a:xfrm>
            <a:off x="1028700" y="962025"/>
            <a:ext cx="5059131" cy="2934714"/>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lang="en-US" sz="6000">
                <a:solidFill>
                  <a:srgbClr val="000000"/>
                </a:solidFill>
                <a:latin typeface="Arial"/>
                <a:ea typeface="Arial"/>
                <a:cs typeface="Arial"/>
                <a:sym typeface="Arial"/>
              </a:rPr>
              <a:t>Kết quả của việc quản lý nhóm dự án</a:t>
            </a:r>
            <a:endParaRPr/>
          </a:p>
        </p:txBody>
      </p:sp>
      <p:sp>
        <p:nvSpPr>
          <p:cNvPr id="462" name="Google Shape;462;p33"/>
          <p:cNvSpPr txBox="1"/>
          <p:nvPr/>
        </p:nvSpPr>
        <p:spPr>
          <a:xfrm>
            <a:off x="8153400" y="2232126"/>
            <a:ext cx="6858000" cy="5822748"/>
          </a:xfrm>
          <a:prstGeom prst="rect">
            <a:avLst/>
          </a:prstGeom>
          <a:noFill/>
          <a:ln>
            <a:noFill/>
          </a:ln>
        </p:spPr>
        <p:txBody>
          <a:bodyPr anchorCtr="0" anchor="t" bIns="0" lIns="0" spcFirstLastPara="1" rIns="0" wrap="square" tIns="0">
            <a:spAutoFit/>
          </a:bodyPr>
          <a:lstStyle/>
          <a:p>
            <a:pPr indent="-457200" lvl="0" marL="457200" marR="0" rtl="0" algn="l">
              <a:lnSpc>
                <a:spcPct val="150000"/>
              </a:lnSpc>
              <a:spcBef>
                <a:spcPts val="0"/>
              </a:spcBef>
              <a:spcAft>
                <a:spcPts val="0"/>
              </a:spcAft>
              <a:buClr>
                <a:srgbClr val="000000"/>
              </a:buClr>
              <a:buSzPts val="3200"/>
              <a:buFont typeface="Noto Sans Symbols"/>
              <a:buChar char="⮚"/>
            </a:pPr>
            <a:r>
              <a:rPr lang="en-US" sz="3200">
                <a:solidFill>
                  <a:srgbClr val="000000"/>
                </a:solidFill>
                <a:latin typeface="Arial"/>
                <a:ea typeface="Arial"/>
                <a:cs typeface="Arial"/>
                <a:sym typeface="Arial"/>
              </a:rPr>
              <a:t>Yêu cầu thay đổi được cung cấp.</a:t>
            </a:r>
            <a:endParaRPr/>
          </a:p>
          <a:p>
            <a:pPr indent="-457200" lvl="0" marL="457200" marR="0" rtl="0" algn="l">
              <a:lnSpc>
                <a:spcPct val="150000"/>
              </a:lnSpc>
              <a:spcBef>
                <a:spcPts val="0"/>
              </a:spcBef>
              <a:spcAft>
                <a:spcPts val="0"/>
              </a:spcAft>
              <a:buClr>
                <a:srgbClr val="000000"/>
              </a:buClr>
              <a:buSzPts val="3200"/>
              <a:buFont typeface="Noto Sans Symbols"/>
              <a:buChar char="⮚"/>
            </a:pPr>
            <a:r>
              <a:rPr lang="en-US" sz="3200">
                <a:solidFill>
                  <a:srgbClr val="000000"/>
                </a:solidFill>
                <a:latin typeface="Arial"/>
                <a:ea typeface="Arial"/>
                <a:cs typeface="Arial"/>
                <a:sym typeface="Arial"/>
              </a:rPr>
              <a:t>Kế hoạch nguồn nhân lực được cập nhật.</a:t>
            </a:r>
            <a:endParaRPr/>
          </a:p>
          <a:p>
            <a:pPr indent="-457200" lvl="0" marL="457200" marR="0" rtl="0" algn="l">
              <a:lnSpc>
                <a:spcPct val="150000"/>
              </a:lnSpc>
              <a:spcBef>
                <a:spcPts val="0"/>
              </a:spcBef>
              <a:spcAft>
                <a:spcPts val="0"/>
              </a:spcAft>
              <a:buClr>
                <a:srgbClr val="000000"/>
              </a:buClr>
              <a:buSzPts val="3200"/>
              <a:buFont typeface="Noto Sans Symbols"/>
              <a:buChar char="⮚"/>
            </a:pPr>
            <a:r>
              <a:rPr lang="en-US" sz="3200">
                <a:solidFill>
                  <a:srgbClr val="000000"/>
                </a:solidFill>
                <a:latin typeface="Arial"/>
                <a:ea typeface="Arial"/>
                <a:cs typeface="Arial"/>
                <a:sym typeface="Arial"/>
              </a:rPr>
              <a:t>Các vấn đề được giải quyết.</a:t>
            </a:r>
            <a:endParaRPr/>
          </a:p>
          <a:p>
            <a:pPr indent="-457200" lvl="0" marL="457200" marR="0" rtl="0" algn="l">
              <a:lnSpc>
                <a:spcPct val="150000"/>
              </a:lnSpc>
              <a:spcBef>
                <a:spcPts val="0"/>
              </a:spcBef>
              <a:spcAft>
                <a:spcPts val="0"/>
              </a:spcAft>
              <a:buClr>
                <a:srgbClr val="000000"/>
              </a:buClr>
              <a:buSzPts val="3200"/>
              <a:buFont typeface="Noto Sans Symbols"/>
              <a:buChar char="⮚"/>
            </a:pPr>
            <a:r>
              <a:rPr lang="en-US" sz="3200">
                <a:solidFill>
                  <a:srgbClr val="000000"/>
                </a:solidFill>
                <a:latin typeface="Arial"/>
                <a:ea typeface="Arial"/>
                <a:cs typeface="Arial"/>
                <a:sym typeface="Arial"/>
              </a:rPr>
              <a:t>Cung cấp dữ liệu cho việc đánh giá kết quả hoạt động của nhóm dự án</a:t>
            </a:r>
            <a:endParaRPr/>
          </a:p>
          <a:p>
            <a:pPr indent="-457200" lvl="0" marL="457200" marR="0" rtl="0" algn="l">
              <a:lnSpc>
                <a:spcPct val="150000"/>
              </a:lnSpc>
              <a:spcBef>
                <a:spcPts val="0"/>
              </a:spcBef>
              <a:spcAft>
                <a:spcPts val="0"/>
              </a:spcAft>
              <a:buClr>
                <a:srgbClr val="000000"/>
              </a:buClr>
              <a:buSzPts val="3200"/>
              <a:buFont typeface="Noto Sans Symbols"/>
              <a:buChar char="⮚"/>
            </a:pPr>
            <a:r>
              <a:rPr lang="en-US" sz="3200">
                <a:solidFill>
                  <a:srgbClr val="000000"/>
                </a:solidFill>
                <a:latin typeface="Arial"/>
                <a:ea typeface="Arial"/>
                <a:cs typeface="Arial"/>
                <a:sym typeface="Arial"/>
              </a:rPr>
              <a:t>Cung cấp bài ​​học kinh nghiệm</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4651"/>
        </a:solidFill>
      </p:bgPr>
    </p:bg>
    <p:spTree>
      <p:nvGrpSpPr>
        <p:cNvPr id="466" name="Shape 466"/>
        <p:cNvGrpSpPr/>
        <p:nvPr/>
      </p:nvGrpSpPr>
      <p:grpSpPr>
        <a:xfrm>
          <a:off x="0" y="0"/>
          <a:ext cx="0" cy="0"/>
          <a:chOff x="0" y="0"/>
          <a:chExt cx="0" cy="0"/>
        </a:xfrm>
      </p:grpSpPr>
      <p:sp>
        <p:nvSpPr>
          <p:cNvPr id="467" name="Google Shape;467;p34"/>
          <p:cNvSpPr/>
          <p:nvPr/>
        </p:nvSpPr>
        <p:spPr>
          <a:xfrm>
            <a:off x="13585950" y="-517425"/>
            <a:ext cx="6210236" cy="5378093"/>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a:ln>
            <a:noFill/>
          </a:ln>
        </p:spPr>
      </p:sp>
      <p:sp>
        <p:nvSpPr>
          <p:cNvPr id="468" name="Google Shape;468;p34"/>
          <p:cNvSpPr/>
          <p:nvPr/>
        </p:nvSpPr>
        <p:spPr>
          <a:xfrm>
            <a:off x="12009993" y="306851"/>
            <a:ext cx="3151914" cy="2729572"/>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a:ln>
            <a:noFill/>
          </a:ln>
        </p:spPr>
      </p:sp>
      <p:sp>
        <p:nvSpPr>
          <p:cNvPr id="469" name="Google Shape;469;p34"/>
          <p:cNvSpPr txBox="1"/>
          <p:nvPr/>
        </p:nvSpPr>
        <p:spPr>
          <a:xfrm>
            <a:off x="1028700" y="1028700"/>
            <a:ext cx="8614905" cy="1723998"/>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lang="en-US" sz="5724">
                <a:solidFill>
                  <a:srgbClr val="00B050"/>
                </a:solidFill>
                <a:latin typeface="Arial"/>
                <a:ea typeface="Arial"/>
                <a:cs typeface="Arial"/>
                <a:sym typeface="Arial"/>
              </a:rPr>
              <a:t>Một Số Kỹ Thuật &amp; Công Cụ Quản Lý Nhân Sự</a:t>
            </a:r>
            <a:endParaRPr b="1" sz="5724">
              <a:solidFill>
                <a:srgbClr val="00B050"/>
              </a:solidFill>
              <a:latin typeface="Arial"/>
              <a:ea typeface="Arial"/>
              <a:cs typeface="Arial"/>
              <a:sym typeface="Arial"/>
            </a:endParaRPr>
          </a:p>
        </p:txBody>
      </p:sp>
      <p:sp>
        <p:nvSpPr>
          <p:cNvPr id="470" name="Google Shape;470;p34">
            <a:hlinkClick action="ppaction://hlinksldjump" r:id="rId3"/>
          </p:cNvPr>
          <p:cNvSpPr txBox="1"/>
          <p:nvPr/>
        </p:nvSpPr>
        <p:spPr>
          <a:xfrm>
            <a:off x="1029067" y="8956719"/>
            <a:ext cx="5231327" cy="282963"/>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1700">
                <a:solidFill>
                  <a:srgbClr val="F4F4F4"/>
                </a:solidFill>
                <a:latin typeface="Arial"/>
                <a:ea typeface="Arial"/>
                <a:cs typeface="Arial"/>
                <a:sym typeface="Arial"/>
              </a:rPr>
              <a:t>Quay lại Trang Nội Dung</a:t>
            </a:r>
            <a:endParaRPr b="1" sz="1700" u="sng">
              <a:solidFill>
                <a:srgbClr val="F4F4F4"/>
              </a:solidFill>
              <a:latin typeface="Arial"/>
              <a:ea typeface="Arial"/>
              <a:cs typeface="Arial"/>
              <a:sym typeface="Arial"/>
              <a:hlinkClick action="ppaction://hlinksldjump" r:id="rId4">
                <a:extLst>
                  <a:ext uri="{A12FA001-AC4F-418D-AE19-62706E023703}">
                    <ahyp:hlinkClr val="tx"/>
                  </a:ext>
                </a:extLst>
              </a:hlinkClick>
            </a:endParaRPr>
          </a:p>
        </p:txBody>
      </p:sp>
      <p:sp>
        <p:nvSpPr>
          <p:cNvPr id="471" name="Google Shape;471;p34"/>
          <p:cNvSpPr txBox="1"/>
          <p:nvPr/>
        </p:nvSpPr>
        <p:spPr>
          <a:xfrm>
            <a:off x="838200" y="3452180"/>
            <a:ext cx="9895668" cy="592470"/>
          </a:xfrm>
          <a:prstGeom prst="rect">
            <a:avLst/>
          </a:prstGeom>
          <a:noFill/>
          <a:ln>
            <a:noFill/>
          </a:ln>
        </p:spPr>
        <p:txBody>
          <a:bodyPr anchorCtr="0" anchor="t" bIns="45700" lIns="91425" spcFirstLastPara="1" rIns="91425" wrap="square" tIns="45700">
            <a:spAutoFit/>
          </a:bodyPr>
          <a:lstStyle/>
          <a:p>
            <a:pPr indent="0" lvl="0" marL="0" marR="0" rtl="0" algn="ctr">
              <a:lnSpc>
                <a:spcPct val="97975"/>
              </a:lnSpc>
              <a:spcBef>
                <a:spcPts val="0"/>
              </a:spcBef>
              <a:spcAft>
                <a:spcPts val="0"/>
              </a:spcAft>
              <a:buNone/>
            </a:pPr>
            <a:r>
              <a:rPr b="1" lang="en-US" sz="4000">
                <a:solidFill>
                  <a:srgbClr val="F4F4F4"/>
                </a:solidFill>
                <a:latin typeface="Arial"/>
                <a:ea typeface="Arial"/>
                <a:cs typeface="Arial"/>
                <a:sym typeface="Arial"/>
              </a:rPr>
              <a:t>Bí quyết quản lý con người</a:t>
            </a:r>
            <a:endParaRPr/>
          </a:p>
        </p:txBody>
      </p:sp>
      <p:sp>
        <p:nvSpPr>
          <p:cNvPr id="472" name="Google Shape;472;p34"/>
          <p:cNvSpPr txBox="1"/>
          <p:nvPr/>
        </p:nvSpPr>
        <p:spPr>
          <a:xfrm>
            <a:off x="2133600" y="4417614"/>
            <a:ext cx="12573000" cy="416614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3000">
                <a:solidFill>
                  <a:srgbClr val="F4F4F4"/>
                </a:solidFill>
                <a:latin typeface="Arial"/>
                <a:ea typeface="Arial"/>
                <a:cs typeface="Arial"/>
                <a:sym typeface="Arial"/>
              </a:rPr>
              <a:t>- Các nhà tâm lý và các nhà luận lý quản lý đã đóng góp nhiều nghiên cứu và ý kiến cho lĩnh vực quản lý con người ở nơi làm việc.</a:t>
            </a:r>
            <a:endParaRPr/>
          </a:p>
          <a:p>
            <a:pPr indent="0" lvl="0" marL="0" marR="0" rtl="0" algn="just">
              <a:lnSpc>
                <a:spcPct val="150000"/>
              </a:lnSpc>
              <a:spcBef>
                <a:spcPts val="0"/>
              </a:spcBef>
              <a:spcAft>
                <a:spcPts val="0"/>
              </a:spcAft>
              <a:buNone/>
            </a:pPr>
            <a:r>
              <a:rPr lang="en-US" sz="3000">
                <a:solidFill>
                  <a:srgbClr val="F4F4F4"/>
                </a:solidFill>
                <a:latin typeface="Arial"/>
                <a:ea typeface="Arial"/>
                <a:cs typeface="Arial"/>
                <a:sym typeface="Arial"/>
              </a:rPr>
              <a:t>- Các yếu tố liên quan đến Quản lý con người :</a:t>
            </a:r>
            <a:endParaRPr/>
          </a:p>
          <a:p>
            <a:pPr indent="0" lvl="0" marL="0" marR="0" rtl="0" algn="just">
              <a:lnSpc>
                <a:spcPct val="150000"/>
              </a:lnSpc>
              <a:spcBef>
                <a:spcPts val="0"/>
              </a:spcBef>
              <a:spcAft>
                <a:spcPts val="0"/>
              </a:spcAft>
              <a:buNone/>
            </a:pPr>
            <a:r>
              <a:rPr lang="en-US" sz="3000">
                <a:solidFill>
                  <a:srgbClr val="F4F4F4"/>
                </a:solidFill>
                <a:latin typeface="Arial"/>
                <a:ea typeface="Arial"/>
                <a:cs typeface="Arial"/>
                <a:sym typeface="Arial"/>
              </a:rPr>
              <a:t>+ Động cơ (Bên trong &amp; bên ngoài)</a:t>
            </a:r>
            <a:endParaRPr/>
          </a:p>
          <a:p>
            <a:pPr indent="0" lvl="0" marL="0" marR="0" rtl="0" algn="just">
              <a:lnSpc>
                <a:spcPct val="150000"/>
              </a:lnSpc>
              <a:spcBef>
                <a:spcPts val="0"/>
              </a:spcBef>
              <a:spcAft>
                <a:spcPts val="0"/>
              </a:spcAft>
              <a:buNone/>
            </a:pPr>
            <a:r>
              <a:rPr lang="en-US" sz="3000">
                <a:solidFill>
                  <a:srgbClr val="F4F4F4"/>
                </a:solidFill>
                <a:latin typeface="Arial"/>
                <a:ea typeface="Arial"/>
                <a:cs typeface="Arial"/>
                <a:sym typeface="Arial"/>
              </a:rPr>
              <a:t>+ Ảnh hưởng và Sức mạnh (Quyền lực).</a:t>
            </a:r>
            <a:endParaRPr/>
          </a:p>
          <a:p>
            <a:pPr indent="0" lvl="0" marL="0" marR="0" rtl="0" algn="just">
              <a:lnSpc>
                <a:spcPct val="150000"/>
              </a:lnSpc>
              <a:spcBef>
                <a:spcPts val="0"/>
              </a:spcBef>
              <a:spcAft>
                <a:spcPts val="0"/>
              </a:spcAft>
              <a:buNone/>
            </a:pPr>
            <a:r>
              <a:rPr lang="en-US" sz="3000">
                <a:solidFill>
                  <a:srgbClr val="F4F4F4"/>
                </a:solidFill>
                <a:latin typeface="Arial"/>
                <a:ea typeface="Arial"/>
                <a:cs typeface="Arial"/>
                <a:sym typeface="Arial"/>
              </a:rPr>
              <a:t>+ Hiệu quả</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4651"/>
        </a:solidFill>
      </p:bgPr>
    </p:bg>
    <p:spTree>
      <p:nvGrpSpPr>
        <p:cNvPr id="477" name="Shape 477"/>
        <p:cNvGrpSpPr/>
        <p:nvPr/>
      </p:nvGrpSpPr>
      <p:grpSpPr>
        <a:xfrm>
          <a:off x="0" y="0"/>
          <a:ext cx="0" cy="0"/>
          <a:chOff x="0" y="0"/>
          <a:chExt cx="0" cy="0"/>
        </a:xfrm>
      </p:grpSpPr>
      <p:sp>
        <p:nvSpPr>
          <p:cNvPr id="478" name="Google Shape;478;p35"/>
          <p:cNvSpPr/>
          <p:nvPr/>
        </p:nvSpPr>
        <p:spPr>
          <a:xfrm>
            <a:off x="13585950" y="-517425"/>
            <a:ext cx="6210236" cy="5378093"/>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a:ln>
            <a:noFill/>
          </a:ln>
        </p:spPr>
      </p:sp>
      <p:graphicFrame>
        <p:nvGraphicFramePr>
          <p:cNvPr id="479" name="Google Shape;479;p35"/>
          <p:cNvGraphicFramePr/>
          <p:nvPr/>
        </p:nvGraphicFramePr>
        <p:xfrm>
          <a:off x="1028700" y="4696461"/>
          <a:ext cx="3000000" cy="3000000"/>
        </p:xfrm>
        <a:graphic>
          <a:graphicData uri="http://schemas.openxmlformats.org/drawingml/2006/table">
            <a:tbl>
              <a:tblPr>
                <a:noFill/>
                <a:tableStyleId>{02C41AEE-73B5-477C-806B-FAFECCE83666}</a:tableStyleId>
              </a:tblPr>
              <a:tblGrid>
                <a:gridCol w="8115300"/>
                <a:gridCol w="8115300"/>
              </a:tblGrid>
              <a:tr h="1509025">
                <a:tc>
                  <a:txBody>
                    <a:bodyPr/>
                    <a:lstStyle/>
                    <a:p>
                      <a:pPr indent="0" lvl="0" marL="0" marR="0" rtl="0" algn="ctr">
                        <a:lnSpc>
                          <a:spcPct val="130633"/>
                        </a:lnSpc>
                        <a:spcBef>
                          <a:spcPts val="0"/>
                        </a:spcBef>
                        <a:spcAft>
                          <a:spcPts val="0"/>
                        </a:spcAft>
                        <a:buNone/>
                      </a:pPr>
                      <a:r>
                        <a:rPr b="1" lang="en-US" sz="3000" u="none" cap="none" strike="noStrike">
                          <a:solidFill>
                            <a:srgbClr val="F4F4F4"/>
                          </a:solidFill>
                        </a:rPr>
                        <a:t>Lý thuyết thứ bậc nhu cầu của A. Maslow.</a:t>
                      </a:r>
                      <a:endParaRPr/>
                    </a:p>
                  </a:txBody>
                  <a:tcPr marT="190500" marB="190500" marR="190500" marL="190500" anchor="ctr">
                    <a:lnR cap="flat" cmpd="sng" w="12700">
                      <a:solidFill>
                        <a:srgbClr val="00B050"/>
                      </a:solidFill>
                      <a:prstDash val="solid"/>
                      <a:round/>
                      <a:headEnd len="sm" w="sm" type="none"/>
                      <a:tailEnd len="sm" w="sm" type="none"/>
                    </a:lnR>
                    <a:lnB cap="flat" cmpd="sng" w="12700">
                      <a:solidFill>
                        <a:srgbClr val="00B050"/>
                      </a:solidFill>
                      <a:prstDash val="solid"/>
                      <a:round/>
                      <a:headEnd len="sm" w="sm" type="none"/>
                      <a:tailEnd len="sm" w="sm" type="none"/>
                    </a:lnB>
                  </a:tcPr>
                </a:tc>
                <a:tc>
                  <a:txBody>
                    <a:bodyPr/>
                    <a:lstStyle/>
                    <a:p>
                      <a:pPr indent="0" lvl="0" marL="0" marR="0" rtl="0" algn="ctr">
                        <a:lnSpc>
                          <a:spcPct val="130633"/>
                        </a:lnSpc>
                        <a:spcBef>
                          <a:spcPts val="0"/>
                        </a:spcBef>
                        <a:spcAft>
                          <a:spcPts val="0"/>
                        </a:spcAft>
                        <a:buNone/>
                      </a:pPr>
                      <a:r>
                        <a:rPr b="1" lang="en-US" sz="3000" u="none" cap="none" strike="noStrike">
                          <a:solidFill>
                            <a:srgbClr val="F4F4F4"/>
                          </a:solidFill>
                        </a:rPr>
                        <a:t>Lý thuyết “hai yếu tố” của F. Herzberg.</a:t>
                      </a:r>
                      <a:endParaRPr/>
                    </a:p>
                  </a:txBody>
                  <a:tcPr marT="190500" marB="190500" marR="190500" marL="190500" anchor="ctr">
                    <a:lnL cap="flat" cmpd="sng" w="12700">
                      <a:solidFill>
                        <a:srgbClr val="00B050"/>
                      </a:solidFill>
                      <a:prstDash val="solid"/>
                      <a:round/>
                      <a:headEnd len="sm" w="sm" type="none"/>
                      <a:tailEnd len="sm" w="sm" type="none"/>
                    </a:lnL>
                    <a:lnB cap="flat" cmpd="sng" w="12700">
                      <a:solidFill>
                        <a:srgbClr val="00B050"/>
                      </a:solidFill>
                      <a:prstDash val="solid"/>
                      <a:round/>
                      <a:headEnd len="sm" w="sm" type="none"/>
                      <a:tailEnd len="sm" w="sm" type="none"/>
                    </a:lnB>
                  </a:tcPr>
                </a:tc>
              </a:tr>
              <a:tr h="1509025">
                <a:tc>
                  <a:txBody>
                    <a:bodyPr/>
                    <a:lstStyle/>
                    <a:p>
                      <a:pPr indent="0" lvl="0" marL="0" marR="0" rtl="0" algn="ctr">
                        <a:lnSpc>
                          <a:spcPct val="130633"/>
                        </a:lnSpc>
                        <a:spcBef>
                          <a:spcPts val="0"/>
                        </a:spcBef>
                        <a:spcAft>
                          <a:spcPts val="0"/>
                        </a:spcAft>
                        <a:buNone/>
                      </a:pPr>
                      <a:r>
                        <a:rPr b="1" lang="en-US" sz="3000" u="none" cap="none" strike="noStrike">
                          <a:solidFill>
                            <a:srgbClr val="F4F4F4"/>
                          </a:solidFill>
                        </a:rPr>
                        <a:t>Lý thuyết về nhu cầu đã được thỏa của D. McClelland</a:t>
                      </a:r>
                      <a:endParaRPr/>
                    </a:p>
                  </a:txBody>
                  <a:tcPr marT="190500" marB="190500" marR="190500" marL="190500" anchor="ctr">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tcPr>
                </a:tc>
                <a:tc>
                  <a:txBody>
                    <a:bodyPr/>
                    <a:lstStyle/>
                    <a:p>
                      <a:pPr indent="0" lvl="0" marL="0" marR="0" rtl="0" algn="ctr">
                        <a:lnSpc>
                          <a:spcPct val="130633"/>
                        </a:lnSpc>
                        <a:spcBef>
                          <a:spcPts val="0"/>
                        </a:spcBef>
                        <a:spcAft>
                          <a:spcPts val="0"/>
                        </a:spcAft>
                        <a:buClr>
                          <a:srgbClr val="F4F4F4"/>
                        </a:buClr>
                        <a:buSzPts val="3000"/>
                        <a:buFont typeface="Calibri"/>
                        <a:buNone/>
                      </a:pPr>
                      <a:r>
                        <a:rPr b="1" lang="en-US" sz="3000" u="none" cap="none" strike="noStrike">
                          <a:solidFill>
                            <a:srgbClr val="F4F4F4"/>
                          </a:solidFill>
                        </a:rPr>
                        <a:t>Lý thuyết X &amp; Y của D. McGregor</a:t>
                      </a:r>
                      <a:endParaRPr/>
                    </a:p>
                  </a:txBody>
                  <a:tcPr marT="190500" marB="190500" marR="190500" marL="190500" anchor="ctr">
                    <a:lnL cap="flat" cmpd="sng" w="12700">
                      <a:solidFill>
                        <a:srgbClr val="00B050"/>
                      </a:solidFill>
                      <a:prstDash val="solid"/>
                      <a:round/>
                      <a:headEnd len="sm" w="sm" type="none"/>
                      <a:tailEnd len="sm" w="sm" type="none"/>
                    </a:lnL>
                    <a:lnT cap="flat" cmpd="sng" w="12700">
                      <a:solidFill>
                        <a:srgbClr val="00B050"/>
                      </a:solidFill>
                      <a:prstDash val="solid"/>
                      <a:round/>
                      <a:headEnd len="sm" w="sm" type="none"/>
                      <a:tailEnd len="sm" w="sm" type="none"/>
                    </a:lnT>
                  </a:tcPr>
                </a:tc>
              </a:tr>
            </a:tbl>
          </a:graphicData>
        </a:graphic>
      </p:graphicFrame>
      <p:sp>
        <p:nvSpPr>
          <p:cNvPr id="480" name="Google Shape;480;p35"/>
          <p:cNvSpPr txBox="1"/>
          <p:nvPr/>
        </p:nvSpPr>
        <p:spPr>
          <a:xfrm>
            <a:off x="1752600" y="3036423"/>
            <a:ext cx="8614905" cy="786241"/>
          </a:xfrm>
          <a:prstGeom prst="rect">
            <a:avLst/>
          </a:prstGeom>
          <a:noFill/>
          <a:ln>
            <a:noFill/>
          </a:ln>
        </p:spPr>
        <p:txBody>
          <a:bodyPr anchorCtr="0" anchor="t" bIns="0" lIns="0" spcFirstLastPara="1" rIns="0" wrap="square" tIns="0">
            <a:spAutoFit/>
          </a:bodyPr>
          <a:lstStyle/>
          <a:p>
            <a:pPr indent="0" lvl="0" marL="0" marR="0" rtl="0" algn="l">
              <a:lnSpc>
                <a:spcPct val="171725"/>
              </a:lnSpc>
              <a:spcBef>
                <a:spcPts val="0"/>
              </a:spcBef>
              <a:spcAft>
                <a:spcPts val="0"/>
              </a:spcAft>
              <a:buNone/>
            </a:pPr>
            <a:r>
              <a:rPr b="1" lang="en-US" sz="4000">
                <a:solidFill>
                  <a:srgbClr val="F4F4F4"/>
                </a:solidFill>
                <a:latin typeface="Arial"/>
                <a:ea typeface="Arial"/>
                <a:cs typeface="Arial"/>
                <a:sym typeface="Arial"/>
              </a:rPr>
              <a:t>Các lý thuyết về động cơ</a:t>
            </a:r>
            <a:endParaRPr b="1" sz="4000">
              <a:solidFill>
                <a:srgbClr val="F4F4F4"/>
              </a:solidFill>
              <a:latin typeface="Arial"/>
              <a:ea typeface="Arial"/>
              <a:cs typeface="Arial"/>
              <a:sym typeface="Arial"/>
            </a:endParaRPr>
          </a:p>
        </p:txBody>
      </p:sp>
      <p:sp>
        <p:nvSpPr>
          <p:cNvPr id="481" name="Google Shape;481;p35">
            <a:hlinkClick action="ppaction://hlinksldjump" r:id="rId3"/>
          </p:cNvPr>
          <p:cNvSpPr txBox="1"/>
          <p:nvPr/>
        </p:nvSpPr>
        <p:spPr>
          <a:xfrm>
            <a:off x="1029067" y="8956719"/>
            <a:ext cx="5231327" cy="282963"/>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1700">
                <a:solidFill>
                  <a:srgbClr val="F4F4F4"/>
                </a:solidFill>
                <a:latin typeface="Arial"/>
                <a:ea typeface="Arial"/>
                <a:cs typeface="Arial"/>
                <a:sym typeface="Arial"/>
              </a:rPr>
              <a:t>Quay lại Trang Nội Dung</a:t>
            </a:r>
            <a:endParaRPr b="1" sz="1700" u="sng">
              <a:solidFill>
                <a:srgbClr val="F4F4F4"/>
              </a:solidFill>
              <a:latin typeface="Arial"/>
              <a:ea typeface="Arial"/>
              <a:cs typeface="Arial"/>
              <a:sym typeface="Arial"/>
              <a:hlinkClick action="ppaction://hlinksldjump" r:id="rId4">
                <a:extLst>
                  <a:ext uri="{A12FA001-AC4F-418D-AE19-62706E023703}">
                    <ahyp:hlinkClr val="tx"/>
                  </a:ext>
                </a:extLst>
              </a:hlinkClick>
            </a:endParaRPr>
          </a:p>
        </p:txBody>
      </p:sp>
      <p:sp>
        <p:nvSpPr>
          <p:cNvPr id="482" name="Google Shape;482;p35"/>
          <p:cNvSpPr/>
          <p:nvPr/>
        </p:nvSpPr>
        <p:spPr>
          <a:xfrm>
            <a:off x="12009993" y="306851"/>
            <a:ext cx="3151914" cy="2729572"/>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26" name="Shape 126"/>
        <p:cNvGrpSpPr/>
        <p:nvPr/>
      </p:nvGrpSpPr>
      <p:grpSpPr>
        <a:xfrm>
          <a:off x="0" y="0"/>
          <a:ext cx="0" cy="0"/>
          <a:chOff x="0" y="0"/>
          <a:chExt cx="0" cy="0"/>
        </a:xfrm>
      </p:grpSpPr>
      <p:sp>
        <p:nvSpPr>
          <p:cNvPr id="127" name="Google Shape;127;p4"/>
          <p:cNvSpPr/>
          <p:nvPr/>
        </p:nvSpPr>
        <p:spPr>
          <a:xfrm rot="10800000">
            <a:off x="-1306086" y="4784384"/>
            <a:ext cx="4985461" cy="4317433"/>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a:ln>
            <a:noFill/>
          </a:ln>
        </p:spPr>
      </p:sp>
      <p:sp>
        <p:nvSpPr>
          <p:cNvPr id="128" name="Google Shape;128;p4"/>
          <p:cNvSpPr/>
          <p:nvPr/>
        </p:nvSpPr>
        <p:spPr>
          <a:xfrm rot="10800000">
            <a:off x="3061137" y="7468788"/>
            <a:ext cx="3480308" cy="3013963"/>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a:ln>
            <a:noFill/>
          </a:ln>
        </p:spPr>
      </p:sp>
      <p:sp>
        <p:nvSpPr>
          <p:cNvPr id="129" name="Google Shape;129;p4"/>
          <p:cNvSpPr/>
          <p:nvPr/>
        </p:nvSpPr>
        <p:spPr>
          <a:xfrm rot="10800000">
            <a:off x="2780085" y="4005595"/>
            <a:ext cx="1798578" cy="1557577"/>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a:ln>
            <a:noFill/>
          </a:ln>
        </p:spPr>
      </p:sp>
      <p:sp>
        <p:nvSpPr>
          <p:cNvPr id="130" name="Google Shape;130;p4"/>
          <p:cNvSpPr/>
          <p:nvPr/>
        </p:nvSpPr>
        <p:spPr>
          <a:xfrm rot="10800000">
            <a:off x="300983" y="7795449"/>
            <a:ext cx="3378391" cy="2925703"/>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a:ln>
            <a:noFill/>
          </a:ln>
        </p:spPr>
      </p:sp>
      <p:sp>
        <p:nvSpPr>
          <p:cNvPr id="131" name="Google Shape;131;p4"/>
          <p:cNvSpPr txBox="1"/>
          <p:nvPr/>
        </p:nvSpPr>
        <p:spPr>
          <a:xfrm>
            <a:off x="8986898" y="1108475"/>
            <a:ext cx="8272402" cy="1102866"/>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3600" u="none" cap="none" strike="noStrike">
                <a:solidFill>
                  <a:srgbClr val="000000"/>
                </a:solidFill>
                <a:latin typeface="Arial"/>
                <a:ea typeface="Arial"/>
                <a:cs typeface="Arial"/>
                <a:sym typeface="Arial"/>
              </a:rPr>
              <a:t>Quản lý nhân sự giúp bạn đạt được mục tiêu của mình </a:t>
            </a:r>
            <a:endParaRPr b="1" i="0" sz="3600" u="none" cap="none" strike="noStrike">
              <a:solidFill>
                <a:srgbClr val="000000"/>
              </a:solidFill>
              <a:latin typeface="Arial"/>
              <a:ea typeface="Arial"/>
              <a:cs typeface="Arial"/>
              <a:sym typeface="Arial"/>
            </a:endParaRPr>
          </a:p>
        </p:txBody>
      </p:sp>
      <p:sp>
        <p:nvSpPr>
          <p:cNvPr id="132" name="Google Shape;132;p4"/>
          <p:cNvSpPr txBox="1"/>
          <p:nvPr/>
        </p:nvSpPr>
        <p:spPr>
          <a:xfrm>
            <a:off x="9047322" y="2720779"/>
            <a:ext cx="8272402" cy="551433"/>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3600" u="none" cap="none" strike="noStrike">
                <a:solidFill>
                  <a:srgbClr val="000000"/>
                </a:solidFill>
                <a:latin typeface="Arial"/>
                <a:ea typeface="Arial"/>
                <a:cs typeface="Arial"/>
                <a:sym typeface="Arial"/>
              </a:rPr>
              <a:t>Phát triển chuyên môn</a:t>
            </a:r>
            <a:endParaRPr b="1" i="0" sz="3600" u="none" cap="none" strike="noStrike">
              <a:solidFill>
                <a:srgbClr val="000000"/>
              </a:solidFill>
              <a:latin typeface="Arial"/>
              <a:ea typeface="Arial"/>
              <a:cs typeface="Arial"/>
              <a:sym typeface="Arial"/>
            </a:endParaRPr>
          </a:p>
        </p:txBody>
      </p:sp>
      <p:cxnSp>
        <p:nvCxnSpPr>
          <p:cNvPr id="133" name="Google Shape;133;p4"/>
          <p:cNvCxnSpPr/>
          <p:nvPr/>
        </p:nvCxnSpPr>
        <p:spPr>
          <a:xfrm>
            <a:off x="8986898" y="2318905"/>
            <a:ext cx="8272402" cy="0"/>
          </a:xfrm>
          <a:prstGeom prst="straightConnector1">
            <a:avLst/>
          </a:prstGeom>
          <a:noFill/>
          <a:ln cap="flat" cmpd="sng" w="9525">
            <a:solidFill>
              <a:srgbClr val="000000"/>
            </a:solidFill>
            <a:prstDash val="solid"/>
            <a:round/>
            <a:headEnd len="sm" w="sm" type="none"/>
            <a:tailEnd len="sm" w="sm" type="none"/>
          </a:ln>
        </p:spPr>
      </p:cxnSp>
      <p:cxnSp>
        <p:nvCxnSpPr>
          <p:cNvPr id="134" name="Google Shape;134;p4"/>
          <p:cNvCxnSpPr/>
          <p:nvPr/>
        </p:nvCxnSpPr>
        <p:spPr>
          <a:xfrm>
            <a:off x="8951936" y="3619500"/>
            <a:ext cx="8272402" cy="0"/>
          </a:xfrm>
          <a:prstGeom prst="straightConnector1">
            <a:avLst/>
          </a:prstGeom>
          <a:noFill/>
          <a:ln cap="flat" cmpd="sng" w="9525">
            <a:solidFill>
              <a:srgbClr val="000000"/>
            </a:solidFill>
            <a:prstDash val="solid"/>
            <a:round/>
            <a:headEnd len="sm" w="sm" type="none"/>
            <a:tailEnd len="sm" w="sm" type="none"/>
          </a:ln>
        </p:spPr>
      </p:cxnSp>
      <p:sp>
        <p:nvSpPr>
          <p:cNvPr id="135" name="Google Shape;135;p4"/>
          <p:cNvSpPr txBox="1"/>
          <p:nvPr/>
        </p:nvSpPr>
        <p:spPr>
          <a:xfrm>
            <a:off x="8986898" y="3912898"/>
            <a:ext cx="823744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600" u="none" cap="none" strike="noStrike">
                <a:solidFill>
                  <a:srgbClr val="000000"/>
                </a:solidFill>
                <a:latin typeface="Arial"/>
                <a:ea typeface="Arial"/>
                <a:cs typeface="Arial"/>
                <a:sym typeface="Arial"/>
              </a:rPr>
              <a:t>Đánh giá năng lực</a:t>
            </a:r>
            <a:endParaRPr b="1" i="0" sz="3600" u="none" cap="none" strike="noStrike">
              <a:solidFill>
                <a:srgbClr val="000000"/>
              </a:solidFill>
              <a:latin typeface="Arial"/>
              <a:ea typeface="Arial"/>
              <a:cs typeface="Arial"/>
              <a:sym typeface="Arial"/>
            </a:endParaRPr>
          </a:p>
        </p:txBody>
      </p:sp>
      <p:sp>
        <p:nvSpPr>
          <p:cNvPr id="136" name="Google Shape;136;p4"/>
          <p:cNvSpPr txBox="1"/>
          <p:nvPr/>
        </p:nvSpPr>
        <p:spPr>
          <a:xfrm>
            <a:off x="8950644" y="5196545"/>
            <a:ext cx="846575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600" u="none" cap="none" strike="noStrike">
                <a:solidFill>
                  <a:srgbClr val="000000"/>
                </a:solidFill>
                <a:latin typeface="Arial"/>
                <a:ea typeface="Arial"/>
                <a:cs typeface="Arial"/>
                <a:sym typeface="Arial"/>
              </a:rPr>
              <a:t>Duy trì môi trường làm việc tốt</a:t>
            </a:r>
            <a:endParaRPr/>
          </a:p>
          <a:p>
            <a:pPr indent="0" lvl="0" marL="0" marR="0" rtl="0" algn="l">
              <a:spcBef>
                <a:spcPts val="0"/>
              </a:spcBef>
              <a:spcAft>
                <a:spcPts val="0"/>
              </a:spcAft>
              <a:buNone/>
            </a:pPr>
            <a:br>
              <a:rPr b="0" i="0" lang="en-US" sz="1800" u="none" cap="none" strike="noStrike">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137" name="Google Shape;137;p4"/>
          <p:cNvSpPr txBox="1"/>
          <p:nvPr/>
        </p:nvSpPr>
        <p:spPr>
          <a:xfrm>
            <a:off x="8938612" y="6443183"/>
            <a:ext cx="8320688"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u="none">
                <a:solidFill>
                  <a:srgbClr val="000000"/>
                </a:solidFill>
                <a:latin typeface="Arial"/>
                <a:ea typeface="Arial"/>
                <a:cs typeface="Arial"/>
                <a:sym typeface="Arial"/>
              </a:rPr>
              <a:t>Nâng cao khả năng làm việc theo nhóm</a:t>
            </a:r>
            <a:endParaRPr b="1" sz="3600" u="none">
              <a:solidFill>
                <a:srgbClr val="000000"/>
              </a:solidFill>
              <a:latin typeface="Arial"/>
              <a:ea typeface="Arial"/>
              <a:cs typeface="Arial"/>
              <a:sym typeface="Arial"/>
            </a:endParaRPr>
          </a:p>
          <a:p>
            <a:pPr indent="0" lvl="0" marL="0" marR="0" rtl="0" algn="l">
              <a:spcBef>
                <a:spcPts val="0"/>
              </a:spcBef>
              <a:spcAft>
                <a:spcPts val="0"/>
              </a:spcAft>
              <a:buNone/>
            </a:pPr>
            <a:br>
              <a:rPr b="1" lang="en-US" sz="3600" u="none">
                <a:solidFill>
                  <a:srgbClr val="000000"/>
                </a:solidFill>
                <a:latin typeface="Arial"/>
                <a:ea typeface="Arial"/>
                <a:cs typeface="Arial"/>
                <a:sym typeface="Arial"/>
              </a:rPr>
            </a:br>
            <a:endParaRPr b="1" sz="3600" u="none">
              <a:solidFill>
                <a:srgbClr val="000000"/>
              </a:solidFill>
              <a:latin typeface="Arial"/>
              <a:ea typeface="Arial"/>
              <a:cs typeface="Arial"/>
              <a:sym typeface="Arial"/>
            </a:endParaRPr>
          </a:p>
        </p:txBody>
      </p:sp>
      <p:sp>
        <p:nvSpPr>
          <p:cNvPr id="138" name="Google Shape;138;p4"/>
          <p:cNvSpPr txBox="1"/>
          <p:nvPr/>
        </p:nvSpPr>
        <p:spPr>
          <a:xfrm>
            <a:off x="8950644" y="7921475"/>
            <a:ext cx="1002740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000000"/>
                </a:solidFill>
                <a:latin typeface="Arial"/>
                <a:ea typeface="Arial"/>
                <a:cs typeface="Arial"/>
                <a:sym typeface="Arial"/>
              </a:rPr>
              <a:t>Giải quyết tranh chấp</a:t>
            </a:r>
            <a:endParaRPr b="1" sz="3600">
              <a:solidFill>
                <a:srgbClr val="000000"/>
              </a:solidFill>
              <a:latin typeface="Arial"/>
              <a:ea typeface="Arial"/>
              <a:cs typeface="Arial"/>
              <a:sym typeface="Arial"/>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139" name="Google Shape;139;p4"/>
          <p:cNvSpPr txBox="1"/>
          <p:nvPr/>
        </p:nvSpPr>
        <p:spPr>
          <a:xfrm>
            <a:off x="8986898" y="9085759"/>
            <a:ext cx="1002740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000000"/>
                </a:solidFill>
                <a:latin typeface="Arial"/>
                <a:ea typeface="Arial"/>
                <a:cs typeface="Arial"/>
                <a:sym typeface="Arial"/>
              </a:rPr>
              <a:t>Duy trì chi phí quản lý</a:t>
            </a:r>
            <a:endParaRPr b="1" sz="3600">
              <a:solidFill>
                <a:srgbClr val="000000"/>
              </a:solidFill>
              <a:latin typeface="Arial"/>
              <a:ea typeface="Arial"/>
              <a:cs typeface="Arial"/>
              <a:sym typeface="Arial"/>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cxnSp>
        <p:nvCxnSpPr>
          <p:cNvPr id="140" name="Google Shape;140;p4"/>
          <p:cNvCxnSpPr/>
          <p:nvPr/>
        </p:nvCxnSpPr>
        <p:spPr>
          <a:xfrm>
            <a:off x="8951936" y="4784384"/>
            <a:ext cx="8272402" cy="0"/>
          </a:xfrm>
          <a:prstGeom prst="straightConnector1">
            <a:avLst/>
          </a:prstGeom>
          <a:noFill/>
          <a:ln cap="flat" cmpd="sng" w="9525">
            <a:solidFill>
              <a:srgbClr val="000000"/>
            </a:solidFill>
            <a:prstDash val="solid"/>
            <a:round/>
            <a:headEnd len="sm" w="sm" type="none"/>
            <a:tailEnd len="sm" w="sm" type="none"/>
          </a:ln>
        </p:spPr>
      </p:cxnSp>
      <p:cxnSp>
        <p:nvCxnSpPr>
          <p:cNvPr id="141" name="Google Shape;141;p4"/>
          <p:cNvCxnSpPr/>
          <p:nvPr/>
        </p:nvCxnSpPr>
        <p:spPr>
          <a:xfrm>
            <a:off x="8986898" y="5981700"/>
            <a:ext cx="8272402" cy="0"/>
          </a:xfrm>
          <a:prstGeom prst="straightConnector1">
            <a:avLst/>
          </a:prstGeom>
          <a:noFill/>
          <a:ln cap="flat" cmpd="sng" w="9525">
            <a:solidFill>
              <a:srgbClr val="000000"/>
            </a:solidFill>
            <a:prstDash val="solid"/>
            <a:round/>
            <a:headEnd len="sm" w="sm" type="none"/>
            <a:tailEnd len="sm" w="sm" type="none"/>
          </a:ln>
        </p:spPr>
      </p:cxnSp>
      <p:cxnSp>
        <p:nvCxnSpPr>
          <p:cNvPr id="142" name="Google Shape;142;p4"/>
          <p:cNvCxnSpPr/>
          <p:nvPr/>
        </p:nvCxnSpPr>
        <p:spPr>
          <a:xfrm>
            <a:off x="8938612" y="7771527"/>
            <a:ext cx="8272402" cy="0"/>
          </a:xfrm>
          <a:prstGeom prst="straightConnector1">
            <a:avLst/>
          </a:prstGeom>
          <a:noFill/>
          <a:ln cap="flat" cmpd="sng" w="9525">
            <a:solidFill>
              <a:srgbClr val="000000"/>
            </a:solidFill>
            <a:prstDash val="solid"/>
            <a:round/>
            <a:headEnd len="sm" w="sm" type="none"/>
            <a:tailEnd len="sm" w="sm" type="none"/>
          </a:ln>
        </p:spPr>
      </p:cxnSp>
      <p:cxnSp>
        <p:nvCxnSpPr>
          <p:cNvPr id="143" name="Google Shape;143;p4"/>
          <p:cNvCxnSpPr/>
          <p:nvPr/>
        </p:nvCxnSpPr>
        <p:spPr>
          <a:xfrm>
            <a:off x="8986898" y="8751507"/>
            <a:ext cx="8272402" cy="0"/>
          </a:xfrm>
          <a:prstGeom prst="straightConnector1">
            <a:avLst/>
          </a:prstGeom>
          <a:noFill/>
          <a:ln cap="flat" cmpd="sng" w="9525">
            <a:solidFill>
              <a:srgbClr val="000000"/>
            </a:solidFill>
            <a:prstDash val="solid"/>
            <a:round/>
            <a:headEnd len="sm" w="sm" type="none"/>
            <a:tailEnd len="sm" w="sm" type="none"/>
          </a:ln>
        </p:spPr>
      </p:cxnSp>
      <p:grpSp>
        <p:nvGrpSpPr>
          <p:cNvPr id="144" name="Google Shape;144;p4"/>
          <p:cNvGrpSpPr/>
          <p:nvPr/>
        </p:nvGrpSpPr>
        <p:grpSpPr>
          <a:xfrm>
            <a:off x="1028700" y="1028700"/>
            <a:ext cx="4212844" cy="586200"/>
            <a:chOff x="0" y="0"/>
            <a:chExt cx="5617125" cy="781600"/>
          </a:xfrm>
        </p:grpSpPr>
        <p:sp>
          <p:nvSpPr>
            <p:cNvPr id="145" name="Google Shape;145;p4"/>
            <p:cNvSpPr txBox="1"/>
            <p:nvPr/>
          </p:nvSpPr>
          <p:spPr>
            <a:xfrm>
              <a:off x="1293956" y="104415"/>
              <a:ext cx="4323169" cy="534079"/>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1" lang="en-US" sz="2400">
                  <a:solidFill>
                    <a:srgbClr val="000000"/>
                  </a:solidFill>
                  <a:latin typeface="Arial"/>
                  <a:ea typeface="Arial"/>
                  <a:cs typeface="Arial"/>
                  <a:sym typeface="Arial"/>
                </a:rPr>
                <a:t>QLDA CNTT</a:t>
              </a:r>
              <a:endParaRPr b="1" sz="2400">
                <a:solidFill>
                  <a:srgbClr val="000000"/>
                </a:solidFill>
                <a:latin typeface="Arial"/>
                <a:ea typeface="Arial"/>
                <a:cs typeface="Arial"/>
                <a:sym typeface="Arial"/>
              </a:endParaRPr>
            </a:p>
          </p:txBody>
        </p:sp>
        <p:sp>
          <p:nvSpPr>
            <p:cNvPr id="146" name="Google Shape;146;p4"/>
            <p:cNvSpPr/>
            <p:nvPr/>
          </p:nvSpPr>
          <p:spPr>
            <a:xfrm>
              <a:off x="0" y="0"/>
              <a:ext cx="905010" cy="781600"/>
            </a:xfrm>
            <a:custGeom>
              <a:rect b="b" l="l" r="r" t="t"/>
              <a:pathLst>
                <a:path extrusionOk="0" h="781600" w="905010">
                  <a:moveTo>
                    <a:pt x="0" y="0"/>
                  </a:moveTo>
                  <a:lnTo>
                    <a:pt x="905010" y="0"/>
                  </a:lnTo>
                  <a:lnTo>
                    <a:pt x="905010" y="781600"/>
                  </a:lnTo>
                  <a:lnTo>
                    <a:pt x="0" y="781600"/>
                  </a:lnTo>
                  <a:lnTo>
                    <a:pt x="0" y="0"/>
                  </a:lnTo>
                  <a:close/>
                </a:path>
              </a:pathLst>
            </a:custGeom>
            <a:blipFill rotWithShape="1">
              <a:blip r:embed="rId3">
                <a:alphaModFix/>
              </a:blip>
              <a:stretch>
                <a:fillRect b="0" l="0" r="0" t="0"/>
              </a:stretch>
            </a:blipFill>
            <a:ln>
              <a:noFill/>
            </a:ln>
          </p:spPr>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4651"/>
        </a:solidFill>
      </p:bgPr>
    </p:bg>
    <p:spTree>
      <p:nvGrpSpPr>
        <p:cNvPr id="151" name="Shape 151"/>
        <p:cNvGrpSpPr/>
        <p:nvPr/>
      </p:nvGrpSpPr>
      <p:grpSpPr>
        <a:xfrm>
          <a:off x="0" y="0"/>
          <a:ext cx="0" cy="0"/>
          <a:chOff x="0" y="0"/>
          <a:chExt cx="0" cy="0"/>
        </a:xfrm>
      </p:grpSpPr>
      <p:grpSp>
        <p:nvGrpSpPr>
          <p:cNvPr id="152" name="Google Shape;152;p5"/>
          <p:cNvGrpSpPr/>
          <p:nvPr/>
        </p:nvGrpSpPr>
        <p:grpSpPr>
          <a:xfrm>
            <a:off x="1028700" y="971550"/>
            <a:ext cx="14785734" cy="4835222"/>
            <a:chOff x="0" y="-76200"/>
            <a:chExt cx="19714312" cy="6446964"/>
          </a:xfrm>
        </p:grpSpPr>
        <p:sp>
          <p:nvSpPr>
            <p:cNvPr id="153" name="Google Shape;153;p5"/>
            <p:cNvSpPr txBox="1"/>
            <p:nvPr/>
          </p:nvSpPr>
          <p:spPr>
            <a:xfrm>
              <a:off x="25831" y="2694543"/>
              <a:ext cx="19688481" cy="3676221"/>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US" sz="3600">
                  <a:solidFill>
                    <a:srgbClr val="F4F4F4"/>
                  </a:solidFill>
                  <a:latin typeface="Arial"/>
                  <a:ea typeface="Arial"/>
                  <a:cs typeface="Arial"/>
                  <a:sym typeface="Arial"/>
                </a:rPr>
                <a:t>Quản lý nhân lực dự án là công tác điều phối nhân lực cho từng đầu việc để tiến hành một dự án. Cụ thể, nhà quản trị nhân lực của dự án (PM) sẽ lên kế hoạch công việc cụ thể cho từng cá nhân, đội nhóm để thực hiện nhiệm vụ và phối hợp nhịp nhàng với nhau nhằm hướng tới mục tiêu chung là hoàn thành dự án thành công.</a:t>
              </a:r>
              <a:endParaRPr b="1" sz="3600">
                <a:solidFill>
                  <a:srgbClr val="F4F4F4"/>
                </a:solidFill>
                <a:latin typeface="Arial"/>
                <a:ea typeface="Arial"/>
                <a:cs typeface="Arial"/>
                <a:sym typeface="Arial"/>
              </a:endParaRPr>
            </a:p>
          </p:txBody>
        </p:sp>
        <p:sp>
          <p:nvSpPr>
            <p:cNvPr id="154" name="Google Shape;154;p5"/>
            <p:cNvSpPr txBox="1"/>
            <p:nvPr/>
          </p:nvSpPr>
          <p:spPr>
            <a:xfrm>
              <a:off x="0" y="-76200"/>
              <a:ext cx="19688481" cy="1724234"/>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lang="en-US" sz="8300">
                  <a:solidFill>
                    <a:srgbClr val="A4E473"/>
                  </a:solidFill>
                  <a:latin typeface="Arial"/>
                  <a:ea typeface="Arial"/>
                  <a:cs typeface="Arial"/>
                  <a:sym typeface="Arial"/>
                </a:rPr>
                <a:t>Quản Lý Nhân Sự Là Gì?</a:t>
              </a:r>
              <a:endParaRPr b="1" sz="8300">
                <a:solidFill>
                  <a:srgbClr val="A4E473"/>
                </a:solidFill>
                <a:latin typeface="Arial"/>
                <a:ea typeface="Arial"/>
                <a:cs typeface="Arial"/>
                <a:sym typeface="Arial"/>
              </a:endParaRPr>
            </a:p>
          </p:txBody>
        </p:sp>
      </p:grpSp>
      <p:sp>
        <p:nvSpPr>
          <p:cNvPr id="155" name="Google Shape;155;p5">
            <a:hlinkClick action="ppaction://hlinksldjump" r:id="rId3"/>
          </p:cNvPr>
          <p:cNvSpPr txBox="1"/>
          <p:nvPr/>
        </p:nvSpPr>
        <p:spPr>
          <a:xfrm>
            <a:off x="12027973" y="8987156"/>
            <a:ext cx="5231327" cy="282963"/>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1" lang="en-US" sz="1700">
                <a:solidFill>
                  <a:srgbClr val="F4F4F4"/>
                </a:solidFill>
                <a:latin typeface="Arial"/>
                <a:ea typeface="Arial"/>
                <a:cs typeface="Arial"/>
                <a:sym typeface="Arial"/>
              </a:rPr>
              <a:t>Quay lại Trang Nội Dung</a:t>
            </a:r>
            <a:endParaRPr b="1" sz="1700" u="sng">
              <a:solidFill>
                <a:srgbClr val="F4F4F4"/>
              </a:solidFill>
              <a:latin typeface="Arial"/>
              <a:ea typeface="Arial"/>
              <a:cs typeface="Arial"/>
              <a:sym typeface="Arial"/>
              <a:hlinkClick action="ppaction://hlinksldjump" r:id="rId4">
                <a:extLst>
                  <a:ext uri="{A12FA001-AC4F-418D-AE19-62706E023703}">
                    <ahyp:hlinkClr val="tx"/>
                  </a:ext>
                </a:extLst>
              </a:hlinkClick>
            </a:endParaRPr>
          </a:p>
        </p:txBody>
      </p:sp>
      <p:sp>
        <p:nvSpPr>
          <p:cNvPr id="156" name="Google Shape;156;p5"/>
          <p:cNvSpPr/>
          <p:nvPr/>
        </p:nvSpPr>
        <p:spPr>
          <a:xfrm>
            <a:off x="-3563094" y="6077994"/>
            <a:ext cx="6383425" cy="5528076"/>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a:ln>
            <a:noFill/>
          </a:ln>
        </p:spPr>
      </p:sp>
      <p:sp>
        <p:nvSpPr>
          <p:cNvPr id="157" name="Google Shape;157;p5"/>
          <p:cNvSpPr/>
          <p:nvPr/>
        </p:nvSpPr>
        <p:spPr>
          <a:xfrm>
            <a:off x="1671665" y="7004492"/>
            <a:ext cx="3034530" cy="2627917"/>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a:ln>
            <a:noFill/>
          </a:ln>
        </p:spPr>
      </p:sp>
      <p:sp>
        <p:nvSpPr>
          <p:cNvPr id="158" name="Google Shape;158;p5"/>
          <p:cNvSpPr/>
          <p:nvPr/>
        </p:nvSpPr>
        <p:spPr>
          <a:xfrm>
            <a:off x="4053492" y="8956750"/>
            <a:ext cx="2141618" cy="1854652"/>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a:ln>
            <a:noFill/>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4651"/>
        </a:solidFill>
      </p:bgPr>
    </p:bg>
    <p:spTree>
      <p:nvGrpSpPr>
        <p:cNvPr id="163" name="Shape 163"/>
        <p:cNvGrpSpPr/>
        <p:nvPr/>
      </p:nvGrpSpPr>
      <p:grpSpPr>
        <a:xfrm>
          <a:off x="0" y="0"/>
          <a:ext cx="0" cy="0"/>
          <a:chOff x="0" y="0"/>
          <a:chExt cx="0" cy="0"/>
        </a:xfrm>
      </p:grpSpPr>
      <p:sp>
        <p:nvSpPr>
          <p:cNvPr id="164" name="Google Shape;164;p6"/>
          <p:cNvSpPr txBox="1"/>
          <p:nvPr/>
        </p:nvSpPr>
        <p:spPr>
          <a:xfrm>
            <a:off x="1447800" y="2644952"/>
            <a:ext cx="14766361" cy="1102866"/>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US" sz="3600">
                <a:solidFill>
                  <a:srgbClr val="F4F4F4"/>
                </a:solidFill>
                <a:latin typeface="Arial"/>
                <a:ea typeface="Arial"/>
                <a:cs typeface="Arial"/>
                <a:sym typeface="Arial"/>
              </a:rPr>
              <a:t>Quản lý nhân sự dự án bao gồm các quá trình đòi hỏi phải sử dụng hiệu quả nguồn lực con người liên quan đến dự án.</a:t>
            </a:r>
            <a:endParaRPr b="1" sz="3600">
              <a:solidFill>
                <a:srgbClr val="F4F4F4"/>
              </a:solidFill>
              <a:latin typeface="Arial"/>
              <a:ea typeface="Arial"/>
              <a:cs typeface="Arial"/>
              <a:sym typeface="Arial"/>
            </a:endParaRPr>
          </a:p>
        </p:txBody>
      </p:sp>
      <p:sp>
        <p:nvSpPr>
          <p:cNvPr id="165" name="Google Shape;165;p6"/>
          <p:cNvSpPr/>
          <p:nvPr/>
        </p:nvSpPr>
        <p:spPr>
          <a:xfrm>
            <a:off x="-3563094" y="6077994"/>
            <a:ext cx="6383425" cy="5528076"/>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a:ln>
            <a:noFill/>
          </a:ln>
        </p:spPr>
      </p:sp>
      <p:sp>
        <p:nvSpPr>
          <p:cNvPr id="166" name="Google Shape;166;p6"/>
          <p:cNvSpPr/>
          <p:nvPr/>
        </p:nvSpPr>
        <p:spPr>
          <a:xfrm>
            <a:off x="1671665" y="7004492"/>
            <a:ext cx="3034530" cy="2627917"/>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a:ln>
            <a:noFill/>
          </a:ln>
        </p:spPr>
      </p:sp>
      <p:sp>
        <p:nvSpPr>
          <p:cNvPr id="167" name="Google Shape;167;p6"/>
          <p:cNvSpPr/>
          <p:nvPr/>
        </p:nvSpPr>
        <p:spPr>
          <a:xfrm>
            <a:off x="4053492" y="8956750"/>
            <a:ext cx="2141618" cy="1854652"/>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a:ln>
            <a:noFill/>
          </a:ln>
        </p:spPr>
      </p:sp>
      <p:sp>
        <p:nvSpPr>
          <p:cNvPr id="168" name="Google Shape;168;p6"/>
          <p:cNvSpPr txBox="1"/>
          <p:nvPr/>
        </p:nvSpPr>
        <p:spPr>
          <a:xfrm>
            <a:off x="7658868" y="4762500"/>
            <a:ext cx="5931980"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F4F4F4"/>
                </a:solidFill>
                <a:latin typeface="Arial"/>
                <a:ea typeface="Arial"/>
                <a:cs typeface="Arial"/>
                <a:sym typeface="Arial"/>
              </a:rPr>
              <a:t>Các quá trình bao gồm:  </a:t>
            </a:r>
            <a:endParaRPr/>
          </a:p>
          <a:p>
            <a:pPr indent="0" lvl="0" marL="0" marR="0" rtl="0" algn="l">
              <a:spcBef>
                <a:spcPts val="0"/>
              </a:spcBef>
              <a:spcAft>
                <a:spcPts val="0"/>
              </a:spcAft>
              <a:buNone/>
            </a:pPr>
            <a:r>
              <a:rPr b="1" lang="en-US" sz="3600">
                <a:solidFill>
                  <a:srgbClr val="F4F4F4"/>
                </a:solidFill>
                <a:latin typeface="Arial"/>
                <a:ea typeface="Arial"/>
                <a:cs typeface="Arial"/>
                <a:sym typeface="Arial"/>
              </a:rPr>
              <a:t>+ Lên kế hoạch tổ chức</a:t>
            </a:r>
            <a:endParaRPr b="1" sz="3600">
              <a:solidFill>
                <a:srgbClr val="F4F4F4"/>
              </a:solidFill>
              <a:latin typeface="Arial"/>
              <a:ea typeface="Arial"/>
              <a:cs typeface="Arial"/>
              <a:sym typeface="Arial"/>
            </a:endParaRPr>
          </a:p>
          <a:p>
            <a:pPr indent="0" lvl="0" marL="0" marR="0" rtl="0" algn="l">
              <a:spcBef>
                <a:spcPts val="0"/>
              </a:spcBef>
              <a:spcAft>
                <a:spcPts val="0"/>
              </a:spcAft>
              <a:buNone/>
            </a:pPr>
            <a:r>
              <a:rPr b="1" lang="en-US" sz="3600">
                <a:solidFill>
                  <a:srgbClr val="F4F4F4"/>
                </a:solidFill>
                <a:latin typeface="Arial"/>
                <a:ea typeface="Arial"/>
                <a:cs typeface="Arial"/>
                <a:sym typeface="Arial"/>
              </a:rPr>
              <a:t>+ Thu nhận nhân viên</a:t>
            </a:r>
            <a:endParaRPr b="1" sz="3600">
              <a:solidFill>
                <a:srgbClr val="F4F4F4"/>
              </a:solidFill>
              <a:latin typeface="Arial"/>
              <a:ea typeface="Arial"/>
              <a:cs typeface="Arial"/>
              <a:sym typeface="Arial"/>
            </a:endParaRPr>
          </a:p>
          <a:p>
            <a:pPr indent="0" lvl="0" marL="0" marR="0" rtl="0" algn="l">
              <a:spcBef>
                <a:spcPts val="0"/>
              </a:spcBef>
              <a:spcAft>
                <a:spcPts val="0"/>
              </a:spcAft>
              <a:buNone/>
            </a:pPr>
            <a:r>
              <a:rPr b="1" lang="en-US" sz="3600">
                <a:solidFill>
                  <a:srgbClr val="F4F4F4"/>
                </a:solidFill>
                <a:latin typeface="Arial"/>
                <a:ea typeface="Arial"/>
                <a:cs typeface="Arial"/>
                <a:sym typeface="Arial"/>
              </a:rPr>
              <a:t>+ Phát triển nhóm dự án</a:t>
            </a:r>
            <a:endParaRPr b="1" sz="3600">
              <a:solidFill>
                <a:srgbClr val="F4F4F4"/>
              </a:solidFill>
              <a:latin typeface="Arial"/>
              <a:ea typeface="Arial"/>
              <a:cs typeface="Arial"/>
              <a:sym typeface="Arial"/>
            </a:endParaRPr>
          </a:p>
          <a:p>
            <a:pPr indent="0" lvl="0" marL="0" marR="0" rtl="0" algn="l">
              <a:spcBef>
                <a:spcPts val="0"/>
              </a:spcBef>
              <a:spcAft>
                <a:spcPts val="0"/>
              </a:spcAft>
              <a:buNone/>
            </a:pPr>
            <a:r>
              <a:rPr b="1" lang="en-US" sz="3600">
                <a:solidFill>
                  <a:srgbClr val="F4F4F4"/>
                </a:solidFill>
                <a:latin typeface="Arial"/>
                <a:ea typeface="Arial"/>
                <a:cs typeface="Arial"/>
                <a:sym typeface="Arial"/>
              </a:rPr>
              <a:t>+ Quản lý nhóm dự án</a:t>
            </a:r>
            <a:endParaRPr b="1" sz="3600">
              <a:solidFill>
                <a:srgbClr val="F4F4F4"/>
              </a:solidFill>
              <a:latin typeface="Arial"/>
              <a:ea typeface="Arial"/>
              <a:cs typeface="Arial"/>
              <a:sym typeface="Arial"/>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5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72" name="Shape 172"/>
        <p:cNvGrpSpPr/>
        <p:nvPr/>
      </p:nvGrpSpPr>
      <p:grpSpPr>
        <a:xfrm>
          <a:off x="0" y="0"/>
          <a:ext cx="0" cy="0"/>
          <a:chOff x="0" y="0"/>
          <a:chExt cx="0" cy="0"/>
        </a:xfrm>
      </p:grpSpPr>
      <p:sp>
        <p:nvSpPr>
          <p:cNvPr id="173" name="Google Shape;173;p7"/>
          <p:cNvSpPr/>
          <p:nvPr/>
        </p:nvSpPr>
        <p:spPr>
          <a:xfrm rot="10800000">
            <a:off x="11798163" y="5803579"/>
            <a:ext cx="7388722" cy="6398668"/>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a:ln>
            <a:noFill/>
          </a:ln>
        </p:spPr>
      </p:sp>
      <p:sp>
        <p:nvSpPr>
          <p:cNvPr id="174" name="Google Shape;174;p7"/>
          <p:cNvSpPr/>
          <p:nvPr/>
        </p:nvSpPr>
        <p:spPr>
          <a:xfrm rot="10800000">
            <a:off x="14388041" y="430705"/>
            <a:ext cx="5276948" cy="4569862"/>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a:ln>
            <a:noFill/>
          </a:ln>
        </p:spPr>
      </p:sp>
      <p:sp>
        <p:nvSpPr>
          <p:cNvPr id="175" name="Google Shape;175;p7"/>
          <p:cNvSpPr/>
          <p:nvPr/>
        </p:nvSpPr>
        <p:spPr>
          <a:xfrm>
            <a:off x="8839887" y="1698135"/>
            <a:ext cx="7957376" cy="6890729"/>
          </a:xfrm>
          <a:custGeom>
            <a:rect b="b" l="l" r="r" t="t"/>
            <a:pathLst>
              <a:path extrusionOk="0" h="3708400" w="4282440">
                <a:moveTo>
                  <a:pt x="3211830" y="0"/>
                </a:moveTo>
                <a:lnTo>
                  <a:pt x="1070610" y="0"/>
                </a:lnTo>
                <a:lnTo>
                  <a:pt x="0" y="1854200"/>
                </a:lnTo>
                <a:lnTo>
                  <a:pt x="1070610" y="3708400"/>
                </a:lnTo>
                <a:lnTo>
                  <a:pt x="3211830" y="3708400"/>
                </a:lnTo>
                <a:lnTo>
                  <a:pt x="4282440" y="1854200"/>
                </a:lnTo>
                <a:close/>
              </a:path>
            </a:pathLst>
          </a:custGeom>
          <a:blipFill rotWithShape="1">
            <a:blip r:embed="rId3">
              <a:alphaModFix/>
            </a:blip>
            <a:stretch>
              <a:fillRect b="0" l="0" r="-29892" t="0"/>
            </a:stretch>
          </a:blipFill>
          <a:ln>
            <a:noFill/>
          </a:ln>
        </p:spPr>
      </p:sp>
      <p:sp>
        <p:nvSpPr>
          <p:cNvPr id="176" name="Google Shape;176;p7"/>
          <p:cNvSpPr txBox="1"/>
          <p:nvPr/>
        </p:nvSpPr>
        <p:spPr>
          <a:xfrm>
            <a:off x="1028700" y="998574"/>
            <a:ext cx="5531827" cy="6473824"/>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1" lang="en-US" sz="8499">
                <a:solidFill>
                  <a:srgbClr val="000000"/>
                </a:solidFill>
                <a:latin typeface="Arial"/>
                <a:ea typeface="Arial"/>
                <a:cs typeface="Arial"/>
                <a:sym typeface="Arial"/>
              </a:rPr>
              <a:t>Giới Thiệu Các Khái Niệm Về Quản Lý Con Người</a:t>
            </a:r>
            <a:endParaRPr b="1" sz="8499">
              <a:solidFill>
                <a:srgbClr val="000000"/>
              </a:solidFill>
              <a:latin typeface="Arial"/>
              <a:ea typeface="Arial"/>
              <a:cs typeface="Arial"/>
              <a:sym typeface="Arial"/>
            </a:endParaRPr>
          </a:p>
        </p:txBody>
      </p:sp>
      <p:sp>
        <p:nvSpPr>
          <p:cNvPr id="177" name="Google Shape;177;p7">
            <a:hlinkClick action="ppaction://hlinksldjump" r:id="rId4"/>
          </p:cNvPr>
          <p:cNvSpPr txBox="1"/>
          <p:nvPr/>
        </p:nvSpPr>
        <p:spPr>
          <a:xfrm>
            <a:off x="1028700" y="8987156"/>
            <a:ext cx="5231327" cy="282963"/>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1700">
                <a:solidFill>
                  <a:srgbClr val="000000"/>
                </a:solidFill>
                <a:latin typeface="Arial"/>
                <a:ea typeface="Arial"/>
                <a:cs typeface="Arial"/>
                <a:sym typeface="Arial"/>
              </a:rPr>
              <a:t>Quay lại Trang Chương trình</a:t>
            </a:r>
            <a:endParaRPr b="1" sz="1700" u="sng">
              <a:solidFill>
                <a:srgbClr val="000000"/>
              </a:solidFill>
              <a:latin typeface="Arial"/>
              <a:ea typeface="Arial"/>
              <a:cs typeface="Arial"/>
              <a:sym typeface="Arial"/>
              <a:hlinkClick action="ppaction://hlinksldjump" r:id="rId5">
                <a:extLst>
                  <a:ext uri="{A12FA001-AC4F-418D-AE19-62706E023703}">
                    <ahyp:hlinkClr val="tx"/>
                  </a:ext>
                </a:extLst>
              </a:hlinkClick>
            </a:endParaRPr>
          </a:p>
        </p:txBody>
      </p:sp>
      <p:sp>
        <p:nvSpPr>
          <p:cNvPr id="178" name="Google Shape;178;p7"/>
          <p:cNvSpPr/>
          <p:nvPr/>
        </p:nvSpPr>
        <p:spPr>
          <a:xfrm rot="10800000">
            <a:off x="6647119" y="7356773"/>
            <a:ext cx="3801687" cy="3292279"/>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a:ln>
            <a:noFill/>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82" name="Shape 182"/>
        <p:cNvGrpSpPr/>
        <p:nvPr/>
      </p:nvGrpSpPr>
      <p:grpSpPr>
        <a:xfrm>
          <a:off x="0" y="0"/>
          <a:ext cx="0" cy="0"/>
          <a:chOff x="0" y="0"/>
          <a:chExt cx="0" cy="0"/>
        </a:xfrm>
      </p:grpSpPr>
      <p:cxnSp>
        <p:nvCxnSpPr>
          <p:cNvPr id="183" name="Google Shape;183;p8"/>
          <p:cNvCxnSpPr/>
          <p:nvPr/>
        </p:nvCxnSpPr>
        <p:spPr>
          <a:xfrm>
            <a:off x="1268572" y="8362981"/>
            <a:ext cx="17019428" cy="0"/>
          </a:xfrm>
          <a:prstGeom prst="straightConnector1">
            <a:avLst/>
          </a:prstGeom>
          <a:noFill/>
          <a:ln cap="rnd" cmpd="sng" w="19050">
            <a:solidFill>
              <a:srgbClr val="004651"/>
            </a:solidFill>
            <a:prstDash val="solid"/>
            <a:round/>
            <a:headEnd len="sm" w="sm" type="none"/>
            <a:tailEnd len="sm" w="sm" type="none"/>
          </a:ln>
        </p:spPr>
      </p:cxnSp>
      <p:grpSp>
        <p:nvGrpSpPr>
          <p:cNvPr id="184" name="Google Shape;184;p8"/>
          <p:cNvGrpSpPr/>
          <p:nvPr/>
        </p:nvGrpSpPr>
        <p:grpSpPr>
          <a:xfrm>
            <a:off x="1028700" y="5436320"/>
            <a:ext cx="3364925" cy="1518943"/>
            <a:chOff x="0" y="9525"/>
            <a:chExt cx="4486566" cy="2025256"/>
          </a:xfrm>
        </p:grpSpPr>
        <p:sp>
          <p:nvSpPr>
            <p:cNvPr id="185" name="Google Shape;185;p8"/>
            <p:cNvSpPr txBox="1"/>
            <p:nvPr/>
          </p:nvSpPr>
          <p:spPr>
            <a:xfrm>
              <a:off x="0" y="9525"/>
              <a:ext cx="4486566" cy="735244"/>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3600">
                  <a:solidFill>
                    <a:srgbClr val="00A181"/>
                  </a:solidFill>
                  <a:latin typeface="Arial"/>
                  <a:ea typeface="Arial"/>
                  <a:cs typeface="Arial"/>
                  <a:sym typeface="Arial"/>
                </a:rPr>
                <a:t>a</a:t>
              </a:r>
              <a:endParaRPr b="1" sz="3600">
                <a:solidFill>
                  <a:srgbClr val="00A181"/>
                </a:solidFill>
                <a:latin typeface="Arial"/>
                <a:ea typeface="Arial"/>
                <a:cs typeface="Arial"/>
                <a:sym typeface="Arial"/>
              </a:endParaRPr>
            </a:p>
          </p:txBody>
        </p:sp>
        <p:sp>
          <p:nvSpPr>
            <p:cNvPr id="186" name="Google Shape;186;p8"/>
            <p:cNvSpPr txBox="1"/>
            <p:nvPr/>
          </p:nvSpPr>
          <p:spPr>
            <a:xfrm>
              <a:off x="0" y="1074348"/>
              <a:ext cx="4486566" cy="960433"/>
            </a:xfrm>
            <a:prstGeom prst="rect">
              <a:avLst/>
            </a:prstGeom>
            <a:noFill/>
            <a:ln>
              <a:noFill/>
            </a:ln>
          </p:spPr>
          <p:txBody>
            <a:bodyPr anchorCtr="0" anchor="t" bIns="0" lIns="0" spcFirstLastPara="1" rIns="0" wrap="square" tIns="0">
              <a:spAutoFit/>
            </a:bodyPr>
            <a:lstStyle/>
            <a:p>
              <a:pPr indent="0" lvl="0" marL="0" marR="0" rtl="0" algn="ctr">
                <a:lnSpc>
                  <a:spcPct val="93333"/>
                </a:lnSpc>
                <a:spcBef>
                  <a:spcPts val="0"/>
                </a:spcBef>
                <a:spcAft>
                  <a:spcPts val="0"/>
                </a:spcAft>
                <a:buNone/>
              </a:pPr>
              <a:r>
                <a:rPr lang="en-US" sz="3000">
                  <a:solidFill>
                    <a:srgbClr val="000000"/>
                  </a:solidFill>
                  <a:latin typeface="Arial"/>
                  <a:ea typeface="Arial"/>
                  <a:cs typeface="Arial"/>
                  <a:sym typeface="Arial"/>
                </a:rPr>
                <a:t>Quản lý con người là gì?</a:t>
              </a:r>
              <a:endParaRPr sz="3000">
                <a:solidFill>
                  <a:srgbClr val="000000"/>
                </a:solidFill>
                <a:latin typeface="Arial"/>
                <a:ea typeface="Arial"/>
                <a:cs typeface="Arial"/>
                <a:sym typeface="Arial"/>
              </a:endParaRPr>
            </a:p>
          </p:txBody>
        </p:sp>
      </p:grpSp>
      <p:grpSp>
        <p:nvGrpSpPr>
          <p:cNvPr id="187" name="Google Shape;187;p8"/>
          <p:cNvGrpSpPr/>
          <p:nvPr/>
        </p:nvGrpSpPr>
        <p:grpSpPr>
          <a:xfrm>
            <a:off x="5317258" y="5436096"/>
            <a:ext cx="3364925" cy="1878238"/>
            <a:chOff x="0" y="9525"/>
            <a:chExt cx="4486566" cy="2504319"/>
          </a:xfrm>
        </p:grpSpPr>
        <p:sp>
          <p:nvSpPr>
            <p:cNvPr id="188" name="Google Shape;188;p8"/>
            <p:cNvSpPr txBox="1"/>
            <p:nvPr/>
          </p:nvSpPr>
          <p:spPr>
            <a:xfrm>
              <a:off x="0" y="9525"/>
              <a:ext cx="4486566" cy="735244"/>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3600">
                  <a:solidFill>
                    <a:srgbClr val="00A181"/>
                  </a:solidFill>
                  <a:latin typeface="Arial"/>
                  <a:ea typeface="Arial"/>
                  <a:cs typeface="Arial"/>
                  <a:sym typeface="Arial"/>
                </a:rPr>
                <a:t>b</a:t>
              </a:r>
              <a:endParaRPr b="1" sz="3600">
                <a:solidFill>
                  <a:srgbClr val="00A181"/>
                </a:solidFill>
                <a:latin typeface="Arial"/>
                <a:ea typeface="Arial"/>
                <a:cs typeface="Arial"/>
                <a:sym typeface="Arial"/>
              </a:endParaRPr>
            </a:p>
          </p:txBody>
        </p:sp>
        <p:sp>
          <p:nvSpPr>
            <p:cNvPr id="189" name="Google Shape;189;p8"/>
            <p:cNvSpPr txBox="1"/>
            <p:nvPr/>
          </p:nvSpPr>
          <p:spPr>
            <a:xfrm>
              <a:off x="0" y="1074646"/>
              <a:ext cx="4486566" cy="1439198"/>
            </a:xfrm>
            <a:prstGeom prst="rect">
              <a:avLst/>
            </a:prstGeom>
            <a:noFill/>
            <a:ln>
              <a:noFill/>
            </a:ln>
          </p:spPr>
          <p:txBody>
            <a:bodyPr anchorCtr="0" anchor="t" bIns="0" lIns="0" spcFirstLastPara="1" rIns="0" wrap="square" tIns="0">
              <a:spAutoFit/>
            </a:bodyPr>
            <a:lstStyle/>
            <a:p>
              <a:pPr indent="0" lvl="0" marL="0" marR="0" rtl="0" algn="ctr">
                <a:lnSpc>
                  <a:spcPct val="93333"/>
                </a:lnSpc>
                <a:spcBef>
                  <a:spcPts val="0"/>
                </a:spcBef>
                <a:spcAft>
                  <a:spcPts val="0"/>
                </a:spcAft>
                <a:buNone/>
              </a:pPr>
              <a:r>
                <a:rPr lang="en-US" sz="3000">
                  <a:solidFill>
                    <a:srgbClr val="000000"/>
                  </a:solidFill>
                  <a:latin typeface="Arial"/>
                  <a:ea typeface="Arial"/>
                  <a:cs typeface="Arial"/>
                  <a:sym typeface="Arial"/>
                </a:rPr>
                <a:t>Vai trò của người quản lý trong quản lý con người</a:t>
              </a:r>
              <a:endParaRPr sz="3000">
                <a:solidFill>
                  <a:srgbClr val="000000"/>
                </a:solidFill>
                <a:latin typeface="Arial"/>
                <a:ea typeface="Arial"/>
                <a:cs typeface="Arial"/>
                <a:sym typeface="Arial"/>
              </a:endParaRPr>
            </a:p>
          </p:txBody>
        </p:sp>
      </p:grpSp>
      <p:grpSp>
        <p:nvGrpSpPr>
          <p:cNvPr id="190" name="Google Shape;190;p8"/>
          <p:cNvGrpSpPr/>
          <p:nvPr/>
        </p:nvGrpSpPr>
        <p:grpSpPr>
          <a:xfrm>
            <a:off x="13894375" y="5436096"/>
            <a:ext cx="3364925" cy="1878238"/>
            <a:chOff x="0" y="9525"/>
            <a:chExt cx="4486566" cy="2504319"/>
          </a:xfrm>
        </p:grpSpPr>
        <p:sp>
          <p:nvSpPr>
            <p:cNvPr id="191" name="Google Shape;191;p8"/>
            <p:cNvSpPr txBox="1"/>
            <p:nvPr/>
          </p:nvSpPr>
          <p:spPr>
            <a:xfrm>
              <a:off x="0" y="9525"/>
              <a:ext cx="4486566" cy="735244"/>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3600">
                  <a:solidFill>
                    <a:srgbClr val="00A181"/>
                  </a:solidFill>
                  <a:latin typeface="Arial"/>
                  <a:ea typeface="Arial"/>
                  <a:cs typeface="Arial"/>
                  <a:sym typeface="Arial"/>
                </a:rPr>
                <a:t>d</a:t>
              </a:r>
              <a:endParaRPr b="1" sz="3600">
                <a:solidFill>
                  <a:srgbClr val="00A181"/>
                </a:solidFill>
                <a:latin typeface="Arial"/>
                <a:ea typeface="Arial"/>
                <a:cs typeface="Arial"/>
                <a:sym typeface="Arial"/>
              </a:endParaRPr>
            </a:p>
          </p:txBody>
        </p:sp>
        <p:sp>
          <p:nvSpPr>
            <p:cNvPr id="192" name="Google Shape;192;p8"/>
            <p:cNvSpPr txBox="1"/>
            <p:nvPr/>
          </p:nvSpPr>
          <p:spPr>
            <a:xfrm>
              <a:off x="0" y="1074646"/>
              <a:ext cx="4486566" cy="1439198"/>
            </a:xfrm>
            <a:prstGeom prst="rect">
              <a:avLst/>
            </a:prstGeom>
            <a:noFill/>
            <a:ln>
              <a:noFill/>
            </a:ln>
          </p:spPr>
          <p:txBody>
            <a:bodyPr anchorCtr="0" anchor="t" bIns="0" lIns="0" spcFirstLastPara="1" rIns="0" wrap="square" tIns="0">
              <a:spAutoFit/>
            </a:bodyPr>
            <a:lstStyle/>
            <a:p>
              <a:pPr indent="0" lvl="0" marL="0" marR="0" rtl="0" algn="ctr">
                <a:lnSpc>
                  <a:spcPct val="93333"/>
                </a:lnSpc>
                <a:spcBef>
                  <a:spcPts val="0"/>
                </a:spcBef>
                <a:spcAft>
                  <a:spcPts val="0"/>
                </a:spcAft>
                <a:buNone/>
              </a:pPr>
              <a:r>
                <a:rPr lang="en-US" sz="3000">
                  <a:solidFill>
                    <a:srgbClr val="000000"/>
                  </a:solidFill>
                  <a:latin typeface="Arial"/>
                  <a:ea typeface="Arial"/>
                  <a:cs typeface="Arial"/>
                  <a:sym typeface="Arial"/>
                </a:rPr>
                <a:t>Những kỹ năng cần có của người quản lý</a:t>
              </a:r>
              <a:endParaRPr sz="3000">
                <a:solidFill>
                  <a:srgbClr val="000000"/>
                </a:solidFill>
                <a:latin typeface="Arial"/>
                <a:ea typeface="Arial"/>
                <a:cs typeface="Arial"/>
                <a:sym typeface="Arial"/>
              </a:endParaRPr>
            </a:p>
          </p:txBody>
        </p:sp>
      </p:grpSp>
      <p:grpSp>
        <p:nvGrpSpPr>
          <p:cNvPr id="193" name="Google Shape;193;p8"/>
          <p:cNvGrpSpPr/>
          <p:nvPr/>
        </p:nvGrpSpPr>
        <p:grpSpPr>
          <a:xfrm>
            <a:off x="9605817" y="5436096"/>
            <a:ext cx="3364925" cy="1519165"/>
            <a:chOff x="0" y="9525"/>
            <a:chExt cx="4486566" cy="2025555"/>
          </a:xfrm>
        </p:grpSpPr>
        <p:sp>
          <p:nvSpPr>
            <p:cNvPr id="194" name="Google Shape;194;p8"/>
            <p:cNvSpPr txBox="1"/>
            <p:nvPr/>
          </p:nvSpPr>
          <p:spPr>
            <a:xfrm>
              <a:off x="0" y="9525"/>
              <a:ext cx="4486566" cy="735244"/>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3600">
                  <a:solidFill>
                    <a:srgbClr val="00A181"/>
                  </a:solidFill>
                  <a:latin typeface="Arial"/>
                  <a:ea typeface="Arial"/>
                  <a:cs typeface="Arial"/>
                  <a:sym typeface="Arial"/>
                </a:rPr>
                <a:t>c</a:t>
              </a:r>
              <a:endParaRPr b="1" sz="3600">
                <a:solidFill>
                  <a:srgbClr val="00A181"/>
                </a:solidFill>
                <a:latin typeface="Arial"/>
                <a:ea typeface="Arial"/>
                <a:cs typeface="Arial"/>
                <a:sym typeface="Arial"/>
              </a:endParaRPr>
            </a:p>
          </p:txBody>
        </p:sp>
        <p:sp>
          <p:nvSpPr>
            <p:cNvPr id="195" name="Google Shape;195;p8"/>
            <p:cNvSpPr txBox="1"/>
            <p:nvPr/>
          </p:nvSpPr>
          <p:spPr>
            <a:xfrm>
              <a:off x="0" y="1074646"/>
              <a:ext cx="4486566" cy="960434"/>
            </a:xfrm>
            <a:prstGeom prst="rect">
              <a:avLst/>
            </a:prstGeom>
            <a:noFill/>
            <a:ln>
              <a:noFill/>
            </a:ln>
          </p:spPr>
          <p:txBody>
            <a:bodyPr anchorCtr="0" anchor="t" bIns="0" lIns="0" spcFirstLastPara="1" rIns="0" wrap="square" tIns="0">
              <a:spAutoFit/>
            </a:bodyPr>
            <a:lstStyle/>
            <a:p>
              <a:pPr indent="0" lvl="0" marL="0" marR="0" rtl="0" algn="ctr">
                <a:lnSpc>
                  <a:spcPct val="93333"/>
                </a:lnSpc>
                <a:spcBef>
                  <a:spcPts val="0"/>
                </a:spcBef>
                <a:spcAft>
                  <a:spcPts val="0"/>
                </a:spcAft>
                <a:buNone/>
              </a:pPr>
              <a:r>
                <a:rPr lang="en-US" sz="3000">
                  <a:solidFill>
                    <a:srgbClr val="000000"/>
                  </a:solidFill>
                  <a:latin typeface="Arial"/>
                  <a:ea typeface="Arial"/>
                  <a:cs typeface="Arial"/>
                  <a:sym typeface="Arial"/>
                </a:rPr>
                <a:t>Nguyên tắc trong quản lý con người</a:t>
              </a:r>
              <a:endParaRPr sz="3000">
                <a:solidFill>
                  <a:srgbClr val="000000"/>
                </a:solidFill>
                <a:latin typeface="Arial"/>
                <a:ea typeface="Arial"/>
                <a:cs typeface="Arial"/>
                <a:sym typeface="Arial"/>
              </a:endParaRPr>
            </a:p>
          </p:txBody>
        </p:sp>
      </p:grpSp>
      <p:sp>
        <p:nvSpPr>
          <p:cNvPr id="196" name="Google Shape;196;p8"/>
          <p:cNvSpPr txBox="1"/>
          <p:nvPr/>
        </p:nvSpPr>
        <p:spPr>
          <a:xfrm>
            <a:off x="1028700" y="1038225"/>
            <a:ext cx="5699080" cy="2549672"/>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1" lang="en-US" sz="8499">
                <a:solidFill>
                  <a:srgbClr val="000000"/>
                </a:solidFill>
                <a:latin typeface="Arial"/>
                <a:ea typeface="Arial"/>
                <a:cs typeface="Arial"/>
                <a:sym typeface="Arial"/>
              </a:rPr>
              <a:t>Các khái niệm</a:t>
            </a:r>
            <a:endParaRPr b="1" sz="8499">
              <a:solidFill>
                <a:srgbClr val="000000"/>
              </a:solidFill>
              <a:latin typeface="Arial"/>
              <a:ea typeface="Arial"/>
              <a:cs typeface="Arial"/>
              <a:sym typeface="Arial"/>
            </a:endParaRPr>
          </a:p>
        </p:txBody>
      </p:sp>
      <p:sp>
        <p:nvSpPr>
          <p:cNvPr id="197" name="Google Shape;197;p8"/>
          <p:cNvSpPr/>
          <p:nvPr/>
        </p:nvSpPr>
        <p:spPr>
          <a:xfrm>
            <a:off x="2521060" y="8198352"/>
            <a:ext cx="380203" cy="329258"/>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a:ln>
            <a:noFill/>
          </a:ln>
        </p:spPr>
      </p:sp>
      <p:sp>
        <p:nvSpPr>
          <p:cNvPr id="198" name="Google Shape;198;p8"/>
          <p:cNvSpPr/>
          <p:nvPr/>
        </p:nvSpPr>
        <p:spPr>
          <a:xfrm>
            <a:off x="6809618" y="8198352"/>
            <a:ext cx="380203" cy="329258"/>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a:ln>
            <a:noFill/>
          </a:ln>
        </p:spPr>
      </p:sp>
      <p:sp>
        <p:nvSpPr>
          <p:cNvPr id="199" name="Google Shape;199;p8"/>
          <p:cNvSpPr/>
          <p:nvPr/>
        </p:nvSpPr>
        <p:spPr>
          <a:xfrm>
            <a:off x="11098177" y="8198352"/>
            <a:ext cx="380203" cy="329258"/>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a:ln>
            <a:noFill/>
          </a:ln>
        </p:spPr>
      </p:sp>
      <p:sp>
        <p:nvSpPr>
          <p:cNvPr id="200" name="Google Shape;200;p8"/>
          <p:cNvSpPr/>
          <p:nvPr/>
        </p:nvSpPr>
        <p:spPr>
          <a:xfrm>
            <a:off x="15535227" y="8198352"/>
            <a:ext cx="380203" cy="329258"/>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a:ln>
            <a:noFill/>
          </a:ln>
        </p:spPr>
      </p:sp>
      <p:sp>
        <p:nvSpPr>
          <p:cNvPr id="201" name="Google Shape;201;p8"/>
          <p:cNvSpPr/>
          <p:nvPr/>
        </p:nvSpPr>
        <p:spPr>
          <a:xfrm>
            <a:off x="16799111" y="2687862"/>
            <a:ext cx="2977778" cy="2578770"/>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a:ln>
            <a:noFill/>
          </a:ln>
        </p:spPr>
      </p:sp>
      <p:sp>
        <p:nvSpPr>
          <p:cNvPr id="202" name="Google Shape;202;p8"/>
          <p:cNvSpPr/>
          <p:nvPr/>
        </p:nvSpPr>
        <p:spPr>
          <a:xfrm>
            <a:off x="13660090" y="-135282"/>
            <a:ext cx="4201515" cy="3638531"/>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a:ln>
            <a:noFill/>
          </a:ln>
        </p:spPr>
      </p:sp>
      <p:sp>
        <p:nvSpPr>
          <p:cNvPr id="203" name="Google Shape;203;p8"/>
          <p:cNvSpPr/>
          <p:nvPr/>
        </p:nvSpPr>
        <p:spPr>
          <a:xfrm>
            <a:off x="13243939" y="-956153"/>
            <a:ext cx="2481390" cy="2148895"/>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208" name="Shape 208"/>
        <p:cNvGrpSpPr/>
        <p:nvPr/>
      </p:nvGrpSpPr>
      <p:grpSpPr>
        <a:xfrm>
          <a:off x="0" y="0"/>
          <a:ext cx="0" cy="0"/>
          <a:chOff x="0" y="0"/>
          <a:chExt cx="0" cy="0"/>
        </a:xfrm>
      </p:grpSpPr>
      <p:sp>
        <p:nvSpPr>
          <p:cNvPr id="209" name="Google Shape;209;p9"/>
          <p:cNvSpPr txBox="1"/>
          <p:nvPr/>
        </p:nvSpPr>
        <p:spPr>
          <a:xfrm>
            <a:off x="1028700" y="1038225"/>
            <a:ext cx="10477500" cy="2549672"/>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1" lang="en-US" sz="8499">
                <a:solidFill>
                  <a:srgbClr val="000000"/>
                </a:solidFill>
                <a:latin typeface="Arial"/>
                <a:ea typeface="Arial"/>
                <a:cs typeface="Arial"/>
                <a:sym typeface="Arial"/>
              </a:rPr>
              <a:t>a. Quản lý con người là gì?</a:t>
            </a:r>
            <a:endParaRPr b="1" sz="8499">
              <a:solidFill>
                <a:srgbClr val="000000"/>
              </a:solidFill>
              <a:latin typeface="Arial"/>
              <a:ea typeface="Arial"/>
              <a:cs typeface="Arial"/>
              <a:sym typeface="Arial"/>
            </a:endParaRPr>
          </a:p>
        </p:txBody>
      </p:sp>
      <p:sp>
        <p:nvSpPr>
          <p:cNvPr id="210" name="Google Shape;210;p9"/>
          <p:cNvSpPr/>
          <p:nvPr/>
        </p:nvSpPr>
        <p:spPr>
          <a:xfrm>
            <a:off x="16799111" y="2687862"/>
            <a:ext cx="2977778" cy="2578770"/>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a:ln>
            <a:noFill/>
          </a:ln>
        </p:spPr>
      </p:sp>
      <p:sp>
        <p:nvSpPr>
          <p:cNvPr id="211" name="Google Shape;211;p9"/>
          <p:cNvSpPr/>
          <p:nvPr/>
        </p:nvSpPr>
        <p:spPr>
          <a:xfrm>
            <a:off x="13660090" y="-135282"/>
            <a:ext cx="4201515" cy="3638531"/>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a:ln>
            <a:noFill/>
          </a:ln>
        </p:spPr>
      </p:sp>
      <p:sp>
        <p:nvSpPr>
          <p:cNvPr id="212" name="Google Shape;212;p9"/>
          <p:cNvSpPr/>
          <p:nvPr/>
        </p:nvSpPr>
        <p:spPr>
          <a:xfrm>
            <a:off x="13243939" y="-956153"/>
            <a:ext cx="2481390" cy="2148895"/>
          </a:xfrm>
          <a:custGeom>
            <a:rect b="b" l="l" r="r" t="t"/>
            <a:pathLst>
              <a:path extrusionOk="0"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a:ln>
            <a:noFill/>
          </a:ln>
        </p:spPr>
      </p:sp>
      <p:sp>
        <p:nvSpPr>
          <p:cNvPr id="213" name="Google Shape;213;p9"/>
          <p:cNvSpPr txBox="1"/>
          <p:nvPr/>
        </p:nvSpPr>
        <p:spPr>
          <a:xfrm>
            <a:off x="1447800" y="4254813"/>
            <a:ext cx="15392400" cy="4888582"/>
          </a:xfrm>
          <a:prstGeom prst="rect">
            <a:avLst/>
          </a:prstGeom>
          <a:noFill/>
          <a:ln>
            <a:noFill/>
          </a:ln>
        </p:spPr>
        <p:txBody>
          <a:bodyPr anchorCtr="0" anchor="t" bIns="0" lIns="0" spcFirstLastPara="1" rIns="0" wrap="square" tIns="0">
            <a:spAutoFit/>
          </a:bodyPr>
          <a:lstStyle/>
          <a:p>
            <a:pPr indent="0" lvl="0" marL="0" marR="0" rtl="0" algn="just">
              <a:lnSpc>
                <a:spcPct val="150000"/>
              </a:lnSpc>
              <a:spcBef>
                <a:spcPts val="0"/>
              </a:spcBef>
              <a:spcAft>
                <a:spcPts val="0"/>
              </a:spcAft>
              <a:buNone/>
            </a:pPr>
            <a:r>
              <a:rPr lang="en-US" sz="3600">
                <a:solidFill>
                  <a:srgbClr val="000000"/>
                </a:solidFill>
                <a:latin typeface="Arial"/>
                <a:ea typeface="Arial"/>
                <a:cs typeface="Arial"/>
                <a:sym typeface="Arial"/>
              </a:rPr>
              <a:t>Quản lý con người là :</a:t>
            </a:r>
            <a:endParaRPr/>
          </a:p>
          <a:p>
            <a:pPr indent="0" lvl="0" marL="0" marR="0" rtl="0" algn="just">
              <a:lnSpc>
                <a:spcPct val="150000"/>
              </a:lnSpc>
              <a:spcBef>
                <a:spcPts val="0"/>
              </a:spcBef>
              <a:spcAft>
                <a:spcPts val="0"/>
              </a:spcAft>
              <a:buNone/>
            </a:pPr>
            <a:r>
              <a:rPr lang="en-US" sz="3600">
                <a:solidFill>
                  <a:srgbClr val="000000"/>
                </a:solidFill>
                <a:latin typeface="Arial"/>
                <a:ea typeface="Arial"/>
                <a:cs typeface="Arial"/>
                <a:sym typeface="Arial"/>
              </a:rPr>
              <a:t>- Sự bồi dưỡng, đào tạo con người, đảm bảo sự hài hòa và chấp thuận giữa các nguyện vọng, lợi ích của cá nhân và tổ chức. </a:t>
            </a:r>
            <a:endParaRPr/>
          </a:p>
          <a:p>
            <a:pPr indent="0" lvl="0" marL="0" marR="0" rtl="0" algn="just">
              <a:lnSpc>
                <a:spcPct val="150000"/>
              </a:lnSpc>
              <a:spcBef>
                <a:spcPts val="0"/>
              </a:spcBef>
              <a:spcAft>
                <a:spcPts val="0"/>
              </a:spcAft>
              <a:buNone/>
            </a:pPr>
            <a:r>
              <a:rPr lang="en-US" sz="3600">
                <a:solidFill>
                  <a:srgbClr val="000000"/>
                </a:solidFill>
                <a:latin typeface="Arial"/>
                <a:ea typeface="Arial"/>
                <a:cs typeface="Arial"/>
                <a:sym typeface="Arial"/>
              </a:rPr>
              <a:t>- Xác định đúng đắn vị trí của cá nhân cụ thể nào đó trong một tổ chức.</a:t>
            </a:r>
            <a:endParaRPr/>
          </a:p>
          <a:p>
            <a:pPr indent="0" lvl="0" marL="0" marR="0" rtl="0" algn="just">
              <a:lnSpc>
                <a:spcPct val="150000"/>
              </a:lnSpc>
              <a:spcBef>
                <a:spcPts val="0"/>
              </a:spcBef>
              <a:spcAft>
                <a:spcPts val="0"/>
              </a:spcAft>
              <a:buNone/>
            </a:pPr>
            <a:r>
              <a:rPr lang="en-US" sz="3600">
                <a:solidFill>
                  <a:srgbClr val="000000"/>
                </a:solidFill>
                <a:latin typeface="Arial"/>
                <a:ea typeface="Arial"/>
                <a:cs typeface="Arial"/>
                <a:sym typeface="Arial"/>
              </a:rPr>
              <a:t>- Cũng có nghĩa là tạo điều kiện thuận lợi để giúp con người thực hiện tốt vai trò và nghĩa vụ của  mình đối với nhiệm vụ được giao.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