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93">
          <p15:clr>
            <a:srgbClr val="A4A3A4"/>
          </p15:clr>
        </p15:guide>
        <p15:guide id="2" pos="2880">
          <p15:clr>
            <a:srgbClr val="A4A3A4"/>
          </p15:clr>
        </p15:guide>
      </p15:sldGuideLst>
    </p:ext>
    <p:ext uri="http://customooxmlschemas.google.com/">
      <go:slidesCustomData xmlns:go="http://customooxmlschemas.google.com/" r:id="rId24" roundtripDataSignature="AMtx7mjnqDDYGbyykEIeYcodKoLSWL2L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93"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Kết nối nhà cung cấp dịch vụ cần bảo đảm hệ thống đáp </a:t>
            </a:r>
            <a:r>
              <a:rPr lang="en-US" sz="1200">
                <a:solidFill>
                  <a:schemeClr val="dk1"/>
                </a:solidFill>
                <a:latin typeface="Arial"/>
                <a:ea typeface="Arial"/>
                <a:cs typeface="Arial"/>
                <a:sym typeface="Arial"/>
              </a:rPr>
              <a:t> </a:t>
            </a:r>
            <a:r>
              <a:rPr lang="en-US" sz="1200">
                <a:solidFill>
                  <a:schemeClr val="dk1"/>
                </a:solidFill>
                <a:latin typeface="Calibri"/>
                <a:ea typeface="Calibri"/>
                <a:cs typeface="Calibri"/>
                <a:sym typeface="Calibri"/>
              </a:rPr>
              <a:t>ứng phương án kết nối,</a:t>
            </a:r>
            <a:r>
              <a:rPr lang="en-US" sz="1200">
                <a:solidFill>
                  <a:schemeClr val="dk1"/>
                </a:solidFill>
                <a:latin typeface="Arial"/>
                <a:ea typeface="Arial"/>
                <a:cs typeface="Arial"/>
                <a:sym typeface="Arial"/>
              </a:rPr>
              <a:t> </a:t>
            </a:r>
            <a:r>
              <a:rPr lang="en-US" sz="1200">
                <a:solidFill>
                  <a:schemeClr val="dk1"/>
                </a:solidFill>
                <a:latin typeface="Calibri"/>
                <a:ea typeface="Calibri"/>
                <a:cs typeface="Calibri"/>
                <a:sym typeface="Calibri"/>
              </a:rPr>
              <a:t>phù hợp với</a:t>
            </a:r>
            <a:r>
              <a:rPr lang="en-US" sz="1200">
                <a:solidFill>
                  <a:schemeClr val="dk1"/>
                </a:solidFill>
                <a:latin typeface="Arial"/>
                <a:ea typeface="Arial"/>
                <a:cs typeface="Arial"/>
                <a:sym typeface="Arial"/>
              </a:rPr>
              <a:t> </a:t>
            </a:r>
            <a:r>
              <a:rPr lang="en-US" sz="1200">
                <a:solidFill>
                  <a:schemeClr val="dk1"/>
                </a:solidFill>
                <a:latin typeface="Calibri"/>
                <a:ea typeface="Calibri"/>
                <a:cs typeface="Calibri"/>
                <a:sym typeface="Calibri"/>
              </a:rPr>
              <a:t>ứng dụng công nghệ thông tin của bên </a:t>
            </a:r>
            <a:r>
              <a:rPr lang="en-US" sz="1200">
                <a:solidFill>
                  <a:schemeClr val="dk1"/>
                </a:solidFill>
                <a:latin typeface="Arial"/>
                <a:ea typeface="Arial"/>
                <a:cs typeface="Arial"/>
                <a:sym typeface="Arial"/>
              </a:rPr>
              <a:t>sử dụng.</a:t>
            </a:r>
            <a:endParaRPr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Tích hợp giám sát hệ thống có khả năng tích hợp các hệ thống theo dõi, giám sát</a:t>
            </a:r>
            <a:endParaRPr/>
          </a:p>
          <a:p>
            <a:pPr indent="0" lvl="0" marL="0" rtl="0" algn="l">
              <a:lnSpc>
                <a:spcPct val="100000"/>
              </a:lnSpc>
              <a:spcBef>
                <a:spcPts val="0"/>
              </a:spcBef>
              <a:spcAft>
                <a:spcPts val="0"/>
              </a:spcAft>
              <a:buSzPts val="1400"/>
              <a:buNone/>
            </a:pPr>
            <a:r>
              <a:t/>
            </a:r>
            <a:endParaRPr/>
          </a:p>
        </p:txBody>
      </p:sp>
      <p:sp>
        <p:nvSpPr>
          <p:cNvPr id="191" name="Google Shape;19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latin typeface="Calibri"/>
                <a:ea typeface="Calibri"/>
                <a:cs typeface="Calibri"/>
                <a:sym typeface="Calibri"/>
              </a:rPr>
              <a:t>+ </a:t>
            </a:r>
            <a:r>
              <a:rPr b="1" lang="en-US" sz="1200">
                <a:solidFill>
                  <a:schemeClr val="dk1"/>
                </a:solidFill>
                <a:latin typeface="Calibri"/>
                <a:ea typeface="Calibri"/>
                <a:cs typeface="Calibri"/>
                <a:sym typeface="Calibri"/>
              </a:rPr>
              <a:t>Khả năng phân tích sự cố</a:t>
            </a:r>
            <a:r>
              <a:rPr lang="en-US" sz="1200">
                <a:solidFill>
                  <a:schemeClr val="dk1"/>
                </a:solidFill>
                <a:latin typeface="Calibri"/>
                <a:ea typeface="Calibri"/>
                <a:cs typeface="Calibri"/>
                <a:sym typeface="Calibri"/>
              </a:rPr>
              <a:t>: trường hợp dịch vụ công nghệ gặp sự cố trong quá trình sử dụng, nhà cung cấp dịch vụ phải đưa ra các thông báo nguyên nhân, xác định thành phần </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(module) gây ra sự cố. Giúp cho người quản trị/người sử dụng có thể hiểu, phân tích, phối hợp giải quyết sự cố.</a:t>
            </a:r>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r>
              <a:rPr b="1" lang="en-US" sz="1200">
                <a:solidFill>
                  <a:schemeClr val="dk1"/>
                </a:solidFill>
                <a:latin typeface="Calibri"/>
                <a:ea typeface="Calibri"/>
                <a:cs typeface="Calibri"/>
                <a:sym typeface="Calibri"/>
              </a:rPr>
              <a:t>Khả năng thay thế linh hoạt</a:t>
            </a:r>
            <a:r>
              <a:rPr lang="en-US" sz="1200">
                <a:solidFill>
                  <a:schemeClr val="dk1"/>
                </a:solidFill>
                <a:latin typeface="Calibri"/>
                <a:ea typeface="Calibri"/>
                <a:cs typeface="Calibri"/>
                <a:sym typeface="Calibri"/>
              </a:rPr>
              <a:t>:</a:t>
            </a:r>
            <a:r>
              <a:rPr lang="en-US" sz="1200">
                <a:solidFill>
                  <a:schemeClr val="dk1"/>
                </a:solidFill>
                <a:latin typeface="Arial"/>
                <a:ea typeface="Arial"/>
                <a:cs typeface="Arial"/>
                <a:sym typeface="Arial"/>
              </a:rPr>
              <a:t> </a:t>
            </a:r>
            <a:r>
              <a:rPr lang="en-US" sz="1200">
                <a:solidFill>
                  <a:schemeClr val="dk1"/>
                </a:solidFill>
                <a:latin typeface="Calibri"/>
                <a:ea typeface="Calibri"/>
                <a:cs typeface="Calibri"/>
                <a:sym typeface="Calibri"/>
              </a:rPr>
              <a:t>phần cứng đảm bảo hoạt động của dịch vụ công nghệ thông tin thay thế mà không làm ảnh hưởng đến hoạt động và chất lượng cung cấp dịch vụ.</a:t>
            </a:r>
            <a:r>
              <a:rPr lang="en-US" sz="1200">
                <a:solidFill>
                  <a:schemeClr val="dk1"/>
                </a:solidFill>
                <a:latin typeface="Arial"/>
                <a:ea typeface="Arial"/>
                <a:cs typeface="Arial"/>
                <a:sym typeface="Arial"/>
              </a:rPr>
              <a:t>  </a:t>
            </a:r>
            <a:r>
              <a:rPr lang="en-US" sz="1200">
                <a:solidFill>
                  <a:schemeClr val="dk1"/>
                </a:solidFill>
                <a:latin typeface="Calibri"/>
                <a:ea typeface="Calibri"/>
                <a:cs typeface="Calibri"/>
                <a:sym typeface="Calibri"/>
              </a:rPr>
              <a:t> Đối với phần mềm, phải có khả năng nâng cấp phiên bản hiện tại lên phiên bản mới nhất </a:t>
            </a:r>
            <a:r>
              <a:rPr lang="en-US" sz="1200">
                <a:solidFill>
                  <a:schemeClr val="dk1"/>
                </a:solidFill>
                <a:latin typeface="Arial"/>
                <a:ea typeface="Arial"/>
                <a:cs typeface="Arial"/>
                <a:sym typeface="Arial"/>
              </a:rPr>
              <a:t>  </a:t>
            </a:r>
            <a:r>
              <a:rPr lang="en-US" sz="1200">
                <a:solidFill>
                  <a:schemeClr val="dk1"/>
                </a:solidFill>
                <a:latin typeface="Calibri"/>
                <a:ea typeface="Calibri"/>
                <a:cs typeface="Calibri"/>
                <a:sym typeface="Calibri"/>
              </a:rPr>
              <a:t>hoạt thay thế bằng phiên bản phần mềm khác mà không làm ảnh hưởng đến dữ liệu, chất</a:t>
            </a:r>
            <a:r>
              <a:rPr lang="en-US" sz="1200">
                <a:solidFill>
                  <a:schemeClr val="dk1"/>
                </a:solidFill>
                <a:latin typeface="Arial"/>
                <a:ea typeface="Arial"/>
                <a:cs typeface="Arial"/>
                <a:sym typeface="Arial"/>
              </a:rPr>
              <a:t> </a:t>
            </a:r>
            <a:r>
              <a:rPr lang="en-US" sz="1200">
                <a:solidFill>
                  <a:schemeClr val="dk1"/>
                </a:solidFill>
                <a:latin typeface="Calibri"/>
                <a:ea typeface="Calibri"/>
                <a:cs typeface="Calibri"/>
                <a:sym typeface="Calibri"/>
              </a:rPr>
              <a:t> lượng dịch vụ cung cấp.</a:t>
            </a:r>
            <a:endParaRPr/>
          </a:p>
          <a:p>
            <a:pPr indent="0" lvl="0" marL="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r>
              <a:rPr b="1" lang="en-US" sz="1200">
                <a:solidFill>
                  <a:schemeClr val="dk1"/>
                </a:solidFill>
                <a:latin typeface="Calibri"/>
                <a:ea typeface="Calibri"/>
                <a:cs typeface="Calibri"/>
                <a:sym typeface="Calibri"/>
              </a:rPr>
              <a:t>Khả năng dự báo sự cố</a:t>
            </a:r>
            <a:r>
              <a:rPr lang="en-US" sz="1200">
                <a:solidFill>
                  <a:schemeClr val="dk1"/>
                </a:solidFill>
                <a:latin typeface="Calibri"/>
                <a:ea typeface="Calibri"/>
                <a:cs typeface="Calibri"/>
                <a:sym typeface="Calibri"/>
              </a:rPr>
              <a:t>: nhà cung cấp dịch vụ phải cung cấp các thông tin cảnh báo </a:t>
            </a:r>
            <a:r>
              <a:rPr lang="en-US" sz="1200">
                <a:solidFill>
                  <a:schemeClr val="dk1"/>
                </a:solidFill>
                <a:latin typeface="Arial"/>
                <a:ea typeface="Arial"/>
                <a:cs typeface="Arial"/>
                <a:sym typeface="Arial"/>
              </a:rPr>
              <a:t>   </a:t>
            </a:r>
            <a:r>
              <a:rPr lang="en-US" sz="1200">
                <a:solidFill>
                  <a:schemeClr val="dk1"/>
                </a:solidFill>
                <a:latin typeface="Calibri"/>
                <a:ea typeface="Calibri"/>
                <a:cs typeface="Calibri"/>
                <a:sym typeface="Calibri"/>
              </a:rPr>
              <a:t>hoặc có các phương thức kiểm tra, giám sát tình trạng vận hành của hệ thống, từ đó bên </a:t>
            </a:r>
            <a:r>
              <a:rPr lang="en-US" sz="1200">
                <a:solidFill>
                  <a:schemeClr val="dk1"/>
                </a:solidFill>
                <a:latin typeface="Arial"/>
                <a:ea typeface="Arial"/>
                <a:cs typeface="Arial"/>
                <a:sym typeface="Arial"/>
              </a:rPr>
              <a:t>   </a:t>
            </a:r>
            <a:r>
              <a:rPr lang="en-US" sz="1200">
                <a:solidFill>
                  <a:schemeClr val="dk1"/>
                </a:solidFill>
                <a:latin typeface="Calibri"/>
                <a:ea typeface="Calibri"/>
                <a:cs typeface="Calibri"/>
                <a:sym typeface="Calibri"/>
              </a:rPr>
              <a:t>thuê dịch vụ có thể thường xuyên giám sát kiểm tra để dự báo sự cố và đề xuất phương án phòng, tránh</a:t>
            </a:r>
            <a:r>
              <a:rPr lang="en-US" sz="1200">
                <a:solidFill>
                  <a:schemeClr val="dk1"/>
                </a:solidFill>
                <a:latin typeface="Arial"/>
                <a:ea typeface="Arial"/>
                <a:cs typeface="Arial"/>
                <a:sym typeface="Arial"/>
              </a:rPr>
              <a:t>.</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a:p>
        </p:txBody>
      </p:sp>
      <p:sp>
        <p:nvSpPr>
          <p:cNvPr id="205" name="Google Shape;20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Clr>
                <a:schemeClr val="dk1"/>
              </a:buClr>
              <a:buSzPts val="1200"/>
              <a:buFont typeface="Noto Sans Symbols"/>
              <a:buChar char="❑"/>
            </a:pPr>
            <a:r>
              <a:rPr b="1" lang="en-US" sz="1200">
                <a:solidFill>
                  <a:schemeClr val="dk1"/>
                </a:solidFill>
                <a:latin typeface="Arial"/>
                <a:ea typeface="Arial"/>
                <a:cs typeface="Arial"/>
                <a:sym typeface="Arial"/>
              </a:rPr>
              <a:t>Tính kịp thời</a:t>
            </a:r>
            <a:r>
              <a:rPr lang="en-US" sz="1200">
                <a:solidFill>
                  <a:schemeClr val="dk1"/>
                </a:solidFill>
                <a:latin typeface="Calibri"/>
                <a:ea typeface="Calibri"/>
                <a:cs typeface="Calibri"/>
                <a:sym typeface="Calibri"/>
              </a:rPr>
              <a:t>:</a:t>
            </a:r>
            <a:r>
              <a:rPr lang="en-US" sz="1200">
                <a:solidFill>
                  <a:schemeClr val="dk1"/>
                </a:solidFill>
                <a:latin typeface="Arial"/>
                <a:ea typeface="Arial"/>
                <a:cs typeface="Arial"/>
                <a:sym typeface="Arial"/>
              </a:rPr>
              <a:t> D</a:t>
            </a:r>
            <a:r>
              <a:rPr lang="en-US" sz="1200">
                <a:solidFill>
                  <a:schemeClr val="dk1"/>
                </a:solidFill>
                <a:latin typeface="Calibri"/>
                <a:ea typeface="Calibri"/>
                <a:cs typeface="Calibri"/>
                <a:sym typeface="Calibri"/>
              </a:rPr>
              <a:t>ịch vụ công nghệ thông tin bảo đảm bảo được cung cấp tới người dùng đúng thời gian</a:t>
            </a:r>
            <a:r>
              <a:rPr lang="en-US" sz="1200">
                <a:solidFill>
                  <a:schemeClr val="dk1"/>
                </a:solidFill>
                <a:latin typeface="Arial"/>
                <a:ea typeface="Arial"/>
                <a:cs typeface="Arial"/>
                <a:sym typeface="Arial"/>
              </a:rPr>
              <a:t> </a:t>
            </a:r>
            <a:r>
              <a:rPr lang="en-US" sz="1200">
                <a:solidFill>
                  <a:schemeClr val="dk1"/>
                </a:solidFill>
                <a:latin typeface="Calibri"/>
                <a:ea typeface="Calibri"/>
                <a:cs typeface="Calibri"/>
                <a:sym typeface="Calibri"/>
              </a:rPr>
              <a:t> theo kế hoạch</a:t>
            </a:r>
            <a:r>
              <a:rPr lang="en-US" sz="1200">
                <a:solidFill>
                  <a:schemeClr val="dk1"/>
                </a:solidFill>
                <a:latin typeface="Arial"/>
                <a:ea typeface="Arial"/>
                <a:cs typeface="Arial"/>
                <a:sym typeface="Arial"/>
              </a:rPr>
              <a:t> được yêu cầu</a:t>
            </a:r>
            <a:endParaRPr/>
          </a:p>
          <a:p>
            <a:pPr indent="-285750" lvl="0" marL="285750" rtl="0" algn="l">
              <a:lnSpc>
                <a:spcPct val="100000"/>
              </a:lnSpc>
              <a:spcBef>
                <a:spcPts val="0"/>
              </a:spcBef>
              <a:spcAft>
                <a:spcPts val="0"/>
              </a:spcAft>
              <a:buClr>
                <a:schemeClr val="dk1"/>
              </a:buClr>
              <a:buSzPts val="1200"/>
              <a:buFont typeface="Noto Sans Symbols"/>
              <a:buChar char="❑"/>
            </a:pPr>
            <a:r>
              <a:rPr b="1" lang="en-US" sz="1200">
                <a:solidFill>
                  <a:schemeClr val="dk1"/>
                </a:solidFill>
                <a:latin typeface="Arial"/>
                <a:ea typeface="Arial"/>
                <a:cs typeface="Arial"/>
                <a:sym typeface="Arial"/>
              </a:rPr>
              <a:t>Tính phản hồi: </a:t>
            </a:r>
            <a:r>
              <a:rPr lang="en-US" sz="1200">
                <a:solidFill>
                  <a:schemeClr val="dk1"/>
                </a:solidFill>
                <a:latin typeface="Arial"/>
                <a:ea typeface="Arial"/>
                <a:cs typeface="Arial"/>
                <a:sym typeface="Arial"/>
              </a:rPr>
              <a:t>D</a:t>
            </a:r>
            <a:r>
              <a:rPr lang="en-US" sz="1200">
                <a:solidFill>
                  <a:schemeClr val="dk1"/>
                </a:solidFill>
                <a:latin typeface="Calibri"/>
                <a:ea typeface="Calibri"/>
                <a:cs typeface="Calibri"/>
                <a:sym typeface="Calibri"/>
              </a:rPr>
              <a:t>ịch vụ công nghệ thông tin phải cho phép ghi nhận các ý kiến của người dùng và nhận được các phản hồi tích cực từ phía người dùng trong quá trình sử dụng trong một thời gian hữu hạn theo hợp đồng/thỏa thuận cung cấp dịch vụ.</a:t>
            </a:r>
            <a:endParaRPr b="1" sz="1200">
              <a:solidFill>
                <a:schemeClr val="dk1"/>
              </a:solidFill>
              <a:latin typeface="Arial"/>
              <a:ea typeface="Arial"/>
              <a:cs typeface="Arial"/>
              <a:sym typeface="Arial"/>
            </a:endParaRPr>
          </a:p>
          <a:p>
            <a:pPr indent="-285750" lvl="0" marL="285750" rtl="0" algn="l">
              <a:lnSpc>
                <a:spcPct val="100000"/>
              </a:lnSpc>
              <a:spcBef>
                <a:spcPts val="0"/>
              </a:spcBef>
              <a:spcAft>
                <a:spcPts val="0"/>
              </a:spcAft>
              <a:buClr>
                <a:schemeClr val="dk1"/>
              </a:buClr>
              <a:buSzPts val="1200"/>
              <a:buFont typeface="Noto Sans Symbols"/>
              <a:buChar char="❑"/>
            </a:pPr>
            <a:r>
              <a:rPr b="1" lang="en-US" sz="1200">
                <a:solidFill>
                  <a:schemeClr val="dk1"/>
                </a:solidFill>
                <a:latin typeface="Arial"/>
                <a:ea typeface="Arial"/>
                <a:cs typeface="Arial"/>
                <a:sym typeface="Arial"/>
              </a:rPr>
              <a:t>Thái độ phục vụ:</a:t>
            </a:r>
            <a:r>
              <a:rPr lang="en-US" sz="1200">
                <a:solidFill>
                  <a:schemeClr val="dk1"/>
                </a:solidFill>
                <a:latin typeface="Arial"/>
                <a:ea typeface="Arial"/>
                <a:cs typeface="Arial"/>
                <a:sym typeface="Arial"/>
              </a:rPr>
              <a:t>  </a:t>
            </a:r>
            <a:r>
              <a:rPr lang="en-US" sz="1200">
                <a:solidFill>
                  <a:schemeClr val="dk1"/>
                </a:solidFill>
                <a:latin typeface="Calibri"/>
                <a:ea typeface="Calibri"/>
                <a:cs typeface="Calibri"/>
                <a:sym typeface="Calibri"/>
              </a:rPr>
              <a:t>Đội ngũ hỗ trợ người dùng phải được đào tạo bài bản luôn sẵn sàng hỗ trợ một cách </a:t>
            </a:r>
            <a:r>
              <a:rPr lang="en-US" sz="1200">
                <a:solidFill>
                  <a:schemeClr val="dk1"/>
                </a:solidFill>
                <a:latin typeface="Arial"/>
                <a:ea typeface="Arial"/>
                <a:cs typeface="Arial"/>
                <a:sym typeface="Arial"/>
              </a:rPr>
              <a:t>    </a:t>
            </a:r>
            <a:r>
              <a:rPr lang="en-US" sz="1200">
                <a:solidFill>
                  <a:schemeClr val="dk1"/>
                </a:solidFill>
                <a:latin typeface="Calibri"/>
                <a:ea typeface="Calibri"/>
                <a:cs typeface="Calibri"/>
                <a:sym typeface="Calibri"/>
              </a:rPr>
              <a:t>nhanh chóng và có thái độ đúng mực, chuyên nghiệp.</a:t>
            </a:r>
            <a:endParaRPr b="1" sz="1200">
              <a:solidFill>
                <a:schemeClr val="dk1"/>
              </a:solidFill>
              <a:latin typeface="Arial"/>
              <a:ea typeface="Arial"/>
              <a:cs typeface="Arial"/>
              <a:sym typeface="Arial"/>
            </a:endParaRPr>
          </a:p>
        </p:txBody>
      </p:sp>
      <p:sp>
        <p:nvSpPr>
          <p:cNvPr id="219" name="Google Shape;219;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 Tuân thủ các quy trình: nhà cung cấp dịch vụ công nghệ thông tin phải ban hành các quy trình quản lý dịch vụ công nghệ thông tin trên cơ sở thống nhất với bên thuê dịch vụ</a:t>
            </a:r>
            <a:r>
              <a:rPr b="1" i="0" lang="en-US" sz="1200">
                <a:solidFill>
                  <a:schemeClr val="dk1"/>
                </a:solidFill>
                <a:latin typeface="Calibri"/>
                <a:ea typeface="Calibri"/>
                <a:cs typeface="Calibri"/>
                <a:sym typeface="Calibri"/>
              </a:rPr>
              <a:t>. (tuân theo hợp đồng)</a:t>
            </a:r>
            <a:endParaRPr b="1" i="0"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 Môi trường làm việc: nhà cung cấp dịch vụ phải có trụ sở/văn phòng làm việc đáp ứng yêu cầu cung cấp dịch vụ, có bộ phận chuyên trách cho việc quản lý và cung cấp dịch vụ.</a:t>
            </a:r>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 Thỏa thuận mức dịch vụ phải song hành trong quá trình dịch vụ được cung cấp đến người dùng. Nhà cung cấp dịch vụ phải thỏa thuận với bên thuê dịch vụ về mức dịch vụ áp dụng cho mỗi dịch vụ : công tác quản lý dịch vụ đòi hỏi sẽ cung cấp. Nhà cung cấp dịch vụ phải tính đến các yêu cầu đối với dịch vụ khi tạo ra các thỏa thuận mức dịch vụ.</a:t>
            </a:r>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 Báo cáo dịch vụ: Nhà cung cấp dịch vụ có trách nhiệm cung cấp các báo cáo được yêu cầu cho bên thuê dịch vụ. Các báo cáo có thể bao gồm những yêu cầu, dạng thức đặc biệt hoặc các báo cáo đã được thỏa thuận cụ thể giữa nhà cung cấp dịch vụ và bên thuê.</a:t>
            </a:r>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 Quản lý tính sẵn sàng và tính liên tục của dịch vụ: Nhà cung cấp dịch vụ phải đánh giá và ghi lại rủi ro ảnh hưởng đến tính sẵn sàng và tính liên tục của dịch vụ trên cơ sở thống nhất các chỉ tiêu chất lượng với bên thuê dịch vụ. Nhà cung cấp dịch vụ phải tạo ra, thực hiện và duy trì các kế hoạch về tính sẵn sàng và tính liên tục của dịch vụ. </a:t>
            </a:r>
            <a:r>
              <a:rPr b="1" i="0" lang="en-US" sz="1200">
                <a:solidFill>
                  <a:schemeClr val="dk1"/>
                </a:solidFill>
                <a:latin typeface="Calibri"/>
                <a:ea typeface="Calibri"/>
                <a:cs typeface="Calibri"/>
                <a:sym typeface="Calibri"/>
              </a:rPr>
              <a:t>(Xác định rủi ro)</a:t>
            </a:r>
            <a:endParaRPr b="1" i="0"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 Quản lý thay đổi: nhà cung cấp dịch vụ cần phải có các thủ tục bằng văn bản để ghi lại, phân loại, đánh giá và phê duyệt các yêu cầu thay đổi. Mục đích để tất cả các thay đổi ảnh hưởng đến dịch vụ và các thành phần dịch vụ phải xuất phát từ một yêu cầu thay đổi cụ thể và các yêu cầu thay đổi này phải có phạm vi xác định. (</a:t>
            </a:r>
            <a:r>
              <a:rPr b="1" i="0" lang="en-US" sz="1200">
                <a:solidFill>
                  <a:schemeClr val="dk1"/>
                </a:solidFill>
                <a:latin typeface="Calibri"/>
                <a:ea typeface="Calibri"/>
                <a:cs typeface="Calibri"/>
                <a:sym typeface="Calibri"/>
              </a:rPr>
              <a:t>lịch sử thay đổi)</a:t>
            </a:r>
            <a:endParaRPr b="1" i="0"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 Quản lý phiên bản và triển khai: </a:t>
            </a:r>
            <a:r>
              <a:rPr b="1" i="0" lang="en-US" sz="1200">
                <a:solidFill>
                  <a:schemeClr val="dk1"/>
                </a:solidFill>
                <a:latin typeface="Calibri"/>
                <a:ea typeface="Calibri"/>
                <a:cs typeface="Calibri"/>
                <a:sym typeface="Calibri"/>
              </a:rPr>
              <a:t>(ví dụ: nâng cấp phiên bản định kỳ hoặc cập nhật các phiên bản vá lỗi). </a:t>
            </a:r>
            <a:r>
              <a:rPr b="0" i="0" lang="en-US" sz="1200">
                <a:solidFill>
                  <a:schemeClr val="dk1"/>
                </a:solidFill>
                <a:latin typeface="Calibri"/>
                <a:ea typeface="Calibri"/>
                <a:cs typeface="Calibri"/>
                <a:sym typeface="Calibri"/>
              </a:rPr>
              <a:t>Các kế hoạch, quy trình này phải được quản lý và nêu rõ các bước thực hiện trong các trường hợp cụ thể).</a:t>
            </a:r>
            <a:endParaRPr/>
          </a:p>
        </p:txBody>
      </p:sp>
      <p:sp>
        <p:nvSpPr>
          <p:cNvPr id="233" name="Google Shape;233;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Chức năng</a:t>
            </a:r>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Khách hàng mong muốn sản phẩm sẽ hoạt động theo đúng chức năng nó được giới thiệu để giúp họ xử lý các vấn đề của mình.</a:t>
            </a:r>
            <a:endParaRPr/>
          </a:p>
        </p:txBody>
      </p:sp>
      <p:sp>
        <p:nvSpPr>
          <p:cNvPr id="102" name="Google Shape;10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Đầy đủ là</a:t>
            </a:r>
            <a:r>
              <a:rPr lang="en-US" sz="1200">
                <a:solidFill>
                  <a:schemeClr val="dk1"/>
                </a:solidFill>
                <a:latin typeface="Calibri"/>
                <a:ea typeface="Calibri"/>
                <a:cs typeface="Calibri"/>
                <a:sym typeface="Calibri"/>
              </a:rPr>
              <a:t> phải cung cấp và đáp ứng đầy đủ các chức nă</a:t>
            </a:r>
            <a:r>
              <a:rPr lang="en-US" sz="1200">
                <a:solidFill>
                  <a:schemeClr val="dk1"/>
                </a:solidFill>
                <a:latin typeface="Arial"/>
                <a:ea typeface="Arial"/>
                <a:cs typeface="Arial"/>
                <a:sym typeface="Arial"/>
              </a:rPr>
              <a:t>ng</a:t>
            </a:r>
            <a:r>
              <a:rPr lang="en-US" sz="1200">
                <a:solidFill>
                  <a:schemeClr val="dk1"/>
                </a:solidFill>
                <a:latin typeface="Calibri"/>
                <a:ea typeface="Calibri"/>
                <a:cs typeface="Calibri"/>
                <a:sym typeface="Calibri"/>
              </a:rPr>
              <a:t> theo yêu </a:t>
            </a:r>
            <a:r>
              <a:rPr lang="en-US" sz="1200">
                <a:solidFill>
                  <a:schemeClr val="dk1"/>
                </a:solidFill>
                <a:latin typeface="Arial"/>
                <a:ea typeface="Arial"/>
                <a:cs typeface="Arial"/>
                <a:sym typeface="Arial"/>
              </a:rPr>
              <a:t> </a:t>
            </a:r>
            <a:r>
              <a:rPr lang="en-US" sz="1200">
                <a:solidFill>
                  <a:schemeClr val="dk1"/>
                </a:solidFill>
                <a:latin typeface="Calibri"/>
                <a:ea typeface="Calibri"/>
                <a:cs typeface="Calibri"/>
                <a:sym typeface="Calibri"/>
              </a:rPr>
              <a:t>cầu của người sử dụng (được mô tả trong báo cáo nghiên cứu dự án</a:t>
            </a:r>
            <a:r>
              <a:rPr lang="en-US" sz="1200">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200"/>
              <a:buFont typeface="Calibri"/>
              <a:buNone/>
            </a:pPr>
            <a:r>
              <a:rPr b="1" lang="en-US" sz="1200">
                <a:solidFill>
                  <a:schemeClr val="dk1"/>
                </a:solidFill>
                <a:latin typeface="Calibri"/>
                <a:ea typeface="Calibri"/>
                <a:cs typeface="Calibri"/>
                <a:sym typeface="Calibri"/>
              </a:rPr>
              <a:t>Tính chính xác</a:t>
            </a:r>
            <a:r>
              <a:rPr lang="en-US" sz="1200">
                <a:solidFill>
                  <a:schemeClr val="dk1"/>
                </a:solidFill>
                <a:latin typeface="Calibri"/>
                <a:ea typeface="Calibri"/>
                <a:cs typeface="Calibri"/>
                <a:sym typeface="Calibri"/>
              </a:rPr>
              <a:t>: cần đảm bảo kết quả thực thi của các chức năng nhiệm</a:t>
            </a:r>
            <a:r>
              <a:rPr lang="en-US" sz="1200">
                <a:solidFill>
                  <a:schemeClr val="dk1"/>
                </a:solidFill>
                <a:latin typeface="Arial"/>
                <a:ea typeface="Arial"/>
                <a:cs typeface="Arial"/>
                <a:sym typeface="Arial"/>
              </a:rPr>
              <a:t> </a:t>
            </a:r>
            <a:r>
              <a:rPr lang="en-US" sz="1200">
                <a:solidFill>
                  <a:schemeClr val="dk1"/>
                </a:solidFill>
                <a:latin typeface="Calibri"/>
                <a:ea typeface="Calibri"/>
                <a:cs typeface="Calibri"/>
                <a:sym typeface="Calibri"/>
              </a:rPr>
              <a:t>vụ là chính xác,phù hợp so với quy trình và dữ liệu đầu vào của người sử dụng</a:t>
            </a:r>
            <a:endParaRPr sz="12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alibri"/>
              <a:buNone/>
            </a:pPr>
            <a:r>
              <a:rPr b="1" lang="en-US" sz="1200">
                <a:solidFill>
                  <a:schemeClr val="dk1"/>
                </a:solidFill>
                <a:latin typeface="Calibri"/>
                <a:ea typeface="Calibri"/>
                <a:cs typeface="Calibri"/>
                <a:sym typeface="Calibri"/>
              </a:rPr>
              <a:t>Tính phù hợp </a:t>
            </a:r>
            <a:r>
              <a:rPr b="1" lang="en-US" sz="1200">
                <a:solidFill>
                  <a:schemeClr val="dk1"/>
                </a:solidFill>
                <a:latin typeface="Arial"/>
                <a:ea typeface="Arial"/>
                <a:cs typeface="Arial"/>
                <a:sym typeface="Arial"/>
              </a:rPr>
              <a:t>với </a:t>
            </a:r>
            <a:r>
              <a:rPr b="1" lang="en-US" sz="1200">
                <a:solidFill>
                  <a:schemeClr val="dk1"/>
                </a:solidFill>
                <a:latin typeface="Calibri"/>
                <a:ea typeface="Calibri"/>
                <a:cs typeface="Calibri"/>
                <a:sym typeface="Calibri"/>
              </a:rPr>
              <a:t>thực tế</a:t>
            </a:r>
            <a:r>
              <a:rPr lang="en-US" sz="1200">
                <a:solidFill>
                  <a:schemeClr val="dk1"/>
                </a:solidFill>
                <a:latin typeface="Arial"/>
                <a:ea typeface="Arial"/>
                <a:cs typeface="Arial"/>
                <a:sym typeface="Arial"/>
              </a:rPr>
              <a:t>: c</a:t>
            </a:r>
            <a:r>
              <a:rPr lang="en-US" sz="1200">
                <a:solidFill>
                  <a:schemeClr val="dk1"/>
                </a:solidFill>
                <a:latin typeface="Calibri"/>
                <a:ea typeface="Calibri"/>
                <a:cs typeface="Calibri"/>
                <a:sym typeface="Calibri"/>
              </a:rPr>
              <a:t>ác chức năng được cung cấp phải bám sát với thực tế và kết quả thực hiện chức năng phải phù hợp với logic thực hiện các bước của quy trình.</a:t>
            </a:r>
            <a:endParaRPr sz="1100">
              <a:solidFill>
                <a:schemeClr val="dk1"/>
              </a:solidFill>
              <a:latin typeface="Arial"/>
              <a:ea typeface="Arial"/>
              <a:cs typeface="Arial"/>
              <a:sym typeface="Arial"/>
            </a:endParaRPr>
          </a:p>
        </p:txBody>
      </p:sp>
      <p:sp>
        <p:nvSpPr>
          <p:cNvPr id="136" name="Google Shape;13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Clr>
                <a:schemeClr val="dk1"/>
              </a:buClr>
              <a:buSzPts val="1200"/>
              <a:buFont typeface="Noto Sans Symbols"/>
              <a:buChar char="❑"/>
            </a:pPr>
            <a:r>
              <a:rPr b="1" lang="en-US" sz="1200">
                <a:solidFill>
                  <a:schemeClr val="dk1"/>
                </a:solidFill>
                <a:latin typeface="Calibri"/>
                <a:ea typeface="Calibri"/>
                <a:cs typeface="Calibri"/>
                <a:sym typeface="Calibri"/>
              </a:rPr>
              <a:t>Thời gian đáp ứng</a:t>
            </a:r>
            <a:r>
              <a:rPr lang="en-US" sz="1200">
                <a:solidFill>
                  <a:schemeClr val="dk1"/>
                </a:solidFill>
                <a:latin typeface="Calibri"/>
                <a:ea typeface="Calibri"/>
                <a:cs typeface="Calibri"/>
                <a:sym typeface="Calibri"/>
              </a:rPr>
              <a:t>: các thành phần </a:t>
            </a:r>
            <a:r>
              <a:rPr lang="en-US" sz="1200">
                <a:solidFill>
                  <a:schemeClr val="dk1"/>
                </a:solidFill>
                <a:latin typeface="Arial"/>
                <a:ea typeface="Arial"/>
                <a:cs typeface="Arial"/>
                <a:sym typeface="Arial"/>
              </a:rPr>
              <a:t>chức năng </a:t>
            </a:r>
            <a:r>
              <a:rPr lang="en-US" sz="1200">
                <a:solidFill>
                  <a:schemeClr val="dk1"/>
                </a:solidFill>
                <a:latin typeface="Calibri"/>
                <a:ea typeface="Calibri"/>
                <a:cs typeface="Calibri"/>
                <a:sym typeface="Calibri"/>
              </a:rPr>
              <a:t>phải có khả năng xử lý và đưa ra kết quả nhanh, kịp thời, đáp ứng yêu cầu của người sử dụng</a:t>
            </a:r>
            <a:r>
              <a:rPr lang="en-US" sz="1200">
                <a:solidFill>
                  <a:schemeClr val="dk1"/>
                </a:solidFill>
                <a:latin typeface="Arial"/>
                <a:ea typeface="Arial"/>
                <a:cs typeface="Arial"/>
                <a:sym typeface="Arial"/>
              </a:rPr>
              <a:t>. </a:t>
            </a:r>
            <a:endParaRPr/>
          </a:p>
          <a:p>
            <a:pPr indent="-285750" lvl="0" marL="285750" rtl="0" algn="l">
              <a:lnSpc>
                <a:spcPct val="100000"/>
              </a:lnSpc>
              <a:spcBef>
                <a:spcPts val="0"/>
              </a:spcBef>
              <a:spcAft>
                <a:spcPts val="0"/>
              </a:spcAft>
              <a:buClr>
                <a:schemeClr val="dk1"/>
              </a:buClr>
              <a:buSzPts val="1200"/>
              <a:buFont typeface="Noto Sans Symbols"/>
              <a:buChar char="❑"/>
            </a:pPr>
            <a:r>
              <a:rPr b="1" lang="en-US" sz="1200">
                <a:solidFill>
                  <a:schemeClr val="dk1"/>
                </a:solidFill>
                <a:latin typeface="Calibri"/>
                <a:ea typeface="Calibri"/>
                <a:cs typeface="Calibri"/>
                <a:sym typeface="Calibri"/>
              </a:rPr>
              <a:t>Khả năng mở rộng</a:t>
            </a:r>
            <a:r>
              <a:rPr lang="en-US" sz="1200">
                <a:solidFill>
                  <a:schemeClr val="dk1"/>
                </a:solidFill>
                <a:latin typeface="Calibri"/>
                <a:ea typeface="Calibri"/>
                <a:cs typeface="Calibri"/>
                <a:sym typeface="Calibri"/>
              </a:rPr>
              <a:t>:</a:t>
            </a:r>
            <a:r>
              <a:rPr lang="en-US" sz="1200">
                <a:solidFill>
                  <a:schemeClr val="dk1"/>
                </a:solidFill>
                <a:latin typeface="Arial"/>
                <a:ea typeface="Arial"/>
                <a:cs typeface="Arial"/>
                <a:sym typeface="Arial"/>
              </a:rPr>
              <a:t> </a:t>
            </a:r>
            <a:r>
              <a:rPr lang="en-US" sz="1200">
                <a:solidFill>
                  <a:schemeClr val="dk1"/>
                </a:solidFill>
                <a:latin typeface="Calibri"/>
                <a:ea typeface="Calibri"/>
                <a:cs typeface="Calibri"/>
                <a:sym typeface="Calibri"/>
              </a:rPr>
              <a:t>phải có khả năng đáp ứng các yêu cầu mở rộng khi dữ liệu, số lượng giao dịch, số lượng người dùng</a:t>
            </a:r>
            <a:r>
              <a:rPr lang="en-US" sz="1200">
                <a:solidFill>
                  <a:schemeClr val="dk1"/>
                </a:solidFill>
                <a:latin typeface="Arial"/>
                <a:ea typeface="Arial"/>
                <a:cs typeface="Arial"/>
                <a:sym typeface="Arial"/>
              </a:rPr>
              <a:t> </a:t>
            </a:r>
            <a:r>
              <a:rPr lang="en-US" sz="1200">
                <a:solidFill>
                  <a:schemeClr val="dk1"/>
                </a:solidFill>
                <a:latin typeface="Calibri"/>
                <a:ea typeface="Calibri"/>
                <a:cs typeface="Calibri"/>
                <a:sym typeface="Calibri"/>
              </a:rPr>
              <a:t>tăng lên.</a:t>
            </a:r>
            <a:endParaRPr/>
          </a:p>
          <a:p>
            <a:pPr indent="-285750" lvl="0" marL="285750" rtl="0" algn="l">
              <a:lnSpc>
                <a:spcPct val="100000"/>
              </a:lnSpc>
              <a:spcBef>
                <a:spcPts val="0"/>
              </a:spcBef>
              <a:spcAft>
                <a:spcPts val="0"/>
              </a:spcAft>
              <a:buClr>
                <a:schemeClr val="dk1"/>
              </a:buClr>
              <a:buSzPts val="1200"/>
              <a:buFont typeface="Noto Sans Symbols"/>
              <a:buChar char="❑"/>
            </a:pPr>
            <a:r>
              <a:rPr b="1" lang="en-US" sz="1200">
                <a:solidFill>
                  <a:schemeClr val="dk1"/>
                </a:solidFill>
                <a:latin typeface="Calibri"/>
                <a:ea typeface="Calibri"/>
                <a:cs typeface="Calibri"/>
                <a:sym typeface="Calibri"/>
              </a:rPr>
              <a:t>Mức độ sử dụng, khai thác</a:t>
            </a:r>
            <a:r>
              <a:rPr lang="en-US" sz="1200">
                <a:solidFill>
                  <a:schemeClr val="dk1"/>
                </a:solidFill>
                <a:latin typeface="Calibri"/>
                <a:ea typeface="Calibri"/>
                <a:cs typeface="Calibri"/>
                <a:sym typeface="Calibri"/>
              </a:rPr>
              <a:t>: dịch vụ sau khi chính thức cung cấp</a:t>
            </a:r>
            <a:r>
              <a:rPr lang="en-US" sz="1200">
                <a:solidFill>
                  <a:schemeClr val="dk1"/>
                </a:solidFill>
                <a:latin typeface="Arial"/>
                <a:ea typeface="Arial"/>
                <a:cs typeface="Arial"/>
                <a:sym typeface="Arial"/>
              </a:rPr>
              <a:t> phải </a:t>
            </a:r>
            <a:r>
              <a:rPr lang="en-US" sz="1200">
                <a:solidFill>
                  <a:schemeClr val="dk1"/>
                </a:solidFill>
                <a:latin typeface="Calibri"/>
                <a:ea typeface="Calibri"/>
                <a:cs typeface="Calibri"/>
                <a:sym typeface="Calibri"/>
              </a:rPr>
              <a:t>được sử dụng, khai thác một cách có hiệu quả. Phản ánh</a:t>
            </a:r>
            <a:r>
              <a:rPr lang="en-US" sz="1200">
                <a:solidFill>
                  <a:schemeClr val="dk1"/>
                </a:solidFill>
                <a:latin typeface="Arial"/>
                <a:ea typeface="Arial"/>
                <a:cs typeface="Arial"/>
                <a:sym typeface="Arial"/>
              </a:rPr>
              <a:t> được</a:t>
            </a:r>
            <a:r>
              <a:rPr lang="en-US" sz="1200">
                <a:solidFill>
                  <a:schemeClr val="dk1"/>
                </a:solidFill>
                <a:latin typeface="Calibri"/>
                <a:ea typeface="Calibri"/>
                <a:cs typeface="Calibri"/>
                <a:sym typeface="Calibri"/>
              </a:rPr>
              <a:t> những yêu cầu tối thiểu về số lần và tần suất dịch vụ được khai thác</a:t>
            </a:r>
            <a:r>
              <a:rPr lang="en-US" sz="1200">
                <a:solidFill>
                  <a:schemeClr val="dk1"/>
                </a:solidFill>
                <a:latin typeface="Arial"/>
                <a:ea typeface="Arial"/>
                <a:cs typeface="Arial"/>
                <a:sym typeface="Arial"/>
              </a:rPr>
              <a:t>.</a:t>
            </a:r>
            <a:endParaRPr sz="1100">
              <a:solidFill>
                <a:schemeClr val="dk1"/>
              </a:solidFill>
              <a:latin typeface="Arial"/>
              <a:ea typeface="Arial"/>
              <a:cs typeface="Arial"/>
              <a:sym typeface="Arial"/>
            </a:endParaRPr>
          </a:p>
        </p:txBody>
      </p:sp>
      <p:sp>
        <p:nvSpPr>
          <p:cNvPr id="150" name="Google Shape;15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Noto Sans Symbols"/>
              <a:buNone/>
            </a:pPr>
            <a:r>
              <a:rPr b="1" lang="en-US" sz="1200">
                <a:solidFill>
                  <a:schemeClr val="dk1"/>
                </a:solidFill>
                <a:latin typeface="Calibri"/>
                <a:ea typeface="Calibri"/>
                <a:cs typeface="Calibri"/>
                <a:sym typeface="Calibri"/>
              </a:rPr>
              <a:t>Bảo mật thông tin</a:t>
            </a:r>
            <a:r>
              <a:rPr lang="en-US" sz="1200">
                <a:solidFill>
                  <a:schemeClr val="dk1"/>
                </a:solidFill>
                <a:latin typeface="Calibri"/>
                <a:ea typeface="Calibri"/>
                <a:cs typeface="Calibri"/>
                <a:sym typeface="Calibri"/>
              </a:rPr>
              <a:t>: </a:t>
            </a:r>
            <a:r>
              <a:rPr lang="en-US" sz="1200">
                <a:solidFill>
                  <a:schemeClr val="dk1"/>
                </a:solidFill>
                <a:latin typeface="Arial"/>
                <a:ea typeface="Arial"/>
                <a:cs typeface="Arial"/>
                <a:sym typeface="Arial"/>
              </a:rPr>
              <a:t>sản phẩm</a:t>
            </a:r>
            <a:r>
              <a:rPr lang="en-US" sz="1200">
                <a:solidFill>
                  <a:schemeClr val="dk1"/>
                </a:solidFill>
                <a:latin typeface="Calibri"/>
                <a:ea typeface="Calibri"/>
                <a:cs typeface="Calibri"/>
                <a:sym typeface="Calibri"/>
              </a:rPr>
              <a:t> cung cấp phải bảo đảm đáp ứng các yêu cầu về </a:t>
            </a:r>
            <a:r>
              <a:rPr lang="en-US" sz="1200">
                <a:solidFill>
                  <a:schemeClr val="dk1"/>
                </a:solidFill>
                <a:latin typeface="Arial"/>
                <a:ea typeface="Arial"/>
                <a:cs typeface="Arial"/>
                <a:sym typeface="Arial"/>
              </a:rPr>
              <a:t>   </a:t>
            </a:r>
            <a:r>
              <a:rPr lang="en-US" sz="1200">
                <a:solidFill>
                  <a:schemeClr val="dk1"/>
                </a:solidFill>
                <a:latin typeface="Calibri"/>
                <a:ea typeface="Calibri"/>
                <a:cs typeface="Calibri"/>
                <a:sym typeface="Calibri"/>
              </a:rPr>
              <a:t>an toàn, bảo mật theo yêu cầu của người sử dụng</a:t>
            </a:r>
            <a:r>
              <a:rPr lang="en-US" sz="1200">
                <a:solidFill>
                  <a:schemeClr val="dk1"/>
                </a:solidFill>
                <a:latin typeface="Arial"/>
                <a:ea typeface="Arial"/>
                <a:cs typeface="Arial"/>
                <a:sym typeface="Arial"/>
              </a:rPr>
              <a:t> </a:t>
            </a:r>
            <a:r>
              <a:rPr lang="en-US" sz="1200">
                <a:solidFill>
                  <a:schemeClr val="dk1"/>
                </a:solidFill>
                <a:latin typeface="Calibri"/>
                <a:ea typeface="Calibri"/>
                <a:cs typeface="Calibri"/>
                <a:sym typeface="Calibri"/>
              </a:rPr>
              <a:t>và các quy định hiện hành.</a:t>
            </a:r>
            <a:endParaRPr/>
          </a:p>
          <a:p>
            <a:pPr indent="0" lvl="0" marL="0" rtl="0" algn="l">
              <a:lnSpc>
                <a:spcPct val="100000"/>
              </a:lnSpc>
              <a:spcBef>
                <a:spcPts val="0"/>
              </a:spcBef>
              <a:spcAft>
                <a:spcPts val="0"/>
              </a:spcAft>
              <a:buClr>
                <a:schemeClr val="dk1"/>
              </a:buClr>
              <a:buSzPts val="1200"/>
              <a:buFont typeface="Noto Sans Symbols"/>
              <a:buNone/>
            </a:pPr>
            <a:r>
              <a:rPr b="1" lang="en-US" sz="1200">
                <a:solidFill>
                  <a:schemeClr val="dk1"/>
                </a:solidFill>
                <a:latin typeface="Calibri"/>
                <a:ea typeface="Calibri"/>
                <a:cs typeface="Calibri"/>
                <a:sym typeface="Calibri"/>
              </a:rPr>
              <a:t>Khả năng truy xuất nguồn gốc</a:t>
            </a:r>
            <a:r>
              <a:rPr lang="en-US" sz="1200">
                <a:solidFill>
                  <a:schemeClr val="dk1"/>
                </a:solidFill>
                <a:latin typeface="Calibri"/>
                <a:ea typeface="Calibri"/>
                <a:cs typeface="Calibri"/>
                <a:sym typeface="Calibri"/>
              </a:rPr>
              <a:t>: tất cả các hành vi của người sử dụng trên hệ </a:t>
            </a:r>
            <a:r>
              <a:rPr lang="en-US" sz="1200">
                <a:solidFill>
                  <a:schemeClr val="dk1"/>
                </a:solidFill>
                <a:latin typeface="Arial"/>
                <a:ea typeface="Arial"/>
                <a:cs typeface="Arial"/>
                <a:sym typeface="Arial"/>
              </a:rPr>
              <a:t>   </a:t>
            </a:r>
            <a:r>
              <a:rPr lang="en-US" sz="1200">
                <a:solidFill>
                  <a:schemeClr val="dk1"/>
                </a:solidFill>
                <a:latin typeface="Calibri"/>
                <a:ea typeface="Calibri"/>
                <a:cs typeface="Calibri"/>
                <a:sym typeface="Calibri"/>
              </a:rPr>
              <a:t>thống công nghệ thông tin phục vụ cung cấp dịch vụ công nghệ thông tin phải</a:t>
            </a:r>
            <a:r>
              <a:rPr lang="en-US" sz="1200">
                <a:solidFill>
                  <a:schemeClr val="dk1"/>
                </a:solidFill>
                <a:latin typeface="Arial"/>
                <a:ea typeface="Arial"/>
                <a:cs typeface="Arial"/>
                <a:sym typeface="Arial"/>
              </a:rPr>
              <a:t> </a:t>
            </a:r>
            <a:r>
              <a:rPr lang="en-US" sz="1200">
                <a:solidFill>
                  <a:schemeClr val="dk1"/>
                </a:solidFill>
                <a:latin typeface="Calibri"/>
                <a:ea typeface="Calibri"/>
                <a:cs typeface="Calibri"/>
                <a:sym typeface="Calibri"/>
              </a:rPr>
              <a:t>được lưu vết, có thể tra cứu và không thể bác bỏ.</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200"/>
              <a:buFont typeface="Noto Sans Symbols"/>
              <a:buNone/>
            </a:pPr>
            <a:r>
              <a:rPr b="1" lang="en-US" sz="1200">
                <a:solidFill>
                  <a:schemeClr val="dk1"/>
                </a:solidFill>
                <a:latin typeface="Calibri"/>
                <a:ea typeface="Calibri"/>
                <a:cs typeface="Calibri"/>
                <a:sym typeface="Calibri"/>
              </a:rPr>
              <a:t>Cam kết về bảo mật thông tin</a:t>
            </a:r>
            <a:r>
              <a:rPr lang="en-US" sz="1200">
                <a:solidFill>
                  <a:schemeClr val="dk1"/>
                </a:solidFill>
                <a:latin typeface="Calibri"/>
                <a:ea typeface="Calibri"/>
                <a:cs typeface="Calibri"/>
                <a:sym typeface="Calibri"/>
              </a:rPr>
              <a:t>: các dữ liệu được người dùng cung cấp đưa</a:t>
            </a:r>
            <a:r>
              <a:rPr lang="en-US" sz="1200">
                <a:solidFill>
                  <a:schemeClr val="dk1"/>
                </a:solidFill>
                <a:latin typeface="Arial"/>
                <a:ea typeface="Arial"/>
                <a:cs typeface="Arial"/>
                <a:sym typeface="Arial"/>
              </a:rPr>
              <a:t> </a:t>
            </a:r>
            <a:r>
              <a:rPr lang="en-US" sz="1200">
                <a:solidFill>
                  <a:schemeClr val="dk1"/>
                </a:solidFill>
                <a:latin typeface="Calibri"/>
                <a:ea typeface="Calibri"/>
                <a:cs typeface="Calibri"/>
                <a:sym typeface="Calibri"/>
              </a:rPr>
              <a:t>vào trong hệ thống và các dữ liệu sinh ra từ quá trình sử dụng phải được giữ nguyên vẹn không bị mất hay sai lệch về ý nghĩa trong quá trình hệ thống xử lý dữ liệu</a:t>
            </a:r>
            <a:r>
              <a:rPr lang="en-US" sz="1200">
                <a:solidFill>
                  <a:schemeClr val="dk1"/>
                </a:solidFill>
                <a:latin typeface="Arial"/>
                <a:ea typeface="Arial"/>
                <a:cs typeface="Arial"/>
                <a:sym typeface="Arial"/>
              </a:rPr>
              <a:t>. </a:t>
            </a:r>
            <a:r>
              <a:rPr lang="en-US" sz="1200">
                <a:solidFill>
                  <a:schemeClr val="dk1"/>
                </a:solidFill>
                <a:latin typeface="Calibri"/>
                <a:ea typeface="Calibri"/>
                <a:cs typeface="Calibri"/>
                <a:sym typeface="Calibri"/>
              </a:rPr>
              <a:t> Nhà cung cấp dịch vụ không được tự ý truy xuất hoặc khai thác nếu không có</a:t>
            </a:r>
            <a:r>
              <a:rPr lang="en-US" sz="1200">
                <a:solidFill>
                  <a:schemeClr val="dk1"/>
                </a:solidFill>
                <a:latin typeface="Arial"/>
                <a:ea typeface="Arial"/>
                <a:cs typeface="Arial"/>
                <a:sym typeface="Arial"/>
              </a:rPr>
              <a:t> </a:t>
            </a:r>
            <a:r>
              <a:rPr lang="en-US" sz="1200">
                <a:solidFill>
                  <a:schemeClr val="dk1"/>
                </a:solidFill>
                <a:latin typeface="Calibri"/>
                <a:ea typeface="Calibri"/>
                <a:cs typeface="Calibri"/>
                <a:sym typeface="Calibri"/>
              </a:rPr>
              <a:t>yêu cầu của cấp có thẩm quyền, đồng thời phải có cam kết chính thức về trách nhiệm bảo mật thông tin (ngay cả khi đã hết thời gian cung cấp dịch vụ</a:t>
            </a:r>
            <a:endParaRPr/>
          </a:p>
        </p:txBody>
      </p:sp>
      <p:sp>
        <p:nvSpPr>
          <p:cNvPr id="164" name="Google Shape;16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Agenda Layout">
  <p:cSld name="1_Agenda Layout">
    <p:spTree>
      <p:nvGrpSpPr>
        <p:cNvPr id="10" name="Shape 10"/>
        <p:cNvGrpSpPr/>
        <p:nvPr/>
      </p:nvGrpSpPr>
      <p:grpSpPr>
        <a:xfrm>
          <a:off x="0" y="0"/>
          <a:ext cx="0" cy="0"/>
          <a:chOff x="0" y="0"/>
          <a:chExt cx="0" cy="0"/>
        </a:xfrm>
      </p:grpSpPr>
      <p:sp>
        <p:nvSpPr>
          <p:cNvPr id="11" name="Google Shape;11;p35"/>
          <p:cNvSpPr/>
          <p:nvPr/>
        </p:nvSpPr>
        <p:spPr>
          <a:xfrm>
            <a:off x="-2604" y="0"/>
            <a:ext cx="1584176"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2.png" id="12" name="Google Shape;12;p35"/>
          <p:cNvPicPr preferRelativeResize="0"/>
          <p:nvPr/>
        </p:nvPicPr>
        <p:blipFill rotWithShape="1">
          <a:blip r:embed="rId2">
            <a:alphaModFix/>
          </a:blip>
          <a:srcRect b="0" l="0" r="0" t="0"/>
          <a:stretch/>
        </p:blipFill>
        <p:spPr>
          <a:xfrm>
            <a:off x="316735" y="2931790"/>
            <a:ext cx="945499" cy="209846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57" name="Shape 57"/>
        <p:cNvGrpSpPr/>
        <p:nvPr/>
      </p:nvGrpSpPr>
      <p:grpSpPr>
        <a:xfrm>
          <a:off x="0" y="0"/>
          <a:ext cx="0" cy="0"/>
          <a:chOff x="0" y="0"/>
          <a:chExt cx="0" cy="0"/>
        </a:xfrm>
      </p:grpSpPr>
      <p:sp>
        <p:nvSpPr>
          <p:cNvPr id="58" name="Google Shape;58;p46"/>
          <p:cNvSpPr/>
          <p:nvPr/>
        </p:nvSpPr>
        <p:spPr>
          <a:xfrm>
            <a:off x="0" y="411510"/>
            <a:ext cx="6444208" cy="432048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9" name="Google Shape;59;p46"/>
          <p:cNvSpPr/>
          <p:nvPr>
            <p:ph idx="2" type="pic"/>
          </p:nvPr>
        </p:nvSpPr>
        <p:spPr>
          <a:xfrm>
            <a:off x="135622" y="195487"/>
            <a:ext cx="1944216" cy="4752526"/>
          </a:xfrm>
          <a:prstGeom prst="rect">
            <a:avLst/>
          </a:prstGeom>
          <a:solidFill>
            <a:srgbClr val="F2F2F2"/>
          </a:solidFill>
          <a:ln>
            <a:noFill/>
          </a:ln>
        </p:spPr>
      </p:sp>
      <p:sp>
        <p:nvSpPr>
          <p:cNvPr id="60" name="Google Shape;60;p46"/>
          <p:cNvSpPr/>
          <p:nvPr>
            <p:ph idx="3" type="pic"/>
          </p:nvPr>
        </p:nvSpPr>
        <p:spPr>
          <a:xfrm>
            <a:off x="2223854" y="195487"/>
            <a:ext cx="1944216" cy="4752526"/>
          </a:xfrm>
          <a:prstGeom prst="rect">
            <a:avLst/>
          </a:prstGeom>
          <a:solidFill>
            <a:srgbClr val="F2F2F2"/>
          </a:solidFill>
          <a:ln>
            <a:noFill/>
          </a:ln>
        </p:spPr>
      </p:sp>
      <p:sp>
        <p:nvSpPr>
          <p:cNvPr id="61" name="Google Shape;61;p46"/>
          <p:cNvSpPr/>
          <p:nvPr>
            <p:ph idx="4" type="pic"/>
          </p:nvPr>
        </p:nvSpPr>
        <p:spPr>
          <a:xfrm>
            <a:off x="4312086" y="195487"/>
            <a:ext cx="1944216" cy="4752526"/>
          </a:xfrm>
          <a:prstGeom prst="rect">
            <a:avLst/>
          </a:prstGeom>
          <a:solidFill>
            <a:srgbClr val="F2F2F2"/>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bg>
      <p:bgPr>
        <a:solidFill>
          <a:schemeClr val="accent1"/>
        </a:solidFill>
      </p:bgPr>
    </p:bg>
    <p:spTree>
      <p:nvGrpSpPr>
        <p:cNvPr id="62" name="Shape 62"/>
        <p:cNvGrpSpPr/>
        <p:nvPr/>
      </p:nvGrpSpPr>
      <p:grpSpPr>
        <a:xfrm>
          <a:off x="0" y="0"/>
          <a:ext cx="0" cy="0"/>
          <a:chOff x="0" y="0"/>
          <a:chExt cx="0" cy="0"/>
        </a:xfrm>
      </p:grpSpPr>
      <p:sp>
        <p:nvSpPr>
          <p:cNvPr id="63" name="Google Shape;63;p47"/>
          <p:cNvSpPr/>
          <p:nvPr>
            <p:ph idx="2" type="pic"/>
          </p:nvPr>
        </p:nvSpPr>
        <p:spPr>
          <a:xfrm>
            <a:off x="6444208" y="267494"/>
            <a:ext cx="2160000" cy="2160000"/>
          </a:xfrm>
          <a:prstGeom prst="rect">
            <a:avLst/>
          </a:prstGeom>
          <a:solidFill>
            <a:srgbClr val="F2F2F2"/>
          </a:solidFill>
          <a:ln>
            <a:noFill/>
          </a:ln>
        </p:spPr>
      </p:sp>
      <p:sp>
        <p:nvSpPr>
          <p:cNvPr id="64" name="Google Shape;64;p47"/>
          <p:cNvSpPr/>
          <p:nvPr>
            <p:ph idx="3" type="pic"/>
          </p:nvPr>
        </p:nvSpPr>
        <p:spPr>
          <a:xfrm>
            <a:off x="6444208" y="2715766"/>
            <a:ext cx="2160000" cy="2160000"/>
          </a:xfrm>
          <a:prstGeom prst="rect">
            <a:avLst/>
          </a:prstGeom>
          <a:solidFill>
            <a:srgbClr val="F2F2F2"/>
          </a:solidFill>
          <a:ln>
            <a:noFill/>
          </a:ln>
        </p:spPr>
      </p:sp>
      <p:sp>
        <p:nvSpPr>
          <p:cNvPr id="65" name="Google Shape;65;p47"/>
          <p:cNvSpPr/>
          <p:nvPr>
            <p:ph idx="4" type="pic"/>
          </p:nvPr>
        </p:nvSpPr>
        <p:spPr>
          <a:xfrm>
            <a:off x="3986213" y="267494"/>
            <a:ext cx="2160000" cy="2160000"/>
          </a:xfrm>
          <a:prstGeom prst="rect">
            <a:avLst/>
          </a:prstGeom>
          <a:solidFill>
            <a:srgbClr val="F2F2F2"/>
          </a:solidFill>
          <a:ln>
            <a:noFill/>
          </a:ln>
        </p:spPr>
      </p:sp>
      <p:sp>
        <p:nvSpPr>
          <p:cNvPr id="66" name="Google Shape;66;p47"/>
          <p:cNvSpPr/>
          <p:nvPr>
            <p:ph idx="5" type="pic"/>
          </p:nvPr>
        </p:nvSpPr>
        <p:spPr>
          <a:xfrm>
            <a:off x="3986213" y="2715766"/>
            <a:ext cx="2160000" cy="2160000"/>
          </a:xfrm>
          <a:prstGeom prst="rect">
            <a:avLst/>
          </a:prstGeom>
          <a:solidFill>
            <a:srgbClr val="F2F2F2"/>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67" name="Shape 67"/>
        <p:cNvGrpSpPr/>
        <p:nvPr/>
      </p:nvGrpSpPr>
      <p:grpSpPr>
        <a:xfrm>
          <a:off x="0" y="0"/>
          <a:ext cx="0" cy="0"/>
          <a:chOff x="0" y="0"/>
          <a:chExt cx="0" cy="0"/>
        </a:xfrm>
      </p:grpSpPr>
      <p:sp>
        <p:nvSpPr>
          <p:cNvPr id="68" name="Google Shape;68;p48"/>
          <p:cNvSpPr txBox="1"/>
          <p:nvPr>
            <p:ph idx="1" type="body"/>
          </p:nvPr>
        </p:nvSpPr>
        <p:spPr>
          <a:xfrm>
            <a:off x="395536" y="3291830"/>
            <a:ext cx="8748464"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9" name="Google Shape;69;p48"/>
          <p:cNvSpPr txBox="1"/>
          <p:nvPr>
            <p:ph idx="2" type="body"/>
          </p:nvPr>
        </p:nvSpPr>
        <p:spPr>
          <a:xfrm>
            <a:off x="395536" y="3867894"/>
            <a:ext cx="8748464" cy="28803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0" name="Google Shape;70;p48"/>
          <p:cNvSpPr/>
          <p:nvPr/>
        </p:nvSpPr>
        <p:spPr>
          <a:xfrm>
            <a:off x="0" y="4963500"/>
            <a:ext cx="9144000" cy="18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 name="Google Shape;71;p48"/>
          <p:cNvSpPr/>
          <p:nvPr/>
        </p:nvSpPr>
        <p:spPr>
          <a:xfrm>
            <a:off x="0" y="0"/>
            <a:ext cx="9144000" cy="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2" name="Google Shape;72;p48"/>
          <p:cNvSpPr/>
          <p:nvPr>
            <p:ph idx="3" type="pic"/>
          </p:nvPr>
        </p:nvSpPr>
        <p:spPr>
          <a:xfrm>
            <a:off x="467544" y="339502"/>
            <a:ext cx="3312128" cy="2808072"/>
          </a:xfrm>
          <a:prstGeom prst="rect">
            <a:avLst/>
          </a:prstGeom>
          <a:solidFill>
            <a:srgbClr val="F2F2F2"/>
          </a:solidFill>
          <a:ln>
            <a:noFill/>
          </a:ln>
        </p:spPr>
      </p:sp>
      <p:sp>
        <p:nvSpPr>
          <p:cNvPr id="73" name="Google Shape;73;p48"/>
          <p:cNvSpPr/>
          <p:nvPr>
            <p:ph idx="4" type="pic"/>
          </p:nvPr>
        </p:nvSpPr>
        <p:spPr>
          <a:xfrm>
            <a:off x="3995936" y="339502"/>
            <a:ext cx="4680520" cy="1332000"/>
          </a:xfrm>
          <a:prstGeom prst="rect">
            <a:avLst/>
          </a:prstGeom>
          <a:solidFill>
            <a:srgbClr val="F2F2F2"/>
          </a:solidFill>
          <a:ln>
            <a:noFill/>
          </a:ln>
        </p:spPr>
      </p:sp>
      <p:sp>
        <p:nvSpPr>
          <p:cNvPr id="74" name="Google Shape;74;p48"/>
          <p:cNvSpPr/>
          <p:nvPr>
            <p:ph idx="5" type="pic"/>
          </p:nvPr>
        </p:nvSpPr>
        <p:spPr>
          <a:xfrm>
            <a:off x="3995936" y="1815574"/>
            <a:ext cx="1440000" cy="1332000"/>
          </a:xfrm>
          <a:prstGeom prst="rect">
            <a:avLst/>
          </a:prstGeom>
          <a:solidFill>
            <a:srgbClr val="F2F2F2"/>
          </a:solidFill>
          <a:ln>
            <a:noFill/>
          </a:ln>
        </p:spPr>
      </p:sp>
      <p:sp>
        <p:nvSpPr>
          <p:cNvPr id="75" name="Google Shape;75;p48"/>
          <p:cNvSpPr/>
          <p:nvPr>
            <p:ph idx="6" type="pic"/>
          </p:nvPr>
        </p:nvSpPr>
        <p:spPr>
          <a:xfrm>
            <a:off x="5616196" y="1815574"/>
            <a:ext cx="1440000" cy="1332000"/>
          </a:xfrm>
          <a:prstGeom prst="rect">
            <a:avLst/>
          </a:prstGeom>
          <a:solidFill>
            <a:srgbClr val="F2F2F2"/>
          </a:solidFill>
          <a:ln>
            <a:noFill/>
          </a:ln>
        </p:spPr>
      </p:sp>
      <p:sp>
        <p:nvSpPr>
          <p:cNvPr id="76" name="Google Shape;76;p48"/>
          <p:cNvSpPr/>
          <p:nvPr>
            <p:ph idx="7" type="pic"/>
          </p:nvPr>
        </p:nvSpPr>
        <p:spPr>
          <a:xfrm>
            <a:off x="7236456" y="1815574"/>
            <a:ext cx="1440000" cy="1332000"/>
          </a:xfrm>
          <a:prstGeom prst="rect">
            <a:avLst/>
          </a:prstGeom>
          <a:solidFill>
            <a:srgbClr val="F2F2F2"/>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apes sets layout">
  <p:cSld name="shapes sets layout">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49"/>
          <p:cNvSpPr txBox="1"/>
          <p:nvPr>
            <p:ph idx="1" type="body"/>
          </p:nvPr>
        </p:nvSpPr>
        <p:spPr>
          <a:xfrm>
            <a:off x="242646" y="92609"/>
            <a:ext cx="8679898" cy="5431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810"/>
              </a:spcBef>
              <a:spcAft>
                <a:spcPts val="0"/>
              </a:spcAft>
              <a:buClr>
                <a:srgbClr val="262626"/>
              </a:buClr>
              <a:buSzPts val="4050"/>
              <a:buFont typeface="Arial"/>
              <a:buNone/>
              <a:defRPr b="0" i="0" sz="4050" u="none" cap="none" strike="noStrike">
                <a:solidFill>
                  <a:srgbClr val="262626"/>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79" name="Shape 79"/>
        <p:cNvGrpSpPr/>
        <p:nvPr/>
      </p:nvGrpSpPr>
      <p:grpSpPr>
        <a:xfrm>
          <a:off x="0" y="0"/>
          <a:ext cx="0" cy="0"/>
          <a:chOff x="0" y="0"/>
          <a:chExt cx="0" cy="0"/>
        </a:xfrm>
      </p:grpSpPr>
      <p:sp>
        <p:nvSpPr>
          <p:cNvPr id="80" name="Google Shape;80;p50"/>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1" name="Google Shape;81;p50"/>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2" name="Google Shape;82;p50"/>
          <p:cNvSpPr/>
          <p:nvPr/>
        </p:nvSpPr>
        <p:spPr>
          <a:xfrm>
            <a:off x="531932" y="1347500"/>
            <a:ext cx="108520" cy="3240473"/>
          </a:xfrm>
          <a:prstGeom prst="roundRect">
            <a:avLst>
              <a:gd fmla="val 50000" name="adj"/>
            </a:avLst>
          </a:prstGeom>
          <a:solidFill>
            <a:schemeClr val="lt1">
              <a:alpha val="4039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3" name="Google Shape;83;p50"/>
          <p:cNvSpPr/>
          <p:nvPr/>
        </p:nvSpPr>
        <p:spPr>
          <a:xfrm rot="5400000">
            <a:off x="2592642" y="1238201"/>
            <a:ext cx="502331" cy="502331"/>
          </a:xfrm>
          <a:prstGeom prst="halfFrame">
            <a:avLst>
              <a:gd fmla="val 23728" name="adj1"/>
              <a:gd fmla="val 24642" name="adj2"/>
            </a:avLst>
          </a:prstGeom>
          <a:solidFill>
            <a:schemeClr val="lt1">
              <a:alpha val="2235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Layout">
  <p:cSld name="Section Break Layout">
    <p:spTree>
      <p:nvGrpSpPr>
        <p:cNvPr id="85" name="Shape 85"/>
        <p:cNvGrpSpPr/>
        <p:nvPr/>
      </p:nvGrpSpPr>
      <p:grpSpPr>
        <a:xfrm>
          <a:off x="0" y="0"/>
          <a:ext cx="0" cy="0"/>
          <a:chOff x="0" y="0"/>
          <a:chExt cx="0" cy="0"/>
        </a:xfrm>
      </p:grpSpPr>
      <p:sp>
        <p:nvSpPr>
          <p:cNvPr id="86" name="Google Shape;86;p52"/>
          <p:cNvSpPr/>
          <p:nvPr/>
        </p:nvSpPr>
        <p:spPr>
          <a:xfrm>
            <a:off x="0" y="2571750"/>
            <a:ext cx="9144000" cy="257175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7" name="Google Shape;87;p52"/>
          <p:cNvSpPr/>
          <p:nvPr/>
        </p:nvSpPr>
        <p:spPr>
          <a:xfrm>
            <a:off x="2116108" y="843558"/>
            <a:ext cx="4896544" cy="345638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8" name="Google Shape;88;p52"/>
          <p:cNvSpPr/>
          <p:nvPr/>
        </p:nvSpPr>
        <p:spPr>
          <a:xfrm>
            <a:off x="2116108" y="0"/>
            <a:ext cx="4896544" cy="19548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9" name="Google Shape;89;p52"/>
          <p:cNvSpPr/>
          <p:nvPr/>
        </p:nvSpPr>
        <p:spPr>
          <a:xfrm>
            <a:off x="2116108" y="4948014"/>
            <a:ext cx="4896544" cy="19548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0" name="Google Shape;90;p52"/>
          <p:cNvSpPr txBox="1"/>
          <p:nvPr>
            <p:ph idx="1" type="body"/>
          </p:nvPr>
        </p:nvSpPr>
        <p:spPr>
          <a:xfrm>
            <a:off x="2116108" y="3049518"/>
            <a:ext cx="4896544"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1" name="Google Shape;91;p52"/>
          <p:cNvSpPr txBox="1"/>
          <p:nvPr>
            <p:ph idx="2" type="body"/>
          </p:nvPr>
        </p:nvSpPr>
        <p:spPr>
          <a:xfrm>
            <a:off x="2116108" y="3625582"/>
            <a:ext cx="4896544"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28\02-edu\bulb-item.png" id="92" name="Google Shape;92;p52"/>
          <p:cNvPicPr preferRelativeResize="0"/>
          <p:nvPr/>
        </p:nvPicPr>
        <p:blipFill rotWithShape="1">
          <a:blip r:embed="rId2">
            <a:alphaModFix/>
          </a:blip>
          <a:srcRect b="0" l="0" r="0" t="0"/>
          <a:stretch/>
        </p:blipFill>
        <p:spPr>
          <a:xfrm flipH="1">
            <a:off x="4155985" y="1156325"/>
            <a:ext cx="816788" cy="181280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asic Layout">
  <p:cSld name="4_Basic Layout">
    <p:spTree>
      <p:nvGrpSpPr>
        <p:cNvPr id="13" name="Shape 13"/>
        <p:cNvGrpSpPr/>
        <p:nvPr/>
      </p:nvGrpSpPr>
      <p:grpSpPr>
        <a:xfrm>
          <a:off x="0" y="0"/>
          <a:ext cx="0" cy="0"/>
          <a:chOff x="0" y="0"/>
          <a:chExt cx="0" cy="0"/>
        </a:xfrm>
      </p:grpSpPr>
      <p:sp>
        <p:nvSpPr>
          <p:cNvPr id="14" name="Google Shape;14;p36"/>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5" name="Google Shape;15;p36"/>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spTree>
      <p:nvGrpSpPr>
        <p:cNvPr id="16" name="Shape 16"/>
        <p:cNvGrpSpPr/>
        <p:nvPr/>
      </p:nvGrpSpPr>
      <p:grpSpPr>
        <a:xfrm>
          <a:off x="0" y="0"/>
          <a:ext cx="0" cy="0"/>
          <a:chOff x="0" y="0"/>
          <a:chExt cx="0" cy="0"/>
        </a:xfrm>
      </p:grpSpPr>
      <p:sp>
        <p:nvSpPr>
          <p:cNvPr id="17" name="Google Shape;17;p37"/>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8" name="Google Shape;18;p37"/>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9" name="Google Shape;19;p37"/>
          <p:cNvSpPr/>
          <p:nvPr/>
        </p:nvSpPr>
        <p:spPr>
          <a:xfrm>
            <a:off x="0" y="4963500"/>
            <a:ext cx="9144000" cy="18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 name="Google Shape;20;p37"/>
          <p:cNvSpPr/>
          <p:nvPr/>
        </p:nvSpPr>
        <p:spPr>
          <a:xfrm>
            <a:off x="0" y="0"/>
            <a:ext cx="9144000" cy="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asic Layout">
  <p:cSld name="3_Basic Layout">
    <p:spTree>
      <p:nvGrpSpPr>
        <p:cNvPr id="21" name="Shape 21"/>
        <p:cNvGrpSpPr/>
        <p:nvPr/>
      </p:nvGrpSpPr>
      <p:grpSpPr>
        <a:xfrm>
          <a:off x="0" y="0"/>
          <a:ext cx="0" cy="0"/>
          <a:chOff x="0" y="0"/>
          <a:chExt cx="0" cy="0"/>
        </a:xfrm>
      </p:grpSpPr>
      <p:sp>
        <p:nvSpPr>
          <p:cNvPr id="22" name="Google Shape;22;p40"/>
          <p:cNvSpPr/>
          <p:nvPr/>
        </p:nvSpPr>
        <p:spPr>
          <a:xfrm>
            <a:off x="0" y="3399842"/>
            <a:ext cx="9144000" cy="174365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 name="Google Shape;23;p40"/>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4" name="Google Shape;24;p40"/>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5" name="Google Shape;25;p40"/>
          <p:cNvSpPr/>
          <p:nvPr/>
        </p:nvSpPr>
        <p:spPr>
          <a:xfrm>
            <a:off x="4043561" y="2859782"/>
            <a:ext cx="1080120" cy="1080120"/>
          </a:xfrm>
          <a:prstGeom prst="ellipse">
            <a:avLst/>
          </a:prstGeom>
          <a:solidFill>
            <a:schemeClr val="accent1"/>
          </a:solidFill>
          <a:ln cap="flat" cmpd="sng" w="635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png" id="26" name="Google Shape;26;p40"/>
          <p:cNvPicPr preferRelativeResize="0"/>
          <p:nvPr/>
        </p:nvPicPr>
        <p:blipFill rotWithShape="1">
          <a:blip r:embed="rId2">
            <a:alphaModFix/>
          </a:blip>
          <a:srcRect b="0" l="0" r="0" t="0"/>
          <a:stretch/>
        </p:blipFill>
        <p:spPr>
          <a:xfrm>
            <a:off x="4408057" y="3010192"/>
            <a:ext cx="351128" cy="7793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bg>
      <p:bgPr>
        <a:solidFill>
          <a:schemeClr val="lt1"/>
        </a:solidFill>
      </p:bgPr>
    </p:bg>
    <p:spTree>
      <p:nvGrpSpPr>
        <p:cNvPr id="27" name="Shape 27"/>
        <p:cNvGrpSpPr/>
        <p:nvPr/>
      </p:nvGrpSpPr>
      <p:grpSpPr>
        <a:xfrm>
          <a:off x="0" y="0"/>
          <a:ext cx="0" cy="0"/>
          <a:chOff x="0" y="0"/>
          <a:chExt cx="0" cy="0"/>
        </a:xfrm>
      </p:grpSpPr>
      <p:sp>
        <p:nvSpPr>
          <p:cNvPr id="28" name="Google Shape;28;p41"/>
          <p:cNvSpPr/>
          <p:nvPr/>
        </p:nvSpPr>
        <p:spPr>
          <a:xfrm>
            <a:off x="143508" y="92609"/>
            <a:ext cx="8856984" cy="495828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 name="Google Shape;29;p41"/>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0" name="Google Shape;30;p41"/>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1" name="Google Shape;31;p41"/>
          <p:cNvSpPr/>
          <p:nvPr>
            <p:ph idx="3" type="pic"/>
          </p:nvPr>
        </p:nvSpPr>
        <p:spPr>
          <a:xfrm>
            <a:off x="0" y="1347774"/>
            <a:ext cx="2160240" cy="1872048"/>
          </a:xfrm>
          <a:prstGeom prst="rect">
            <a:avLst/>
          </a:prstGeom>
          <a:solidFill>
            <a:srgbClr val="F2F2F2"/>
          </a:solidFill>
          <a:ln>
            <a:noFill/>
          </a:ln>
        </p:spPr>
      </p:sp>
      <p:sp>
        <p:nvSpPr>
          <p:cNvPr id="32" name="Google Shape;32;p41"/>
          <p:cNvSpPr/>
          <p:nvPr>
            <p:ph idx="4" type="pic"/>
          </p:nvPr>
        </p:nvSpPr>
        <p:spPr>
          <a:xfrm>
            <a:off x="2327920" y="1347774"/>
            <a:ext cx="2160240" cy="1872048"/>
          </a:xfrm>
          <a:prstGeom prst="rect">
            <a:avLst/>
          </a:prstGeom>
          <a:solidFill>
            <a:srgbClr val="F2F2F2"/>
          </a:solidFill>
          <a:ln>
            <a:noFill/>
          </a:ln>
        </p:spPr>
      </p:sp>
      <p:sp>
        <p:nvSpPr>
          <p:cNvPr id="33" name="Google Shape;33;p41"/>
          <p:cNvSpPr/>
          <p:nvPr>
            <p:ph idx="5" type="pic"/>
          </p:nvPr>
        </p:nvSpPr>
        <p:spPr>
          <a:xfrm>
            <a:off x="4655840" y="1347774"/>
            <a:ext cx="2160240" cy="1872048"/>
          </a:xfrm>
          <a:prstGeom prst="rect">
            <a:avLst/>
          </a:prstGeom>
          <a:solidFill>
            <a:srgbClr val="F2F2F2"/>
          </a:solidFill>
          <a:ln>
            <a:noFill/>
          </a:ln>
        </p:spPr>
      </p:sp>
      <p:sp>
        <p:nvSpPr>
          <p:cNvPr id="34" name="Google Shape;34;p41"/>
          <p:cNvSpPr/>
          <p:nvPr>
            <p:ph idx="6" type="pic"/>
          </p:nvPr>
        </p:nvSpPr>
        <p:spPr>
          <a:xfrm>
            <a:off x="6983760" y="1347774"/>
            <a:ext cx="2160240" cy="1872048"/>
          </a:xfrm>
          <a:prstGeom prst="rect">
            <a:avLst/>
          </a:prstGeom>
          <a:solidFill>
            <a:srgbClr val="F2F2F2"/>
          </a:solidFill>
          <a:ln>
            <a:noFill/>
          </a:ln>
        </p:spPr>
      </p:sp>
      <p:sp>
        <p:nvSpPr>
          <p:cNvPr id="35" name="Google Shape;35;p41"/>
          <p:cNvSpPr/>
          <p:nvPr/>
        </p:nvSpPr>
        <p:spPr>
          <a:xfrm>
            <a:off x="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 name="Google Shape;36;p41"/>
          <p:cNvSpPr/>
          <p:nvPr/>
        </p:nvSpPr>
        <p:spPr>
          <a:xfrm>
            <a:off x="2328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 name="Google Shape;37;p41"/>
          <p:cNvSpPr/>
          <p:nvPr/>
        </p:nvSpPr>
        <p:spPr>
          <a:xfrm>
            <a:off x="4656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 name="Google Shape;38;p41"/>
          <p:cNvSpPr/>
          <p:nvPr/>
        </p:nvSpPr>
        <p:spPr>
          <a:xfrm>
            <a:off x="6984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39" name="Shape 39"/>
        <p:cNvGrpSpPr/>
        <p:nvPr/>
      </p:nvGrpSpPr>
      <p:grpSpPr>
        <a:xfrm>
          <a:off x="0" y="0"/>
          <a:ext cx="0" cy="0"/>
          <a:chOff x="0" y="0"/>
          <a:chExt cx="0" cy="0"/>
        </a:xfrm>
      </p:grpSpPr>
      <p:sp>
        <p:nvSpPr>
          <p:cNvPr id="40" name="Google Shape;40;p42"/>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1" name="Google Shape;41;p42"/>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2" name="Google Shape;42;p42"/>
          <p:cNvSpPr/>
          <p:nvPr/>
        </p:nvSpPr>
        <p:spPr>
          <a:xfrm>
            <a:off x="0" y="1759754"/>
            <a:ext cx="9144000" cy="22113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D:\Fullppt\PNG이미지\핸드폰2.png" id="43" name="Google Shape;43;p42"/>
          <p:cNvPicPr preferRelativeResize="0"/>
          <p:nvPr/>
        </p:nvPicPr>
        <p:blipFill rotWithShape="1">
          <a:blip r:embed="rId2">
            <a:alphaModFix/>
          </a:blip>
          <a:srcRect b="0" l="0" r="0" t="0"/>
          <a:stretch/>
        </p:blipFill>
        <p:spPr>
          <a:xfrm>
            <a:off x="6023208" y="1042230"/>
            <a:ext cx="2869272" cy="3474631"/>
          </a:xfrm>
          <a:prstGeom prst="rect">
            <a:avLst/>
          </a:prstGeom>
          <a:noFill/>
          <a:ln>
            <a:noFill/>
          </a:ln>
        </p:spPr>
      </p:pic>
      <p:sp>
        <p:nvSpPr>
          <p:cNvPr id="44" name="Google Shape;44;p42"/>
          <p:cNvSpPr/>
          <p:nvPr>
            <p:ph idx="3" type="pic"/>
          </p:nvPr>
        </p:nvSpPr>
        <p:spPr>
          <a:xfrm>
            <a:off x="7380312" y="1175233"/>
            <a:ext cx="1008112" cy="2556104"/>
          </a:xfrm>
          <a:prstGeom prst="rect">
            <a:avLst/>
          </a:prstGeom>
          <a:solidFill>
            <a:srgbClr val="F2F2F2"/>
          </a:solidFill>
          <a:ln>
            <a:noFill/>
          </a:ln>
        </p:spPr>
      </p:sp>
      <p:sp>
        <p:nvSpPr>
          <p:cNvPr id="45" name="Google Shape;45;p42"/>
          <p:cNvSpPr/>
          <p:nvPr>
            <p:ph idx="4" type="pic"/>
          </p:nvPr>
        </p:nvSpPr>
        <p:spPr>
          <a:xfrm>
            <a:off x="5643269" y="1261134"/>
            <a:ext cx="1654766" cy="2556104"/>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46" name="Shape 46"/>
        <p:cNvGrpSpPr/>
        <p:nvPr/>
      </p:nvGrpSpPr>
      <p:grpSpPr>
        <a:xfrm>
          <a:off x="0" y="0"/>
          <a:ext cx="0" cy="0"/>
          <a:chOff x="0" y="0"/>
          <a:chExt cx="0" cy="0"/>
        </a:xfrm>
      </p:grpSpPr>
      <p:sp>
        <p:nvSpPr>
          <p:cNvPr id="47" name="Google Shape;47;p43"/>
          <p:cNvSpPr/>
          <p:nvPr>
            <p:ph idx="2" type="pic"/>
          </p:nvPr>
        </p:nvSpPr>
        <p:spPr>
          <a:xfrm>
            <a:off x="0" y="-1"/>
            <a:ext cx="3059832" cy="5143501"/>
          </a:xfrm>
          <a:prstGeom prst="rect">
            <a:avLst/>
          </a:prstGeom>
          <a:solidFill>
            <a:srgbClr val="F2F2F2"/>
          </a:solidFill>
          <a:ln>
            <a:noFill/>
          </a:ln>
        </p:spPr>
      </p:sp>
      <p:sp>
        <p:nvSpPr>
          <p:cNvPr id="48" name="Google Shape;48;p43"/>
          <p:cNvSpPr/>
          <p:nvPr/>
        </p:nvSpPr>
        <p:spPr>
          <a:xfrm>
            <a:off x="4860032" y="0"/>
            <a:ext cx="36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 name="Google Shape;49;p43"/>
          <p:cNvSpPr/>
          <p:nvPr/>
        </p:nvSpPr>
        <p:spPr>
          <a:xfrm>
            <a:off x="4896032" y="1311750"/>
            <a:ext cx="180000" cy="252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bg>
      <p:bgPr>
        <a:solidFill>
          <a:schemeClr val="accent1"/>
        </a:solidFill>
      </p:bgPr>
    </p:bg>
    <p:spTree>
      <p:nvGrpSpPr>
        <p:cNvPr id="50" name="Shape 50"/>
        <p:cNvGrpSpPr/>
        <p:nvPr/>
      </p:nvGrpSpPr>
      <p:grpSpPr>
        <a:xfrm>
          <a:off x="0" y="0"/>
          <a:ext cx="0" cy="0"/>
          <a:chOff x="0" y="0"/>
          <a:chExt cx="0" cy="0"/>
        </a:xfrm>
      </p:grpSpPr>
      <p:sp>
        <p:nvSpPr>
          <p:cNvPr id="51" name="Google Shape;51;p44"/>
          <p:cNvSpPr/>
          <p:nvPr>
            <p:ph idx="2" type="pic"/>
          </p:nvPr>
        </p:nvSpPr>
        <p:spPr>
          <a:xfrm>
            <a:off x="0" y="-1"/>
            <a:ext cx="9144000" cy="3076575"/>
          </a:xfrm>
          <a:prstGeom prst="rect">
            <a:avLst/>
          </a:prstGeom>
          <a:solidFill>
            <a:srgbClr val="F2F2F2"/>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Images and Contents Layout">
  <p:cSld name="6_Images and Contents Layout">
    <p:spTree>
      <p:nvGrpSpPr>
        <p:cNvPr id="52" name="Shape 52"/>
        <p:cNvGrpSpPr/>
        <p:nvPr/>
      </p:nvGrpSpPr>
      <p:grpSpPr>
        <a:xfrm>
          <a:off x="0" y="0"/>
          <a:ext cx="0" cy="0"/>
          <a:chOff x="0" y="0"/>
          <a:chExt cx="0" cy="0"/>
        </a:xfrm>
      </p:grpSpPr>
      <p:sp>
        <p:nvSpPr>
          <p:cNvPr id="53" name="Google Shape;53;p45"/>
          <p:cNvSpPr txBox="1"/>
          <p:nvPr>
            <p:ph idx="1" type="body"/>
          </p:nvPr>
        </p:nvSpPr>
        <p:spPr>
          <a:xfrm>
            <a:off x="3131840" y="181632"/>
            <a:ext cx="6012160"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4" name="Google Shape;54;p45"/>
          <p:cNvSpPr txBox="1"/>
          <p:nvPr>
            <p:ph idx="2" type="body"/>
          </p:nvPr>
        </p:nvSpPr>
        <p:spPr>
          <a:xfrm>
            <a:off x="3131840" y="757696"/>
            <a:ext cx="6012160" cy="28803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5" name="Google Shape;55;p45"/>
          <p:cNvSpPr/>
          <p:nvPr>
            <p:ph idx="3" type="pic"/>
          </p:nvPr>
        </p:nvSpPr>
        <p:spPr>
          <a:xfrm>
            <a:off x="0" y="-1"/>
            <a:ext cx="3059832" cy="5143501"/>
          </a:xfrm>
          <a:prstGeom prst="rect">
            <a:avLst/>
          </a:prstGeom>
          <a:solidFill>
            <a:srgbClr val="F2F2F2"/>
          </a:solidFill>
          <a:ln>
            <a:noFill/>
          </a:ln>
        </p:spPr>
      </p:sp>
      <p:sp>
        <p:nvSpPr>
          <p:cNvPr id="56" name="Google Shape;56;p45"/>
          <p:cNvSpPr/>
          <p:nvPr>
            <p:ph idx="4" type="pic"/>
          </p:nvPr>
        </p:nvSpPr>
        <p:spPr>
          <a:xfrm>
            <a:off x="3146470" y="1131590"/>
            <a:ext cx="3059832" cy="4011910"/>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3.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4"/>
          <p:cNvSpPr/>
          <p:nvPr/>
        </p:nvSpPr>
        <p:spPr>
          <a:xfrm>
            <a:off x="1553533" y="0"/>
            <a:ext cx="7596336" cy="1275606"/>
          </a:xfrm>
          <a:prstGeom prst="rect">
            <a:avLst/>
          </a:prstGeom>
          <a:solidFill>
            <a:srgbClr val="32AEB8"/>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I. Thế nào là chất lượng</a:t>
            </a:r>
            <a:endParaRPr b="0" i="0" sz="3200" u="none" cap="none" strike="noStrike">
              <a:solidFill>
                <a:schemeClr val="dk1"/>
              </a:solidFill>
              <a:latin typeface="Arial"/>
              <a:ea typeface="Arial"/>
              <a:cs typeface="Arial"/>
              <a:sym typeface="Arial"/>
            </a:endParaRPr>
          </a:p>
        </p:txBody>
      </p:sp>
      <p:sp>
        <p:nvSpPr>
          <p:cNvPr id="98" name="Google Shape;98;p4"/>
          <p:cNvSpPr/>
          <p:nvPr/>
        </p:nvSpPr>
        <p:spPr>
          <a:xfrm>
            <a:off x="1751301" y="1923678"/>
            <a:ext cx="7200800" cy="2343655"/>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rgbClr val="FF0000"/>
              </a:buClr>
              <a:buSzPts val="2000"/>
              <a:buFont typeface="Noto Sans Symbols"/>
              <a:buChar char="⮚"/>
            </a:pPr>
            <a:r>
              <a:rPr b="1" i="0" lang="en-US" sz="2000" u="none" cap="none" strike="noStrike">
                <a:solidFill>
                  <a:srgbClr val="FF0000"/>
                </a:solidFill>
                <a:latin typeface="Arial"/>
                <a:ea typeface="Arial"/>
                <a:cs typeface="Arial"/>
                <a:sym typeface="Arial"/>
              </a:rPr>
              <a:t>Chất lượng là gì?</a:t>
            </a:r>
            <a:endParaRPr b="0" i="0" sz="1400" u="none" cap="none" strike="noStrike">
              <a:solidFill>
                <a:srgbClr val="000000"/>
              </a:solidFill>
              <a:latin typeface="Arial"/>
              <a:ea typeface="Arial"/>
              <a:cs typeface="Arial"/>
              <a:sym typeface="Arial"/>
            </a:endParaRPr>
          </a:p>
          <a:p>
            <a:pPr indent="0" lvl="1" marL="457200" marR="0" rtl="0" algn="l">
              <a:lnSpc>
                <a:spcPct val="15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Theo</a:t>
            </a:r>
            <a:r>
              <a:rPr b="1" i="0" lang="en-US" sz="2000" u="none" cap="none" strike="noStrike">
                <a:solidFill>
                  <a:srgbClr val="FF0000"/>
                </a:solidFill>
                <a:latin typeface="Arial"/>
                <a:ea typeface="Arial"/>
                <a:cs typeface="Arial"/>
                <a:sym typeface="Arial"/>
              </a:rPr>
              <a:t> </a:t>
            </a:r>
            <a:r>
              <a:rPr b="1" i="0" lang="en-US" sz="2000" u="none" cap="none" strike="noStrike">
                <a:solidFill>
                  <a:schemeClr val="dk1"/>
                </a:solidFill>
                <a:latin typeface="Arial"/>
                <a:ea typeface="Arial"/>
                <a:cs typeface="Arial"/>
                <a:sym typeface="Arial"/>
              </a:rPr>
              <a:t>Tổ chức tiêu chuẩn quốc tế (ISO)</a:t>
            </a:r>
            <a:endParaRPr b="1" i="0" sz="2000" u="none" cap="none" strike="noStrike">
              <a:solidFill>
                <a:schemeClr val="dk1"/>
              </a:solidFill>
              <a:latin typeface="Arial"/>
              <a:ea typeface="Arial"/>
              <a:cs typeface="Arial"/>
              <a:sym typeface="Arial"/>
            </a:endParaRPr>
          </a:p>
          <a:p>
            <a:pPr indent="0" lvl="2" marL="547688" marR="0" rtl="0" algn="l">
              <a:lnSpc>
                <a:spcPct val="150000"/>
              </a:lnSpc>
              <a:spcBef>
                <a:spcPts val="0"/>
              </a:spcBef>
              <a:spcAft>
                <a:spcPts val="0"/>
              </a:spcAft>
              <a:buClr>
                <a:srgbClr val="FF0000"/>
              </a:buClr>
              <a:buSzPts val="2000"/>
              <a:buFont typeface="Arial"/>
              <a:buNone/>
            </a:pPr>
            <a:r>
              <a:rPr b="0" i="0" lang="en-US" sz="2000" u="none" cap="none" strike="noStrike">
                <a:solidFill>
                  <a:srgbClr val="FF0000"/>
                </a:solidFill>
                <a:latin typeface="Arial"/>
                <a:ea typeface="Arial"/>
                <a:cs typeface="Arial"/>
                <a:sym typeface="Arial"/>
              </a:rPr>
              <a:t>“</a:t>
            </a:r>
            <a:r>
              <a:rPr b="1" i="1" lang="en-US" sz="2000" u="none" cap="none" strike="noStrike">
                <a:solidFill>
                  <a:srgbClr val="FF0000"/>
                </a:solidFill>
                <a:latin typeface="Arial"/>
                <a:ea typeface="Arial"/>
                <a:cs typeface="Arial"/>
                <a:sym typeface="Arial"/>
              </a:rPr>
              <a:t>Chất lượng là tổng thể các chi tiết nhỏ của một sản phẩm mà nó phải thoả mãn những quy định đã được đề ra”</a:t>
            </a:r>
            <a:r>
              <a:rPr b="1" i="0" lang="en-US" sz="20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ph idx="1" type="body"/>
          </p:nvPr>
        </p:nvSpPr>
        <p:spPr>
          <a:xfrm>
            <a:off x="1544585" y="1685565"/>
            <a:ext cx="4755607" cy="2448272"/>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FF0000"/>
              </a:buClr>
              <a:buSzPts val="1800"/>
              <a:buFont typeface="Arial"/>
              <a:buAutoNum type="arabicPeriod" startAt="4"/>
            </a:pPr>
            <a:r>
              <a:rPr b="1" i="1" lang="en-US" sz="1800">
                <a:solidFill>
                  <a:srgbClr val="FF0000"/>
                </a:solidFill>
                <a:latin typeface="Arial"/>
                <a:ea typeface="Arial"/>
                <a:cs typeface="Arial"/>
                <a:sym typeface="Arial"/>
              </a:rPr>
              <a:t>Nhóm tiêu chí phi chức năng khác</a:t>
            </a:r>
            <a:endParaRPr/>
          </a:p>
          <a:p>
            <a:pPr indent="-285750" lvl="0" marL="285750" rtl="0" algn="l">
              <a:lnSpc>
                <a:spcPct val="100000"/>
              </a:lnSpc>
              <a:spcBef>
                <a:spcPts val="320"/>
              </a:spcBef>
              <a:spcAft>
                <a:spcPts val="0"/>
              </a:spcAft>
              <a:buClr>
                <a:schemeClr val="dk1"/>
              </a:buClr>
              <a:buSzPts val="1600"/>
              <a:buFont typeface="Noto Sans Symbols"/>
              <a:buChar char="❑"/>
            </a:pPr>
            <a:r>
              <a:rPr b="1" lang="en-US" sz="1600">
                <a:solidFill>
                  <a:schemeClr val="dk1"/>
                </a:solidFill>
                <a:latin typeface="Arial"/>
                <a:ea typeface="Arial"/>
                <a:cs typeface="Arial"/>
                <a:sym typeface="Arial"/>
              </a:rPr>
              <a:t>Tính tin cậy</a:t>
            </a: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a:p>
            <a:pPr indent="0" lvl="0" marL="0" rtl="0" algn="l">
              <a:lnSpc>
                <a:spcPct val="100000"/>
              </a:lnSpc>
              <a:spcBef>
                <a:spcPts val="320"/>
              </a:spcBef>
              <a:spcAft>
                <a:spcPts val="0"/>
              </a:spcAft>
              <a:buClr>
                <a:schemeClr val="dk1"/>
              </a:buClr>
              <a:buSzPts val="1600"/>
              <a:buNone/>
            </a:pPr>
            <a:r>
              <a:rPr lang="en-US" sz="1600">
                <a:solidFill>
                  <a:schemeClr val="dk1"/>
                </a:solidFill>
                <a:latin typeface="Arial"/>
                <a:ea typeface="Arial"/>
                <a:cs typeface="Arial"/>
                <a:sym typeface="Arial"/>
              </a:rPr>
              <a:t> + </a:t>
            </a:r>
            <a:r>
              <a:rPr lang="en-US" sz="1400">
                <a:solidFill>
                  <a:schemeClr val="dk1"/>
                </a:solidFill>
                <a:latin typeface="Arial"/>
                <a:ea typeface="Arial"/>
                <a:cs typeface="Arial"/>
                <a:sym typeface="Arial"/>
              </a:rPr>
              <a:t>Khả năng hoạt động liên tục, sẵn sàng cho người dùng</a:t>
            </a:r>
            <a:endParaRPr sz="1400">
              <a:solidFill>
                <a:schemeClr val="dk1"/>
              </a:solidFill>
              <a:latin typeface="Arial"/>
              <a:ea typeface="Arial"/>
              <a:cs typeface="Arial"/>
              <a:sym typeface="Arial"/>
            </a:endParaRPr>
          </a:p>
          <a:p>
            <a:pPr indent="0" lvl="0" marL="0" rtl="0" algn="l">
              <a:lnSpc>
                <a:spcPct val="100000"/>
              </a:lnSpc>
              <a:spcBef>
                <a:spcPts val="280"/>
              </a:spcBef>
              <a:spcAft>
                <a:spcPts val="0"/>
              </a:spcAft>
              <a:buClr>
                <a:schemeClr val="dk1"/>
              </a:buClr>
              <a:buSzPts val="1400"/>
              <a:buNone/>
            </a:pPr>
            <a:r>
              <a:rPr lang="en-US" sz="1400">
                <a:solidFill>
                  <a:schemeClr val="dk1"/>
                </a:solidFill>
                <a:latin typeface="Arial"/>
                <a:ea typeface="Arial"/>
                <a:cs typeface="Arial"/>
                <a:sym typeface="Arial"/>
              </a:rPr>
              <a:t> có thể truy cập sử dụng.</a:t>
            </a:r>
            <a:endParaRPr/>
          </a:p>
          <a:p>
            <a:pPr indent="0" lvl="0" marL="0" rtl="0" algn="l">
              <a:lnSpc>
                <a:spcPct val="100000"/>
              </a:lnSpc>
              <a:spcBef>
                <a:spcPts val="280"/>
              </a:spcBef>
              <a:spcAft>
                <a:spcPts val="0"/>
              </a:spcAft>
              <a:buClr>
                <a:schemeClr val="dk1"/>
              </a:buClr>
              <a:buSzPts val="1400"/>
              <a:buNone/>
            </a:pPr>
            <a:r>
              <a:rPr lang="en-US" sz="1400">
                <a:solidFill>
                  <a:schemeClr val="dk1"/>
                </a:solidFill>
                <a:latin typeface="Arial"/>
                <a:ea typeface="Arial"/>
                <a:cs typeface="Arial"/>
                <a:sym typeface="Arial"/>
              </a:rPr>
              <a:t> + Dịch vụ công nghệ thông tin phải sẵn sàng các phương án, biện pháp bảo đảm dịch vụ được phục hồi, bảo trì      nhanh chóng nếu xảy ra sự cố.</a:t>
            </a:r>
            <a:endParaRPr sz="1400">
              <a:solidFill>
                <a:schemeClr val="dk1"/>
              </a:solidFill>
              <a:latin typeface="Arial"/>
              <a:ea typeface="Arial"/>
              <a:cs typeface="Arial"/>
              <a:sym typeface="Arial"/>
            </a:endParaRPr>
          </a:p>
          <a:p>
            <a:pPr indent="0" lvl="0" marL="0" rtl="0" algn="l">
              <a:lnSpc>
                <a:spcPct val="100000"/>
              </a:lnSpc>
              <a:spcBef>
                <a:spcPts val="280"/>
              </a:spcBef>
              <a:spcAft>
                <a:spcPts val="0"/>
              </a:spcAft>
              <a:buClr>
                <a:srgbClr val="3F3F3F"/>
              </a:buClr>
              <a:buSzPts val="1400"/>
              <a:buNone/>
            </a:pPr>
            <a:r>
              <a:t/>
            </a:r>
            <a:endParaRPr sz="1400">
              <a:solidFill>
                <a:schemeClr val="dk1"/>
              </a:solidFill>
              <a:latin typeface="Arial"/>
              <a:ea typeface="Arial"/>
              <a:cs typeface="Arial"/>
              <a:sym typeface="Arial"/>
            </a:endParaRPr>
          </a:p>
          <a:p>
            <a:pPr indent="-285750" lvl="0" marL="285750" rtl="0" algn="l">
              <a:lnSpc>
                <a:spcPct val="100000"/>
              </a:lnSpc>
              <a:spcBef>
                <a:spcPts val="320"/>
              </a:spcBef>
              <a:spcAft>
                <a:spcPts val="0"/>
              </a:spcAft>
              <a:buClr>
                <a:schemeClr val="dk1"/>
              </a:buClr>
              <a:buSzPts val="1600"/>
              <a:buFont typeface="Noto Sans Symbols"/>
              <a:buChar char="❑"/>
            </a:pPr>
            <a:r>
              <a:rPr b="1" lang="en-US" sz="1600">
                <a:solidFill>
                  <a:schemeClr val="dk1"/>
                </a:solidFill>
                <a:latin typeface="Arial"/>
                <a:ea typeface="Arial"/>
                <a:cs typeface="Arial"/>
                <a:sym typeface="Arial"/>
              </a:rPr>
              <a:t>Khả năng tích hợp, kết nối</a:t>
            </a: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a:p>
            <a:pPr indent="0" lvl="0" marL="0" rtl="0" algn="l">
              <a:lnSpc>
                <a:spcPct val="100000"/>
              </a:lnSpc>
              <a:spcBef>
                <a:spcPts val="280"/>
              </a:spcBef>
              <a:spcAft>
                <a:spcPts val="0"/>
              </a:spcAft>
              <a:buClr>
                <a:schemeClr val="dk1"/>
              </a:buClr>
              <a:buSzPts val="1400"/>
              <a:buNone/>
            </a:pPr>
            <a:r>
              <a:rPr lang="en-US" sz="1400">
                <a:solidFill>
                  <a:schemeClr val="dk1"/>
                </a:solidFill>
                <a:latin typeface="Arial"/>
                <a:ea typeface="Arial"/>
                <a:cs typeface="Arial"/>
                <a:sym typeface="Arial"/>
              </a:rPr>
              <a:t>+ Phương án kết nối, chia sẻ dữ liệu: </a:t>
            </a:r>
            <a:endParaRPr sz="1400">
              <a:solidFill>
                <a:schemeClr val="dk1"/>
              </a:solidFill>
              <a:latin typeface="Arial"/>
              <a:ea typeface="Arial"/>
              <a:cs typeface="Arial"/>
              <a:sym typeface="Arial"/>
            </a:endParaRPr>
          </a:p>
          <a:p>
            <a:pPr indent="0" lvl="0" marL="0" rtl="0" algn="l">
              <a:lnSpc>
                <a:spcPct val="100000"/>
              </a:lnSpc>
              <a:spcBef>
                <a:spcPts val="280"/>
              </a:spcBef>
              <a:spcAft>
                <a:spcPts val="0"/>
              </a:spcAft>
              <a:buClr>
                <a:schemeClr val="dk1"/>
              </a:buClr>
              <a:buSzPts val="1400"/>
              <a:buNone/>
            </a:pPr>
            <a:r>
              <a:rPr lang="en-US" sz="1400">
                <a:solidFill>
                  <a:schemeClr val="dk1"/>
                </a:solidFill>
                <a:latin typeface="Arial"/>
                <a:ea typeface="Arial"/>
                <a:cs typeface="Arial"/>
                <a:sym typeface="Arial"/>
              </a:rPr>
              <a:t>+ Khả năng tích hợp, kết nối với các hệ thống giám sát:</a:t>
            </a:r>
            <a:endParaRPr sz="1400">
              <a:solidFill>
                <a:schemeClr val="dk1"/>
              </a:solidFill>
              <a:latin typeface="Arial"/>
              <a:ea typeface="Arial"/>
              <a:cs typeface="Arial"/>
              <a:sym typeface="Arial"/>
            </a:endParaRPr>
          </a:p>
        </p:txBody>
      </p:sp>
      <p:sp>
        <p:nvSpPr>
          <p:cNvPr id="194" name="Google Shape;194;p13"/>
          <p:cNvSpPr/>
          <p:nvPr/>
        </p:nvSpPr>
        <p:spPr>
          <a:xfrm>
            <a:off x="0" y="0"/>
            <a:ext cx="1593476" cy="5143500"/>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5" name="Google Shape;195;p13"/>
          <p:cNvSpPr/>
          <p:nvPr/>
        </p:nvSpPr>
        <p:spPr>
          <a:xfrm>
            <a:off x="1593476" y="0"/>
            <a:ext cx="7550524" cy="1059582"/>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II. Chất lượng của dự án CNTT</a:t>
            </a:r>
            <a:endParaRPr b="1" i="0" sz="3200" u="none" cap="none" strike="noStrike">
              <a:solidFill>
                <a:schemeClr val="dk1"/>
              </a:solidFill>
              <a:latin typeface="Times New Roman"/>
              <a:ea typeface="Times New Roman"/>
              <a:cs typeface="Times New Roman"/>
              <a:sym typeface="Times New Roman"/>
            </a:endParaRPr>
          </a:p>
        </p:txBody>
      </p:sp>
      <p:grpSp>
        <p:nvGrpSpPr>
          <p:cNvPr id="196" name="Google Shape;196;p13"/>
          <p:cNvGrpSpPr/>
          <p:nvPr/>
        </p:nvGrpSpPr>
        <p:grpSpPr>
          <a:xfrm>
            <a:off x="3" y="1923678"/>
            <a:ext cx="1296144" cy="2760467"/>
            <a:chOff x="6777274" y="1831284"/>
            <a:chExt cx="552841" cy="1177414"/>
          </a:xfrm>
        </p:grpSpPr>
        <p:grpSp>
          <p:nvGrpSpPr>
            <p:cNvPr id="197" name="Google Shape;197;p13"/>
            <p:cNvGrpSpPr/>
            <p:nvPr/>
          </p:nvGrpSpPr>
          <p:grpSpPr>
            <a:xfrm>
              <a:off x="6939980" y="1831284"/>
              <a:ext cx="385719" cy="718117"/>
              <a:chOff x="6783521" y="1654812"/>
              <a:chExt cx="726841" cy="1353205"/>
            </a:xfrm>
          </p:grpSpPr>
          <p:sp>
            <p:nvSpPr>
              <p:cNvPr id="198" name="Google Shape;198;p13"/>
              <p:cNvSpPr/>
              <p:nvPr/>
            </p:nvSpPr>
            <p:spPr>
              <a:xfrm>
                <a:off x="6783521" y="1886618"/>
                <a:ext cx="726841" cy="1121399"/>
              </a:xfrm>
              <a:custGeom>
                <a:rect b="b" l="l" r="r" t="t"/>
                <a:pathLst>
                  <a:path extrusionOk="0" h="1121399" w="726841">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accen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9" name="Google Shape;199;p13"/>
              <p:cNvSpPr/>
              <p:nvPr/>
            </p:nvSpPr>
            <p:spPr>
              <a:xfrm>
                <a:off x="6997804" y="1654812"/>
                <a:ext cx="298274" cy="244742"/>
              </a:xfrm>
              <a:custGeom>
                <a:rect b="b" l="l" r="r" t="t"/>
                <a:pathLst>
                  <a:path extrusionOk="0" h="244742" w="298274">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00" name="Google Shape;200;p13"/>
            <p:cNvSpPr/>
            <p:nvPr/>
          </p:nvSpPr>
          <p:spPr>
            <a:xfrm>
              <a:off x="6777274" y="2572267"/>
              <a:ext cx="552841" cy="436431"/>
            </a:xfrm>
            <a:custGeom>
              <a:rect b="b" l="l" r="r" t="t"/>
              <a:pathLst>
                <a:path extrusionOk="0" h="738371" w="935319">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https://cdn.discordapp.com/attachments/818388011426643971/896595225747796038/Anh_chup_man_hinh_2021-10-10_100858.png" id="201" name="Google Shape;201;p13"/>
          <p:cNvPicPr preferRelativeResize="0"/>
          <p:nvPr/>
        </p:nvPicPr>
        <p:blipFill rotWithShape="1">
          <a:blip r:embed="rId3">
            <a:alphaModFix/>
          </a:blip>
          <a:srcRect b="0" l="0" r="0" t="0"/>
          <a:stretch/>
        </p:blipFill>
        <p:spPr>
          <a:xfrm>
            <a:off x="6300192" y="2283719"/>
            <a:ext cx="2688233" cy="24349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4"/>
          <p:cNvSpPr txBox="1"/>
          <p:nvPr>
            <p:ph idx="1" type="body"/>
          </p:nvPr>
        </p:nvSpPr>
        <p:spPr>
          <a:xfrm>
            <a:off x="1597106" y="1059582"/>
            <a:ext cx="4418684" cy="2448272"/>
          </a:xfrm>
          <a:prstGeom prst="rect">
            <a:avLst/>
          </a:prstGeom>
          <a:noFill/>
          <a:ln>
            <a:noFill/>
          </a:ln>
        </p:spPr>
        <p:txBody>
          <a:bodyPr anchorCtr="0" anchor="ctr" bIns="45700" lIns="91425" spcFirstLastPara="1" rIns="91425" wrap="square" tIns="45700">
            <a:noAutofit/>
          </a:bodyPr>
          <a:lstStyle/>
          <a:p>
            <a:pPr indent="-342900" lvl="0" marL="342900" rtl="0" algn="l">
              <a:lnSpc>
                <a:spcPct val="150000"/>
              </a:lnSpc>
              <a:spcBef>
                <a:spcPts val="0"/>
              </a:spcBef>
              <a:spcAft>
                <a:spcPts val="0"/>
              </a:spcAft>
              <a:buClr>
                <a:srgbClr val="FF0000"/>
              </a:buClr>
              <a:buSzPts val="1800"/>
              <a:buFont typeface="Arial"/>
              <a:buAutoNum type="arabicPeriod" startAt="4"/>
            </a:pPr>
            <a:r>
              <a:rPr b="1" i="1" lang="en-US" sz="1800">
                <a:solidFill>
                  <a:srgbClr val="FF0000"/>
                </a:solidFill>
                <a:latin typeface="Arial"/>
                <a:ea typeface="Arial"/>
                <a:cs typeface="Arial"/>
                <a:sym typeface="Arial"/>
              </a:rPr>
              <a:t>Nhóm tiêu chí phi chức năng khác</a:t>
            </a:r>
            <a:endParaRPr sz="1400">
              <a:solidFill>
                <a:schemeClr val="dk1"/>
              </a:solidFill>
              <a:latin typeface="Arial"/>
              <a:ea typeface="Arial"/>
              <a:cs typeface="Arial"/>
              <a:sym typeface="Arial"/>
            </a:endParaRPr>
          </a:p>
          <a:p>
            <a:pPr indent="-285750" lvl="0" marL="285750" rtl="0" algn="l">
              <a:lnSpc>
                <a:spcPct val="150000"/>
              </a:lnSpc>
              <a:spcBef>
                <a:spcPts val="320"/>
              </a:spcBef>
              <a:spcAft>
                <a:spcPts val="0"/>
              </a:spcAft>
              <a:buClr>
                <a:schemeClr val="dk1"/>
              </a:buClr>
              <a:buSzPts val="1600"/>
              <a:buFont typeface="Noto Sans Symbols"/>
              <a:buChar char="❑"/>
            </a:pPr>
            <a:r>
              <a:rPr b="1" lang="en-US" sz="1600">
                <a:solidFill>
                  <a:schemeClr val="dk1"/>
                </a:solidFill>
                <a:latin typeface="Arial"/>
                <a:ea typeface="Arial"/>
                <a:cs typeface="Arial"/>
                <a:sym typeface="Arial"/>
              </a:rPr>
              <a:t>Khả năng bảo trì</a:t>
            </a: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a:p>
            <a:pPr indent="0" lvl="0" marL="0" rtl="0" algn="l">
              <a:lnSpc>
                <a:spcPct val="150000"/>
              </a:lnSpc>
              <a:spcBef>
                <a:spcPts val="280"/>
              </a:spcBef>
              <a:spcAft>
                <a:spcPts val="0"/>
              </a:spcAft>
              <a:buClr>
                <a:srgbClr val="3F3F3F"/>
              </a:buClr>
              <a:buSzPts val="1400"/>
              <a:buNone/>
            </a:pPr>
            <a:r>
              <a:rPr lang="en-US" sz="1400">
                <a:latin typeface="Arial"/>
                <a:ea typeface="Arial"/>
                <a:cs typeface="Arial"/>
                <a:sym typeface="Arial"/>
              </a:rPr>
              <a:t>   + </a:t>
            </a:r>
            <a:r>
              <a:rPr b="1" lang="en-US" sz="1400">
                <a:solidFill>
                  <a:schemeClr val="dk1"/>
                </a:solidFill>
                <a:latin typeface="Arial"/>
                <a:ea typeface="Arial"/>
                <a:cs typeface="Arial"/>
                <a:sym typeface="Arial"/>
              </a:rPr>
              <a:t>Khả năng phân tích sự cố</a:t>
            </a:r>
            <a:r>
              <a:rPr lang="en-US" sz="1400">
                <a:solidFill>
                  <a:schemeClr val="dk1"/>
                </a:solidFill>
                <a:latin typeface="Arial"/>
                <a:ea typeface="Arial"/>
                <a:cs typeface="Arial"/>
                <a:sym typeface="Arial"/>
              </a:rPr>
              <a:t>.</a:t>
            </a:r>
            <a:endParaRPr/>
          </a:p>
          <a:p>
            <a:pPr indent="0" lvl="0" marL="0" rtl="0" algn="l">
              <a:lnSpc>
                <a:spcPct val="150000"/>
              </a:lnSpc>
              <a:spcBef>
                <a:spcPts val="280"/>
              </a:spcBef>
              <a:spcAft>
                <a:spcPts val="0"/>
              </a:spcAft>
              <a:buClr>
                <a:schemeClr val="dk1"/>
              </a:buClr>
              <a:buSzPts val="1400"/>
              <a:buNone/>
            </a:pPr>
            <a:r>
              <a:rPr lang="en-US" sz="1400">
                <a:solidFill>
                  <a:schemeClr val="dk1"/>
                </a:solidFill>
                <a:latin typeface="Arial"/>
                <a:ea typeface="Arial"/>
                <a:cs typeface="Arial"/>
                <a:sym typeface="Arial"/>
              </a:rPr>
              <a:t>   + </a:t>
            </a:r>
            <a:r>
              <a:rPr b="1" lang="en-US" sz="1400">
                <a:solidFill>
                  <a:schemeClr val="dk1"/>
                </a:solidFill>
                <a:latin typeface="Arial"/>
                <a:ea typeface="Arial"/>
                <a:cs typeface="Arial"/>
                <a:sym typeface="Arial"/>
              </a:rPr>
              <a:t>Khả năng thay thế linh hoạt.</a:t>
            </a:r>
            <a:endParaRPr sz="1400">
              <a:solidFill>
                <a:schemeClr val="dk1"/>
              </a:solidFill>
              <a:latin typeface="Arial"/>
              <a:ea typeface="Arial"/>
              <a:cs typeface="Arial"/>
              <a:sym typeface="Arial"/>
            </a:endParaRPr>
          </a:p>
          <a:p>
            <a:pPr indent="0" lvl="0" marL="0" rtl="0" algn="l">
              <a:lnSpc>
                <a:spcPct val="150000"/>
              </a:lnSpc>
              <a:spcBef>
                <a:spcPts val="280"/>
              </a:spcBef>
              <a:spcAft>
                <a:spcPts val="0"/>
              </a:spcAft>
              <a:buClr>
                <a:schemeClr val="dk1"/>
              </a:buClr>
              <a:buSzPts val="1400"/>
              <a:buNone/>
            </a:pPr>
            <a:r>
              <a:rPr lang="en-US" sz="1400">
                <a:solidFill>
                  <a:schemeClr val="dk1"/>
                </a:solidFill>
                <a:latin typeface="Arial"/>
                <a:ea typeface="Arial"/>
                <a:cs typeface="Arial"/>
                <a:sym typeface="Arial"/>
              </a:rPr>
              <a:t>   + </a:t>
            </a:r>
            <a:r>
              <a:rPr b="1" lang="en-US" sz="1400">
                <a:solidFill>
                  <a:schemeClr val="dk1"/>
                </a:solidFill>
                <a:latin typeface="Arial"/>
                <a:ea typeface="Arial"/>
                <a:cs typeface="Arial"/>
                <a:sym typeface="Arial"/>
              </a:rPr>
              <a:t>Khả năng dự báo sự cố.</a:t>
            </a:r>
            <a:endParaRPr sz="1400">
              <a:solidFill>
                <a:schemeClr val="dk1"/>
              </a:solidFill>
              <a:latin typeface="Arial"/>
              <a:ea typeface="Arial"/>
              <a:cs typeface="Arial"/>
              <a:sym typeface="Arial"/>
            </a:endParaRPr>
          </a:p>
        </p:txBody>
      </p:sp>
      <p:sp>
        <p:nvSpPr>
          <p:cNvPr id="208" name="Google Shape;208;p14"/>
          <p:cNvSpPr/>
          <p:nvPr/>
        </p:nvSpPr>
        <p:spPr>
          <a:xfrm>
            <a:off x="0" y="0"/>
            <a:ext cx="1593476" cy="5143500"/>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9" name="Google Shape;209;p14"/>
          <p:cNvSpPr/>
          <p:nvPr/>
        </p:nvSpPr>
        <p:spPr>
          <a:xfrm>
            <a:off x="1593476" y="0"/>
            <a:ext cx="7550524" cy="1059582"/>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II. Chất lượng của dự án CNTT</a:t>
            </a:r>
            <a:endParaRPr b="1" i="0" sz="3200" u="none" cap="none" strike="noStrike">
              <a:solidFill>
                <a:schemeClr val="dk1"/>
              </a:solidFill>
              <a:latin typeface="Times New Roman"/>
              <a:ea typeface="Times New Roman"/>
              <a:cs typeface="Times New Roman"/>
              <a:sym typeface="Times New Roman"/>
            </a:endParaRPr>
          </a:p>
        </p:txBody>
      </p:sp>
      <p:grpSp>
        <p:nvGrpSpPr>
          <p:cNvPr id="210" name="Google Shape;210;p14"/>
          <p:cNvGrpSpPr/>
          <p:nvPr/>
        </p:nvGrpSpPr>
        <p:grpSpPr>
          <a:xfrm>
            <a:off x="3" y="1923678"/>
            <a:ext cx="1296144" cy="2760467"/>
            <a:chOff x="6777274" y="1831284"/>
            <a:chExt cx="552841" cy="1177414"/>
          </a:xfrm>
        </p:grpSpPr>
        <p:grpSp>
          <p:nvGrpSpPr>
            <p:cNvPr id="211" name="Google Shape;211;p14"/>
            <p:cNvGrpSpPr/>
            <p:nvPr/>
          </p:nvGrpSpPr>
          <p:grpSpPr>
            <a:xfrm>
              <a:off x="6939980" y="1831284"/>
              <a:ext cx="385719" cy="718117"/>
              <a:chOff x="6783521" y="1654812"/>
              <a:chExt cx="726841" cy="1353205"/>
            </a:xfrm>
          </p:grpSpPr>
          <p:sp>
            <p:nvSpPr>
              <p:cNvPr id="212" name="Google Shape;212;p14"/>
              <p:cNvSpPr/>
              <p:nvPr/>
            </p:nvSpPr>
            <p:spPr>
              <a:xfrm>
                <a:off x="6783521" y="1886618"/>
                <a:ext cx="726841" cy="1121399"/>
              </a:xfrm>
              <a:custGeom>
                <a:rect b="b" l="l" r="r" t="t"/>
                <a:pathLst>
                  <a:path extrusionOk="0" h="1121399" w="726841">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accen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3" name="Google Shape;213;p14"/>
              <p:cNvSpPr/>
              <p:nvPr/>
            </p:nvSpPr>
            <p:spPr>
              <a:xfrm>
                <a:off x="6997804" y="1654812"/>
                <a:ext cx="298274" cy="244742"/>
              </a:xfrm>
              <a:custGeom>
                <a:rect b="b" l="l" r="r" t="t"/>
                <a:pathLst>
                  <a:path extrusionOk="0" h="244742" w="298274">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14" name="Google Shape;214;p14"/>
            <p:cNvSpPr/>
            <p:nvPr/>
          </p:nvSpPr>
          <p:spPr>
            <a:xfrm>
              <a:off x="6777274" y="2572267"/>
              <a:ext cx="552841" cy="436431"/>
            </a:xfrm>
            <a:custGeom>
              <a:rect b="b" l="l" r="r" t="t"/>
              <a:pathLst>
                <a:path extrusionOk="0" h="738371" w="935319">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https://cdn.discordapp.com/attachments/818388011426643971/896596357274537994/Anh_chup_man_hinh_2021-10-10_101330.png" id="215" name="Google Shape;215;p14"/>
          <p:cNvPicPr preferRelativeResize="0"/>
          <p:nvPr/>
        </p:nvPicPr>
        <p:blipFill rotWithShape="1">
          <a:blip r:embed="rId3">
            <a:alphaModFix/>
          </a:blip>
          <a:srcRect b="0" l="0" r="0" t="0"/>
          <a:stretch/>
        </p:blipFill>
        <p:spPr>
          <a:xfrm>
            <a:off x="5148064" y="2715766"/>
            <a:ext cx="3696345" cy="2210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5"/>
          <p:cNvSpPr txBox="1"/>
          <p:nvPr>
            <p:ph idx="1" type="body"/>
          </p:nvPr>
        </p:nvSpPr>
        <p:spPr>
          <a:xfrm>
            <a:off x="1593476" y="1047731"/>
            <a:ext cx="4994748" cy="2160240"/>
          </a:xfrm>
          <a:prstGeom prst="rect">
            <a:avLst/>
          </a:prstGeom>
          <a:noFill/>
          <a:ln>
            <a:noFill/>
          </a:ln>
        </p:spPr>
        <p:txBody>
          <a:bodyPr anchorCtr="0" anchor="ctr" bIns="45700" lIns="91425" spcFirstLastPara="1" rIns="91425" wrap="square" tIns="45700">
            <a:noAutofit/>
          </a:bodyPr>
          <a:lstStyle/>
          <a:p>
            <a:pPr indent="-342900" lvl="0" marL="342900" rtl="0" algn="l">
              <a:lnSpc>
                <a:spcPct val="150000"/>
              </a:lnSpc>
              <a:spcBef>
                <a:spcPts val="0"/>
              </a:spcBef>
              <a:spcAft>
                <a:spcPts val="0"/>
              </a:spcAft>
              <a:buClr>
                <a:srgbClr val="FF0000"/>
              </a:buClr>
              <a:buSzPts val="1600"/>
              <a:buFont typeface="Arial"/>
              <a:buAutoNum type="arabicPeriod" startAt="5"/>
            </a:pPr>
            <a:r>
              <a:rPr b="1" i="1" lang="en-US" sz="1600">
                <a:solidFill>
                  <a:srgbClr val="FF0000"/>
                </a:solidFill>
                <a:latin typeface="Arial"/>
                <a:ea typeface="Arial"/>
                <a:cs typeface="Arial"/>
                <a:sym typeface="Arial"/>
              </a:rPr>
              <a:t>Nhóm tiêu ch</a:t>
            </a:r>
            <a:r>
              <a:rPr b="1" i="1" lang="en-US" sz="1600">
                <a:solidFill>
                  <a:srgbClr val="FF0000"/>
                </a:solidFill>
              </a:rPr>
              <a:t>í </a:t>
            </a:r>
            <a:r>
              <a:rPr b="1" i="1" lang="en-US" sz="1600">
                <a:solidFill>
                  <a:srgbClr val="FF0000"/>
                </a:solidFill>
                <a:latin typeface="Arial"/>
                <a:ea typeface="Arial"/>
                <a:cs typeface="Arial"/>
                <a:sym typeface="Arial"/>
              </a:rPr>
              <a:t>về sự hài lòng của khách hàng</a:t>
            </a:r>
            <a:endParaRPr sz="1600">
              <a:solidFill>
                <a:schemeClr val="dk1"/>
              </a:solidFill>
              <a:latin typeface="Arial"/>
              <a:ea typeface="Arial"/>
              <a:cs typeface="Arial"/>
              <a:sym typeface="Arial"/>
            </a:endParaRPr>
          </a:p>
          <a:p>
            <a:pPr indent="-285750" lvl="0" marL="285750" rtl="0" algn="l">
              <a:lnSpc>
                <a:spcPct val="150000"/>
              </a:lnSpc>
              <a:spcBef>
                <a:spcPts val="280"/>
              </a:spcBef>
              <a:spcAft>
                <a:spcPts val="0"/>
              </a:spcAft>
              <a:buClr>
                <a:schemeClr val="dk1"/>
              </a:buClr>
              <a:buSzPts val="1400"/>
              <a:buFont typeface="Noto Sans Symbols"/>
              <a:buChar char="❑"/>
            </a:pPr>
            <a:r>
              <a:rPr b="1" lang="en-US" sz="1400">
                <a:solidFill>
                  <a:schemeClr val="dk1"/>
                </a:solidFill>
                <a:latin typeface="Arial"/>
                <a:ea typeface="Arial"/>
                <a:cs typeface="Arial"/>
                <a:sym typeface="Arial"/>
              </a:rPr>
              <a:t>Tính kịp thời.</a:t>
            </a:r>
            <a:endParaRPr sz="1400">
              <a:solidFill>
                <a:schemeClr val="dk1"/>
              </a:solidFill>
              <a:latin typeface="Arial"/>
              <a:ea typeface="Arial"/>
              <a:cs typeface="Arial"/>
              <a:sym typeface="Arial"/>
            </a:endParaRPr>
          </a:p>
          <a:p>
            <a:pPr indent="-285750" lvl="0" marL="285750" rtl="0" algn="l">
              <a:lnSpc>
                <a:spcPct val="150000"/>
              </a:lnSpc>
              <a:spcBef>
                <a:spcPts val="280"/>
              </a:spcBef>
              <a:spcAft>
                <a:spcPts val="0"/>
              </a:spcAft>
              <a:buClr>
                <a:schemeClr val="dk1"/>
              </a:buClr>
              <a:buSzPts val="1400"/>
              <a:buFont typeface="Noto Sans Symbols"/>
              <a:buChar char="❑"/>
            </a:pPr>
            <a:r>
              <a:rPr b="1" lang="en-US" sz="1400">
                <a:solidFill>
                  <a:schemeClr val="dk1"/>
                </a:solidFill>
                <a:latin typeface="Arial"/>
                <a:ea typeface="Arial"/>
                <a:cs typeface="Arial"/>
                <a:sym typeface="Arial"/>
              </a:rPr>
              <a:t>Tính phản hồi.</a:t>
            </a:r>
            <a:endParaRPr/>
          </a:p>
          <a:p>
            <a:pPr indent="-285750" lvl="0" marL="285750" rtl="0" algn="l">
              <a:lnSpc>
                <a:spcPct val="150000"/>
              </a:lnSpc>
              <a:spcBef>
                <a:spcPts val="280"/>
              </a:spcBef>
              <a:spcAft>
                <a:spcPts val="0"/>
              </a:spcAft>
              <a:buClr>
                <a:schemeClr val="dk1"/>
              </a:buClr>
              <a:buSzPts val="1400"/>
              <a:buFont typeface="Noto Sans Symbols"/>
              <a:buChar char="❑"/>
            </a:pPr>
            <a:r>
              <a:rPr b="1" lang="en-US" sz="1400">
                <a:solidFill>
                  <a:schemeClr val="dk1"/>
                </a:solidFill>
                <a:latin typeface="Arial"/>
                <a:ea typeface="Arial"/>
                <a:cs typeface="Arial"/>
                <a:sym typeface="Arial"/>
              </a:rPr>
              <a:t>Thái độ phục vụ.</a:t>
            </a:r>
            <a:endParaRPr/>
          </a:p>
        </p:txBody>
      </p:sp>
      <p:sp>
        <p:nvSpPr>
          <p:cNvPr id="222" name="Google Shape;222;p15"/>
          <p:cNvSpPr/>
          <p:nvPr/>
        </p:nvSpPr>
        <p:spPr>
          <a:xfrm>
            <a:off x="0" y="0"/>
            <a:ext cx="1593476" cy="5143500"/>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3" name="Google Shape;223;p15"/>
          <p:cNvSpPr/>
          <p:nvPr/>
        </p:nvSpPr>
        <p:spPr>
          <a:xfrm>
            <a:off x="1593476" y="0"/>
            <a:ext cx="7550524" cy="1059582"/>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II. Chất lượng của dự án CNTT</a:t>
            </a:r>
            <a:endParaRPr b="1" i="0" sz="3200" u="none" cap="none" strike="noStrike">
              <a:solidFill>
                <a:schemeClr val="dk1"/>
              </a:solidFill>
              <a:latin typeface="Times New Roman"/>
              <a:ea typeface="Times New Roman"/>
              <a:cs typeface="Times New Roman"/>
              <a:sym typeface="Times New Roman"/>
            </a:endParaRPr>
          </a:p>
        </p:txBody>
      </p:sp>
      <p:grpSp>
        <p:nvGrpSpPr>
          <p:cNvPr id="224" name="Google Shape;224;p15"/>
          <p:cNvGrpSpPr/>
          <p:nvPr/>
        </p:nvGrpSpPr>
        <p:grpSpPr>
          <a:xfrm>
            <a:off x="3" y="1923678"/>
            <a:ext cx="1296144" cy="2760467"/>
            <a:chOff x="6777274" y="1831284"/>
            <a:chExt cx="552841" cy="1177414"/>
          </a:xfrm>
        </p:grpSpPr>
        <p:grpSp>
          <p:nvGrpSpPr>
            <p:cNvPr id="225" name="Google Shape;225;p15"/>
            <p:cNvGrpSpPr/>
            <p:nvPr/>
          </p:nvGrpSpPr>
          <p:grpSpPr>
            <a:xfrm>
              <a:off x="6939980" y="1831284"/>
              <a:ext cx="385719" cy="718117"/>
              <a:chOff x="6783521" y="1654812"/>
              <a:chExt cx="726841" cy="1353205"/>
            </a:xfrm>
          </p:grpSpPr>
          <p:sp>
            <p:nvSpPr>
              <p:cNvPr id="226" name="Google Shape;226;p15"/>
              <p:cNvSpPr/>
              <p:nvPr/>
            </p:nvSpPr>
            <p:spPr>
              <a:xfrm>
                <a:off x="6783521" y="1886618"/>
                <a:ext cx="726841" cy="1121399"/>
              </a:xfrm>
              <a:custGeom>
                <a:rect b="b" l="l" r="r" t="t"/>
                <a:pathLst>
                  <a:path extrusionOk="0" h="1121399" w="726841">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accen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7" name="Google Shape;227;p15"/>
              <p:cNvSpPr/>
              <p:nvPr/>
            </p:nvSpPr>
            <p:spPr>
              <a:xfrm>
                <a:off x="6997804" y="1654812"/>
                <a:ext cx="298274" cy="244742"/>
              </a:xfrm>
              <a:custGeom>
                <a:rect b="b" l="l" r="r" t="t"/>
                <a:pathLst>
                  <a:path extrusionOk="0" h="244742" w="298274">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28" name="Google Shape;228;p15"/>
            <p:cNvSpPr/>
            <p:nvPr/>
          </p:nvSpPr>
          <p:spPr>
            <a:xfrm>
              <a:off x="6777274" y="2572267"/>
              <a:ext cx="552841" cy="436431"/>
            </a:xfrm>
            <a:custGeom>
              <a:rect b="b" l="l" r="r" t="t"/>
              <a:pathLst>
                <a:path extrusionOk="0" h="738371" w="935319">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https://cdn.discordapp.com/attachments/818388011426643971/896597023950794782/Anh_chup_man_hinh_2021-10-10_101618.png" id="229" name="Google Shape;229;p15"/>
          <p:cNvPicPr preferRelativeResize="0"/>
          <p:nvPr/>
        </p:nvPicPr>
        <p:blipFill rotWithShape="1">
          <a:blip r:embed="rId3">
            <a:alphaModFix/>
          </a:blip>
          <a:srcRect b="0" l="0" r="0" t="0"/>
          <a:stretch/>
        </p:blipFill>
        <p:spPr>
          <a:xfrm>
            <a:off x="4499992" y="2499742"/>
            <a:ext cx="4341577" cy="24117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6"/>
          <p:cNvSpPr txBox="1"/>
          <p:nvPr>
            <p:ph idx="1" type="body"/>
          </p:nvPr>
        </p:nvSpPr>
        <p:spPr>
          <a:xfrm>
            <a:off x="1562750" y="1500675"/>
            <a:ext cx="3927000" cy="2160300"/>
          </a:xfrm>
          <a:prstGeom prst="rect">
            <a:avLst/>
          </a:prstGeom>
          <a:noFill/>
          <a:ln>
            <a:noFill/>
          </a:ln>
        </p:spPr>
        <p:txBody>
          <a:bodyPr anchorCtr="0" anchor="ctr" bIns="45700" lIns="91425" spcFirstLastPara="1" rIns="91425" wrap="square" tIns="45700">
            <a:noAutofit/>
          </a:bodyPr>
          <a:lstStyle/>
          <a:p>
            <a:pPr indent="-342900" lvl="0" marL="342900" rtl="0" algn="l">
              <a:lnSpc>
                <a:spcPct val="150000"/>
              </a:lnSpc>
              <a:spcBef>
                <a:spcPts val="0"/>
              </a:spcBef>
              <a:spcAft>
                <a:spcPts val="0"/>
              </a:spcAft>
              <a:buClr>
                <a:srgbClr val="FF0000"/>
              </a:buClr>
              <a:buSzPts val="1600"/>
              <a:buFont typeface="Arial"/>
              <a:buAutoNum type="arabicPeriod" startAt="6"/>
            </a:pPr>
            <a:r>
              <a:rPr b="1" i="1" lang="en-US" sz="1600">
                <a:solidFill>
                  <a:srgbClr val="FF0000"/>
                </a:solidFill>
                <a:latin typeface="Arial"/>
                <a:ea typeface="Arial"/>
                <a:cs typeface="Arial"/>
                <a:sym typeface="Arial"/>
              </a:rPr>
              <a:t>Nhóm tiêu ch</a:t>
            </a:r>
            <a:r>
              <a:rPr b="1" i="1" lang="en-US" sz="1600">
                <a:solidFill>
                  <a:srgbClr val="FF0000"/>
                </a:solidFill>
              </a:rPr>
              <a:t>í </a:t>
            </a:r>
            <a:r>
              <a:rPr b="1" i="1" lang="en-US" sz="1600">
                <a:solidFill>
                  <a:srgbClr val="FF0000"/>
                </a:solidFill>
                <a:latin typeface="Arial"/>
                <a:ea typeface="Arial"/>
                <a:cs typeface="Arial"/>
                <a:sym typeface="Arial"/>
              </a:rPr>
              <a:t>về quản lý dịch vụ</a:t>
            </a:r>
            <a:endParaRPr sz="1600">
              <a:solidFill>
                <a:schemeClr val="dk1"/>
              </a:solidFill>
              <a:latin typeface="Arial"/>
              <a:ea typeface="Arial"/>
              <a:cs typeface="Arial"/>
              <a:sym typeface="Arial"/>
            </a:endParaRPr>
          </a:p>
          <a:p>
            <a:pPr indent="-285750" lvl="0" marL="285750" rtl="0" algn="l">
              <a:lnSpc>
                <a:spcPct val="150000"/>
              </a:lnSpc>
              <a:spcBef>
                <a:spcPts val="280"/>
              </a:spcBef>
              <a:spcAft>
                <a:spcPts val="0"/>
              </a:spcAft>
              <a:buClr>
                <a:schemeClr val="dk1"/>
              </a:buClr>
              <a:buSzPts val="1400"/>
              <a:buFont typeface="Noto Sans Symbols"/>
              <a:buChar char="❑"/>
            </a:pPr>
            <a:r>
              <a:rPr b="1" lang="en-US" sz="1400">
                <a:solidFill>
                  <a:schemeClr val="dk1"/>
                </a:solidFill>
                <a:latin typeface="Arial"/>
                <a:ea typeface="Arial"/>
                <a:cs typeface="Arial"/>
                <a:sym typeface="Arial"/>
              </a:rPr>
              <a:t>Tuân thủ quy định hợp đồng.</a:t>
            </a:r>
            <a:endParaRPr sz="1400">
              <a:solidFill>
                <a:schemeClr val="dk1"/>
              </a:solidFill>
              <a:latin typeface="Arial"/>
              <a:ea typeface="Arial"/>
              <a:cs typeface="Arial"/>
              <a:sym typeface="Arial"/>
            </a:endParaRPr>
          </a:p>
          <a:p>
            <a:pPr indent="-285750" lvl="0" marL="285750" rtl="0" algn="l">
              <a:lnSpc>
                <a:spcPct val="150000"/>
              </a:lnSpc>
              <a:spcBef>
                <a:spcPts val="280"/>
              </a:spcBef>
              <a:spcAft>
                <a:spcPts val="0"/>
              </a:spcAft>
              <a:buClr>
                <a:schemeClr val="dk1"/>
              </a:buClr>
              <a:buSzPts val="1400"/>
              <a:buFont typeface="Noto Sans Symbols"/>
              <a:buChar char="❑"/>
            </a:pPr>
            <a:r>
              <a:rPr b="1" lang="en-US" sz="1400">
                <a:solidFill>
                  <a:schemeClr val="dk1"/>
                </a:solidFill>
                <a:latin typeface="Arial"/>
                <a:ea typeface="Arial"/>
                <a:cs typeface="Arial"/>
                <a:sym typeface="Arial"/>
              </a:rPr>
              <a:t>Môi trường làm việc.</a:t>
            </a:r>
            <a:endParaRPr/>
          </a:p>
          <a:p>
            <a:pPr indent="-285750" lvl="0" marL="285750" rtl="0" algn="l">
              <a:lnSpc>
                <a:spcPct val="150000"/>
              </a:lnSpc>
              <a:spcBef>
                <a:spcPts val="280"/>
              </a:spcBef>
              <a:spcAft>
                <a:spcPts val="0"/>
              </a:spcAft>
              <a:buClr>
                <a:schemeClr val="dk1"/>
              </a:buClr>
              <a:buSzPts val="1400"/>
              <a:buFont typeface="Noto Sans Symbols"/>
              <a:buChar char="❑"/>
            </a:pPr>
            <a:r>
              <a:rPr b="1" lang="en-US" sz="1400">
                <a:solidFill>
                  <a:schemeClr val="dk1"/>
                </a:solidFill>
                <a:latin typeface="Arial"/>
                <a:ea typeface="Arial"/>
                <a:cs typeface="Arial"/>
                <a:sym typeface="Arial"/>
              </a:rPr>
              <a:t>Thỏa thuận mức dịch vụ.</a:t>
            </a:r>
            <a:endParaRPr/>
          </a:p>
          <a:p>
            <a:pPr indent="-285750" lvl="0" marL="285750" rtl="0" algn="l">
              <a:lnSpc>
                <a:spcPct val="150000"/>
              </a:lnSpc>
              <a:spcBef>
                <a:spcPts val="280"/>
              </a:spcBef>
              <a:spcAft>
                <a:spcPts val="0"/>
              </a:spcAft>
              <a:buClr>
                <a:schemeClr val="dk1"/>
              </a:buClr>
              <a:buSzPts val="1400"/>
              <a:buFont typeface="Noto Sans Symbols"/>
              <a:buChar char="❑"/>
            </a:pPr>
            <a:r>
              <a:rPr b="1" lang="en-US" sz="1400">
                <a:solidFill>
                  <a:schemeClr val="dk1"/>
                </a:solidFill>
                <a:latin typeface="Arial"/>
                <a:ea typeface="Arial"/>
                <a:cs typeface="Arial"/>
                <a:sym typeface="Arial"/>
              </a:rPr>
              <a:t>Báo cáo dịch vụ.</a:t>
            </a:r>
            <a:endParaRPr/>
          </a:p>
          <a:p>
            <a:pPr indent="-285750" lvl="0" marL="285750" rtl="0" algn="l">
              <a:lnSpc>
                <a:spcPct val="150000"/>
              </a:lnSpc>
              <a:spcBef>
                <a:spcPts val="280"/>
              </a:spcBef>
              <a:spcAft>
                <a:spcPts val="0"/>
              </a:spcAft>
              <a:buClr>
                <a:schemeClr val="dk1"/>
              </a:buClr>
              <a:buSzPts val="1400"/>
              <a:buFont typeface="Noto Sans Symbols"/>
              <a:buChar char="❑"/>
            </a:pPr>
            <a:r>
              <a:rPr b="1" lang="en-US" sz="1400">
                <a:solidFill>
                  <a:schemeClr val="dk1"/>
                </a:solidFill>
                <a:latin typeface="Arial"/>
                <a:ea typeface="Arial"/>
                <a:cs typeface="Arial"/>
                <a:sym typeface="Arial"/>
              </a:rPr>
              <a:t>Tính sẵn sàng và liên tục</a:t>
            </a:r>
            <a:endParaRPr/>
          </a:p>
          <a:p>
            <a:pPr indent="-285750" lvl="0" marL="285750" rtl="0" algn="l">
              <a:lnSpc>
                <a:spcPct val="150000"/>
              </a:lnSpc>
              <a:spcBef>
                <a:spcPts val="280"/>
              </a:spcBef>
              <a:spcAft>
                <a:spcPts val="0"/>
              </a:spcAft>
              <a:buClr>
                <a:schemeClr val="dk1"/>
              </a:buClr>
              <a:buSzPts val="1400"/>
              <a:buFont typeface="Noto Sans Symbols"/>
              <a:buChar char="❑"/>
            </a:pPr>
            <a:r>
              <a:rPr b="1" lang="en-US" sz="1400">
                <a:solidFill>
                  <a:schemeClr val="dk1"/>
                </a:solidFill>
                <a:latin typeface="Arial"/>
                <a:ea typeface="Arial"/>
                <a:cs typeface="Arial"/>
                <a:sym typeface="Arial"/>
              </a:rPr>
              <a:t>Quản lý thay đổi.</a:t>
            </a:r>
            <a:endParaRPr/>
          </a:p>
          <a:p>
            <a:pPr indent="-285750" lvl="0" marL="285750" rtl="0" algn="l">
              <a:lnSpc>
                <a:spcPct val="150000"/>
              </a:lnSpc>
              <a:spcBef>
                <a:spcPts val="280"/>
              </a:spcBef>
              <a:spcAft>
                <a:spcPts val="0"/>
              </a:spcAft>
              <a:buClr>
                <a:schemeClr val="dk1"/>
              </a:buClr>
              <a:buSzPts val="1400"/>
              <a:buFont typeface="Noto Sans Symbols"/>
              <a:buChar char="❑"/>
            </a:pPr>
            <a:r>
              <a:rPr b="1" lang="en-US" sz="1400">
                <a:solidFill>
                  <a:schemeClr val="dk1"/>
                </a:solidFill>
                <a:latin typeface="Arial"/>
                <a:ea typeface="Arial"/>
                <a:cs typeface="Arial"/>
                <a:sym typeface="Arial"/>
              </a:rPr>
              <a:t>Quản lý phiên bản.</a:t>
            </a:r>
            <a:endParaRPr/>
          </a:p>
        </p:txBody>
      </p:sp>
      <p:sp>
        <p:nvSpPr>
          <p:cNvPr id="236" name="Google Shape;236;p16"/>
          <p:cNvSpPr/>
          <p:nvPr/>
        </p:nvSpPr>
        <p:spPr>
          <a:xfrm>
            <a:off x="0" y="0"/>
            <a:ext cx="1593476" cy="5143500"/>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7" name="Google Shape;237;p16"/>
          <p:cNvSpPr/>
          <p:nvPr/>
        </p:nvSpPr>
        <p:spPr>
          <a:xfrm>
            <a:off x="1593476" y="0"/>
            <a:ext cx="7550524" cy="1059582"/>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II. Chất lượng của dự án CNTT</a:t>
            </a:r>
            <a:endParaRPr b="1" i="0" sz="3200" u="none" cap="none" strike="noStrike">
              <a:solidFill>
                <a:schemeClr val="dk1"/>
              </a:solidFill>
              <a:latin typeface="Times New Roman"/>
              <a:ea typeface="Times New Roman"/>
              <a:cs typeface="Times New Roman"/>
              <a:sym typeface="Times New Roman"/>
            </a:endParaRPr>
          </a:p>
        </p:txBody>
      </p:sp>
      <p:grpSp>
        <p:nvGrpSpPr>
          <p:cNvPr id="238" name="Google Shape;238;p16"/>
          <p:cNvGrpSpPr/>
          <p:nvPr/>
        </p:nvGrpSpPr>
        <p:grpSpPr>
          <a:xfrm>
            <a:off x="3" y="1923678"/>
            <a:ext cx="1296144" cy="2760467"/>
            <a:chOff x="6777274" y="1831284"/>
            <a:chExt cx="552841" cy="1177414"/>
          </a:xfrm>
        </p:grpSpPr>
        <p:grpSp>
          <p:nvGrpSpPr>
            <p:cNvPr id="239" name="Google Shape;239;p16"/>
            <p:cNvGrpSpPr/>
            <p:nvPr/>
          </p:nvGrpSpPr>
          <p:grpSpPr>
            <a:xfrm>
              <a:off x="6939980" y="1831284"/>
              <a:ext cx="385719" cy="718117"/>
              <a:chOff x="6783521" y="1654812"/>
              <a:chExt cx="726841" cy="1353205"/>
            </a:xfrm>
          </p:grpSpPr>
          <p:sp>
            <p:nvSpPr>
              <p:cNvPr id="240" name="Google Shape;240;p16"/>
              <p:cNvSpPr/>
              <p:nvPr/>
            </p:nvSpPr>
            <p:spPr>
              <a:xfrm>
                <a:off x="6783521" y="1886618"/>
                <a:ext cx="726841" cy="1121399"/>
              </a:xfrm>
              <a:custGeom>
                <a:rect b="b" l="l" r="r" t="t"/>
                <a:pathLst>
                  <a:path extrusionOk="0" h="1121399" w="726841">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accen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1" name="Google Shape;241;p16"/>
              <p:cNvSpPr/>
              <p:nvPr/>
            </p:nvSpPr>
            <p:spPr>
              <a:xfrm>
                <a:off x="6997804" y="1654812"/>
                <a:ext cx="298274" cy="244742"/>
              </a:xfrm>
              <a:custGeom>
                <a:rect b="b" l="l" r="r" t="t"/>
                <a:pathLst>
                  <a:path extrusionOk="0" h="244742" w="298274">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42" name="Google Shape;242;p16"/>
            <p:cNvSpPr/>
            <p:nvPr/>
          </p:nvSpPr>
          <p:spPr>
            <a:xfrm>
              <a:off x="6777274" y="2572267"/>
              <a:ext cx="552841" cy="436431"/>
            </a:xfrm>
            <a:custGeom>
              <a:rect b="b" l="l" r="r" t="t"/>
              <a:pathLst>
                <a:path extrusionOk="0" h="738371" w="935319">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https://cdn.discordapp.com/attachments/818388011426643971/896601816316411944/Chuyen-nganh-cua-Ke-toan-2.jpeg" id="243" name="Google Shape;243;p16"/>
          <p:cNvPicPr preferRelativeResize="0"/>
          <p:nvPr/>
        </p:nvPicPr>
        <p:blipFill rotWithShape="1">
          <a:blip r:embed="rId3">
            <a:alphaModFix/>
          </a:blip>
          <a:srcRect b="0" l="0" r="0" t="0"/>
          <a:stretch/>
        </p:blipFill>
        <p:spPr>
          <a:xfrm>
            <a:off x="4932040" y="1635646"/>
            <a:ext cx="3995936" cy="273250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7"/>
          <p:cNvSpPr txBox="1"/>
          <p:nvPr>
            <p:ph idx="1" type="body"/>
          </p:nvPr>
        </p:nvSpPr>
        <p:spPr>
          <a:xfrm>
            <a:off x="1499399" y="978792"/>
            <a:ext cx="7250445" cy="57606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F3F3F"/>
              </a:buClr>
              <a:buSzPts val="3600"/>
              <a:buNone/>
            </a:pPr>
            <a:r>
              <a:rPr b="1" lang="en-US">
                <a:latin typeface="Times New Roman"/>
                <a:ea typeface="Times New Roman"/>
                <a:cs typeface="Times New Roman"/>
                <a:sym typeface="Times New Roman"/>
              </a:rPr>
              <a:t>III. </a:t>
            </a:r>
            <a:r>
              <a:rPr b="1" lang="en-US"/>
              <a:t>Quy trình quản lý chất lượng dự án</a:t>
            </a:r>
            <a:endParaRPr b="1" sz="3200"/>
          </a:p>
          <a:p>
            <a:pPr indent="0" lvl="0" marL="0" rtl="0" algn="ctr">
              <a:lnSpc>
                <a:spcPct val="100000"/>
              </a:lnSpc>
              <a:spcBef>
                <a:spcPts val="720"/>
              </a:spcBef>
              <a:spcAft>
                <a:spcPts val="0"/>
              </a:spcAft>
              <a:buClr>
                <a:srgbClr val="3F3F3F"/>
              </a:buClr>
              <a:buSzPts val="3600"/>
              <a:buNone/>
            </a:pPr>
            <a:r>
              <a:t/>
            </a:r>
            <a:endParaRPr/>
          </a:p>
        </p:txBody>
      </p:sp>
      <p:grpSp>
        <p:nvGrpSpPr>
          <p:cNvPr id="249" name="Google Shape;249;p17"/>
          <p:cNvGrpSpPr/>
          <p:nvPr/>
        </p:nvGrpSpPr>
        <p:grpSpPr>
          <a:xfrm>
            <a:off x="251520" y="961421"/>
            <a:ext cx="1052368" cy="3696329"/>
            <a:chOff x="4058859" y="987781"/>
            <a:chExt cx="1052368" cy="3696329"/>
          </a:xfrm>
        </p:grpSpPr>
        <p:sp>
          <p:nvSpPr>
            <p:cNvPr id="250" name="Google Shape;250;p17"/>
            <p:cNvSpPr/>
            <p:nvPr/>
          </p:nvSpPr>
          <p:spPr>
            <a:xfrm rot="36931">
              <a:off x="4276045" y="3801165"/>
              <a:ext cx="592195" cy="863021"/>
            </a:xfrm>
            <a:custGeom>
              <a:rect b="b" l="l" r="r" t="t"/>
              <a:pathLst>
                <a:path extrusionOk="0" h="1800199" w="1802378">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rgbClr val="F5BE55"/>
                </a:gs>
                <a:gs pos="100000">
                  <a:srgbClr val="F5BE5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1" name="Google Shape;251;p17"/>
            <p:cNvSpPr/>
            <p:nvPr/>
          </p:nvSpPr>
          <p:spPr>
            <a:xfrm>
              <a:off x="4468857" y="3793500"/>
              <a:ext cx="200342" cy="872829"/>
            </a:xfrm>
            <a:custGeom>
              <a:rect b="b" l="l" r="r" t="t"/>
              <a:pathLst>
                <a:path extrusionOk="0" h="1820658" w="1359043">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rgbClr val="F8D185"/>
                </a:gs>
                <a:gs pos="100000">
                  <a:srgbClr val="F8D18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2" name="Google Shape;252;p17"/>
            <p:cNvSpPr/>
            <p:nvPr/>
          </p:nvSpPr>
          <p:spPr>
            <a:xfrm>
              <a:off x="4291066" y="1891296"/>
              <a:ext cx="196906" cy="2011393"/>
            </a:xfrm>
            <a:custGeom>
              <a:rect b="b" l="l" r="r" t="t"/>
              <a:pathLst>
                <a:path extrusionOk="0" h="2011393" w="196906">
                  <a:moveTo>
                    <a:pt x="0" y="0"/>
                  </a:moveTo>
                  <a:lnTo>
                    <a:pt x="99616" y="0"/>
                  </a:lnTo>
                  <a:lnTo>
                    <a:pt x="196906" y="63491"/>
                  </a:lnTo>
                  <a:lnTo>
                    <a:pt x="196906" y="2011393"/>
                  </a:lnTo>
                  <a:lnTo>
                    <a:pt x="193201" y="2011393"/>
                  </a:lnTo>
                  <a:cubicBezTo>
                    <a:pt x="183184" y="1954476"/>
                    <a:pt x="144512" y="1912472"/>
                    <a:pt x="98453" y="1912472"/>
                  </a:cubicBezTo>
                  <a:cubicBezTo>
                    <a:pt x="52394" y="1912472"/>
                    <a:pt x="13723" y="1954476"/>
                    <a:pt x="3706" y="2011393"/>
                  </a:cubicBezTo>
                  <a:lnTo>
                    <a:pt x="0" y="2011393"/>
                  </a:lnTo>
                  <a:close/>
                </a:path>
              </a:pathLst>
            </a:custGeom>
            <a:gradFill>
              <a:gsLst>
                <a:gs pos="0">
                  <a:srgbClr val="BCEAED"/>
                </a:gs>
                <a:gs pos="100000">
                  <a:srgbClr val="BCEAED"/>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3" name="Google Shape;253;p17"/>
            <p:cNvSpPr/>
            <p:nvPr/>
          </p:nvSpPr>
          <p:spPr>
            <a:xfrm>
              <a:off x="4486591" y="1953886"/>
              <a:ext cx="196906" cy="1950905"/>
            </a:xfrm>
            <a:custGeom>
              <a:rect b="b" l="l" r="r" t="t"/>
              <a:pathLst>
                <a:path extrusionOk="0" h="1950905" w="196906">
                  <a:moveTo>
                    <a:pt x="0" y="0"/>
                  </a:moveTo>
                  <a:lnTo>
                    <a:pt x="101941" y="66527"/>
                  </a:lnTo>
                  <a:lnTo>
                    <a:pt x="196906" y="4552"/>
                  </a:lnTo>
                  <a:lnTo>
                    <a:pt x="196906" y="1950905"/>
                  </a:lnTo>
                  <a:lnTo>
                    <a:pt x="193201" y="1950905"/>
                  </a:lnTo>
                  <a:cubicBezTo>
                    <a:pt x="183184" y="1893988"/>
                    <a:pt x="144512" y="1851984"/>
                    <a:pt x="98453" y="1851984"/>
                  </a:cubicBezTo>
                  <a:cubicBezTo>
                    <a:pt x="52394" y="1851984"/>
                    <a:pt x="13723" y="1893988"/>
                    <a:pt x="3706" y="1950905"/>
                  </a:cubicBezTo>
                  <a:lnTo>
                    <a:pt x="0" y="1950905"/>
                  </a:lnTo>
                  <a:close/>
                </a:path>
              </a:pathLst>
            </a:custGeom>
            <a:gradFill>
              <a:gsLst>
                <a:gs pos="0">
                  <a:srgbClr val="90DCE2"/>
                </a:gs>
                <a:gs pos="100000">
                  <a:srgbClr val="90DCE2"/>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4" name="Google Shape;254;p17"/>
            <p:cNvSpPr/>
            <p:nvPr/>
          </p:nvSpPr>
          <p:spPr>
            <a:xfrm>
              <a:off x="4683483" y="1895514"/>
              <a:ext cx="196906" cy="2011393"/>
            </a:xfrm>
            <a:custGeom>
              <a:rect b="b" l="l" r="r" t="t"/>
              <a:pathLst>
                <a:path extrusionOk="0" h="2011393" w="196906">
                  <a:moveTo>
                    <a:pt x="96435" y="0"/>
                  </a:moveTo>
                  <a:lnTo>
                    <a:pt x="196906" y="0"/>
                  </a:lnTo>
                  <a:lnTo>
                    <a:pt x="196906" y="2011393"/>
                  </a:lnTo>
                  <a:lnTo>
                    <a:pt x="193201" y="2011393"/>
                  </a:lnTo>
                  <a:cubicBezTo>
                    <a:pt x="183184" y="1954476"/>
                    <a:pt x="144512" y="1912472"/>
                    <a:pt x="98453" y="1912472"/>
                  </a:cubicBezTo>
                  <a:cubicBezTo>
                    <a:pt x="52394" y="1912472"/>
                    <a:pt x="13723" y="1954476"/>
                    <a:pt x="3706" y="2011393"/>
                  </a:cubicBezTo>
                  <a:lnTo>
                    <a:pt x="0" y="2011393"/>
                  </a:lnTo>
                  <a:lnTo>
                    <a:pt x="0" y="6293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5" name="Google Shape;255;p17"/>
            <p:cNvSpPr/>
            <p:nvPr/>
          </p:nvSpPr>
          <p:spPr>
            <a:xfrm rot="10800000">
              <a:off x="4468813" y="4423239"/>
              <a:ext cx="196906" cy="260871"/>
            </a:xfrm>
            <a:prstGeom prst="triangl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6" name="Google Shape;256;p17"/>
            <p:cNvSpPr/>
            <p:nvPr/>
          </p:nvSpPr>
          <p:spPr>
            <a:xfrm rot="-5400000">
              <a:off x="4098945" y="947696"/>
              <a:ext cx="972197" cy="1052368"/>
            </a:xfrm>
            <a:custGeom>
              <a:rect b="b" l="l" r="r" t="t"/>
              <a:pathLst>
                <a:path extrusionOk="0" h="3240001" w="2993176">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57" name="Google Shape;257;p17"/>
          <p:cNvSpPr/>
          <p:nvPr/>
        </p:nvSpPr>
        <p:spPr>
          <a:xfrm>
            <a:off x="1499399" y="1864936"/>
            <a:ext cx="7250445" cy="253194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8" name="Google Shape;258;p17"/>
          <p:cNvSpPr txBox="1"/>
          <p:nvPr/>
        </p:nvSpPr>
        <p:spPr>
          <a:xfrm>
            <a:off x="1536095" y="1917395"/>
            <a:ext cx="6984776" cy="23698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Quản lý chất lượng nhằm đảm bảo chất lượng sản phẩm, dịch vụ đầu ra của dự án thông qua 3 quy trình sau:</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FF0000"/>
              </a:buClr>
              <a:buSzPts val="1800"/>
              <a:buFont typeface="Noto Sans Symbols"/>
              <a:buChar char="⮚"/>
            </a:pPr>
            <a:r>
              <a:rPr b="0" i="0" lang="en-US" sz="1800" u="none" cap="none" strike="noStrike">
                <a:solidFill>
                  <a:schemeClr val="dk1"/>
                </a:solidFill>
                <a:latin typeface="Arial"/>
                <a:ea typeface="Arial"/>
                <a:cs typeface="Arial"/>
                <a:sym typeface="Arial"/>
              </a:rPr>
              <a:t>Lập kế hoạch quản lý chất lượng (Plan Quality Management)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FF0000"/>
              </a:buClr>
              <a:buSzPts val="1800"/>
              <a:buFont typeface="Noto Sans Symbols"/>
              <a:buChar char="⮚"/>
            </a:pPr>
            <a:r>
              <a:rPr b="0" i="0" lang="en-US" sz="1800" u="none" cap="none" strike="noStrike">
                <a:solidFill>
                  <a:schemeClr val="dk1"/>
                </a:solidFill>
                <a:latin typeface="Arial"/>
                <a:ea typeface="Arial"/>
                <a:cs typeface="Arial"/>
                <a:sym typeface="Arial"/>
              </a:rPr>
              <a:t>Thực hiện đảm bảo chất lượng (Perform Quality Assurance)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FF0000"/>
              </a:buClr>
              <a:buSzPts val="1800"/>
              <a:buFont typeface="Noto Sans Symbols"/>
              <a:buChar char="⮚"/>
            </a:pPr>
            <a:r>
              <a:rPr b="0" i="0" lang="en-US" sz="1800" u="none" cap="none" strike="noStrike">
                <a:solidFill>
                  <a:schemeClr val="dk1"/>
                </a:solidFill>
                <a:latin typeface="Arial"/>
                <a:ea typeface="Arial"/>
                <a:cs typeface="Arial"/>
                <a:sym typeface="Arial"/>
              </a:rPr>
              <a:t>Kiểm soát chất lượng (Control Quality)</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8"/>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F3F3F"/>
              </a:buClr>
              <a:buSzPts val="3600"/>
              <a:buNone/>
            </a:pPr>
            <a:r>
              <a:rPr lang="en-US"/>
              <a:t>Chi tiết từng phần</a:t>
            </a:r>
            <a:endParaRPr/>
          </a:p>
        </p:txBody>
      </p:sp>
      <p:sp>
        <p:nvSpPr>
          <p:cNvPr id="264" name="Google Shape;264;p18"/>
          <p:cNvSpPr/>
          <p:nvPr/>
        </p:nvSpPr>
        <p:spPr>
          <a:xfrm>
            <a:off x="22748" y="1059582"/>
            <a:ext cx="576064" cy="57606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32AEB8"/>
              </a:solidFill>
              <a:latin typeface="Arial"/>
              <a:ea typeface="Arial"/>
              <a:cs typeface="Arial"/>
              <a:sym typeface="Arial"/>
            </a:endParaRPr>
          </a:p>
        </p:txBody>
      </p:sp>
      <p:sp>
        <p:nvSpPr>
          <p:cNvPr id="265" name="Google Shape;265;p18"/>
          <p:cNvSpPr/>
          <p:nvPr/>
        </p:nvSpPr>
        <p:spPr>
          <a:xfrm>
            <a:off x="251520" y="1059582"/>
            <a:ext cx="4464496" cy="576064"/>
          </a:xfrm>
          <a:prstGeom prst="roundRect">
            <a:avLst>
              <a:gd fmla="val 16667" name="adj"/>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Lập kế hoạch quản lý chất lượng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 (Plan Quality Management)	</a:t>
            </a:r>
            <a:endParaRPr b="1" i="1" sz="1800" u="none" cap="none" strike="noStrike">
              <a:solidFill>
                <a:schemeClr val="lt1"/>
              </a:solidFill>
              <a:latin typeface="Arial"/>
              <a:ea typeface="Arial"/>
              <a:cs typeface="Arial"/>
              <a:sym typeface="Arial"/>
            </a:endParaRPr>
          </a:p>
        </p:txBody>
      </p:sp>
      <p:sp>
        <p:nvSpPr>
          <p:cNvPr id="266" name="Google Shape;266;p18"/>
          <p:cNvSpPr txBox="1"/>
          <p:nvPr/>
        </p:nvSpPr>
        <p:spPr>
          <a:xfrm>
            <a:off x="3448" y="1116781"/>
            <a:ext cx="642872"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1</a:t>
            </a:r>
            <a:endParaRPr b="1" i="0" sz="2400" u="none" cap="none" strike="noStrike">
              <a:solidFill>
                <a:schemeClr val="dk1"/>
              </a:solidFill>
              <a:latin typeface="Arial"/>
              <a:ea typeface="Arial"/>
              <a:cs typeface="Arial"/>
              <a:sym typeface="Arial"/>
            </a:endParaRPr>
          </a:p>
        </p:txBody>
      </p:sp>
      <p:sp>
        <p:nvSpPr>
          <p:cNvPr id="267" name="Google Shape;267;p18"/>
          <p:cNvSpPr/>
          <p:nvPr/>
        </p:nvSpPr>
        <p:spPr>
          <a:xfrm>
            <a:off x="324884" y="1851670"/>
            <a:ext cx="8063540" cy="181588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2000"/>
              <a:buFont typeface="Courier New"/>
              <a:buChar char="o"/>
            </a:pPr>
            <a:r>
              <a:rPr b="1" i="0" lang="en-US" sz="2000" u="none" cap="none" strike="noStrike">
                <a:solidFill>
                  <a:schemeClr val="dk1"/>
                </a:solidFill>
                <a:latin typeface="Arial"/>
                <a:ea typeface="Arial"/>
                <a:cs typeface="Arial"/>
                <a:sym typeface="Arial"/>
              </a:rPr>
              <a:t>L</a:t>
            </a:r>
            <a:r>
              <a:rPr b="0" i="0" lang="en-US" sz="1800" u="none" cap="none" strike="noStrike">
                <a:solidFill>
                  <a:schemeClr val="dk1"/>
                </a:solidFill>
                <a:latin typeface="Arial"/>
                <a:ea typeface="Arial"/>
                <a:cs typeface="Arial"/>
                <a:sym typeface="Arial"/>
              </a:rPr>
              <a:t>à quy trình xác định yêu cầu chất lượng hoặc tiêu chuẩn chất lượng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của dự án và các sản phẩm bàn giao, lập tài liệu về việc dự án sẽ được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thực hiện như thế nào để đạt được các yêu cầu chất lượng.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000"/>
              <a:buFont typeface="Courier New"/>
              <a:buChar char="o"/>
            </a:pPr>
            <a:r>
              <a:rPr b="1" i="0" lang="en-US" sz="2000" u="none" cap="none" strike="noStrike">
                <a:solidFill>
                  <a:schemeClr val="dk1"/>
                </a:solidFill>
                <a:latin typeface="Arial"/>
                <a:ea typeface="Arial"/>
                <a:cs typeface="Arial"/>
                <a:sym typeface="Arial"/>
              </a:rPr>
              <a:t>L</a:t>
            </a:r>
            <a:r>
              <a:rPr b="1" i="0" lang="en-US" sz="1800" u="none" cap="none" strike="noStrike">
                <a:solidFill>
                  <a:schemeClr val="dk1"/>
                </a:solidFill>
                <a:latin typeface="Arial"/>
                <a:ea typeface="Arial"/>
                <a:cs typeface="Arial"/>
                <a:sym typeface="Arial"/>
              </a:rPr>
              <a:t>ợi ích </a:t>
            </a:r>
            <a:r>
              <a:rPr b="0" i="0" lang="en-US" sz="1800" u="none" cap="none" strike="noStrike">
                <a:solidFill>
                  <a:schemeClr val="dk1"/>
                </a:solidFill>
                <a:latin typeface="Arial"/>
                <a:ea typeface="Arial"/>
                <a:cs typeface="Arial"/>
                <a:sym typeface="Arial"/>
              </a:rPr>
              <a:t>của quy trình này là cung cấp hướng dẫn và định hướng cho việc  chất lượng sẽ được quản lý và công nhận như thế nào trong suốt dự án.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9"/>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F3F3F"/>
              </a:buClr>
              <a:buSzPts val="3600"/>
              <a:buNone/>
            </a:pPr>
            <a:r>
              <a:rPr lang="en-US"/>
              <a:t>Chi tiết từng phần</a:t>
            </a:r>
            <a:endParaRPr/>
          </a:p>
        </p:txBody>
      </p:sp>
      <p:sp>
        <p:nvSpPr>
          <p:cNvPr id="273" name="Google Shape;273;p19"/>
          <p:cNvSpPr/>
          <p:nvPr/>
        </p:nvSpPr>
        <p:spPr>
          <a:xfrm>
            <a:off x="22748" y="1059582"/>
            <a:ext cx="576064" cy="57606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32AEB8"/>
              </a:solidFill>
              <a:latin typeface="Arial"/>
              <a:ea typeface="Arial"/>
              <a:cs typeface="Arial"/>
              <a:sym typeface="Arial"/>
            </a:endParaRPr>
          </a:p>
        </p:txBody>
      </p:sp>
      <p:sp>
        <p:nvSpPr>
          <p:cNvPr id="274" name="Google Shape;274;p19"/>
          <p:cNvSpPr/>
          <p:nvPr/>
        </p:nvSpPr>
        <p:spPr>
          <a:xfrm>
            <a:off x="251520" y="1059582"/>
            <a:ext cx="4032448" cy="576064"/>
          </a:xfrm>
          <a:prstGeom prst="roundRect">
            <a:avLst>
              <a:gd fmla="val 16667" name="adj"/>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      Thực hiện đảm bảo chất lượng </a:t>
            </a:r>
            <a:endParaRPr b="1"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     (Perform Quality Assurance)</a:t>
            </a:r>
            <a:endParaRPr b="1" i="1" sz="1800" u="none" cap="none" strike="noStrike">
              <a:solidFill>
                <a:schemeClr val="lt1"/>
              </a:solidFill>
              <a:latin typeface="Arial"/>
              <a:ea typeface="Arial"/>
              <a:cs typeface="Arial"/>
              <a:sym typeface="Arial"/>
            </a:endParaRPr>
          </a:p>
        </p:txBody>
      </p:sp>
      <p:sp>
        <p:nvSpPr>
          <p:cNvPr id="275" name="Google Shape;275;p19"/>
          <p:cNvSpPr txBox="1"/>
          <p:nvPr/>
        </p:nvSpPr>
        <p:spPr>
          <a:xfrm>
            <a:off x="3448" y="1116781"/>
            <a:ext cx="642872"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2</a:t>
            </a:r>
            <a:endParaRPr b="1" i="0" sz="2400" u="none" cap="none" strike="noStrike">
              <a:solidFill>
                <a:schemeClr val="dk1"/>
              </a:solidFill>
              <a:latin typeface="Arial"/>
              <a:ea typeface="Arial"/>
              <a:cs typeface="Arial"/>
              <a:sym typeface="Arial"/>
            </a:endParaRPr>
          </a:p>
        </p:txBody>
      </p:sp>
      <p:sp>
        <p:nvSpPr>
          <p:cNvPr id="276" name="Google Shape;276;p19"/>
          <p:cNvSpPr/>
          <p:nvPr/>
        </p:nvSpPr>
        <p:spPr>
          <a:xfrm>
            <a:off x="324884" y="1851670"/>
            <a:ext cx="8063540" cy="175432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a:ea typeface="Arial"/>
                <a:cs typeface="Arial"/>
                <a:sym typeface="Arial"/>
              </a:rPr>
              <a:t>L</a:t>
            </a:r>
            <a:r>
              <a:rPr b="0" i="0" lang="en-US" sz="1800" u="none" cap="none" strike="noStrike">
                <a:solidFill>
                  <a:schemeClr val="dk1"/>
                </a:solidFill>
                <a:latin typeface="Arial"/>
                <a:ea typeface="Arial"/>
                <a:cs typeface="Arial"/>
                <a:sym typeface="Arial"/>
              </a:rPr>
              <a:t>à quy trình kiểm tra các yêu cầu chất lượng và kết quả từ việc kiểm soát chất lượng có tương thích với các tiêu chuẩn chất lượng được áp dụng   hay không. </a:t>
            </a:r>
            <a:endParaRPr b="0" i="0" sz="1800" u="none" cap="none" strike="noStrike">
              <a:solidFill>
                <a:schemeClr val="dk1"/>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a:ea typeface="Arial"/>
                <a:cs typeface="Arial"/>
                <a:sym typeface="Arial"/>
              </a:rPr>
              <a:t>Lợi ích </a:t>
            </a:r>
            <a:r>
              <a:rPr b="0" i="0" lang="en-US" sz="1800" u="none" cap="none" strike="noStrike">
                <a:solidFill>
                  <a:schemeClr val="dk1"/>
                </a:solidFill>
                <a:latin typeface="Arial"/>
                <a:ea typeface="Arial"/>
                <a:cs typeface="Arial"/>
                <a:sym typeface="Arial"/>
              </a:rPr>
              <a:t>của quy trình này là nhằm cải tiến các quy trình chất lượng trong  dự án.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0"/>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F3F3F"/>
              </a:buClr>
              <a:buSzPts val="3600"/>
              <a:buNone/>
            </a:pPr>
            <a:r>
              <a:rPr lang="en-US"/>
              <a:t>Chi tiết từng phần</a:t>
            </a:r>
            <a:endParaRPr/>
          </a:p>
        </p:txBody>
      </p:sp>
      <p:sp>
        <p:nvSpPr>
          <p:cNvPr id="282" name="Google Shape;282;p20"/>
          <p:cNvSpPr/>
          <p:nvPr/>
        </p:nvSpPr>
        <p:spPr>
          <a:xfrm>
            <a:off x="22748" y="1059582"/>
            <a:ext cx="576064" cy="57606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32AEB8"/>
              </a:solidFill>
              <a:latin typeface="Arial"/>
              <a:ea typeface="Arial"/>
              <a:cs typeface="Arial"/>
              <a:sym typeface="Arial"/>
            </a:endParaRPr>
          </a:p>
        </p:txBody>
      </p:sp>
      <p:sp>
        <p:nvSpPr>
          <p:cNvPr id="283" name="Google Shape;283;p20"/>
          <p:cNvSpPr/>
          <p:nvPr/>
        </p:nvSpPr>
        <p:spPr>
          <a:xfrm>
            <a:off x="174870" y="1059582"/>
            <a:ext cx="3600300" cy="576000"/>
          </a:xfrm>
          <a:prstGeom prst="roundRect">
            <a:avLst>
              <a:gd fmla="val 16667" name="adj"/>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 Kiểm soát chất lượng </a:t>
            </a:r>
            <a:endParaRPr b="1"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(Control Quality)</a:t>
            </a:r>
            <a:endParaRPr b="1" i="1" sz="1800" u="none" cap="none" strike="noStrike">
              <a:solidFill>
                <a:schemeClr val="lt1"/>
              </a:solidFill>
              <a:latin typeface="Arial"/>
              <a:ea typeface="Arial"/>
              <a:cs typeface="Arial"/>
              <a:sym typeface="Arial"/>
            </a:endParaRPr>
          </a:p>
        </p:txBody>
      </p:sp>
      <p:sp>
        <p:nvSpPr>
          <p:cNvPr id="284" name="Google Shape;284;p20"/>
          <p:cNvSpPr txBox="1"/>
          <p:nvPr/>
        </p:nvSpPr>
        <p:spPr>
          <a:xfrm>
            <a:off x="3448" y="1116781"/>
            <a:ext cx="642872"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3</a:t>
            </a:r>
            <a:endParaRPr b="1" i="0" sz="2400" u="none" cap="none" strike="noStrike">
              <a:solidFill>
                <a:schemeClr val="dk1"/>
              </a:solidFill>
              <a:latin typeface="Arial"/>
              <a:ea typeface="Arial"/>
              <a:cs typeface="Arial"/>
              <a:sym typeface="Arial"/>
            </a:endParaRPr>
          </a:p>
        </p:txBody>
      </p:sp>
      <p:sp>
        <p:nvSpPr>
          <p:cNvPr id="285" name="Google Shape;285;p20"/>
          <p:cNvSpPr/>
          <p:nvPr/>
        </p:nvSpPr>
        <p:spPr>
          <a:xfrm>
            <a:off x="324884" y="1851670"/>
            <a:ext cx="8063540" cy="203132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Là quy trình giám sát và lưu lại các kết quả của các hoạt động chất lượng nhằm đánh giá hiệu suất và đề nghị các thay đổi cần thiết.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a:ea typeface="Arial"/>
                <a:cs typeface="Arial"/>
                <a:sym typeface="Arial"/>
              </a:rPr>
              <a:t>Lợi ích </a:t>
            </a:r>
            <a:r>
              <a:rPr b="0" i="0" lang="en-US" sz="1800" u="none" cap="none" strike="noStrike">
                <a:solidFill>
                  <a:schemeClr val="dk1"/>
                </a:solidFill>
                <a:latin typeface="Arial"/>
                <a:ea typeface="Arial"/>
                <a:cs typeface="Arial"/>
                <a:sym typeface="Arial"/>
              </a:rPr>
              <a:t>của quy trình này là nhằm xác định nguyên nhân của các quy trình kém hay sản phẩm kém chất lượng để có hành động loại bỏ chúng,           công nhận các sản phẩm bàn giao và các công việc đã đạt được các yêu  cầu của các bên liên quan để nghiệm thu dự án.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
          <p:cNvSpPr/>
          <p:nvPr/>
        </p:nvSpPr>
        <p:spPr>
          <a:xfrm>
            <a:off x="1553533" y="0"/>
            <a:ext cx="7596336" cy="1275606"/>
          </a:xfrm>
          <a:prstGeom prst="rect">
            <a:avLst/>
          </a:prstGeom>
          <a:solidFill>
            <a:srgbClr val="32AEB8"/>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I. Thế nào là chất lượng</a:t>
            </a:r>
            <a:endParaRPr b="0" i="0" sz="3200" u="none" cap="none" strike="noStrike">
              <a:solidFill>
                <a:schemeClr val="dk1"/>
              </a:solidFill>
              <a:latin typeface="Arial"/>
              <a:ea typeface="Arial"/>
              <a:cs typeface="Arial"/>
              <a:sym typeface="Arial"/>
            </a:endParaRPr>
          </a:p>
        </p:txBody>
      </p:sp>
      <p:sp>
        <p:nvSpPr>
          <p:cNvPr id="105" name="Google Shape;105;p5"/>
          <p:cNvSpPr/>
          <p:nvPr/>
        </p:nvSpPr>
        <p:spPr>
          <a:xfrm>
            <a:off x="1751301" y="1707654"/>
            <a:ext cx="7200800" cy="120032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FF0000"/>
              </a:buClr>
              <a:buSzPts val="1800"/>
              <a:buFont typeface="Noto Sans Symbols"/>
              <a:buChar char="⮚"/>
            </a:pPr>
            <a:r>
              <a:rPr b="1" i="0" lang="en-US" sz="1800" u="none" cap="none" strike="noStrike">
                <a:solidFill>
                  <a:srgbClr val="FF0000"/>
                </a:solidFill>
                <a:latin typeface="Arial"/>
                <a:ea typeface="Arial"/>
                <a:cs typeface="Arial"/>
                <a:sym typeface="Arial"/>
              </a:rPr>
              <a:t>Chất lượng là gì?</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rPr b="1" i="1" lang="en-US" sz="1800" u="none" cap="none" strike="noStrike">
                <a:solidFill>
                  <a:srgbClr val="990000"/>
                </a:solidFill>
                <a:latin typeface="Arial"/>
                <a:ea typeface="Arial"/>
                <a:cs typeface="Arial"/>
                <a:sym typeface="Arial"/>
              </a:rPr>
              <a:t>Sự hài lòng của khách hàng</a:t>
            </a:r>
            <a:r>
              <a:rPr b="0" i="0" lang="en-US" sz="1800" u="none" cap="none" strike="noStrike">
                <a:solidFill>
                  <a:schemeClr val="dk1"/>
                </a:solidFill>
                <a:latin typeface="Arial"/>
                <a:ea typeface="Arial"/>
                <a:cs typeface="Arial"/>
                <a:sym typeface="Arial"/>
              </a:rPr>
              <a:t>: Là đảm bảo rằng những người    đang trả tiền cho sản phẩm hài lòng với những gì họ đưa ra.</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7 Yếu Tố Ảnh Hưởng Đến Sự Hài Lòng Khách Hàng" id="106" name="Google Shape;106;p5"/>
          <p:cNvPicPr preferRelativeResize="0"/>
          <p:nvPr/>
        </p:nvPicPr>
        <p:blipFill rotWithShape="1">
          <a:blip r:embed="rId3">
            <a:alphaModFix/>
          </a:blip>
          <a:srcRect b="0" l="0" r="0" t="0"/>
          <a:stretch/>
        </p:blipFill>
        <p:spPr>
          <a:xfrm>
            <a:off x="2339752" y="2931790"/>
            <a:ext cx="4752528" cy="20162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6"/>
          <p:cNvSpPr/>
          <p:nvPr/>
        </p:nvSpPr>
        <p:spPr>
          <a:xfrm>
            <a:off x="1553533" y="0"/>
            <a:ext cx="7596336" cy="1275606"/>
          </a:xfrm>
          <a:prstGeom prst="rect">
            <a:avLst/>
          </a:prstGeom>
          <a:solidFill>
            <a:srgbClr val="32AEB8"/>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I. Thế nào là chất lượng</a:t>
            </a:r>
            <a:endParaRPr b="0" i="0" sz="3200" u="none" cap="none" strike="noStrike">
              <a:solidFill>
                <a:schemeClr val="dk1"/>
              </a:solidFill>
              <a:latin typeface="Arial"/>
              <a:ea typeface="Arial"/>
              <a:cs typeface="Arial"/>
              <a:sym typeface="Arial"/>
            </a:endParaRPr>
          </a:p>
        </p:txBody>
      </p:sp>
      <p:sp>
        <p:nvSpPr>
          <p:cNvPr id="112" name="Google Shape;112;p6"/>
          <p:cNvSpPr/>
          <p:nvPr/>
        </p:nvSpPr>
        <p:spPr>
          <a:xfrm>
            <a:off x="1751301" y="1707654"/>
            <a:ext cx="7200800" cy="147732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FF0000"/>
              </a:buClr>
              <a:buSzPts val="1800"/>
              <a:buFont typeface="Noto Sans Symbols"/>
              <a:buChar char="⮚"/>
            </a:pPr>
            <a:r>
              <a:rPr b="1" i="0" lang="en-US" sz="1800" u="none" cap="none" strike="noStrike">
                <a:solidFill>
                  <a:srgbClr val="FF0000"/>
                </a:solidFill>
                <a:latin typeface="Arial"/>
                <a:ea typeface="Arial"/>
                <a:cs typeface="Arial"/>
                <a:sym typeface="Arial"/>
              </a:rPr>
              <a:t>Chất lượng là gì?</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rPr b="1" i="1" lang="en-US" sz="1800" u="none" cap="none" strike="noStrike">
                <a:solidFill>
                  <a:srgbClr val="990000"/>
                </a:solidFill>
                <a:latin typeface="Arial"/>
                <a:ea typeface="Arial"/>
                <a:cs typeface="Arial"/>
                <a:sym typeface="Arial"/>
              </a:rPr>
              <a:t>Tiện lợi cho sử dụng</a:t>
            </a:r>
            <a:r>
              <a:rPr b="0" i="0" lang="en-US" sz="1800" u="none" cap="none" strike="noStrike">
                <a:solidFill>
                  <a:schemeClr val="dk1"/>
                </a:solidFill>
                <a:latin typeface="Arial"/>
                <a:ea typeface="Arial"/>
                <a:cs typeface="Arial"/>
                <a:sym typeface="Arial"/>
              </a:rPr>
              <a:t>: Đảm bảo sản phẩm có thiết kế tốt nhất  để phù hợp với nhu cầu của khách hàng.</a:t>
            </a:r>
            <a:endParaRPr b="0" i="0" sz="1800" u="none" cap="none" strike="noStrik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cdn.discordapp.com/attachments/818388011426643971/896582735978692709/son-tinh-thuy-tinh-1.png" id="113" name="Google Shape;113;p6"/>
          <p:cNvPicPr preferRelativeResize="0"/>
          <p:nvPr/>
        </p:nvPicPr>
        <p:blipFill rotWithShape="1">
          <a:blip r:embed="rId3">
            <a:alphaModFix/>
          </a:blip>
          <a:srcRect b="0" l="0" r="0" t="0"/>
          <a:stretch/>
        </p:blipFill>
        <p:spPr>
          <a:xfrm>
            <a:off x="2339752" y="2715766"/>
            <a:ext cx="4464496" cy="20882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7"/>
          <p:cNvSpPr/>
          <p:nvPr/>
        </p:nvSpPr>
        <p:spPr>
          <a:xfrm>
            <a:off x="1553533" y="0"/>
            <a:ext cx="7596336" cy="1275606"/>
          </a:xfrm>
          <a:prstGeom prst="rect">
            <a:avLst/>
          </a:prstGeom>
          <a:solidFill>
            <a:srgbClr val="32AEB8"/>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I. Thế nào là chất lượng</a:t>
            </a:r>
            <a:endParaRPr b="0" i="0" sz="3200" u="none" cap="none" strike="noStrike">
              <a:solidFill>
                <a:schemeClr val="dk1"/>
              </a:solidFill>
              <a:latin typeface="Arial"/>
              <a:ea typeface="Arial"/>
              <a:cs typeface="Arial"/>
              <a:sym typeface="Arial"/>
            </a:endParaRPr>
          </a:p>
        </p:txBody>
      </p:sp>
      <p:sp>
        <p:nvSpPr>
          <p:cNvPr id="119" name="Google Shape;119;p7"/>
          <p:cNvSpPr/>
          <p:nvPr/>
        </p:nvSpPr>
        <p:spPr>
          <a:xfrm>
            <a:off x="1751301" y="1707654"/>
            <a:ext cx="7200800" cy="120032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FF0000"/>
              </a:buClr>
              <a:buSzPts val="1800"/>
              <a:buFont typeface="Noto Sans Symbols"/>
              <a:buChar char="⮚"/>
            </a:pPr>
            <a:r>
              <a:rPr b="1" i="0" lang="en-US" sz="1800" u="none" cap="none" strike="noStrike">
                <a:solidFill>
                  <a:srgbClr val="FF0000"/>
                </a:solidFill>
                <a:latin typeface="Arial"/>
                <a:ea typeface="Arial"/>
                <a:cs typeface="Arial"/>
                <a:sym typeface="Arial"/>
              </a:rPr>
              <a:t>Chất lượng là gì?</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rPr b="1" i="1" lang="en-US" sz="1800" u="none" cap="none" strike="noStrike">
                <a:solidFill>
                  <a:srgbClr val="990000"/>
                </a:solidFill>
                <a:latin typeface="Arial"/>
                <a:ea typeface="Arial"/>
                <a:cs typeface="Arial"/>
                <a:sym typeface="Arial"/>
              </a:rPr>
              <a:t>Đáp ứng yêu cầu</a:t>
            </a:r>
            <a:r>
              <a:rPr b="1" i="1"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Là cốt lõi của sự hài lòng của khách hàng và tiện lợi cho sử dụng.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cdn.discordapp.com/attachments/818388011426643971/896583042586537994/thu-thE1BAADp-phE1BAA3n-hE1BB93i-cE1BBA7a-khC3A1ch-hC3A0ng-585x348.png" id="120" name="Google Shape;120;p7"/>
          <p:cNvPicPr preferRelativeResize="0"/>
          <p:nvPr/>
        </p:nvPicPr>
        <p:blipFill rotWithShape="1">
          <a:blip r:embed="rId3">
            <a:alphaModFix/>
          </a:blip>
          <a:srcRect b="0" l="0" r="0" t="0"/>
          <a:stretch/>
        </p:blipFill>
        <p:spPr>
          <a:xfrm>
            <a:off x="2339752" y="2715766"/>
            <a:ext cx="4536504" cy="21625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8"/>
          <p:cNvSpPr txBox="1"/>
          <p:nvPr>
            <p:ph idx="1" type="body"/>
          </p:nvPr>
        </p:nvSpPr>
        <p:spPr>
          <a:xfrm>
            <a:off x="1593476" y="1586522"/>
            <a:ext cx="7550524" cy="336149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2800"/>
              <a:buNone/>
            </a:pPr>
            <a:r>
              <a:rPr b="1" lang="en-US" sz="2800">
                <a:solidFill>
                  <a:srgbClr val="FF0000"/>
                </a:solidFill>
                <a:latin typeface="Arial"/>
                <a:ea typeface="Arial"/>
                <a:cs typeface="Arial"/>
                <a:sym typeface="Arial"/>
              </a:rPr>
              <a:t> Tiêu Chí</a:t>
            </a:r>
            <a:endParaRPr/>
          </a:p>
          <a:p>
            <a:pPr indent="-342900" lvl="1" marL="1085850" rtl="0" algn="l">
              <a:lnSpc>
                <a:spcPct val="100000"/>
              </a:lnSpc>
              <a:spcBef>
                <a:spcPts val="40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Chức năng</a:t>
            </a:r>
            <a:endParaRPr/>
          </a:p>
          <a:p>
            <a:pPr indent="-342900" lvl="1" marL="1085850" rtl="0" algn="l">
              <a:lnSpc>
                <a:spcPct val="100000"/>
              </a:lnSpc>
              <a:spcBef>
                <a:spcPts val="40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Hiệu năng vận hành</a:t>
            </a:r>
            <a:endParaRPr/>
          </a:p>
          <a:p>
            <a:pPr indent="-342900" lvl="1" marL="1085850" rtl="0" algn="l">
              <a:lnSpc>
                <a:spcPct val="100000"/>
              </a:lnSpc>
              <a:spcBef>
                <a:spcPts val="40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An toàn, bảo mật</a:t>
            </a:r>
            <a:endParaRPr/>
          </a:p>
          <a:p>
            <a:pPr indent="-342900" lvl="1" marL="1085850" rtl="0" algn="l">
              <a:lnSpc>
                <a:spcPct val="100000"/>
              </a:lnSpc>
              <a:spcBef>
                <a:spcPts val="40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Phi chức năng khác</a:t>
            </a:r>
            <a:endParaRPr/>
          </a:p>
          <a:p>
            <a:pPr indent="-342900" lvl="1" marL="1085850" rtl="0" algn="l">
              <a:lnSpc>
                <a:spcPct val="100000"/>
              </a:lnSpc>
              <a:spcBef>
                <a:spcPts val="40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Sự hài lòng của người sử dụng</a:t>
            </a:r>
            <a:endParaRPr sz="2000">
              <a:solidFill>
                <a:schemeClr val="dk1"/>
              </a:solidFill>
              <a:latin typeface="Arial"/>
              <a:ea typeface="Arial"/>
              <a:cs typeface="Arial"/>
              <a:sym typeface="Arial"/>
            </a:endParaRPr>
          </a:p>
          <a:p>
            <a:pPr indent="-342900" lvl="1" marL="1085850" rtl="0" algn="l">
              <a:lnSpc>
                <a:spcPct val="100000"/>
              </a:lnSpc>
              <a:spcBef>
                <a:spcPts val="40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Quản lý dịch vụ</a:t>
            </a:r>
            <a:endParaRPr/>
          </a:p>
          <a:p>
            <a:pPr indent="0" lvl="0" marL="0" rtl="0" algn="l">
              <a:lnSpc>
                <a:spcPct val="100000"/>
              </a:lnSpc>
              <a:spcBef>
                <a:spcPts val="400"/>
              </a:spcBef>
              <a:spcAft>
                <a:spcPts val="0"/>
              </a:spcAft>
              <a:buClr>
                <a:srgbClr val="3F3F3F"/>
              </a:buClr>
              <a:buSzPts val="2000"/>
              <a:buNone/>
            </a:pPr>
            <a:r>
              <a:t/>
            </a:r>
            <a:endParaRPr sz="2000">
              <a:solidFill>
                <a:schemeClr val="dk1"/>
              </a:solidFill>
              <a:latin typeface="Arial"/>
              <a:ea typeface="Arial"/>
              <a:cs typeface="Arial"/>
              <a:sym typeface="Arial"/>
            </a:endParaRPr>
          </a:p>
        </p:txBody>
      </p:sp>
      <p:sp>
        <p:nvSpPr>
          <p:cNvPr id="126" name="Google Shape;126;p8"/>
          <p:cNvSpPr/>
          <p:nvPr/>
        </p:nvSpPr>
        <p:spPr>
          <a:xfrm>
            <a:off x="0" y="0"/>
            <a:ext cx="1593476" cy="5143500"/>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8"/>
          <p:cNvSpPr/>
          <p:nvPr/>
        </p:nvSpPr>
        <p:spPr>
          <a:xfrm>
            <a:off x="1593476" y="0"/>
            <a:ext cx="7550524" cy="1419622"/>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II. Chất lượng của dự án CNTT</a:t>
            </a:r>
            <a:endParaRPr b="1" i="0" sz="3200" u="none" cap="none" strike="noStrike">
              <a:solidFill>
                <a:schemeClr val="dk1"/>
              </a:solidFill>
              <a:latin typeface="Times New Roman"/>
              <a:ea typeface="Times New Roman"/>
              <a:cs typeface="Times New Roman"/>
              <a:sym typeface="Times New Roman"/>
            </a:endParaRPr>
          </a:p>
        </p:txBody>
      </p:sp>
      <p:grpSp>
        <p:nvGrpSpPr>
          <p:cNvPr id="128" name="Google Shape;128;p8"/>
          <p:cNvGrpSpPr/>
          <p:nvPr/>
        </p:nvGrpSpPr>
        <p:grpSpPr>
          <a:xfrm>
            <a:off x="3" y="1923678"/>
            <a:ext cx="1296144" cy="2760467"/>
            <a:chOff x="6777274" y="1831284"/>
            <a:chExt cx="552841" cy="1177414"/>
          </a:xfrm>
        </p:grpSpPr>
        <p:grpSp>
          <p:nvGrpSpPr>
            <p:cNvPr id="129" name="Google Shape;129;p8"/>
            <p:cNvGrpSpPr/>
            <p:nvPr/>
          </p:nvGrpSpPr>
          <p:grpSpPr>
            <a:xfrm>
              <a:off x="6939980" y="1831284"/>
              <a:ext cx="385719" cy="718117"/>
              <a:chOff x="6783521" y="1654812"/>
              <a:chExt cx="726841" cy="1353205"/>
            </a:xfrm>
          </p:grpSpPr>
          <p:sp>
            <p:nvSpPr>
              <p:cNvPr id="130" name="Google Shape;130;p8"/>
              <p:cNvSpPr/>
              <p:nvPr/>
            </p:nvSpPr>
            <p:spPr>
              <a:xfrm>
                <a:off x="6783521" y="1886618"/>
                <a:ext cx="726841" cy="1121399"/>
              </a:xfrm>
              <a:custGeom>
                <a:rect b="b" l="l" r="r" t="t"/>
                <a:pathLst>
                  <a:path extrusionOk="0" h="1121399" w="726841">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accen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1" name="Google Shape;131;p8"/>
              <p:cNvSpPr/>
              <p:nvPr/>
            </p:nvSpPr>
            <p:spPr>
              <a:xfrm>
                <a:off x="6997804" y="1654812"/>
                <a:ext cx="298274" cy="244742"/>
              </a:xfrm>
              <a:custGeom>
                <a:rect b="b" l="l" r="r" t="t"/>
                <a:pathLst>
                  <a:path extrusionOk="0" h="244742" w="298274">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32" name="Google Shape;132;p8"/>
            <p:cNvSpPr/>
            <p:nvPr/>
          </p:nvSpPr>
          <p:spPr>
            <a:xfrm>
              <a:off x="6777274" y="2572267"/>
              <a:ext cx="552841" cy="436431"/>
            </a:xfrm>
            <a:custGeom>
              <a:rect b="b" l="l" r="r" t="t"/>
              <a:pathLst>
                <a:path extrusionOk="0" h="738371" w="935319">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idx="1" type="body"/>
          </p:nvPr>
        </p:nvSpPr>
        <p:spPr>
          <a:xfrm>
            <a:off x="1661636" y="1157712"/>
            <a:ext cx="7371012" cy="2108749"/>
          </a:xfrm>
          <a:prstGeom prst="rect">
            <a:avLst/>
          </a:prstGeom>
          <a:noFill/>
          <a:ln>
            <a:noFill/>
          </a:ln>
        </p:spPr>
        <p:txBody>
          <a:bodyPr anchorCtr="0" anchor="ctr" bIns="45700" lIns="91425" spcFirstLastPara="1" rIns="91425" wrap="square" tIns="45700">
            <a:noAutofit/>
          </a:bodyPr>
          <a:lstStyle/>
          <a:p>
            <a:pPr indent="-342900" lvl="0" marL="342900" rtl="0" algn="l">
              <a:lnSpc>
                <a:spcPct val="150000"/>
              </a:lnSpc>
              <a:spcBef>
                <a:spcPts val="0"/>
              </a:spcBef>
              <a:spcAft>
                <a:spcPts val="0"/>
              </a:spcAft>
              <a:buClr>
                <a:srgbClr val="FF0000"/>
              </a:buClr>
              <a:buSzPts val="1800"/>
              <a:buFont typeface="Arial"/>
              <a:buAutoNum type="arabicPeriod"/>
            </a:pPr>
            <a:r>
              <a:rPr b="1" i="1" lang="en-US" sz="1800">
                <a:solidFill>
                  <a:srgbClr val="FF0000"/>
                </a:solidFill>
                <a:latin typeface="Arial"/>
                <a:ea typeface="Arial"/>
                <a:cs typeface="Arial"/>
                <a:sym typeface="Arial"/>
              </a:rPr>
              <a:t>Nhóm tiêu chí về chức năng</a:t>
            </a:r>
            <a:endParaRPr b="1" i="1" sz="1800">
              <a:solidFill>
                <a:srgbClr val="FF0000"/>
              </a:solidFill>
              <a:latin typeface="Arial"/>
              <a:ea typeface="Arial"/>
              <a:cs typeface="Arial"/>
              <a:sym typeface="Arial"/>
            </a:endParaRPr>
          </a:p>
          <a:p>
            <a:pPr indent="-285750" lvl="0" marL="285750" rtl="0" algn="l">
              <a:lnSpc>
                <a:spcPct val="150000"/>
              </a:lnSpc>
              <a:spcBef>
                <a:spcPts val="320"/>
              </a:spcBef>
              <a:spcAft>
                <a:spcPts val="0"/>
              </a:spcAft>
              <a:buClr>
                <a:schemeClr val="dk1"/>
              </a:buClr>
              <a:buSzPts val="1600"/>
              <a:buFont typeface="Noto Sans Symbols"/>
              <a:buChar char="❑"/>
            </a:pPr>
            <a:r>
              <a:rPr b="1" lang="en-US" sz="1600">
                <a:solidFill>
                  <a:schemeClr val="dk1"/>
                </a:solidFill>
                <a:latin typeface="Arial"/>
                <a:ea typeface="Arial"/>
                <a:cs typeface="Arial"/>
                <a:sym typeface="Arial"/>
              </a:rPr>
              <a:t>Tính đầy đủ.</a:t>
            </a:r>
            <a:endParaRPr sz="1600">
              <a:solidFill>
                <a:schemeClr val="dk1"/>
              </a:solidFill>
              <a:latin typeface="Arial"/>
              <a:ea typeface="Arial"/>
              <a:cs typeface="Arial"/>
              <a:sym typeface="Arial"/>
            </a:endParaRPr>
          </a:p>
          <a:p>
            <a:pPr indent="-285750" lvl="0" marL="285750" rtl="0" algn="l">
              <a:lnSpc>
                <a:spcPct val="150000"/>
              </a:lnSpc>
              <a:spcBef>
                <a:spcPts val="320"/>
              </a:spcBef>
              <a:spcAft>
                <a:spcPts val="0"/>
              </a:spcAft>
              <a:buClr>
                <a:schemeClr val="dk1"/>
              </a:buClr>
              <a:buSzPts val="1600"/>
              <a:buFont typeface="Noto Sans Symbols"/>
              <a:buChar char="❑"/>
            </a:pPr>
            <a:r>
              <a:rPr b="1" lang="en-US" sz="1600">
                <a:solidFill>
                  <a:schemeClr val="dk1"/>
                </a:solidFill>
                <a:latin typeface="Arial"/>
                <a:ea typeface="Arial"/>
                <a:cs typeface="Arial"/>
                <a:sym typeface="Arial"/>
              </a:rPr>
              <a:t>Tính chính xác. </a:t>
            </a:r>
            <a:endParaRPr sz="1600">
              <a:solidFill>
                <a:schemeClr val="dk1"/>
              </a:solidFill>
              <a:latin typeface="Arial"/>
              <a:ea typeface="Arial"/>
              <a:cs typeface="Arial"/>
              <a:sym typeface="Arial"/>
            </a:endParaRPr>
          </a:p>
          <a:p>
            <a:pPr indent="-285750" lvl="0" marL="285750" rtl="0" algn="l">
              <a:lnSpc>
                <a:spcPct val="150000"/>
              </a:lnSpc>
              <a:spcBef>
                <a:spcPts val="320"/>
              </a:spcBef>
              <a:spcAft>
                <a:spcPts val="0"/>
              </a:spcAft>
              <a:buClr>
                <a:schemeClr val="dk1"/>
              </a:buClr>
              <a:buSzPts val="1600"/>
              <a:buFont typeface="Noto Sans Symbols"/>
              <a:buChar char="❑"/>
            </a:pPr>
            <a:r>
              <a:rPr b="1" lang="en-US" sz="1600">
                <a:solidFill>
                  <a:schemeClr val="dk1"/>
                </a:solidFill>
                <a:latin typeface="Arial"/>
                <a:ea typeface="Arial"/>
                <a:cs typeface="Arial"/>
                <a:sym typeface="Arial"/>
              </a:rPr>
              <a:t>Tính phù hợp với thực tế.</a:t>
            </a:r>
            <a:endParaRPr sz="1400">
              <a:solidFill>
                <a:schemeClr val="dk1"/>
              </a:solidFill>
              <a:latin typeface="Arial"/>
              <a:ea typeface="Arial"/>
              <a:cs typeface="Arial"/>
              <a:sym typeface="Arial"/>
            </a:endParaRPr>
          </a:p>
        </p:txBody>
      </p:sp>
      <p:sp>
        <p:nvSpPr>
          <p:cNvPr id="139" name="Google Shape;139;p9"/>
          <p:cNvSpPr/>
          <p:nvPr/>
        </p:nvSpPr>
        <p:spPr>
          <a:xfrm>
            <a:off x="0" y="0"/>
            <a:ext cx="1593476" cy="5143500"/>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0" name="Google Shape;140;p9"/>
          <p:cNvSpPr/>
          <p:nvPr/>
        </p:nvSpPr>
        <p:spPr>
          <a:xfrm>
            <a:off x="1593476" y="0"/>
            <a:ext cx="7550524" cy="1059582"/>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II. Chất lượng của dự án CNTT</a:t>
            </a:r>
            <a:endParaRPr b="1" i="0" sz="3200" u="none" cap="none" strike="noStrike">
              <a:solidFill>
                <a:schemeClr val="dk1"/>
              </a:solidFill>
              <a:latin typeface="Times New Roman"/>
              <a:ea typeface="Times New Roman"/>
              <a:cs typeface="Times New Roman"/>
              <a:sym typeface="Times New Roman"/>
            </a:endParaRPr>
          </a:p>
        </p:txBody>
      </p:sp>
      <p:grpSp>
        <p:nvGrpSpPr>
          <p:cNvPr id="141" name="Google Shape;141;p9"/>
          <p:cNvGrpSpPr/>
          <p:nvPr/>
        </p:nvGrpSpPr>
        <p:grpSpPr>
          <a:xfrm>
            <a:off x="3" y="1923678"/>
            <a:ext cx="1296144" cy="2760467"/>
            <a:chOff x="6777274" y="1831284"/>
            <a:chExt cx="552841" cy="1177414"/>
          </a:xfrm>
        </p:grpSpPr>
        <p:grpSp>
          <p:nvGrpSpPr>
            <p:cNvPr id="142" name="Google Shape;142;p9"/>
            <p:cNvGrpSpPr/>
            <p:nvPr/>
          </p:nvGrpSpPr>
          <p:grpSpPr>
            <a:xfrm>
              <a:off x="6939980" y="1831284"/>
              <a:ext cx="385719" cy="718117"/>
              <a:chOff x="6783521" y="1654812"/>
              <a:chExt cx="726841" cy="1353205"/>
            </a:xfrm>
          </p:grpSpPr>
          <p:sp>
            <p:nvSpPr>
              <p:cNvPr id="143" name="Google Shape;143;p9"/>
              <p:cNvSpPr/>
              <p:nvPr/>
            </p:nvSpPr>
            <p:spPr>
              <a:xfrm>
                <a:off x="6783521" y="1886618"/>
                <a:ext cx="726841" cy="1121399"/>
              </a:xfrm>
              <a:custGeom>
                <a:rect b="b" l="l" r="r" t="t"/>
                <a:pathLst>
                  <a:path extrusionOk="0" h="1121399" w="726841">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accen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4" name="Google Shape;144;p9"/>
              <p:cNvSpPr/>
              <p:nvPr/>
            </p:nvSpPr>
            <p:spPr>
              <a:xfrm>
                <a:off x="6997804" y="1654812"/>
                <a:ext cx="298274" cy="244742"/>
              </a:xfrm>
              <a:custGeom>
                <a:rect b="b" l="l" r="r" t="t"/>
                <a:pathLst>
                  <a:path extrusionOk="0" h="244742" w="298274">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45" name="Google Shape;145;p9"/>
            <p:cNvSpPr/>
            <p:nvPr/>
          </p:nvSpPr>
          <p:spPr>
            <a:xfrm>
              <a:off x="6777274" y="2572267"/>
              <a:ext cx="552841" cy="436431"/>
            </a:xfrm>
            <a:custGeom>
              <a:rect b="b" l="l" r="r" t="t"/>
              <a:pathLst>
                <a:path extrusionOk="0" h="738371" w="935319">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https://cdn.discordapp.com/attachments/818388011426643971/896590429141749781/bac6f85b-8cb1-4ba2-9c89-f6ef7e0eba8d_550_350.png" id="146" name="Google Shape;146;p9"/>
          <p:cNvPicPr preferRelativeResize="0"/>
          <p:nvPr/>
        </p:nvPicPr>
        <p:blipFill rotWithShape="1">
          <a:blip r:embed="rId3">
            <a:alphaModFix/>
          </a:blip>
          <a:srcRect b="0" l="0" r="0" t="0"/>
          <a:stretch/>
        </p:blipFill>
        <p:spPr>
          <a:xfrm>
            <a:off x="5292080" y="2303144"/>
            <a:ext cx="3600400" cy="271556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idx="1" type="body"/>
          </p:nvPr>
        </p:nvSpPr>
        <p:spPr>
          <a:xfrm>
            <a:off x="1593476" y="1256074"/>
            <a:ext cx="3710163" cy="1944215"/>
          </a:xfrm>
          <a:prstGeom prst="rect">
            <a:avLst/>
          </a:prstGeom>
          <a:noFill/>
          <a:ln>
            <a:noFill/>
          </a:ln>
        </p:spPr>
        <p:txBody>
          <a:bodyPr anchorCtr="0" anchor="ctr" bIns="45700" lIns="91425" spcFirstLastPara="1" rIns="91425" wrap="square" tIns="45700">
            <a:noAutofit/>
          </a:bodyPr>
          <a:lstStyle/>
          <a:p>
            <a:pPr indent="-342900" lvl="0" marL="342900" rtl="0" algn="l">
              <a:lnSpc>
                <a:spcPct val="150000"/>
              </a:lnSpc>
              <a:spcBef>
                <a:spcPts val="0"/>
              </a:spcBef>
              <a:spcAft>
                <a:spcPts val="0"/>
              </a:spcAft>
              <a:buClr>
                <a:srgbClr val="FF0000"/>
              </a:buClr>
              <a:buSzPts val="1800"/>
              <a:buFont typeface="Arial"/>
              <a:buAutoNum type="arabicPeriod" startAt="2"/>
            </a:pPr>
            <a:r>
              <a:rPr b="1" i="1" lang="en-US" sz="1800">
                <a:solidFill>
                  <a:srgbClr val="FF0000"/>
                </a:solidFill>
                <a:latin typeface="Arial"/>
                <a:ea typeface="Arial"/>
                <a:cs typeface="Arial"/>
                <a:sym typeface="Arial"/>
              </a:rPr>
              <a:t>Nhóm tiêu chí về vận hành</a:t>
            </a:r>
            <a:endParaRPr sz="1400">
              <a:solidFill>
                <a:schemeClr val="dk1"/>
              </a:solidFill>
              <a:latin typeface="Arial"/>
              <a:ea typeface="Arial"/>
              <a:cs typeface="Arial"/>
              <a:sym typeface="Arial"/>
            </a:endParaRPr>
          </a:p>
          <a:p>
            <a:pPr indent="-285750" lvl="0" marL="285750" rtl="0" algn="l">
              <a:lnSpc>
                <a:spcPct val="150000"/>
              </a:lnSpc>
              <a:spcBef>
                <a:spcPts val="320"/>
              </a:spcBef>
              <a:spcAft>
                <a:spcPts val="0"/>
              </a:spcAft>
              <a:buClr>
                <a:schemeClr val="dk1"/>
              </a:buClr>
              <a:buSzPts val="1600"/>
              <a:buFont typeface="Noto Sans Symbols"/>
              <a:buChar char="❑"/>
            </a:pPr>
            <a:r>
              <a:rPr b="1" lang="en-US" sz="1600">
                <a:solidFill>
                  <a:schemeClr val="dk1"/>
                </a:solidFill>
                <a:latin typeface="Arial"/>
                <a:ea typeface="Arial"/>
                <a:cs typeface="Arial"/>
                <a:sym typeface="Arial"/>
              </a:rPr>
              <a:t>Thời gian đáp ứng.</a:t>
            </a:r>
            <a:endParaRPr b="1" sz="1600">
              <a:solidFill>
                <a:schemeClr val="dk1"/>
              </a:solidFill>
              <a:latin typeface="Arial"/>
              <a:ea typeface="Arial"/>
              <a:cs typeface="Arial"/>
              <a:sym typeface="Arial"/>
            </a:endParaRPr>
          </a:p>
          <a:p>
            <a:pPr indent="-285750" lvl="0" marL="285750" rtl="0" algn="l">
              <a:lnSpc>
                <a:spcPct val="150000"/>
              </a:lnSpc>
              <a:spcBef>
                <a:spcPts val="320"/>
              </a:spcBef>
              <a:spcAft>
                <a:spcPts val="0"/>
              </a:spcAft>
              <a:buClr>
                <a:schemeClr val="dk1"/>
              </a:buClr>
              <a:buSzPts val="1600"/>
              <a:buFont typeface="Noto Sans Symbols"/>
              <a:buChar char="❑"/>
            </a:pPr>
            <a:r>
              <a:rPr b="1" lang="en-US" sz="1600">
                <a:solidFill>
                  <a:schemeClr val="dk1"/>
                </a:solidFill>
                <a:latin typeface="Arial"/>
                <a:ea typeface="Arial"/>
                <a:cs typeface="Arial"/>
                <a:sym typeface="Arial"/>
              </a:rPr>
              <a:t>Khả năng mở rộng.</a:t>
            </a:r>
            <a:endParaRPr b="1" sz="1600">
              <a:solidFill>
                <a:schemeClr val="dk1"/>
              </a:solidFill>
              <a:latin typeface="Arial"/>
              <a:ea typeface="Arial"/>
              <a:cs typeface="Arial"/>
              <a:sym typeface="Arial"/>
            </a:endParaRPr>
          </a:p>
          <a:p>
            <a:pPr indent="-285750" lvl="0" marL="285750" rtl="0" algn="l">
              <a:lnSpc>
                <a:spcPct val="150000"/>
              </a:lnSpc>
              <a:spcBef>
                <a:spcPts val="320"/>
              </a:spcBef>
              <a:spcAft>
                <a:spcPts val="0"/>
              </a:spcAft>
              <a:buClr>
                <a:schemeClr val="dk1"/>
              </a:buClr>
              <a:buSzPts val="1600"/>
              <a:buFont typeface="Noto Sans Symbols"/>
              <a:buChar char="❑"/>
            </a:pPr>
            <a:r>
              <a:rPr b="1" lang="en-US" sz="1600">
                <a:solidFill>
                  <a:schemeClr val="dk1"/>
                </a:solidFill>
                <a:latin typeface="Arial"/>
                <a:ea typeface="Arial"/>
                <a:cs typeface="Arial"/>
                <a:sym typeface="Arial"/>
              </a:rPr>
              <a:t>Mức độ sử dụng, khai thác.</a:t>
            </a:r>
            <a:endParaRPr b="1" sz="1400">
              <a:solidFill>
                <a:schemeClr val="dk1"/>
              </a:solidFill>
              <a:latin typeface="Arial"/>
              <a:ea typeface="Arial"/>
              <a:cs typeface="Arial"/>
              <a:sym typeface="Arial"/>
            </a:endParaRPr>
          </a:p>
        </p:txBody>
      </p:sp>
      <p:sp>
        <p:nvSpPr>
          <p:cNvPr id="153" name="Google Shape;153;p10"/>
          <p:cNvSpPr/>
          <p:nvPr/>
        </p:nvSpPr>
        <p:spPr>
          <a:xfrm>
            <a:off x="0" y="0"/>
            <a:ext cx="1593476" cy="5143500"/>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4" name="Google Shape;154;p10"/>
          <p:cNvSpPr/>
          <p:nvPr/>
        </p:nvSpPr>
        <p:spPr>
          <a:xfrm>
            <a:off x="1593476" y="0"/>
            <a:ext cx="7550524" cy="1059582"/>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II. Chất lượng của dự án CNTT</a:t>
            </a:r>
            <a:endParaRPr b="1" i="0" sz="3200" u="none" cap="none" strike="noStrike">
              <a:solidFill>
                <a:schemeClr val="dk1"/>
              </a:solidFill>
              <a:latin typeface="Times New Roman"/>
              <a:ea typeface="Times New Roman"/>
              <a:cs typeface="Times New Roman"/>
              <a:sym typeface="Times New Roman"/>
            </a:endParaRPr>
          </a:p>
        </p:txBody>
      </p:sp>
      <p:grpSp>
        <p:nvGrpSpPr>
          <p:cNvPr id="155" name="Google Shape;155;p10"/>
          <p:cNvGrpSpPr/>
          <p:nvPr/>
        </p:nvGrpSpPr>
        <p:grpSpPr>
          <a:xfrm>
            <a:off x="3" y="1923678"/>
            <a:ext cx="1296144" cy="2760467"/>
            <a:chOff x="6777274" y="1831284"/>
            <a:chExt cx="552841" cy="1177414"/>
          </a:xfrm>
        </p:grpSpPr>
        <p:grpSp>
          <p:nvGrpSpPr>
            <p:cNvPr id="156" name="Google Shape;156;p10"/>
            <p:cNvGrpSpPr/>
            <p:nvPr/>
          </p:nvGrpSpPr>
          <p:grpSpPr>
            <a:xfrm>
              <a:off x="6939980" y="1831284"/>
              <a:ext cx="385719" cy="718117"/>
              <a:chOff x="6783521" y="1654812"/>
              <a:chExt cx="726841" cy="1353205"/>
            </a:xfrm>
          </p:grpSpPr>
          <p:sp>
            <p:nvSpPr>
              <p:cNvPr id="157" name="Google Shape;157;p10"/>
              <p:cNvSpPr/>
              <p:nvPr/>
            </p:nvSpPr>
            <p:spPr>
              <a:xfrm>
                <a:off x="6783521" y="1886618"/>
                <a:ext cx="726841" cy="1121399"/>
              </a:xfrm>
              <a:custGeom>
                <a:rect b="b" l="l" r="r" t="t"/>
                <a:pathLst>
                  <a:path extrusionOk="0" h="1121399" w="726841">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accen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8" name="Google Shape;158;p10"/>
              <p:cNvSpPr/>
              <p:nvPr/>
            </p:nvSpPr>
            <p:spPr>
              <a:xfrm>
                <a:off x="6997804" y="1654812"/>
                <a:ext cx="298274" cy="244742"/>
              </a:xfrm>
              <a:custGeom>
                <a:rect b="b" l="l" r="r" t="t"/>
                <a:pathLst>
                  <a:path extrusionOk="0" h="244742" w="298274">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59" name="Google Shape;159;p10"/>
            <p:cNvSpPr/>
            <p:nvPr/>
          </p:nvSpPr>
          <p:spPr>
            <a:xfrm>
              <a:off x="6777274" y="2572267"/>
              <a:ext cx="552841" cy="436431"/>
            </a:xfrm>
            <a:custGeom>
              <a:rect b="b" l="l" r="r" t="t"/>
              <a:pathLst>
                <a:path extrusionOk="0" h="738371" w="935319">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https://cdn.discordapp.com/attachments/818388011426643971/896592428251893760/Anh_chup_man_hinh_2021-10-10_095752.png" id="160" name="Google Shape;160;p10"/>
          <p:cNvPicPr preferRelativeResize="0"/>
          <p:nvPr/>
        </p:nvPicPr>
        <p:blipFill rotWithShape="1">
          <a:blip r:embed="rId3">
            <a:alphaModFix/>
          </a:blip>
          <a:srcRect b="0" l="0" r="0" t="0"/>
          <a:stretch/>
        </p:blipFill>
        <p:spPr>
          <a:xfrm>
            <a:off x="5303639" y="2499742"/>
            <a:ext cx="3444825" cy="2275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1"/>
          <p:cNvSpPr txBox="1"/>
          <p:nvPr>
            <p:ph idx="1" type="body"/>
          </p:nvPr>
        </p:nvSpPr>
        <p:spPr>
          <a:xfrm>
            <a:off x="1566269" y="1088969"/>
            <a:ext cx="4346676" cy="1944216"/>
          </a:xfrm>
          <a:prstGeom prst="rect">
            <a:avLst/>
          </a:prstGeom>
          <a:noFill/>
          <a:ln>
            <a:noFill/>
          </a:ln>
        </p:spPr>
        <p:txBody>
          <a:bodyPr anchorCtr="0" anchor="ctr" bIns="45700" lIns="91425" spcFirstLastPara="1" rIns="91425" wrap="square" tIns="45700">
            <a:noAutofit/>
          </a:bodyPr>
          <a:lstStyle/>
          <a:p>
            <a:pPr indent="-342900" lvl="0" marL="342900" rtl="0" algn="l">
              <a:lnSpc>
                <a:spcPct val="150000"/>
              </a:lnSpc>
              <a:spcBef>
                <a:spcPts val="0"/>
              </a:spcBef>
              <a:spcAft>
                <a:spcPts val="0"/>
              </a:spcAft>
              <a:buClr>
                <a:srgbClr val="FF0000"/>
              </a:buClr>
              <a:buSzPts val="1800"/>
              <a:buFont typeface="Arial"/>
              <a:buAutoNum type="arabicPeriod" startAt="3"/>
            </a:pPr>
            <a:r>
              <a:rPr b="1" i="1" lang="en-US" sz="1800">
                <a:solidFill>
                  <a:srgbClr val="FF0000"/>
                </a:solidFill>
                <a:latin typeface="Arial"/>
                <a:ea typeface="Arial"/>
                <a:cs typeface="Arial"/>
                <a:sym typeface="Arial"/>
              </a:rPr>
              <a:t>Nhóm tiêu chí về an toàn, bảo mật</a:t>
            </a:r>
            <a:endParaRPr/>
          </a:p>
          <a:p>
            <a:pPr indent="-285750" lvl="0" marL="285750" rtl="0" algn="l">
              <a:lnSpc>
                <a:spcPct val="150000"/>
              </a:lnSpc>
              <a:spcBef>
                <a:spcPts val="300"/>
              </a:spcBef>
              <a:spcAft>
                <a:spcPts val="0"/>
              </a:spcAft>
              <a:buClr>
                <a:schemeClr val="dk1"/>
              </a:buClr>
              <a:buSzPts val="1500"/>
              <a:buFont typeface="Noto Sans Symbols"/>
              <a:buChar char="❑"/>
            </a:pPr>
            <a:r>
              <a:rPr b="1" lang="en-US" sz="1500">
                <a:solidFill>
                  <a:schemeClr val="dk1"/>
                </a:solidFill>
                <a:latin typeface="Arial"/>
                <a:ea typeface="Arial"/>
                <a:cs typeface="Arial"/>
                <a:sym typeface="Arial"/>
              </a:rPr>
              <a:t>Bảo mật thông tin.</a:t>
            </a:r>
            <a:endParaRPr b="1" sz="1500">
              <a:solidFill>
                <a:schemeClr val="dk1"/>
              </a:solidFill>
              <a:latin typeface="Arial"/>
              <a:ea typeface="Arial"/>
              <a:cs typeface="Arial"/>
              <a:sym typeface="Arial"/>
            </a:endParaRPr>
          </a:p>
          <a:p>
            <a:pPr indent="-285750" lvl="0" marL="285750" rtl="0" algn="l">
              <a:lnSpc>
                <a:spcPct val="150000"/>
              </a:lnSpc>
              <a:spcBef>
                <a:spcPts val="300"/>
              </a:spcBef>
              <a:spcAft>
                <a:spcPts val="0"/>
              </a:spcAft>
              <a:buClr>
                <a:schemeClr val="dk1"/>
              </a:buClr>
              <a:buSzPts val="1500"/>
              <a:buFont typeface="Noto Sans Symbols"/>
              <a:buChar char="❑"/>
            </a:pPr>
            <a:r>
              <a:rPr b="1" lang="en-US" sz="1500">
                <a:solidFill>
                  <a:schemeClr val="dk1"/>
                </a:solidFill>
                <a:latin typeface="Arial"/>
                <a:ea typeface="Arial"/>
                <a:cs typeface="Arial"/>
                <a:sym typeface="Arial"/>
              </a:rPr>
              <a:t>Khả năng truy xuất nguồn gốc.</a:t>
            </a:r>
            <a:endParaRPr b="1" sz="1500">
              <a:solidFill>
                <a:schemeClr val="dk1"/>
              </a:solidFill>
              <a:latin typeface="Arial"/>
              <a:ea typeface="Arial"/>
              <a:cs typeface="Arial"/>
              <a:sym typeface="Arial"/>
            </a:endParaRPr>
          </a:p>
          <a:p>
            <a:pPr indent="-285750" lvl="0" marL="285750" rtl="0" algn="l">
              <a:lnSpc>
                <a:spcPct val="150000"/>
              </a:lnSpc>
              <a:spcBef>
                <a:spcPts val="300"/>
              </a:spcBef>
              <a:spcAft>
                <a:spcPts val="0"/>
              </a:spcAft>
              <a:buClr>
                <a:schemeClr val="dk1"/>
              </a:buClr>
              <a:buSzPts val="1500"/>
              <a:buFont typeface="Noto Sans Symbols"/>
              <a:buChar char="❑"/>
            </a:pPr>
            <a:r>
              <a:rPr b="1" lang="en-US" sz="1500">
                <a:solidFill>
                  <a:schemeClr val="dk1"/>
                </a:solidFill>
                <a:latin typeface="Arial"/>
                <a:ea typeface="Arial"/>
                <a:cs typeface="Arial"/>
                <a:sym typeface="Arial"/>
              </a:rPr>
              <a:t>Cam kết về bảo mật thông tin.</a:t>
            </a:r>
            <a:endParaRPr b="1" sz="1400">
              <a:solidFill>
                <a:schemeClr val="dk1"/>
              </a:solidFill>
              <a:latin typeface="Arial"/>
              <a:ea typeface="Arial"/>
              <a:cs typeface="Arial"/>
              <a:sym typeface="Arial"/>
            </a:endParaRPr>
          </a:p>
        </p:txBody>
      </p:sp>
      <p:sp>
        <p:nvSpPr>
          <p:cNvPr id="167" name="Google Shape;167;p11"/>
          <p:cNvSpPr/>
          <p:nvPr/>
        </p:nvSpPr>
        <p:spPr>
          <a:xfrm>
            <a:off x="0" y="0"/>
            <a:ext cx="1593476" cy="5143500"/>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8" name="Google Shape;168;p11"/>
          <p:cNvSpPr/>
          <p:nvPr/>
        </p:nvSpPr>
        <p:spPr>
          <a:xfrm>
            <a:off x="1593476" y="0"/>
            <a:ext cx="7550524" cy="1059582"/>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II. Chất lượng của dự án CNTT</a:t>
            </a:r>
            <a:endParaRPr b="1" i="0" sz="3200" u="none" cap="none" strike="noStrike">
              <a:solidFill>
                <a:schemeClr val="dk1"/>
              </a:solidFill>
              <a:latin typeface="Times New Roman"/>
              <a:ea typeface="Times New Roman"/>
              <a:cs typeface="Times New Roman"/>
              <a:sym typeface="Times New Roman"/>
            </a:endParaRPr>
          </a:p>
        </p:txBody>
      </p:sp>
      <p:grpSp>
        <p:nvGrpSpPr>
          <p:cNvPr id="169" name="Google Shape;169;p11"/>
          <p:cNvGrpSpPr/>
          <p:nvPr/>
        </p:nvGrpSpPr>
        <p:grpSpPr>
          <a:xfrm>
            <a:off x="3" y="1923678"/>
            <a:ext cx="1296144" cy="2760467"/>
            <a:chOff x="6777274" y="1831284"/>
            <a:chExt cx="552841" cy="1177414"/>
          </a:xfrm>
        </p:grpSpPr>
        <p:grpSp>
          <p:nvGrpSpPr>
            <p:cNvPr id="170" name="Google Shape;170;p11"/>
            <p:cNvGrpSpPr/>
            <p:nvPr/>
          </p:nvGrpSpPr>
          <p:grpSpPr>
            <a:xfrm>
              <a:off x="6939980" y="1831284"/>
              <a:ext cx="385719" cy="718117"/>
              <a:chOff x="6783521" y="1654812"/>
              <a:chExt cx="726841" cy="1353205"/>
            </a:xfrm>
          </p:grpSpPr>
          <p:sp>
            <p:nvSpPr>
              <p:cNvPr id="171" name="Google Shape;171;p11"/>
              <p:cNvSpPr/>
              <p:nvPr/>
            </p:nvSpPr>
            <p:spPr>
              <a:xfrm>
                <a:off x="6783521" y="1886618"/>
                <a:ext cx="726841" cy="1121399"/>
              </a:xfrm>
              <a:custGeom>
                <a:rect b="b" l="l" r="r" t="t"/>
                <a:pathLst>
                  <a:path extrusionOk="0" h="1121399" w="726841">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accen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2" name="Google Shape;172;p11"/>
              <p:cNvSpPr/>
              <p:nvPr/>
            </p:nvSpPr>
            <p:spPr>
              <a:xfrm>
                <a:off x="6997804" y="1654812"/>
                <a:ext cx="298274" cy="244742"/>
              </a:xfrm>
              <a:custGeom>
                <a:rect b="b" l="l" r="r" t="t"/>
                <a:pathLst>
                  <a:path extrusionOk="0" h="244742" w="298274">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73" name="Google Shape;173;p11"/>
            <p:cNvSpPr/>
            <p:nvPr/>
          </p:nvSpPr>
          <p:spPr>
            <a:xfrm>
              <a:off x="6777274" y="2572267"/>
              <a:ext cx="552841" cy="436431"/>
            </a:xfrm>
            <a:custGeom>
              <a:rect b="b" l="l" r="r" t="t"/>
              <a:pathLst>
                <a:path extrusionOk="0" h="738371" w="935319">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https://cdn.discordapp.com/attachments/818388011426643971/896589194019889212/4c34c5df932d1043a302fc4a569b88ce.png" id="174" name="Google Shape;174;p11"/>
          <p:cNvPicPr preferRelativeResize="0"/>
          <p:nvPr/>
        </p:nvPicPr>
        <p:blipFill rotWithShape="1">
          <a:blip r:embed="rId3">
            <a:alphaModFix/>
          </a:blip>
          <a:srcRect b="0" l="0" r="0" t="0"/>
          <a:stretch/>
        </p:blipFill>
        <p:spPr>
          <a:xfrm>
            <a:off x="5220072" y="2643758"/>
            <a:ext cx="3740873" cy="22180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2"/>
          <p:cNvSpPr txBox="1"/>
          <p:nvPr>
            <p:ph idx="1" type="body"/>
          </p:nvPr>
        </p:nvSpPr>
        <p:spPr>
          <a:xfrm>
            <a:off x="1593476" y="1867310"/>
            <a:ext cx="7371012" cy="2448272"/>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FF0000"/>
              </a:buClr>
              <a:buSzPts val="1800"/>
              <a:buFont typeface="Arial"/>
              <a:buAutoNum type="arabicPeriod" startAt="4"/>
            </a:pPr>
            <a:r>
              <a:rPr b="1" i="1" lang="en-US" sz="1800">
                <a:solidFill>
                  <a:srgbClr val="FF0000"/>
                </a:solidFill>
                <a:latin typeface="Arial"/>
                <a:ea typeface="Arial"/>
                <a:cs typeface="Arial"/>
                <a:sym typeface="Arial"/>
              </a:rPr>
              <a:t>Nhóm tiêu chí phi chức năng khác</a:t>
            </a:r>
            <a:endParaRPr/>
          </a:p>
          <a:p>
            <a:pPr indent="0" lvl="0" marL="0" rtl="0" algn="l">
              <a:lnSpc>
                <a:spcPct val="100000"/>
              </a:lnSpc>
              <a:spcBef>
                <a:spcPts val="360"/>
              </a:spcBef>
              <a:spcAft>
                <a:spcPts val="0"/>
              </a:spcAft>
              <a:buClr>
                <a:srgbClr val="3F3F3F"/>
              </a:buClr>
              <a:buSzPts val="1800"/>
              <a:buNone/>
            </a:pPr>
            <a:r>
              <a:t/>
            </a:r>
            <a:endParaRPr b="1" i="1" sz="1800">
              <a:solidFill>
                <a:srgbClr val="FF0000"/>
              </a:solidFill>
              <a:latin typeface="Arial"/>
              <a:ea typeface="Arial"/>
              <a:cs typeface="Arial"/>
              <a:sym typeface="Arial"/>
            </a:endParaRPr>
          </a:p>
          <a:p>
            <a:pPr indent="-285750" lvl="0" marL="285750" rtl="0" algn="l">
              <a:lnSpc>
                <a:spcPct val="100000"/>
              </a:lnSpc>
              <a:spcBef>
                <a:spcPts val="320"/>
              </a:spcBef>
              <a:spcAft>
                <a:spcPts val="0"/>
              </a:spcAft>
              <a:buClr>
                <a:schemeClr val="dk1"/>
              </a:buClr>
              <a:buSzPts val="1600"/>
              <a:buFont typeface="Noto Sans Symbols"/>
              <a:buChar char="❑"/>
            </a:pPr>
            <a:r>
              <a:rPr b="1" lang="en-US" sz="1600">
                <a:solidFill>
                  <a:schemeClr val="dk1"/>
                </a:solidFill>
                <a:latin typeface="Arial"/>
                <a:ea typeface="Arial"/>
                <a:cs typeface="Arial"/>
                <a:sym typeface="Arial"/>
              </a:rPr>
              <a:t>Tuân thủ các yêu cầu về kĩ thuật</a:t>
            </a: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a:p>
            <a:pPr indent="0" lvl="0" marL="0" rtl="0" algn="l">
              <a:lnSpc>
                <a:spcPct val="100000"/>
              </a:lnSpc>
              <a:spcBef>
                <a:spcPts val="320"/>
              </a:spcBef>
              <a:spcAft>
                <a:spcPts val="0"/>
              </a:spcAft>
              <a:buClr>
                <a:schemeClr val="dk1"/>
              </a:buClr>
              <a:buSzPts val="1600"/>
              <a:buNone/>
            </a:pPr>
            <a:r>
              <a:rPr lang="en-US" sz="1600">
                <a:solidFill>
                  <a:schemeClr val="dk1"/>
                </a:solidFill>
                <a:latin typeface="Arial"/>
                <a:ea typeface="Arial"/>
                <a:cs typeface="Arial"/>
                <a:sym typeface="Arial"/>
              </a:rPr>
              <a:t>    + Tiêu chuẩn kỹ thuật được áp dụng trong cung cấp dịch vụ công nghệ thông   tin phải phù hợp với quy định của cơ quan nhà nước sở tại.</a:t>
            </a:r>
            <a:endParaRPr/>
          </a:p>
          <a:p>
            <a:pPr indent="0" lvl="0" marL="0" rtl="0" algn="l">
              <a:lnSpc>
                <a:spcPct val="100000"/>
              </a:lnSpc>
              <a:spcBef>
                <a:spcPts val="320"/>
              </a:spcBef>
              <a:spcAft>
                <a:spcPts val="0"/>
              </a:spcAft>
              <a:buClr>
                <a:schemeClr val="dk1"/>
              </a:buClr>
              <a:buSzPts val="1600"/>
              <a:buNone/>
            </a:pPr>
            <a:r>
              <a:rPr lang="en-US" sz="1600">
                <a:solidFill>
                  <a:schemeClr val="dk1"/>
                </a:solidFill>
                <a:latin typeface="Arial"/>
                <a:ea typeface="Arial"/>
                <a:cs typeface="Arial"/>
                <a:sym typeface="Arial"/>
              </a:rPr>
              <a:t>    + Hệ thống bên cung cấp phải bảo đảm sự tương thích về nền tảng công     nghệ phù hợp với hiện trạng của bên thuê dịch vụ công nghệ thông tin.</a:t>
            </a:r>
            <a:endParaRPr sz="1600">
              <a:solidFill>
                <a:schemeClr val="dk1"/>
              </a:solidFill>
              <a:latin typeface="Arial"/>
              <a:ea typeface="Arial"/>
              <a:cs typeface="Arial"/>
              <a:sym typeface="Arial"/>
            </a:endParaRPr>
          </a:p>
          <a:p>
            <a:pPr indent="-285750" lvl="0" marL="285750" rtl="0" algn="l">
              <a:lnSpc>
                <a:spcPct val="100000"/>
              </a:lnSpc>
              <a:spcBef>
                <a:spcPts val="320"/>
              </a:spcBef>
              <a:spcAft>
                <a:spcPts val="0"/>
              </a:spcAft>
              <a:buClr>
                <a:schemeClr val="dk1"/>
              </a:buClr>
              <a:buSzPts val="1600"/>
              <a:buFont typeface="Noto Sans Symbols"/>
              <a:buChar char="❑"/>
            </a:pPr>
            <a:r>
              <a:rPr b="1" lang="en-US" sz="1600">
                <a:solidFill>
                  <a:schemeClr val="dk1"/>
                </a:solidFill>
                <a:latin typeface="Arial"/>
                <a:ea typeface="Arial"/>
                <a:cs typeface="Arial"/>
                <a:sym typeface="Arial"/>
              </a:rPr>
              <a:t>Khả năng sử dụng</a:t>
            </a: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a:p>
            <a:pPr indent="0" lvl="0" marL="0" rtl="0" algn="l">
              <a:lnSpc>
                <a:spcPct val="100000"/>
              </a:lnSpc>
              <a:spcBef>
                <a:spcPts val="320"/>
              </a:spcBef>
              <a:spcAft>
                <a:spcPts val="0"/>
              </a:spcAft>
              <a:buClr>
                <a:schemeClr val="dk1"/>
              </a:buClr>
              <a:buSzPts val="1600"/>
              <a:buNone/>
            </a:pPr>
            <a:r>
              <a:rPr lang="en-US" sz="1600">
                <a:solidFill>
                  <a:schemeClr val="dk1"/>
                </a:solidFill>
                <a:latin typeface="Arial"/>
                <a:ea typeface="Arial"/>
                <a:cs typeface="Arial"/>
                <a:sym typeface="Arial"/>
              </a:rPr>
              <a:t>    + Khả năng tái sử dụng</a:t>
            </a:r>
            <a:endParaRPr/>
          </a:p>
          <a:p>
            <a:pPr indent="0" lvl="0" marL="0" rtl="0" algn="l">
              <a:lnSpc>
                <a:spcPct val="100000"/>
              </a:lnSpc>
              <a:spcBef>
                <a:spcPts val="320"/>
              </a:spcBef>
              <a:spcAft>
                <a:spcPts val="0"/>
              </a:spcAft>
              <a:buClr>
                <a:schemeClr val="dk1"/>
              </a:buClr>
              <a:buSzPts val="1600"/>
              <a:buNone/>
            </a:pPr>
            <a:r>
              <a:rPr lang="en-US" sz="1600">
                <a:solidFill>
                  <a:schemeClr val="dk1"/>
                </a:solidFill>
                <a:latin typeface="Arial"/>
                <a:ea typeface="Arial"/>
                <a:cs typeface="Arial"/>
                <a:sym typeface="Arial"/>
              </a:rPr>
              <a:t>    + Khả năng ngăn chặn lỗi cơ bản từ người dùng</a:t>
            </a:r>
            <a:endParaRPr sz="1600">
              <a:solidFill>
                <a:schemeClr val="dk1"/>
              </a:solidFill>
              <a:latin typeface="Arial"/>
              <a:ea typeface="Arial"/>
              <a:cs typeface="Arial"/>
              <a:sym typeface="Arial"/>
            </a:endParaRPr>
          </a:p>
          <a:p>
            <a:pPr indent="0" lvl="0" marL="0" rtl="0" algn="l">
              <a:lnSpc>
                <a:spcPct val="100000"/>
              </a:lnSpc>
              <a:spcBef>
                <a:spcPts val="320"/>
              </a:spcBef>
              <a:spcAft>
                <a:spcPts val="0"/>
              </a:spcAft>
              <a:buClr>
                <a:schemeClr val="dk1"/>
              </a:buClr>
              <a:buSzPts val="1600"/>
              <a:buNone/>
            </a:pPr>
            <a:r>
              <a:rPr lang="en-US" sz="1600">
                <a:solidFill>
                  <a:schemeClr val="dk1"/>
                </a:solidFill>
                <a:latin typeface="Arial"/>
                <a:ea typeface="Arial"/>
                <a:cs typeface="Arial"/>
                <a:sym typeface="Arial"/>
              </a:rPr>
              <a:t>    + Khả năng truy cập khai thác đa dạng</a:t>
            </a:r>
            <a:endParaRPr/>
          </a:p>
          <a:p>
            <a:pPr indent="0" lvl="0" marL="0" rtl="0" algn="l">
              <a:lnSpc>
                <a:spcPct val="100000"/>
              </a:lnSpc>
              <a:spcBef>
                <a:spcPts val="320"/>
              </a:spcBef>
              <a:spcAft>
                <a:spcPts val="0"/>
              </a:spcAft>
              <a:buClr>
                <a:schemeClr val="dk1"/>
              </a:buClr>
              <a:buSzPts val="1600"/>
              <a:buNone/>
            </a:pPr>
            <a:r>
              <a:rPr lang="en-US" sz="1600">
                <a:solidFill>
                  <a:schemeClr val="dk1"/>
                </a:solidFill>
                <a:latin typeface="Arial"/>
                <a:ea typeface="Arial"/>
                <a:cs typeface="Arial"/>
                <a:sym typeface="Arial"/>
              </a:rPr>
              <a:t>    + Khả năng dễ sử dụng</a:t>
            </a:r>
            <a:endParaRPr/>
          </a:p>
        </p:txBody>
      </p:sp>
      <p:sp>
        <p:nvSpPr>
          <p:cNvPr id="181" name="Google Shape;181;p12"/>
          <p:cNvSpPr/>
          <p:nvPr/>
        </p:nvSpPr>
        <p:spPr>
          <a:xfrm>
            <a:off x="0" y="0"/>
            <a:ext cx="1593476" cy="5143500"/>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2" name="Google Shape;182;p12"/>
          <p:cNvSpPr/>
          <p:nvPr/>
        </p:nvSpPr>
        <p:spPr>
          <a:xfrm>
            <a:off x="1593476" y="0"/>
            <a:ext cx="7550524" cy="1059582"/>
          </a:xfrm>
          <a:prstGeom prst="rect">
            <a:avLst/>
          </a:prstGeom>
          <a:solidFill>
            <a:srgbClr val="32AEB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II. Chất lượng của dự án CNTT</a:t>
            </a:r>
            <a:endParaRPr b="1" i="0" sz="3200" u="none" cap="none" strike="noStrike">
              <a:solidFill>
                <a:schemeClr val="dk1"/>
              </a:solidFill>
              <a:latin typeface="Times New Roman"/>
              <a:ea typeface="Times New Roman"/>
              <a:cs typeface="Times New Roman"/>
              <a:sym typeface="Times New Roman"/>
            </a:endParaRPr>
          </a:p>
        </p:txBody>
      </p:sp>
      <p:grpSp>
        <p:nvGrpSpPr>
          <p:cNvPr id="183" name="Google Shape;183;p12"/>
          <p:cNvGrpSpPr/>
          <p:nvPr/>
        </p:nvGrpSpPr>
        <p:grpSpPr>
          <a:xfrm>
            <a:off x="3" y="1923678"/>
            <a:ext cx="1296144" cy="2760467"/>
            <a:chOff x="6777274" y="1831284"/>
            <a:chExt cx="552841" cy="1177414"/>
          </a:xfrm>
        </p:grpSpPr>
        <p:grpSp>
          <p:nvGrpSpPr>
            <p:cNvPr id="184" name="Google Shape;184;p12"/>
            <p:cNvGrpSpPr/>
            <p:nvPr/>
          </p:nvGrpSpPr>
          <p:grpSpPr>
            <a:xfrm>
              <a:off x="6939980" y="1831284"/>
              <a:ext cx="385719" cy="718117"/>
              <a:chOff x="6783521" y="1654812"/>
              <a:chExt cx="726841" cy="1353205"/>
            </a:xfrm>
          </p:grpSpPr>
          <p:sp>
            <p:nvSpPr>
              <p:cNvPr id="185" name="Google Shape;185;p12"/>
              <p:cNvSpPr/>
              <p:nvPr/>
            </p:nvSpPr>
            <p:spPr>
              <a:xfrm>
                <a:off x="6783521" y="1886618"/>
                <a:ext cx="726841" cy="1121399"/>
              </a:xfrm>
              <a:custGeom>
                <a:rect b="b" l="l" r="r" t="t"/>
                <a:pathLst>
                  <a:path extrusionOk="0" h="1121399" w="726841">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accen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12"/>
              <p:cNvSpPr/>
              <p:nvPr/>
            </p:nvSpPr>
            <p:spPr>
              <a:xfrm>
                <a:off x="6997804" y="1654812"/>
                <a:ext cx="298274" cy="244742"/>
              </a:xfrm>
              <a:custGeom>
                <a:rect b="b" l="l" r="r" t="t"/>
                <a:pathLst>
                  <a:path extrusionOk="0" h="244742" w="298274">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87" name="Google Shape;187;p12"/>
            <p:cNvSpPr/>
            <p:nvPr/>
          </p:nvSpPr>
          <p:spPr>
            <a:xfrm>
              <a:off x="6777274" y="2572267"/>
              <a:ext cx="552841" cy="436431"/>
            </a:xfrm>
            <a:custGeom>
              <a:rect b="b" l="l" r="r" t="t"/>
              <a:pathLst>
                <a:path extrusionOk="0" h="738371" w="935319">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ection Break Slide Master">
  <a:themeElements>
    <a:clrScheme name="ALLPPT-COLOR-A19">
      <a:dk1>
        <a:srgbClr val="000000"/>
      </a:dk1>
      <a:lt1>
        <a:srgbClr val="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s Slide Master">
  <a:themeElements>
    <a:clrScheme name="ALLPPT-COLOR-A19">
      <a:dk1>
        <a:srgbClr val="000000"/>
      </a:dk1>
      <a:lt1>
        <a:srgbClr val="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2016-12-05T23:26:54Z</dcterms:created>
  <dc:creator>googleslidesppt.com;allppt.com</dc:creator>
</cp:coreProperties>
</file>