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XTDlKkNp7hWVu8E9l1kxnA6Ch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171450" algn="l" rtl="0">
              <a:spcBef>
                <a:spcPts val="0"/>
              </a:spcBef>
              <a:spcAft>
                <a:spcPts val="0"/>
              </a:spcAft>
              <a:buNone/>
            </a:pPr>
            <a:r>
              <a:rPr lang="vi-VN" sz="1800" b="0" i="0" u="none" strike="noStrike">
                <a:solidFill>
                  <a:srgbClr val="000000"/>
                </a:solidFill>
                <a:latin typeface="Times New Roman"/>
                <a:ea typeface="Times New Roman"/>
                <a:cs typeface="Times New Roman"/>
                <a:sym typeface="Times New Roman"/>
              </a:rPr>
              <a:t>Như đã nói ở trên, người quản lý có vai trò quan trọng trong việc kết nối nhân viên với sự phát triển của doanh nghiệp. Vậy vai trò cụ thể của người quản lý trong quản lý con người là:</a:t>
            </a:r>
            <a:endParaRPr b="0"/>
          </a:p>
          <a:p>
            <a:pPr marL="0" lvl="0" indent="171450" algn="l" rtl="0">
              <a:spcBef>
                <a:spcPts val="0"/>
              </a:spcBef>
              <a:spcAft>
                <a:spcPts val="0"/>
              </a:spcAft>
              <a:buNone/>
            </a:pPr>
            <a:r>
              <a:rPr lang="vi-VN" sz="1800" b="0" i="0" u="none" strike="noStrike">
                <a:solidFill>
                  <a:srgbClr val="000000"/>
                </a:solidFill>
                <a:latin typeface="Times New Roman"/>
                <a:ea typeface="Times New Roman"/>
                <a:cs typeface="Times New Roman"/>
                <a:sym typeface="Times New Roman"/>
              </a:rPr>
              <a:t>- Tạo ra sự thống nhất giữa các bộ phận trong công ty, tạo ra môi trường làm việc cạnh tranh, mang lại kết quả làm việc tốt nhất.</a:t>
            </a:r>
            <a:endParaRPr b="0"/>
          </a:p>
          <a:p>
            <a:pPr marL="0" lvl="0" indent="171450" algn="l" rtl="0">
              <a:spcBef>
                <a:spcPts val="0"/>
              </a:spcBef>
              <a:spcAft>
                <a:spcPts val="0"/>
              </a:spcAft>
              <a:buNone/>
            </a:pPr>
            <a:r>
              <a:rPr lang="vi-VN" sz="1800" b="0" i="0" u="none" strike="noStrike">
                <a:solidFill>
                  <a:srgbClr val="000000"/>
                </a:solidFill>
                <a:latin typeface="Times New Roman"/>
                <a:ea typeface="Times New Roman"/>
                <a:cs typeface="Times New Roman"/>
                <a:sym typeface="Times New Roman"/>
              </a:rPr>
              <a:t>- Định hướng sự phát triển của tổ chức dựa trên cơ sở xác định mục tiêu chung của tổ chức, hướng con người hoàn thành tốt nhiệm vụ được giao, động viên và hỗ trợ nhân viên đúng lúc, kịp thời.</a:t>
            </a:r>
            <a:endParaRPr b="0"/>
          </a:p>
          <a:p>
            <a:pPr marL="0" lvl="0" indent="171450" algn="l" rtl="0">
              <a:spcBef>
                <a:spcPts val="0"/>
              </a:spcBef>
              <a:spcAft>
                <a:spcPts val="0"/>
              </a:spcAft>
              <a:buNone/>
            </a:pPr>
            <a:r>
              <a:rPr lang="vi-VN" sz="1800" b="0" i="0" u="none" strike="noStrike">
                <a:solidFill>
                  <a:srgbClr val="000000"/>
                </a:solidFill>
                <a:latin typeface="Times New Roman"/>
                <a:ea typeface="Times New Roman"/>
                <a:cs typeface="Times New Roman"/>
                <a:sym typeface="Times New Roman"/>
              </a:rPr>
              <a:t>- Điều phối, phối hợp các hoạt động của con người trong doanh nghiệp, tối ưu thời gian và nâng cao hiệu quả làm việc.</a:t>
            </a:r>
            <a:endParaRPr b="0"/>
          </a:p>
          <a:p>
            <a:pPr marL="0" lvl="0" indent="0" algn="l" rtl="0">
              <a:spcBef>
                <a:spcPts val="0"/>
              </a:spcBef>
              <a:spcAft>
                <a:spcPts val="0"/>
              </a:spcAft>
              <a:buNone/>
            </a:pPr>
            <a:r>
              <a:rPr lang="vi-VN"/>
              <a:t/>
            </a:r>
            <a:br>
              <a:rPr lang="vi-VN"/>
            </a:br>
            <a:endParaRPr/>
          </a:p>
        </p:txBody>
      </p:sp>
      <p:sp>
        <p:nvSpPr>
          <p:cNvPr id="411" name="Google Shape;4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171450" algn="l" rtl="0">
              <a:lnSpc>
                <a:spcPct val="115000"/>
              </a:lnSpc>
              <a:spcBef>
                <a:spcPts val="0"/>
              </a:spcBef>
              <a:spcAft>
                <a:spcPts val="0"/>
              </a:spcAft>
              <a:buClr>
                <a:schemeClr val="dk1"/>
              </a:buClr>
              <a:buSzPts val="1100"/>
              <a:buFont typeface="Arial"/>
              <a:buNone/>
            </a:pPr>
            <a:r>
              <a:rPr lang="vi-VN" sz="1200" b="1">
                <a:solidFill>
                  <a:schemeClr val="dk1"/>
                </a:solidFill>
                <a:latin typeface="Times New Roman"/>
                <a:ea typeface="Times New Roman"/>
                <a:cs typeface="Times New Roman"/>
                <a:sym typeface="Times New Roman"/>
              </a:rPr>
              <a:t>- Tạo sự tự hào công việc cho nhân viên</a:t>
            </a:r>
            <a:endParaRPr/>
          </a:p>
          <a:p>
            <a:pPr marL="0" lvl="0" indent="171450" algn="l" rtl="0">
              <a:lnSpc>
                <a:spcPct val="115000"/>
              </a:lnSpc>
              <a:spcBef>
                <a:spcPts val="0"/>
              </a:spcBef>
              <a:spcAft>
                <a:spcPts val="0"/>
              </a:spcAft>
              <a:buClr>
                <a:schemeClr val="dk1"/>
              </a:buClr>
              <a:buSzPts val="1100"/>
              <a:buFont typeface="Arial"/>
              <a:buNone/>
            </a:pPr>
            <a:r>
              <a:rPr lang="vi-VN" sz="1200">
                <a:solidFill>
                  <a:schemeClr val="dk1"/>
                </a:solidFill>
                <a:latin typeface="Times New Roman"/>
                <a:ea typeface="Times New Roman"/>
                <a:cs typeface="Times New Roman"/>
                <a:sym typeface="Times New Roman"/>
              </a:rPr>
              <a:t>Thể hiện sự tin tưởng, đánh giá cao khả năng xử lý công việc của nhân viên. Khuyến khích tinh thần khi họ hoàn thành tốt công việc, họ sẽ làm việc với năng suất tốt hơn rất nhiều lần.</a:t>
            </a:r>
            <a:endParaRPr/>
          </a:p>
          <a:p>
            <a:pPr marL="0" lvl="0" indent="171450" algn="l" rtl="0">
              <a:lnSpc>
                <a:spcPct val="115000"/>
              </a:lnSpc>
              <a:spcBef>
                <a:spcPts val="0"/>
              </a:spcBef>
              <a:spcAft>
                <a:spcPts val="0"/>
              </a:spcAft>
              <a:buClr>
                <a:schemeClr val="dk1"/>
              </a:buClr>
              <a:buSzPts val="1100"/>
              <a:buFont typeface="Arial"/>
              <a:buNone/>
            </a:pPr>
            <a:r>
              <a:rPr lang="vi-VN" sz="1200" b="1">
                <a:solidFill>
                  <a:schemeClr val="dk1"/>
                </a:solidFill>
                <a:latin typeface="Times New Roman"/>
                <a:ea typeface="Times New Roman"/>
                <a:cs typeface="Times New Roman"/>
                <a:sym typeface="Times New Roman"/>
              </a:rPr>
              <a:t>- Không gò bó, gây sức ép với nhân viên</a:t>
            </a:r>
            <a:endParaRPr/>
          </a:p>
          <a:p>
            <a:pPr marL="0" lvl="0" indent="171450" algn="l" rtl="0">
              <a:lnSpc>
                <a:spcPct val="115000"/>
              </a:lnSpc>
              <a:spcBef>
                <a:spcPts val="0"/>
              </a:spcBef>
              <a:spcAft>
                <a:spcPts val="0"/>
              </a:spcAft>
              <a:buClr>
                <a:schemeClr val="dk1"/>
              </a:buClr>
              <a:buSzPts val="1100"/>
              <a:buFont typeface="Arial"/>
              <a:buNone/>
            </a:pPr>
            <a:r>
              <a:rPr lang="vi-VN" sz="1200">
                <a:solidFill>
                  <a:schemeClr val="dk1"/>
                </a:solidFill>
                <a:latin typeface="Times New Roman"/>
                <a:ea typeface="Times New Roman"/>
                <a:cs typeface="Times New Roman"/>
                <a:sym typeface="Times New Roman"/>
              </a:rPr>
              <a:t>Một người quản lý luôn tạo cảm giác thoải mái, gần gũi với nhân viên chắc chắn sẽ giúp họ làm việc bớt áp lực hơn. Hãy bỏ qua những quy định không cần thiết, gò bó thay vào đó tạo điều kiện để nhân viên cống hiến hết mình. Nhân viên càng ít phàn nàn về quản lý và công ty thì năng suất làm việc sẽ càng cao, hiệu quả càng tốt. </a:t>
            </a:r>
            <a:endParaRPr/>
          </a:p>
          <a:p>
            <a:pPr marL="0" lvl="0" indent="171450" algn="l" rtl="0">
              <a:lnSpc>
                <a:spcPct val="115000"/>
              </a:lnSpc>
              <a:spcBef>
                <a:spcPts val="0"/>
              </a:spcBef>
              <a:spcAft>
                <a:spcPts val="0"/>
              </a:spcAft>
              <a:buClr>
                <a:schemeClr val="dk1"/>
              </a:buClr>
              <a:buSzPts val="1100"/>
              <a:buFont typeface="Arial"/>
              <a:buNone/>
            </a:pPr>
            <a:r>
              <a:rPr lang="vi-VN" sz="1200" b="1">
                <a:solidFill>
                  <a:schemeClr val="dk1"/>
                </a:solidFill>
                <a:latin typeface="Times New Roman"/>
                <a:ea typeface="Times New Roman"/>
                <a:cs typeface="Times New Roman"/>
                <a:sym typeface="Times New Roman"/>
              </a:rPr>
              <a:t>- Tạo môi trường làm việc thân thiện, tạo điều kiện thuận lợi khi làm việc</a:t>
            </a:r>
            <a:endParaRPr sz="1200" b="1">
              <a:solidFill>
                <a:schemeClr val="dk1"/>
              </a:solidFill>
              <a:latin typeface="Times New Roman"/>
              <a:ea typeface="Times New Roman"/>
              <a:cs typeface="Times New Roman"/>
              <a:sym typeface="Times New Roman"/>
            </a:endParaRPr>
          </a:p>
          <a:p>
            <a:pPr marL="0" lvl="0" indent="171450" algn="l" rtl="0">
              <a:lnSpc>
                <a:spcPct val="115000"/>
              </a:lnSpc>
              <a:spcBef>
                <a:spcPts val="0"/>
              </a:spcBef>
              <a:spcAft>
                <a:spcPts val="0"/>
              </a:spcAft>
              <a:buClr>
                <a:schemeClr val="dk1"/>
              </a:buClr>
              <a:buSzPts val="1100"/>
              <a:buFont typeface="Arial"/>
              <a:buNone/>
            </a:pPr>
            <a:r>
              <a:rPr lang="vi-VN" sz="1200">
                <a:solidFill>
                  <a:schemeClr val="dk1"/>
                </a:solidFill>
                <a:latin typeface="Times New Roman"/>
                <a:ea typeface="Times New Roman"/>
                <a:cs typeface="Times New Roman"/>
                <a:sym typeface="Times New Roman"/>
              </a:rPr>
              <a:t>Một môi trường làm việc thân thiện, đầy đủ cơ sở vật chất, mọi người hòa đồng, giúp đỡ nhau chắc chắn sẽ không ai là không làm việc tốt. Hơn hết một môi trường giúp nhân viên cảm thấy được tôn trọng, có cơ hội phát triển thì sẽ giữ chân họ lâu hơn, thúc đẩy họ làm việc tốt hơn.</a:t>
            </a:r>
            <a:endParaRPr/>
          </a:p>
          <a:p>
            <a:pPr marL="0" lvl="0" indent="171450" algn="l" rtl="0">
              <a:lnSpc>
                <a:spcPct val="115000"/>
              </a:lnSpc>
              <a:spcBef>
                <a:spcPts val="0"/>
              </a:spcBef>
              <a:spcAft>
                <a:spcPts val="0"/>
              </a:spcAft>
              <a:buClr>
                <a:schemeClr val="dk1"/>
              </a:buClr>
              <a:buSzPts val="1200"/>
              <a:buFont typeface="Times New Roman"/>
              <a:buNone/>
            </a:pPr>
            <a:r>
              <a:rPr lang="vi-VN" sz="1200">
                <a:solidFill>
                  <a:schemeClr val="dk1"/>
                </a:solidFill>
                <a:latin typeface="Times New Roman"/>
                <a:ea typeface="Times New Roman"/>
                <a:cs typeface="Times New Roman"/>
                <a:sym typeface="Times New Roman"/>
              </a:rPr>
              <a:t>Nhân viên sẽ cảm thấy biết ơn với người quản lý nếu người quản lý tận tình hướng dẫn, tạo cho họ không gian để phát huy trong công việc. Khi cân bằng được giữa công việc và cuộc sống, họ sẽ thoải mái để làm việc, khi ấy doanh nghiệp cũng được thúc đẩy phát triển hơn. </a:t>
            </a:r>
            <a:endParaRPr/>
          </a:p>
          <a:p>
            <a:pPr marL="0" lvl="0" indent="0" algn="l" rtl="0">
              <a:spcBef>
                <a:spcPts val="1400"/>
              </a:spcBef>
              <a:spcAft>
                <a:spcPts val="0"/>
              </a:spcAft>
              <a:buNone/>
            </a:pPr>
            <a:endParaRPr/>
          </a:p>
        </p:txBody>
      </p:sp>
      <p:sp>
        <p:nvSpPr>
          <p:cNvPr id="442" name="Google Shape;44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171450" algn="l" rtl="0">
              <a:lnSpc>
                <a:spcPct val="115000"/>
              </a:lnSpc>
              <a:spcBef>
                <a:spcPts val="0"/>
              </a:spcBef>
              <a:spcAft>
                <a:spcPts val="0"/>
              </a:spcAft>
              <a:buClr>
                <a:schemeClr val="dk1"/>
              </a:buClr>
              <a:buSzPts val="1100"/>
              <a:buFont typeface="Arial"/>
              <a:buNone/>
            </a:pPr>
            <a:r>
              <a:rPr lang="vi-VN" sz="1200" b="1">
                <a:solidFill>
                  <a:srgbClr val="1C1E21"/>
                </a:solidFill>
                <a:latin typeface="Times New Roman"/>
                <a:ea typeface="Times New Roman"/>
                <a:cs typeface="Times New Roman"/>
                <a:sym typeface="Times New Roman"/>
              </a:rPr>
              <a:t>Kỹ năng quản lý</a:t>
            </a:r>
            <a:endParaRPr sz="1200" b="1">
              <a:solidFill>
                <a:srgbClr val="273044"/>
              </a:solidFill>
              <a:latin typeface="Times New Roman"/>
              <a:ea typeface="Times New Roman"/>
              <a:cs typeface="Times New Roman"/>
              <a:sym typeface="Times New Roman"/>
            </a:endParaRPr>
          </a:p>
          <a:p>
            <a:pPr marL="0" lvl="0" indent="171450" algn="l" rtl="0">
              <a:lnSpc>
                <a:spcPct val="115000"/>
              </a:lnSpc>
              <a:spcBef>
                <a:spcPts val="0"/>
              </a:spcBef>
              <a:spcAft>
                <a:spcPts val="0"/>
              </a:spcAft>
              <a:buClr>
                <a:schemeClr val="dk1"/>
              </a:buClr>
              <a:buSzPts val="1100"/>
              <a:buFont typeface="Arial"/>
              <a:buNone/>
            </a:pPr>
            <a:r>
              <a:rPr lang="vi-VN" sz="1200">
                <a:solidFill>
                  <a:srgbClr val="1C1E21"/>
                </a:solidFill>
                <a:latin typeface="Times New Roman"/>
                <a:ea typeface="Times New Roman"/>
                <a:cs typeface="Times New Roman"/>
                <a:sym typeface="Times New Roman"/>
              </a:rPr>
              <a:t>Đây là kỹ năng không thể thiếu của người quản lý, bao gồm kỹ năng hoạch định, tổ chức và điều hành doanh nghiệp. Bên cạnh đó, người quản lý cũng phải có tầm nhìn xa, định hướng chiến lược, quản lý chung tất cả các công việc chung nhưng trước hết phải biết quản lý công việc của mình thật tốt. Muốn trở thành quản lý giỏi cũng cần học cách quản lý tốt công việc và cuộc sống</a:t>
            </a:r>
            <a:endParaRPr sz="1200">
              <a:solidFill>
                <a:srgbClr val="273044"/>
              </a:solidFill>
              <a:latin typeface="Times New Roman"/>
              <a:ea typeface="Times New Roman"/>
              <a:cs typeface="Times New Roman"/>
              <a:sym typeface="Times New Roman"/>
            </a:endParaRPr>
          </a:p>
          <a:p>
            <a:pPr marL="0" lvl="0" indent="171450" algn="l" rtl="0">
              <a:lnSpc>
                <a:spcPct val="115000"/>
              </a:lnSpc>
              <a:spcBef>
                <a:spcPts val="0"/>
              </a:spcBef>
              <a:spcAft>
                <a:spcPts val="0"/>
              </a:spcAft>
              <a:buClr>
                <a:schemeClr val="dk1"/>
              </a:buClr>
              <a:buSzPts val="1100"/>
              <a:buFont typeface="Arial"/>
              <a:buNone/>
            </a:pPr>
            <a:r>
              <a:rPr lang="vi-VN" sz="1200" b="1">
                <a:solidFill>
                  <a:srgbClr val="1C1E21"/>
                </a:solidFill>
                <a:latin typeface="Times New Roman"/>
                <a:ea typeface="Times New Roman"/>
                <a:cs typeface="Times New Roman"/>
                <a:sym typeface="Times New Roman"/>
              </a:rPr>
              <a:t>Kỹ năng lãnh đạo</a:t>
            </a:r>
            <a:endParaRPr sz="1200" b="1">
              <a:solidFill>
                <a:srgbClr val="273044"/>
              </a:solidFill>
              <a:latin typeface="Times New Roman"/>
              <a:ea typeface="Times New Roman"/>
              <a:cs typeface="Times New Roman"/>
              <a:sym typeface="Times New Roman"/>
            </a:endParaRPr>
          </a:p>
          <a:p>
            <a:pPr marL="0" lvl="0" indent="171450" algn="l" rtl="0">
              <a:lnSpc>
                <a:spcPct val="115000"/>
              </a:lnSpc>
              <a:spcBef>
                <a:spcPts val="0"/>
              </a:spcBef>
              <a:spcAft>
                <a:spcPts val="0"/>
              </a:spcAft>
              <a:buClr>
                <a:schemeClr val="dk1"/>
              </a:buClr>
              <a:buSzPts val="1100"/>
              <a:buFont typeface="Arial"/>
              <a:buNone/>
            </a:pPr>
            <a:r>
              <a:rPr lang="vi-VN" sz="1200">
                <a:solidFill>
                  <a:srgbClr val="1C1E21"/>
                </a:solidFill>
                <a:latin typeface="Times New Roman"/>
                <a:ea typeface="Times New Roman"/>
                <a:cs typeface="Times New Roman"/>
                <a:sym typeface="Times New Roman"/>
              </a:rPr>
              <a:t>Quản lý con người là những nhà lãnh đạo, là người phải đối mặt với các thử thách, chấp nhận thay đổi và tạo môi trường làm việc tốt cho nhân viên. Nhà lãnh đạo cần biết đánh giá năng lực nhân viên cũng như phê bình, khích lệ họ đúng lúc. </a:t>
            </a:r>
            <a:endParaRPr sz="1200">
              <a:solidFill>
                <a:srgbClr val="273044"/>
              </a:solidFill>
              <a:latin typeface="Times New Roman"/>
              <a:ea typeface="Times New Roman"/>
              <a:cs typeface="Times New Roman"/>
              <a:sym typeface="Times New Roman"/>
            </a:endParaRPr>
          </a:p>
          <a:p>
            <a:pPr marL="0" lvl="0" indent="171450" algn="l" rtl="0">
              <a:lnSpc>
                <a:spcPct val="115000"/>
              </a:lnSpc>
              <a:spcBef>
                <a:spcPts val="0"/>
              </a:spcBef>
              <a:spcAft>
                <a:spcPts val="0"/>
              </a:spcAft>
              <a:buClr>
                <a:schemeClr val="dk1"/>
              </a:buClr>
              <a:buSzPts val="1100"/>
              <a:buFont typeface="Arial"/>
              <a:buNone/>
            </a:pPr>
            <a:r>
              <a:rPr lang="vi-VN" sz="1200" b="1">
                <a:solidFill>
                  <a:srgbClr val="1C1E21"/>
                </a:solidFill>
                <a:latin typeface="Times New Roman"/>
                <a:ea typeface="Times New Roman"/>
                <a:cs typeface="Times New Roman"/>
                <a:sym typeface="Times New Roman"/>
              </a:rPr>
              <a:t>Ứng xử và giao tiếp</a:t>
            </a:r>
            <a:endParaRPr sz="1200" b="1">
              <a:solidFill>
                <a:srgbClr val="273044"/>
              </a:solidFill>
              <a:latin typeface="Times New Roman"/>
              <a:ea typeface="Times New Roman"/>
              <a:cs typeface="Times New Roman"/>
              <a:sym typeface="Times New Roman"/>
            </a:endParaRPr>
          </a:p>
          <a:p>
            <a:pPr marL="0" lvl="0" indent="171450" algn="l" rtl="0">
              <a:lnSpc>
                <a:spcPct val="115000"/>
              </a:lnSpc>
              <a:spcBef>
                <a:spcPts val="0"/>
              </a:spcBef>
              <a:spcAft>
                <a:spcPts val="0"/>
              </a:spcAft>
              <a:buClr>
                <a:schemeClr val="dk1"/>
              </a:buClr>
              <a:buSzPts val="1100"/>
              <a:buFont typeface="Arial"/>
              <a:buNone/>
            </a:pPr>
            <a:r>
              <a:rPr lang="vi-VN" sz="1200">
                <a:solidFill>
                  <a:srgbClr val="1C1E21"/>
                </a:solidFill>
                <a:latin typeface="Times New Roman"/>
                <a:ea typeface="Times New Roman"/>
                <a:cs typeface="Times New Roman"/>
                <a:sym typeface="Times New Roman"/>
              </a:rPr>
              <a:t>Không chỉ là kỹ năng quan trọng đối với người quản lý, đây cũng là kỹ năng mà tất cả mọi người đều nên trau dồi. Nó không chỉ giúp công việc được trôi chảy hơn mà còn giúp các mối quan hệ trong công việc và cuộc sống trở nên tốt đẹp hơn. Đối với vai trò quản lý, kỹ năng này giúp truyền đạt thông tin rõ ràng hơn đến với nhân viên, để họ dễ hiểu và thực hiện nhiệm vụ được giao. </a:t>
            </a:r>
            <a:endParaRPr/>
          </a:p>
          <a:p>
            <a:pPr marL="0" lvl="0" indent="171450" algn="l" rtl="0">
              <a:lnSpc>
                <a:spcPct val="115000"/>
              </a:lnSpc>
              <a:spcBef>
                <a:spcPts val="0"/>
              </a:spcBef>
              <a:spcAft>
                <a:spcPts val="0"/>
              </a:spcAft>
              <a:buClr>
                <a:schemeClr val="dk1"/>
              </a:buClr>
              <a:buSzPts val="1100"/>
              <a:buFont typeface="Arial"/>
              <a:buNone/>
            </a:pPr>
            <a:r>
              <a:rPr lang="vi-VN" sz="1200">
                <a:solidFill>
                  <a:srgbClr val="1C1E21"/>
                </a:solidFill>
                <a:latin typeface="Times New Roman"/>
                <a:ea typeface="Times New Roman"/>
                <a:cs typeface="Times New Roman"/>
                <a:sym typeface="Times New Roman"/>
              </a:rPr>
              <a:t>Kỹ năng ứng xử giúp nhà quản lý xử lý và hoàn thành công việc tốt hơn. Để hoàn thiện vai trò quản lý, bạn nhất định phải rèn luyện kỹ năng ứng xử và giao tiếp.</a:t>
            </a:r>
            <a:endParaRPr sz="1200">
              <a:solidFill>
                <a:srgbClr val="273044"/>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479" name="Google Shape;47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VN" sz="1200">
                <a:solidFill>
                  <a:schemeClr val="dk1"/>
                </a:solidFill>
                <a:latin typeface="Calibri"/>
                <a:ea typeface="Calibri"/>
                <a:cs typeface="Calibri"/>
                <a:sym typeface="Calibri"/>
              </a:rPr>
              <a:t>Quản lý nguồn nhân lực cho dự án bao gồm các quá trình đòi hỏi phải phân bổ và sử dụng hiệu quả nhất nguồn lực con người trong toàn bộ hoạt động của dự án. </a:t>
            </a:r>
            <a:endParaRPr>
              <a:solidFill>
                <a:schemeClr val="dk1"/>
              </a:solidFill>
            </a:endParaRPr>
          </a:p>
          <a:p>
            <a:pPr marL="0" lvl="0" indent="0" algn="l" rtl="0">
              <a:spcBef>
                <a:spcPts val="0"/>
              </a:spcBef>
              <a:spcAft>
                <a:spcPts val="0"/>
              </a:spcAft>
              <a:buNone/>
            </a:pPr>
            <a:endParaRPr/>
          </a:p>
        </p:txBody>
      </p:sp>
      <p:sp>
        <p:nvSpPr>
          <p:cNvPr id="576" name="Google Shape;57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4" name="Google Shape;60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39700" lvl="0" indent="0" algn="l" rtl="0">
              <a:lnSpc>
                <a:spcPct val="150000"/>
              </a:lnSpc>
              <a:spcBef>
                <a:spcPts val="0"/>
              </a:spcBef>
              <a:spcAft>
                <a:spcPts val="0"/>
              </a:spcAft>
              <a:buClr>
                <a:schemeClr val="dk1"/>
              </a:buClr>
              <a:buSzPts val="1100"/>
              <a:buFont typeface="Arial"/>
              <a:buNone/>
            </a:pPr>
            <a:r>
              <a:rPr lang="vi-VN" sz="1200">
                <a:solidFill>
                  <a:srgbClr val="333333"/>
                </a:solidFill>
                <a:highlight>
                  <a:schemeClr val="lt1"/>
                </a:highlight>
                <a:latin typeface="Times New Roman"/>
                <a:ea typeface="Times New Roman"/>
                <a:cs typeface="Times New Roman"/>
                <a:sym typeface="Times New Roman"/>
              </a:rPr>
              <a:t>Quy trình quản lý nhân sự bao gồm:</a:t>
            </a:r>
            <a:r>
              <a:rPr lang="vi-VN">
                <a:solidFill>
                  <a:schemeClr val="dk1"/>
                </a:solidFill>
              </a:rPr>
              <a:t>	</a:t>
            </a:r>
            <a:endParaRPr/>
          </a:p>
          <a:p>
            <a:pPr marL="0" lvl="0" indent="0" algn="l" rtl="0">
              <a:spcBef>
                <a:spcPts val="0"/>
              </a:spcBef>
              <a:spcAft>
                <a:spcPts val="0"/>
              </a:spcAft>
              <a:buClr>
                <a:schemeClr val="dk1"/>
              </a:buClr>
              <a:buSzPts val="1100"/>
              <a:buFont typeface="Arial"/>
              <a:buNone/>
            </a:pPr>
            <a:r>
              <a:rPr lang="vi-VN">
                <a:solidFill>
                  <a:schemeClr val="dk1"/>
                </a:solidFill>
              </a:rPr>
              <a:t>Xác định vai trò và tài liệu của dự án, những trách nhiệm và kỹ năng cần thiết, xây dựng kế hoạch quản lý nhân sự, vai trò có thể giao cho từng người hoặc cho từng nhóm</a:t>
            </a:r>
            <a:endParaRPr>
              <a:solidFill>
                <a:schemeClr val="dk1"/>
              </a:solidFill>
            </a:endParaRPr>
          </a:p>
          <a:p>
            <a:pPr marL="0" lvl="0" indent="0" algn="l" rtl="0">
              <a:spcBef>
                <a:spcPts val="0"/>
              </a:spcBef>
              <a:spcAft>
                <a:spcPts val="0"/>
              </a:spcAft>
              <a:buClr>
                <a:schemeClr val="dk1"/>
              </a:buClr>
              <a:buSzPts val="1100"/>
              <a:buFont typeface="Arial"/>
              <a:buNone/>
            </a:pPr>
            <a:r>
              <a:rPr lang="vi-VN">
                <a:solidFill>
                  <a:schemeClr val="dk1"/>
                </a:solidFill>
              </a:rPr>
              <a:t>•	Xác định nhu cầu nhân sự cho dự án.</a:t>
            </a:r>
            <a:endParaRPr/>
          </a:p>
          <a:p>
            <a:pPr marL="0" lvl="0" indent="0" algn="l" rtl="0">
              <a:spcBef>
                <a:spcPts val="0"/>
              </a:spcBef>
              <a:spcAft>
                <a:spcPts val="0"/>
              </a:spcAft>
              <a:buClr>
                <a:schemeClr val="dk1"/>
              </a:buClr>
              <a:buSzPts val="1100"/>
              <a:buFont typeface="Arial"/>
              <a:buNone/>
            </a:pPr>
            <a:r>
              <a:rPr lang="vi-VN">
                <a:solidFill>
                  <a:schemeClr val="dk1"/>
                </a:solidFill>
              </a:rPr>
              <a:t>•	Xác định nhu cầu đào tạo:</a:t>
            </a:r>
            <a:endParaRPr/>
          </a:p>
          <a:p>
            <a:pPr marL="0" lvl="0" indent="0" algn="l" rtl="0">
              <a:spcBef>
                <a:spcPts val="0"/>
              </a:spcBef>
              <a:spcAft>
                <a:spcPts val="0"/>
              </a:spcAft>
              <a:buClr>
                <a:schemeClr val="dk1"/>
              </a:buClr>
              <a:buSzPts val="1100"/>
              <a:buFont typeface="Arial"/>
              <a:buNone/>
            </a:pPr>
            <a:r>
              <a:rPr lang="vi-VN">
                <a:solidFill>
                  <a:schemeClr val="dk1"/>
                </a:solidFill>
              </a:rPr>
              <a:t>	Chiến lược xây dựng đội ngũ</a:t>
            </a:r>
            <a:endParaRPr>
              <a:solidFill>
                <a:schemeClr val="dk1"/>
              </a:solidFill>
            </a:endParaRPr>
          </a:p>
          <a:p>
            <a:pPr marL="0" lvl="0" indent="0" algn="l" rtl="0">
              <a:spcBef>
                <a:spcPts val="0"/>
              </a:spcBef>
              <a:spcAft>
                <a:spcPts val="0"/>
              </a:spcAft>
              <a:buClr>
                <a:schemeClr val="dk1"/>
              </a:buClr>
              <a:buSzPts val="1100"/>
              <a:buFont typeface="Arial"/>
              <a:buNone/>
            </a:pPr>
            <a:r>
              <a:rPr lang="vi-VN">
                <a:solidFill>
                  <a:schemeClr val="dk1"/>
                </a:solidFill>
              </a:rPr>
              <a:t>	Chương trình công nhận và khen thưởng</a:t>
            </a:r>
            <a:endParaRPr>
              <a:solidFill>
                <a:schemeClr val="dk1"/>
              </a:solidFill>
            </a:endParaRPr>
          </a:p>
          <a:p>
            <a:pPr marL="0" lvl="0" indent="0" algn="l" rtl="0">
              <a:spcBef>
                <a:spcPts val="0"/>
              </a:spcBef>
              <a:spcAft>
                <a:spcPts val="0"/>
              </a:spcAft>
              <a:buClr>
                <a:schemeClr val="dk1"/>
              </a:buClr>
              <a:buSzPts val="1100"/>
              <a:buFont typeface="Arial"/>
              <a:buNone/>
            </a:pPr>
            <a:r>
              <a:rPr lang="vi-VN">
                <a:solidFill>
                  <a:schemeClr val="dk1"/>
                </a:solidFill>
              </a:rPr>
              <a:t>	Các vấn đề liên quan đến an toàn và tuân thủ</a:t>
            </a:r>
            <a:endParaRPr>
              <a:solidFill>
                <a:schemeClr val="dk1"/>
              </a:solidFill>
            </a:endParaRPr>
          </a:p>
          <a:p>
            <a:pPr marL="0" lvl="0" indent="0" algn="l" rtl="0">
              <a:spcBef>
                <a:spcPts val="0"/>
              </a:spcBef>
              <a:spcAft>
                <a:spcPts val="0"/>
              </a:spcAft>
              <a:buClr>
                <a:schemeClr val="dk1"/>
              </a:buClr>
              <a:buSzPts val="1100"/>
              <a:buFont typeface="Arial"/>
              <a:buNone/>
            </a:pPr>
            <a:r>
              <a:rPr lang="vi-VN">
                <a:solidFill>
                  <a:schemeClr val="dk1"/>
                </a:solidFill>
              </a:rPr>
              <a:t>•	Xác định các yếu tố môi trường</a:t>
            </a:r>
            <a:endParaRPr>
              <a:solidFill>
                <a:schemeClr val="dk1"/>
              </a:solidFill>
            </a:endParaRPr>
          </a:p>
          <a:p>
            <a:pPr marL="0" lvl="0" indent="0" algn="l" rtl="0">
              <a:spcBef>
                <a:spcPts val="0"/>
              </a:spcBef>
              <a:spcAft>
                <a:spcPts val="0"/>
              </a:spcAft>
              <a:buClr>
                <a:schemeClr val="dk1"/>
              </a:buClr>
              <a:buSzPts val="1100"/>
              <a:buFont typeface="Arial"/>
              <a:buNone/>
            </a:pPr>
            <a:r>
              <a:rPr lang="vi-VN">
                <a:solidFill>
                  <a:schemeClr val="dk1"/>
                </a:solidFill>
              </a:rPr>
              <a:t>	Văn hóa và cơ cấu tổ chức</a:t>
            </a:r>
            <a:endParaRPr>
              <a:solidFill>
                <a:schemeClr val="dk1"/>
              </a:solidFill>
            </a:endParaRPr>
          </a:p>
          <a:p>
            <a:pPr marL="0" lvl="0" indent="0" algn="l" rtl="0">
              <a:spcBef>
                <a:spcPts val="0"/>
              </a:spcBef>
              <a:spcAft>
                <a:spcPts val="0"/>
              </a:spcAft>
              <a:buClr>
                <a:schemeClr val="dk1"/>
              </a:buClr>
              <a:buSzPts val="1100"/>
              <a:buFont typeface="Arial"/>
              <a:buNone/>
            </a:pPr>
            <a:r>
              <a:rPr lang="vi-VN">
                <a:solidFill>
                  <a:schemeClr val="dk1"/>
                </a:solidFill>
              </a:rPr>
              <a:t>	Nguồn nhân sự hiện có</a:t>
            </a:r>
            <a:endParaRPr>
              <a:solidFill>
                <a:schemeClr val="dk1"/>
              </a:solidFill>
            </a:endParaRPr>
          </a:p>
          <a:p>
            <a:pPr marL="0" lvl="0" indent="0" algn="l" rtl="0">
              <a:spcBef>
                <a:spcPts val="0"/>
              </a:spcBef>
              <a:spcAft>
                <a:spcPts val="0"/>
              </a:spcAft>
              <a:buClr>
                <a:schemeClr val="dk1"/>
              </a:buClr>
              <a:buSzPts val="1100"/>
              <a:buFont typeface="Arial"/>
              <a:buNone/>
            </a:pPr>
            <a:r>
              <a:rPr lang="vi-VN">
                <a:solidFill>
                  <a:schemeClr val="dk1"/>
                </a:solidFill>
              </a:rPr>
              <a:t>	Chính sách quản trị nhân sự</a:t>
            </a:r>
            <a:endParaRPr>
              <a:solidFill>
                <a:schemeClr val="dk1"/>
              </a:solidFill>
            </a:endParaRPr>
          </a:p>
          <a:p>
            <a:pPr marL="0" lvl="0" indent="0" algn="l" rtl="0">
              <a:spcBef>
                <a:spcPts val="0"/>
              </a:spcBef>
              <a:spcAft>
                <a:spcPts val="0"/>
              </a:spcAft>
              <a:buClr>
                <a:schemeClr val="dk1"/>
              </a:buClr>
              <a:buSzPts val="1100"/>
              <a:buFont typeface="Arial"/>
              <a:buNone/>
            </a:pPr>
            <a:r>
              <a:rPr lang="vi-VN">
                <a:solidFill>
                  <a:schemeClr val="dk1"/>
                </a:solidFill>
              </a:rPr>
              <a:t>	Điều kiện thị trường</a:t>
            </a:r>
            <a:endParaRPr>
              <a:solidFill>
                <a:schemeClr val="dk1"/>
              </a:solidFill>
            </a:endParaRPr>
          </a:p>
          <a:p>
            <a:pPr marL="0" lvl="0" indent="0" algn="l" rtl="0">
              <a:spcBef>
                <a:spcPts val="0"/>
              </a:spcBef>
              <a:spcAft>
                <a:spcPts val="0"/>
              </a:spcAft>
              <a:buClr>
                <a:schemeClr val="dk1"/>
              </a:buClr>
              <a:buSzPts val="1200"/>
              <a:buFont typeface="Calibri"/>
              <a:buNone/>
            </a:pPr>
            <a:endParaRPr/>
          </a:p>
        </p:txBody>
      </p:sp>
      <p:sp>
        <p:nvSpPr>
          <p:cNvPr id="605" name="Google Shape;60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4" name="Google Shape;63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35" name="Google Shape;63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67" name="Google Shape;66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98" name="Google Shape;69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29" name="Google Shape;729;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8" name="Google Shape;75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59" name="Google Shape;75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9" name="Google Shape;78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90" name="Google Shape;790;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20" name="Google Shape;82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9" name="Google Shape;84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50" name="Google Shape;85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9" name="Google Shape;879;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vi-VN" sz="1200">
                <a:solidFill>
                  <a:schemeClr val="dk1"/>
                </a:solidFill>
                <a:latin typeface="Arial"/>
                <a:ea typeface="Arial"/>
                <a:cs typeface="Arial"/>
                <a:sym typeface="Arial"/>
              </a:rPr>
              <a:t>khi phân công vai trò và trách nhiệm của các thành viên trong nhóm dự án có thể không phù hợp với kế hoạch ban đầu, phải cập nhật lại.</a:t>
            </a:r>
            <a:endParaRPr/>
          </a:p>
        </p:txBody>
      </p:sp>
      <p:sp>
        <p:nvSpPr>
          <p:cNvPr id="880" name="Google Shape;880;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10" name="Google Shape;910;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9" name="Google Shape;93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A1E8D9"/>
              </a:buClr>
              <a:buSzPts val="1800"/>
              <a:buFont typeface="Arial"/>
              <a:buNone/>
            </a:pPr>
            <a:r>
              <a:rPr lang="vi-VN" sz="1800" b="1">
                <a:solidFill>
                  <a:schemeClr val="dk1"/>
                </a:solidFill>
                <a:latin typeface="Calibri"/>
                <a:ea typeface="Calibri"/>
                <a:cs typeface="Calibri"/>
                <a:sym typeface="Calibri"/>
              </a:rPr>
              <a:t>Vai trò của nhóm dự án:</a:t>
            </a:r>
            <a:endParaRPr sz="14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800"/>
              <a:buFont typeface="Arial"/>
              <a:buNone/>
            </a:pPr>
            <a:r>
              <a:rPr lang="vi-VN" sz="1800" b="1" i="1">
                <a:solidFill>
                  <a:schemeClr val="dk1"/>
                </a:solidFill>
                <a:latin typeface="Calibri"/>
                <a:ea typeface="Calibri"/>
                <a:cs typeface="Calibri"/>
                <a:sym typeface="Calibri"/>
              </a:rPr>
              <a:t>Cải thiện năng lực, sự tương tác giữa các thành viên </a:t>
            </a:r>
            <a:r>
              <a:rPr lang="vi-VN" sz="1800">
                <a:solidFill>
                  <a:schemeClr val="dk1"/>
                </a:solidFill>
                <a:latin typeface="Calibri"/>
                <a:ea typeface="Calibri"/>
                <a:cs typeface="Calibri"/>
                <a:sym typeface="Calibri"/>
              </a:rPr>
              <a:t>trong nhóm và môi trường nhóm tổng thể để nâng cao hiệu suất dự án</a:t>
            </a:r>
            <a:endParaRPr/>
          </a:p>
          <a:p>
            <a:pPr marL="0" lvl="0" indent="0" algn="l" rtl="0">
              <a:spcBef>
                <a:spcPts val="0"/>
              </a:spcBef>
              <a:spcAft>
                <a:spcPts val="0"/>
              </a:spcAft>
              <a:buClr>
                <a:srgbClr val="A1E8D9"/>
              </a:buClr>
              <a:buSzPts val="1100"/>
              <a:buFont typeface="Arial"/>
              <a:buNone/>
            </a:pPr>
            <a:r>
              <a:rPr lang="vi-VN" sz="1800" b="1">
                <a:solidFill>
                  <a:schemeClr val="dk1"/>
                </a:solidFill>
                <a:latin typeface="Calibri"/>
                <a:ea typeface="Calibri"/>
                <a:cs typeface="Calibri"/>
                <a:sym typeface="Calibri"/>
              </a:rPr>
              <a:t>Mục tiêu phát triển nhóm dự án:</a:t>
            </a:r>
            <a:endParaRPr sz="18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100"/>
              <a:buFont typeface="Arial"/>
              <a:buNone/>
            </a:pPr>
            <a:r>
              <a:rPr lang="vi-VN" sz="1800">
                <a:solidFill>
                  <a:schemeClr val="dk1"/>
                </a:solidFill>
                <a:latin typeface="Calibri"/>
                <a:ea typeface="Calibri"/>
                <a:cs typeface="Calibri"/>
                <a:sym typeface="Calibri"/>
              </a:rPr>
              <a:t>Nâng cao </a:t>
            </a:r>
            <a:r>
              <a:rPr lang="vi-VN" sz="1800" b="1" i="1">
                <a:solidFill>
                  <a:schemeClr val="dk1"/>
                </a:solidFill>
                <a:latin typeface="Calibri"/>
                <a:ea typeface="Calibri"/>
                <a:cs typeface="Calibri"/>
                <a:sym typeface="Calibri"/>
              </a:rPr>
              <a:t>kỹ năng và kiến thức </a:t>
            </a:r>
            <a:r>
              <a:rPr lang="vi-VN" sz="1800">
                <a:solidFill>
                  <a:schemeClr val="dk1"/>
                </a:solidFill>
                <a:latin typeface="Calibri"/>
                <a:ea typeface="Calibri"/>
                <a:cs typeface="Calibri"/>
                <a:sym typeface="Calibri"/>
              </a:rPr>
              <a:t>của các thành viên trong nhóm</a:t>
            </a:r>
            <a:endParaRPr sz="14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100"/>
              <a:buFont typeface="Arial"/>
              <a:buNone/>
            </a:pPr>
            <a:r>
              <a:rPr lang="vi-VN" sz="1800">
                <a:solidFill>
                  <a:schemeClr val="dk1"/>
                </a:solidFill>
                <a:latin typeface="Calibri"/>
                <a:ea typeface="Calibri"/>
                <a:cs typeface="Calibri"/>
                <a:sym typeface="Calibri"/>
              </a:rPr>
              <a:t>Tăng cường </a:t>
            </a:r>
            <a:r>
              <a:rPr lang="vi-VN" sz="1800" b="1" i="1">
                <a:solidFill>
                  <a:schemeClr val="dk1"/>
                </a:solidFill>
                <a:latin typeface="Calibri"/>
                <a:ea typeface="Calibri"/>
                <a:cs typeface="Calibri"/>
                <a:sym typeface="Calibri"/>
              </a:rPr>
              <a:t>sự tin tưởng và thỏa thuận </a:t>
            </a:r>
            <a:r>
              <a:rPr lang="vi-VN" sz="1800">
                <a:solidFill>
                  <a:schemeClr val="dk1"/>
                </a:solidFill>
                <a:latin typeface="Calibri"/>
                <a:ea typeface="Calibri"/>
                <a:cs typeface="Calibri"/>
                <a:sym typeface="Calibri"/>
              </a:rPr>
              <a:t>giữa các thành viên trong nhóm</a:t>
            </a:r>
            <a:endParaRPr sz="14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100"/>
              <a:buFont typeface="Arial"/>
              <a:buNone/>
            </a:pPr>
            <a:r>
              <a:rPr lang="vi-VN" sz="1800">
                <a:solidFill>
                  <a:schemeClr val="dk1"/>
                </a:solidFill>
                <a:latin typeface="Calibri"/>
                <a:ea typeface="Calibri"/>
                <a:cs typeface="Calibri"/>
                <a:sym typeface="Calibri"/>
              </a:rPr>
              <a:t>Tăng cường </a:t>
            </a:r>
            <a:r>
              <a:rPr lang="vi-VN" sz="1800" b="1" i="1">
                <a:solidFill>
                  <a:schemeClr val="dk1"/>
                </a:solidFill>
                <a:latin typeface="Calibri"/>
                <a:ea typeface="Calibri"/>
                <a:cs typeface="Calibri"/>
                <a:sym typeface="Calibri"/>
              </a:rPr>
              <a:t>sự gắn kết giữa các thành viên </a:t>
            </a:r>
            <a:r>
              <a:rPr lang="vi-VN" sz="1800">
                <a:solidFill>
                  <a:schemeClr val="dk1"/>
                </a:solidFill>
                <a:latin typeface="Calibri"/>
                <a:ea typeface="Calibri"/>
                <a:cs typeface="Calibri"/>
                <a:sym typeface="Calibri"/>
              </a:rPr>
              <a:t>trong nhóm </a:t>
            </a:r>
            <a:r>
              <a:rPr lang="vi-VN" sz="1800" b="1" i="1">
                <a:solidFill>
                  <a:schemeClr val="dk1"/>
                </a:solidFill>
                <a:latin typeface="Calibri"/>
                <a:ea typeface="Calibri"/>
                <a:cs typeface="Calibri"/>
                <a:sym typeface="Calibri"/>
              </a:rPr>
              <a:t>để cải thiện năng suất của cả cá nhân và nhóm</a:t>
            </a:r>
            <a:endParaRPr>
              <a:solidFill>
                <a:schemeClr val="dk1"/>
              </a:solidFill>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None/>
            </a:pPr>
            <a:endParaRPr/>
          </a:p>
        </p:txBody>
      </p:sp>
      <p:sp>
        <p:nvSpPr>
          <p:cNvPr id="940" name="Google Shape;940;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8" name="Google Shape;97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Clr>
                <a:srgbClr val="A1E8D9"/>
              </a:buClr>
              <a:buSzPts val="1200"/>
              <a:buFont typeface="Arial"/>
              <a:buNone/>
            </a:pPr>
            <a:r>
              <a:rPr lang="vi-VN" sz="1200" b="1" i="1">
                <a:solidFill>
                  <a:schemeClr val="dk1"/>
                </a:solidFill>
                <a:latin typeface="Calibri"/>
                <a:ea typeface="Calibri"/>
                <a:cs typeface="Calibri"/>
                <a:sym typeface="Calibri"/>
              </a:rPr>
              <a:t>Sử dụng các kỹ năng mềm </a:t>
            </a:r>
            <a:r>
              <a:rPr lang="vi-VN" sz="1200">
                <a:solidFill>
                  <a:schemeClr val="dk1"/>
                </a:solidFill>
                <a:latin typeface="Calibri"/>
                <a:ea typeface="Calibri"/>
                <a:cs typeface="Calibri"/>
                <a:sym typeface="Calibri"/>
              </a:rPr>
              <a:t>để giúp đỡ những thành viên trong nhóm giải quyết vấn đề.</a:t>
            </a:r>
            <a:endParaRPr sz="14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i="1">
                <a:solidFill>
                  <a:schemeClr val="dk1"/>
                </a:solidFill>
                <a:latin typeface="Calibri"/>
                <a:ea typeface="Calibri"/>
                <a:cs typeface="Calibri"/>
                <a:sym typeface="Calibri"/>
              </a:rPr>
              <a:t>Đào tạo </a:t>
            </a:r>
            <a:r>
              <a:rPr lang="vi-VN" sz="1200">
                <a:solidFill>
                  <a:schemeClr val="dk1"/>
                </a:solidFill>
                <a:latin typeface="Calibri"/>
                <a:ea typeface="Calibri"/>
                <a:cs typeface="Calibri"/>
                <a:sym typeface="Calibri"/>
              </a:rPr>
              <a:t>bao gồm tất cả các hoạt động được thiết kế để tăng cường năng lực của các thành viên trong nhóm dự án.</a:t>
            </a:r>
            <a:endParaRPr sz="14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i="1">
                <a:solidFill>
                  <a:schemeClr val="dk1"/>
                </a:solidFill>
                <a:latin typeface="Calibri"/>
                <a:ea typeface="Calibri"/>
                <a:cs typeface="Calibri"/>
                <a:sym typeface="Calibri"/>
              </a:rPr>
              <a:t>Xây dựng mục tiêu của hoạt động của nhóm </a:t>
            </a:r>
            <a:r>
              <a:rPr lang="vi-VN" sz="1200" i="1">
                <a:solidFill>
                  <a:schemeClr val="dk1"/>
                </a:solidFill>
                <a:latin typeface="Calibri"/>
                <a:ea typeface="Calibri"/>
                <a:cs typeface="Calibri"/>
                <a:sym typeface="Calibri"/>
              </a:rPr>
              <a:t>g</a:t>
            </a:r>
            <a:r>
              <a:rPr lang="vi-VN" sz="1200">
                <a:solidFill>
                  <a:schemeClr val="dk1"/>
                </a:solidFill>
                <a:latin typeface="Calibri"/>
                <a:ea typeface="Calibri"/>
                <a:cs typeface="Calibri"/>
                <a:sym typeface="Calibri"/>
              </a:rPr>
              <a:t>iúp các thành viên trong nhóm làm việc hiệu quả.</a:t>
            </a:r>
            <a:endParaRPr sz="14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a:solidFill>
                  <a:schemeClr val="dk1"/>
                </a:solidFill>
                <a:latin typeface="Calibri"/>
                <a:ea typeface="Calibri"/>
                <a:cs typeface="Calibri"/>
                <a:sym typeface="Calibri"/>
              </a:rPr>
              <a:t>Thiết lập các kỳ vọng </a:t>
            </a:r>
            <a:r>
              <a:rPr lang="vi-VN" sz="1200">
                <a:solidFill>
                  <a:schemeClr val="dk1"/>
                </a:solidFill>
                <a:latin typeface="Calibri"/>
                <a:ea typeface="Calibri"/>
                <a:cs typeface="Calibri"/>
                <a:sym typeface="Calibri"/>
              </a:rPr>
              <a:t>về hành vi được chấp nhận bởi các thành viên trong nhóm dự án, giảm sự hiểu lầm và tăng năng suất.</a:t>
            </a:r>
            <a:endParaRPr sz="14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a:solidFill>
                  <a:schemeClr val="dk1"/>
                </a:solidFill>
                <a:latin typeface="Calibri"/>
                <a:ea typeface="Calibri"/>
                <a:cs typeface="Calibri"/>
                <a:sym typeface="Calibri"/>
              </a:rPr>
              <a:t>Đưa các thành viên tích cực nhất vào cùng một vị trí địa lý </a:t>
            </a:r>
            <a:r>
              <a:rPr lang="vi-VN" sz="1200">
                <a:solidFill>
                  <a:schemeClr val="dk1"/>
                </a:solidFill>
                <a:latin typeface="Calibri"/>
                <a:ea typeface="Calibri"/>
                <a:cs typeface="Calibri"/>
                <a:sym typeface="Calibri"/>
              </a:rPr>
              <a:t>để nâng cao khả năng của họ và xem như một đội.</a:t>
            </a:r>
            <a:endParaRPr sz="14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a:solidFill>
                  <a:schemeClr val="dk1"/>
                </a:solidFill>
                <a:latin typeface="Calibri"/>
                <a:ea typeface="Calibri"/>
                <a:cs typeface="Calibri"/>
                <a:sym typeface="Calibri"/>
              </a:rPr>
              <a:t>Công nhận và khen thưởng </a:t>
            </a:r>
            <a:r>
              <a:rPr lang="vi-VN" sz="1200">
                <a:solidFill>
                  <a:schemeClr val="dk1"/>
                </a:solidFill>
                <a:latin typeface="Calibri"/>
                <a:ea typeface="Calibri"/>
                <a:cs typeface="Calibri"/>
                <a:sym typeface="Calibri"/>
              </a:rPr>
              <a:t>khích lệ tinh thần làm việc của các thành viên.</a:t>
            </a:r>
            <a:endParaRPr sz="12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a:solidFill>
                  <a:schemeClr val="dk1"/>
                </a:solidFill>
                <a:latin typeface="Calibri"/>
                <a:ea typeface="Calibri"/>
                <a:cs typeface="Calibri"/>
                <a:sym typeface="Calibri"/>
              </a:rPr>
              <a:t>Quyền hạn của người quản lý dự án</a:t>
            </a:r>
            <a:endParaRPr sz="1400" b="0" i="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i="1">
                <a:solidFill>
                  <a:schemeClr val="dk1"/>
                </a:solidFill>
                <a:latin typeface="Calibri"/>
                <a:ea typeface="Calibri"/>
                <a:cs typeface="Calibri"/>
                <a:sym typeface="Calibri"/>
              </a:rPr>
              <a:t>Quyền lực hợp pháp</a:t>
            </a:r>
            <a:r>
              <a:rPr lang="vi-VN" sz="1200">
                <a:solidFill>
                  <a:schemeClr val="dk1"/>
                </a:solidFill>
                <a:latin typeface="Calibri"/>
                <a:ea typeface="Calibri"/>
                <a:cs typeface="Calibri"/>
                <a:sym typeface="Calibri"/>
              </a:rPr>
              <a:t>: sử dụng khi phân công công việc cho thành viên.</a:t>
            </a:r>
            <a:endParaRPr sz="1400" b="0" i="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i="1">
                <a:solidFill>
                  <a:schemeClr val="dk1"/>
                </a:solidFill>
                <a:latin typeface="Calibri"/>
                <a:ea typeface="Calibri"/>
                <a:cs typeface="Calibri"/>
                <a:sym typeface="Calibri"/>
              </a:rPr>
              <a:t>Chuyên môn giỏi</a:t>
            </a:r>
            <a:r>
              <a:rPr lang="vi-VN" sz="1200">
                <a:solidFill>
                  <a:schemeClr val="dk1"/>
                </a:solidFill>
                <a:latin typeface="Calibri"/>
                <a:ea typeface="Calibri"/>
                <a:cs typeface="Calibri"/>
                <a:sym typeface="Calibri"/>
              </a:rPr>
              <a:t>: trong một lĩnh vực cụ thể làm tăng sự tín nhiệm.</a:t>
            </a:r>
            <a:endParaRPr sz="1400" b="0" i="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i="1">
                <a:solidFill>
                  <a:schemeClr val="dk1"/>
                </a:solidFill>
                <a:latin typeface="Calibri"/>
                <a:ea typeface="Calibri"/>
                <a:cs typeface="Calibri"/>
                <a:sym typeface="Calibri"/>
              </a:rPr>
              <a:t>Người quản lý dự án có thể vận dụng quyền lực từ sự thành công trong quản lý, họ được </a:t>
            </a:r>
            <a:r>
              <a:rPr lang="vi-VN" sz="1200">
                <a:solidFill>
                  <a:schemeClr val="dk1"/>
                </a:solidFill>
                <a:latin typeface="Calibri"/>
                <a:ea typeface="Calibri"/>
                <a:cs typeface="Calibri"/>
                <a:sym typeface="Calibri"/>
              </a:rPr>
              <a:t>sự ngưỡng mộ, sự tin cậy và lòng trung thành của các thành viên, </a:t>
            </a:r>
            <a:endParaRPr sz="1400" b="0" i="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r>
              <a:rPr lang="vi-VN" sz="1200" b="1" i="1">
                <a:solidFill>
                  <a:schemeClr val="dk1"/>
                </a:solidFill>
                <a:latin typeface="Calibri"/>
                <a:ea typeface="Calibri"/>
                <a:cs typeface="Calibri"/>
                <a:sym typeface="Calibri"/>
              </a:rPr>
              <a:t>Quyền trừng phạt</a:t>
            </a:r>
            <a:r>
              <a:rPr lang="vi-VN" sz="1200">
                <a:solidFill>
                  <a:schemeClr val="dk1"/>
                </a:solidFill>
                <a:latin typeface="Calibri"/>
                <a:ea typeface="Calibri"/>
                <a:cs typeface="Calibri"/>
                <a:sym typeface="Calibri"/>
              </a:rPr>
              <a:t>: Đối với những thành viên trong nhóm có hành vi kém</a:t>
            </a:r>
            <a:endParaRPr sz="1400">
              <a:solidFill>
                <a:schemeClr val="dk1"/>
              </a:solidFill>
              <a:latin typeface="Calibri"/>
              <a:ea typeface="Calibri"/>
              <a:cs typeface="Calibri"/>
              <a:sym typeface="Calibri"/>
            </a:endParaRPr>
          </a:p>
          <a:p>
            <a:pPr marL="457200" lvl="1" indent="0" algn="l" rtl="0">
              <a:spcBef>
                <a:spcPts val="0"/>
              </a:spcBef>
              <a:spcAft>
                <a:spcPts val="0"/>
              </a:spcAft>
              <a:buClr>
                <a:srgbClr val="A1E8D9"/>
              </a:buClr>
              <a:buSzPts val="1200"/>
              <a:buFont typeface="Arial"/>
              <a:buNone/>
            </a:pPr>
            <a:endParaRPr>
              <a:solidFill>
                <a:schemeClr val="dk1"/>
              </a:solidFill>
            </a:endParaRPr>
          </a:p>
          <a:p>
            <a:pPr marL="0" lvl="0" indent="0" algn="l" rtl="0">
              <a:spcBef>
                <a:spcPts val="0"/>
              </a:spcBef>
              <a:spcAft>
                <a:spcPts val="0"/>
              </a:spcAft>
              <a:buClr>
                <a:schemeClr val="dk1"/>
              </a:buClr>
              <a:buSzPts val="1200"/>
              <a:buFont typeface="Calibri"/>
              <a:buNone/>
            </a:pPr>
            <a:endParaRPr/>
          </a:p>
        </p:txBody>
      </p:sp>
      <p:sp>
        <p:nvSpPr>
          <p:cNvPr id="979" name="Google Shape;979;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8" name="Google Shape;100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09" name="Google Shape;1009;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33350" lvl="0" indent="0" algn="l" rtl="0">
              <a:spcBef>
                <a:spcPts val="0"/>
              </a:spcBef>
              <a:spcAft>
                <a:spcPts val="0"/>
              </a:spcAft>
              <a:buClr>
                <a:schemeClr val="dk1"/>
              </a:buClr>
              <a:buSzPts val="1500"/>
              <a:buFont typeface="Times New Roman"/>
              <a:buNone/>
            </a:pPr>
            <a:r>
              <a:rPr lang="vi-VN" sz="1200" b="1">
                <a:solidFill>
                  <a:schemeClr val="dk1"/>
                </a:solidFill>
                <a:latin typeface="Times New Roman"/>
                <a:ea typeface="Times New Roman"/>
                <a:cs typeface="Times New Roman"/>
                <a:sym typeface="Times New Roman"/>
              </a:rPr>
              <a:t>- Quản lý nhân sự luôn là điều rất quan trọng trong dự án, tổ chức; thậm chí còn là điều then chốt trong xã hội công nghệ 4.0 hiện nay. Dưới đây là một số lý do để chỉ ra tầm quan trọng của quản lý nhân sự:</a:t>
            </a:r>
            <a:endParaRPr sz="1200">
              <a:solidFill>
                <a:schemeClr val="dk1"/>
              </a:solidFill>
              <a:latin typeface="Calibri"/>
              <a:ea typeface="Calibri"/>
              <a:cs typeface="Calibri"/>
              <a:sym typeface="Calibri"/>
            </a:endParaRPr>
          </a:p>
          <a:p>
            <a:pPr marL="0" lvl="0" indent="0" algn="l" rtl="0">
              <a:lnSpc>
                <a:spcPct val="150000"/>
              </a:lnSpc>
              <a:spcBef>
                <a:spcPts val="1200"/>
              </a:spcBef>
              <a:spcAft>
                <a:spcPts val="0"/>
              </a:spcAft>
              <a:buClr>
                <a:srgbClr val="383535"/>
              </a:buClr>
              <a:buSzPts val="900"/>
              <a:buFont typeface="Calibri"/>
              <a:buNone/>
            </a:pPr>
            <a:r>
              <a:rPr lang="vi-VN" sz="900" b="1">
                <a:solidFill>
                  <a:srgbClr val="383535"/>
                </a:solidFill>
                <a:highlight>
                  <a:srgbClr val="F7F7F7"/>
                </a:highlight>
              </a:rPr>
              <a:t>Quản lý nhân sự giúp bạn đạt được mục tiêu của mình</a:t>
            </a:r>
            <a:r>
              <a:rPr lang="vi-VN" b="1">
                <a:solidFill>
                  <a:schemeClr val="dk1"/>
                </a:solidFill>
              </a:rPr>
              <a:t>: </a:t>
            </a:r>
            <a:r>
              <a:rPr lang="vi-VN" sz="900">
                <a:solidFill>
                  <a:srgbClr val="383535"/>
                </a:solidFill>
                <a:highlight>
                  <a:srgbClr val="F7F7F7"/>
                </a:highlight>
              </a:rPr>
              <a:t>Sử phương tiện của việc phát triển thái độ tích cực giữa các nhân viên. Giảm lãng phí và tận dụng việc tối đa hoá thu nhập ròng từ các nguồn lực.</a:t>
            </a:r>
            <a:endParaRPr/>
          </a:p>
          <a:p>
            <a:pPr marL="0" lvl="0" indent="0" algn="l" rtl="0">
              <a:lnSpc>
                <a:spcPct val="150000"/>
              </a:lnSpc>
              <a:spcBef>
                <a:spcPts val="1200"/>
              </a:spcBef>
              <a:spcAft>
                <a:spcPts val="0"/>
              </a:spcAft>
              <a:buClr>
                <a:srgbClr val="383535"/>
              </a:buClr>
              <a:buSzPts val="900"/>
              <a:buFont typeface="Calibri"/>
              <a:buNone/>
            </a:pPr>
            <a:r>
              <a:rPr lang="vi-VN" sz="900" b="1">
                <a:solidFill>
                  <a:srgbClr val="383535"/>
                </a:solidFill>
                <a:highlight>
                  <a:srgbClr val="F7F7F7"/>
                </a:highlight>
              </a:rPr>
              <a:t>Phát triển chuyên môn</a:t>
            </a:r>
            <a:r>
              <a:rPr lang="vi-VN" b="1">
                <a:solidFill>
                  <a:schemeClr val="dk1"/>
                </a:solidFill>
              </a:rPr>
              <a:t>: </a:t>
            </a:r>
            <a:r>
              <a:rPr lang="vi-VN" sz="900">
                <a:solidFill>
                  <a:srgbClr val="383535"/>
                </a:solidFill>
                <a:highlight>
                  <a:srgbClr val="F7F7F7"/>
                </a:highlight>
              </a:rPr>
              <a:t>Các chính sách</a:t>
            </a:r>
            <a:r>
              <a:rPr lang="vi-VN">
                <a:solidFill>
                  <a:schemeClr val="dk1"/>
                </a:solidFill>
              </a:rPr>
              <a:t> cung cấp những chương trình đào tạo phù hợp cho nhân viên nhằm giúp nhân viên phát triển chuyên môn một cách chuyên nghiệp</a:t>
            </a:r>
            <a:endParaRPr>
              <a:solidFill>
                <a:schemeClr val="dk1"/>
              </a:solidFill>
            </a:endParaRPr>
          </a:p>
          <a:p>
            <a:pPr marL="0" lvl="0" indent="0" algn="l" rtl="0">
              <a:lnSpc>
                <a:spcPct val="150000"/>
              </a:lnSpc>
              <a:spcBef>
                <a:spcPts val="1200"/>
              </a:spcBef>
              <a:spcAft>
                <a:spcPts val="0"/>
              </a:spcAft>
              <a:buClr>
                <a:srgbClr val="383535"/>
              </a:buClr>
              <a:buSzPts val="900"/>
              <a:buFont typeface="Calibri"/>
              <a:buNone/>
            </a:pPr>
            <a:r>
              <a:rPr lang="vi-VN" sz="900" b="1">
                <a:solidFill>
                  <a:srgbClr val="383535"/>
                </a:solidFill>
                <a:highlight>
                  <a:srgbClr val="F7F7F7"/>
                </a:highlight>
              </a:rPr>
              <a:t>Đánh giá năng lực</a:t>
            </a:r>
            <a:r>
              <a:rPr lang="vi-VN" b="1">
                <a:solidFill>
                  <a:schemeClr val="dk1"/>
                </a:solidFill>
              </a:rPr>
              <a:t>: </a:t>
            </a:r>
            <a:r>
              <a:rPr lang="vi-VN" sz="900">
                <a:solidFill>
                  <a:srgbClr val="383535"/>
                </a:solidFill>
                <a:highlight>
                  <a:srgbClr val="F7F7F7"/>
                </a:highlight>
              </a:rPr>
              <a:t>thúc đẩy hiệu quả làm việc của nhân viên</a:t>
            </a:r>
            <a:r>
              <a:rPr lang="vi-VN">
                <a:solidFill>
                  <a:schemeClr val="dk1"/>
                </a:solidFill>
              </a:rPr>
              <a:t> thông qua quá trình đánh giá năng lực. Những việc này hướng nhân viên hành động theo năng lực của họ và cũng cung cấp các dự tính để đạt được tiến bộ.</a:t>
            </a:r>
            <a:endParaRPr/>
          </a:p>
          <a:p>
            <a:pPr marL="0" lvl="0" indent="0" algn="l" rtl="0">
              <a:lnSpc>
                <a:spcPct val="150000"/>
              </a:lnSpc>
              <a:spcBef>
                <a:spcPts val="1200"/>
              </a:spcBef>
              <a:spcAft>
                <a:spcPts val="0"/>
              </a:spcAft>
              <a:buClr>
                <a:srgbClr val="383535"/>
              </a:buClr>
              <a:buSzPts val="900"/>
              <a:buFont typeface="Calibri"/>
              <a:buNone/>
            </a:pPr>
            <a:r>
              <a:rPr lang="vi-VN" sz="900" b="1">
                <a:solidFill>
                  <a:srgbClr val="383535"/>
                </a:solidFill>
                <a:highlight>
                  <a:srgbClr val="F7F7F7"/>
                </a:highlight>
              </a:rPr>
              <a:t>Duy trì môi trường làm việc tốt</a:t>
            </a:r>
            <a:r>
              <a:rPr lang="vi-VN" b="1">
                <a:solidFill>
                  <a:schemeClr val="dk1"/>
                </a:solidFill>
              </a:rPr>
              <a:t>: </a:t>
            </a:r>
            <a:r>
              <a:rPr lang="vi-VN" sz="900">
                <a:solidFill>
                  <a:srgbClr val="383535"/>
                </a:solidFill>
                <a:highlight>
                  <a:srgbClr val="F7F7F7"/>
                </a:highlight>
              </a:rPr>
              <a:t>tạo cảm hứng cho nhân viên trong doanh nghiệp giúp tăng năng suất lao động</a:t>
            </a:r>
            <a:endParaRPr sz="900">
              <a:solidFill>
                <a:srgbClr val="383535"/>
              </a:solidFill>
              <a:highlight>
                <a:srgbClr val="F7F7F7"/>
              </a:highlight>
            </a:endParaRPr>
          </a:p>
          <a:p>
            <a:pPr marL="0" lvl="0" indent="0" algn="l" rtl="0">
              <a:lnSpc>
                <a:spcPct val="150000"/>
              </a:lnSpc>
              <a:spcBef>
                <a:spcPts val="1200"/>
              </a:spcBef>
              <a:spcAft>
                <a:spcPts val="0"/>
              </a:spcAft>
              <a:buClr>
                <a:srgbClr val="383535"/>
              </a:buClr>
              <a:buSzPts val="900"/>
              <a:buFont typeface="Calibri"/>
              <a:buNone/>
            </a:pPr>
            <a:r>
              <a:rPr lang="vi-VN" sz="900" b="1">
                <a:solidFill>
                  <a:srgbClr val="383535"/>
                </a:solidFill>
                <a:highlight>
                  <a:srgbClr val="F7F7F7"/>
                </a:highlight>
              </a:rPr>
              <a:t>Nâng cao khả năng làm việc theo nhóm</a:t>
            </a:r>
            <a:r>
              <a:rPr lang="vi-VN" b="1">
                <a:solidFill>
                  <a:schemeClr val="dk1"/>
                </a:solidFill>
              </a:rPr>
              <a:t>: </a:t>
            </a:r>
            <a:r>
              <a:rPr lang="vi-VN" sz="900">
                <a:solidFill>
                  <a:srgbClr val="383535"/>
                </a:solidFill>
                <a:highlight>
                  <a:srgbClr val="F7F7F7"/>
                </a:highlight>
              </a:rPr>
              <a:t>Hệ thống quản lý nhân sự có thể giúp và rèn luyện các cá nhân làm việc theo nhóm, trở nên giúp ích cho nhóm</a:t>
            </a:r>
            <a:endParaRPr sz="900">
              <a:solidFill>
                <a:srgbClr val="383535"/>
              </a:solidFill>
              <a:highlight>
                <a:srgbClr val="F7F7F7"/>
              </a:highlight>
            </a:endParaRPr>
          </a:p>
          <a:p>
            <a:pPr marL="0" lvl="0" indent="0" algn="l" rtl="0">
              <a:lnSpc>
                <a:spcPct val="150000"/>
              </a:lnSpc>
              <a:spcBef>
                <a:spcPts val="1200"/>
              </a:spcBef>
              <a:spcAft>
                <a:spcPts val="0"/>
              </a:spcAft>
              <a:buClr>
                <a:srgbClr val="383535"/>
              </a:buClr>
              <a:buSzPts val="900"/>
              <a:buFont typeface="Calibri"/>
              <a:buNone/>
            </a:pPr>
            <a:r>
              <a:rPr lang="vi-VN" sz="900" b="1">
                <a:solidFill>
                  <a:srgbClr val="383535"/>
                </a:solidFill>
                <a:highlight>
                  <a:srgbClr val="F7F7F7"/>
                </a:highlight>
              </a:rPr>
              <a:t>Giải quyết tranh chấp</a:t>
            </a:r>
            <a:r>
              <a:rPr lang="vi-VN" b="1">
                <a:solidFill>
                  <a:schemeClr val="dk1"/>
                </a:solidFill>
              </a:rPr>
              <a:t>: </a:t>
            </a:r>
            <a:r>
              <a:rPr lang="vi-VN" sz="900">
                <a:solidFill>
                  <a:srgbClr val="383535"/>
                </a:solidFill>
                <a:highlight>
                  <a:srgbClr val="F7F7F7"/>
                </a:highlight>
              </a:rPr>
              <a:t>Trong tình huống tranh chấp, bộ phận nhân sự đóng vai trò như một nhà tư vấn, hoặc cầu nối để giải quyết vấn đề ngay lập tức.</a:t>
            </a:r>
            <a:endParaRPr/>
          </a:p>
          <a:p>
            <a:pPr marL="0" lvl="0" indent="0" algn="l" rtl="0">
              <a:lnSpc>
                <a:spcPct val="150000"/>
              </a:lnSpc>
              <a:spcBef>
                <a:spcPts val="1200"/>
              </a:spcBef>
              <a:spcAft>
                <a:spcPts val="0"/>
              </a:spcAft>
              <a:buClr>
                <a:srgbClr val="383535"/>
              </a:buClr>
              <a:buSzPts val="900"/>
              <a:buFont typeface="Calibri"/>
              <a:buNone/>
            </a:pPr>
            <a:r>
              <a:rPr lang="vi-VN" sz="900" b="1">
                <a:solidFill>
                  <a:srgbClr val="383535"/>
                </a:solidFill>
                <a:highlight>
                  <a:srgbClr val="F7F7F7"/>
                </a:highlight>
              </a:rPr>
              <a:t>Duy trì chi phí quản lý</a:t>
            </a:r>
            <a:r>
              <a:rPr lang="vi-VN" b="1">
                <a:solidFill>
                  <a:schemeClr val="dk1"/>
                </a:solidFill>
              </a:rPr>
              <a:t>: </a:t>
            </a:r>
            <a:r>
              <a:rPr lang="vi-VN" sz="900">
                <a:solidFill>
                  <a:srgbClr val="383535"/>
                </a:solidFill>
                <a:highlight>
                  <a:srgbClr val="F7F7F7"/>
                </a:highlight>
              </a:rPr>
              <a:t>giúp cắt giảm chi phí quản lý bằng các phương pháp khác nhau nhưng vẫn đảm bảo lợi ích tốt nhất cho nhân viên</a:t>
            </a:r>
            <a:r>
              <a:rPr lang="vi-VN">
                <a:solidFill>
                  <a:schemeClr val="dk1"/>
                </a:solidFill>
              </a:rPr>
              <a:t>. Thông qua việc phân tích và so sánh giữa mức lương và công việc tương đương, quản lý nhân sự thực hiện các nghiên cứu chi tiết về tình trạng lương bổng.</a:t>
            </a:r>
            <a:endParaRPr/>
          </a:p>
          <a:p>
            <a:pPr marL="0" lvl="0" indent="0" algn="l" rtl="0">
              <a:lnSpc>
                <a:spcPct val="150000"/>
              </a:lnSpc>
              <a:spcBef>
                <a:spcPts val="1200"/>
              </a:spcBef>
              <a:spcAft>
                <a:spcPts val="0"/>
              </a:spcAft>
              <a:buClr>
                <a:schemeClr val="dk1"/>
              </a:buClr>
              <a:buSzPts val="1200"/>
              <a:buFont typeface="Calibri"/>
              <a:buNone/>
            </a:pPr>
            <a:r>
              <a:rPr lang="vi-VN" b="1">
                <a:solidFill>
                  <a:schemeClr val="dk1"/>
                </a:solidFill>
              </a:rPr>
              <a:t>ví dụ:</a:t>
            </a:r>
            <a:r>
              <a:rPr lang="vi-VN">
                <a:solidFill>
                  <a:schemeClr val="dk1"/>
                </a:solidFill>
              </a:rPr>
              <a:t> khi có tranh chấp giữa các thành viên trong dự án, thì người quản lý nhân sự sẽ là người đứng ra giải quyết, hòa giải giữa các thành viên trong dự án</a:t>
            </a:r>
            <a:endParaRPr sz="1050">
              <a:solidFill>
                <a:schemeClr val="dk1"/>
              </a:solidFill>
              <a:latin typeface="Calibri"/>
              <a:ea typeface="Calibri"/>
              <a:cs typeface="Calibri"/>
              <a:sym typeface="Calibri"/>
            </a:endParaRPr>
          </a:p>
          <a:p>
            <a:pPr marL="0" lvl="0" indent="0" algn="l" rtl="0">
              <a:spcBef>
                <a:spcPts val="0"/>
              </a:spcBef>
              <a:spcAft>
                <a:spcPts val="0"/>
              </a:spcAft>
              <a:buNone/>
            </a:pPr>
            <a:endParaRPr/>
          </a:p>
        </p:txBody>
      </p:sp>
      <p:sp>
        <p:nvSpPr>
          <p:cNvPr id="204" name="Google Shape;20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9" name="Google Shape;103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vi-VN" sz="1200" b="1">
                <a:latin typeface="Arial"/>
                <a:ea typeface="Arial"/>
                <a:cs typeface="Arial"/>
                <a:sym typeface="Arial"/>
              </a:rPr>
              <a:t>Quan sát và hội thoại </a:t>
            </a:r>
            <a:r>
              <a:rPr lang="vi-VN" sz="1200">
                <a:latin typeface="Arial"/>
                <a:ea typeface="Arial"/>
                <a:cs typeface="Arial"/>
                <a:sym typeface="Arial"/>
              </a:rPr>
              <a:t>được sử dụng để giữ liên lạc về </a:t>
            </a:r>
            <a:r>
              <a:rPr lang="vi-VN" sz="1200" b="1" i="1">
                <a:latin typeface="Arial"/>
                <a:ea typeface="Arial"/>
                <a:cs typeface="Arial"/>
                <a:sym typeface="Arial"/>
              </a:rPr>
              <a:t>công việc và quan điểm </a:t>
            </a:r>
            <a:r>
              <a:rPr lang="vi-VN" sz="1200">
                <a:latin typeface="Arial"/>
                <a:ea typeface="Arial"/>
                <a:cs typeface="Arial"/>
                <a:sym typeface="Arial"/>
              </a:rPr>
              <a:t>của các thành viên trong nhóm dự án.</a:t>
            </a:r>
            <a:endParaRPr/>
          </a:p>
          <a:p>
            <a:pPr marL="457200" lvl="0" indent="-317500" algn="l" rtl="0">
              <a:lnSpc>
                <a:spcPct val="150000"/>
              </a:lnSpc>
              <a:spcBef>
                <a:spcPts val="0"/>
              </a:spcBef>
              <a:spcAft>
                <a:spcPts val="0"/>
              </a:spcAft>
              <a:buClr>
                <a:srgbClr val="000000"/>
              </a:buClr>
              <a:buSzPts val="1400"/>
              <a:buFont typeface="Times New Roman"/>
              <a:buChar char="-"/>
            </a:pPr>
            <a:r>
              <a:rPr lang="vi-VN" sz="2000" b="1"/>
              <a:t> Đánh giá kết quả trong quá trình thực hiện dự án </a:t>
            </a:r>
            <a:endParaRPr sz="2000" b="1"/>
          </a:p>
          <a:p>
            <a:pPr marL="914400" lvl="2" indent="0" algn="l" rtl="0">
              <a:lnSpc>
                <a:spcPct val="150000"/>
              </a:lnSpc>
              <a:spcBef>
                <a:spcPts val="0"/>
              </a:spcBef>
              <a:spcAft>
                <a:spcPts val="0"/>
              </a:spcAft>
              <a:buNone/>
            </a:pPr>
            <a:r>
              <a:rPr lang="vi-VN" sz="2000"/>
              <a:t>- Làm rõ vai trò và trách nhiệm góp ý xây dựng cho các thành viên trong nhóm.</a:t>
            </a:r>
            <a:endParaRPr/>
          </a:p>
          <a:p>
            <a:pPr marL="914400" lvl="2" indent="0" algn="l" rtl="0">
              <a:lnSpc>
                <a:spcPct val="150000"/>
              </a:lnSpc>
              <a:spcBef>
                <a:spcPts val="0"/>
              </a:spcBef>
              <a:spcAft>
                <a:spcPts val="0"/>
              </a:spcAft>
              <a:buNone/>
            </a:pPr>
            <a:r>
              <a:rPr lang="vi-VN" sz="2000"/>
              <a:t>- Phát hiện các vấn đề chưa biết hoặc chưa được giải quyết.</a:t>
            </a:r>
            <a:endParaRPr/>
          </a:p>
          <a:p>
            <a:pPr marL="914400" lvl="2" indent="0" algn="l" rtl="0">
              <a:lnSpc>
                <a:spcPct val="150000"/>
              </a:lnSpc>
              <a:spcBef>
                <a:spcPts val="0"/>
              </a:spcBef>
              <a:spcAft>
                <a:spcPts val="0"/>
              </a:spcAft>
              <a:buNone/>
            </a:pPr>
            <a:r>
              <a:rPr lang="vi-VN" sz="2000"/>
              <a:t>- Phát triển các kế hoạch đào tạo cá nhân, và thiết lập các mục tiêu cụ thể trong tương lai.</a:t>
            </a:r>
            <a:endParaRPr sz="2000" b="1"/>
          </a:p>
          <a:p>
            <a:pPr marL="457200" lvl="1" indent="0" algn="l" rtl="0">
              <a:lnSpc>
                <a:spcPct val="150000"/>
              </a:lnSpc>
              <a:spcBef>
                <a:spcPts val="0"/>
              </a:spcBef>
              <a:spcAft>
                <a:spcPts val="0"/>
              </a:spcAft>
              <a:buNone/>
            </a:pPr>
            <a:r>
              <a:rPr lang="vi-VN" sz="2000" b="1" i="1">
                <a:latin typeface="Arial"/>
                <a:ea typeface="Arial"/>
                <a:cs typeface="Arial"/>
                <a:sym typeface="Arial"/>
              </a:rPr>
              <a:t>Giải quyết xung đột</a:t>
            </a:r>
            <a:r>
              <a:rPr lang="vi-VN" sz="2000">
                <a:latin typeface="Arial"/>
                <a:ea typeface="Arial"/>
                <a:cs typeface="Arial"/>
                <a:sym typeface="Arial"/>
              </a:rPr>
              <a:t>: </a:t>
            </a:r>
            <a:endParaRPr/>
          </a:p>
          <a:p>
            <a:pPr marL="914400" lvl="2" indent="0" algn="l" rtl="0">
              <a:lnSpc>
                <a:spcPct val="150000"/>
              </a:lnSpc>
              <a:spcBef>
                <a:spcPts val="0"/>
              </a:spcBef>
              <a:spcAft>
                <a:spcPts val="0"/>
              </a:spcAft>
              <a:buNone/>
            </a:pPr>
            <a:r>
              <a:rPr lang="vi-VN" sz="2000">
                <a:latin typeface="Arial"/>
                <a:ea typeface="Arial"/>
                <a:cs typeface="Arial"/>
                <a:sym typeface="Arial"/>
              </a:rPr>
              <a:t>- Tìm hiểu nguyên nhân, chọn giải pháp mang lại một số mức độ hài lòng cho tất cả các bên.</a:t>
            </a:r>
            <a:endParaRPr/>
          </a:p>
          <a:p>
            <a:pPr marL="914400" lvl="2" indent="0" algn="l" rtl="0">
              <a:lnSpc>
                <a:spcPct val="150000"/>
              </a:lnSpc>
              <a:spcBef>
                <a:spcPts val="0"/>
              </a:spcBef>
              <a:spcAft>
                <a:spcPts val="0"/>
              </a:spcAft>
              <a:buNone/>
            </a:pPr>
            <a:r>
              <a:rPr lang="vi-VN" sz="2000">
                <a:latin typeface="Arial"/>
                <a:ea typeface="Arial"/>
                <a:cs typeface="Arial"/>
                <a:sym typeface="Arial"/>
              </a:rPr>
              <a:t>- Kết hợp nhiều quan điểm và hiểu biết từ các quan điểm khác nhau,  dẫn đến sự đồng thuận và cam kết.</a:t>
            </a:r>
            <a:endParaRPr/>
          </a:p>
          <a:p>
            <a:pPr marL="914400" lvl="2" indent="0" algn="l" rtl="0">
              <a:lnSpc>
                <a:spcPct val="150000"/>
              </a:lnSpc>
              <a:spcBef>
                <a:spcPts val="0"/>
              </a:spcBef>
              <a:spcAft>
                <a:spcPts val="0"/>
              </a:spcAft>
              <a:buNone/>
            </a:pPr>
            <a:r>
              <a:rPr lang="vi-VN" sz="2000">
                <a:latin typeface="Arial"/>
                <a:ea typeface="Arial"/>
                <a:cs typeface="Arial"/>
                <a:sym typeface="Arial"/>
              </a:rPr>
              <a:t>- Người quản lý dự án </a:t>
            </a:r>
            <a:r>
              <a:rPr lang="vi-VN" sz="2000" b="1">
                <a:latin typeface="Arial"/>
                <a:ea typeface="Arial"/>
                <a:cs typeface="Arial"/>
                <a:sym typeface="Arial"/>
              </a:rPr>
              <a:t>phân tích tình huống </a:t>
            </a:r>
            <a:r>
              <a:rPr lang="vi-VN" sz="2000">
                <a:latin typeface="Arial"/>
                <a:ea typeface="Arial"/>
                <a:cs typeface="Arial"/>
                <a:sym typeface="Arial"/>
              </a:rPr>
              <a:t>và tương tác một cách thích hợp với các thành viên trong nhóm</a:t>
            </a:r>
            <a:endParaRPr/>
          </a:p>
          <a:p>
            <a:pPr marL="0" lvl="0" indent="0" algn="l" rtl="0">
              <a:spcBef>
                <a:spcPts val="0"/>
              </a:spcBef>
              <a:spcAft>
                <a:spcPts val="0"/>
              </a:spcAft>
              <a:buClr>
                <a:schemeClr val="dk1"/>
              </a:buClr>
              <a:buSzPts val="1200"/>
              <a:buFont typeface="Calibri"/>
              <a:buNone/>
            </a:pPr>
            <a:endParaRPr b="0"/>
          </a:p>
        </p:txBody>
      </p:sp>
      <p:sp>
        <p:nvSpPr>
          <p:cNvPr id="1040" name="Google Shape;104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Google Shape;107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71" name="Google Shape;1071;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0" name="Google Shape;11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3" name="Google Shape;113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0" name="Google Shape;116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61" name="Google Shape;1161;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Google Shape;1189;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90" name="Google Shape;1190;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8" name="Google Shape;1218;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19" name="Google Shape;1219;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7" name="Google Shape;124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48" name="Google Shape;1248;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9" name="Google Shape;1329;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30" name="Google Shape;1330;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8" name="Google Shape;1358;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59" name="Google Shape;1359;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40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171450" algn="l" rtl="0">
              <a:spcBef>
                <a:spcPts val="0"/>
              </a:spcBef>
              <a:spcAft>
                <a:spcPts val="0"/>
              </a:spcAft>
              <a:buNone/>
            </a:pPr>
            <a:r>
              <a:rPr lang="vi-VN" sz="1800" b="0" i="0" u="none" strike="noStrike">
                <a:solidFill>
                  <a:srgbClr val="000000"/>
                </a:solidFill>
                <a:latin typeface="Times New Roman"/>
                <a:ea typeface="Times New Roman"/>
                <a:cs typeface="Times New Roman"/>
                <a:sym typeface="Times New Roman"/>
              </a:rPr>
              <a:t>- Quản lý con người là sự bồi dưỡng, đào tạo con người, đảm bảo sự hài hòa và chấp thuận giữa các nguyện vọng, lợi ích của cá nhân và tổ chức. </a:t>
            </a:r>
            <a:endParaRPr b="0"/>
          </a:p>
          <a:p>
            <a:pPr marL="0" lvl="0" indent="171450" algn="l" rtl="0">
              <a:spcBef>
                <a:spcPts val="0"/>
              </a:spcBef>
              <a:spcAft>
                <a:spcPts val="0"/>
              </a:spcAft>
              <a:buNone/>
            </a:pPr>
            <a:r>
              <a:rPr lang="vi-VN" sz="1800" b="0" i="0" u="none" strike="noStrike">
                <a:solidFill>
                  <a:srgbClr val="000000"/>
                </a:solidFill>
                <a:latin typeface="Times New Roman"/>
                <a:ea typeface="Times New Roman"/>
                <a:cs typeface="Times New Roman"/>
                <a:sym typeface="Times New Roman"/>
              </a:rPr>
              <a:t>- Quản lý con người là xác định đúng đẵn vị trí của cá nhân cụ thể nào đó trong một tổ chức. Quản lý phải xác định rõ quyền hạn, vai trò của cá nhân trong tập thể.</a:t>
            </a:r>
            <a:endParaRPr b="0"/>
          </a:p>
          <a:p>
            <a:pPr marL="0" lvl="0" indent="171450" algn="l" rtl="0">
              <a:spcBef>
                <a:spcPts val="0"/>
              </a:spcBef>
              <a:spcAft>
                <a:spcPts val="0"/>
              </a:spcAft>
              <a:buNone/>
            </a:pPr>
            <a:r>
              <a:rPr lang="vi-VN" sz="1800" b="0" i="0" u="none" strike="noStrike">
                <a:solidFill>
                  <a:srgbClr val="000000"/>
                </a:solidFill>
                <a:latin typeface="Times New Roman"/>
                <a:ea typeface="Times New Roman"/>
                <a:cs typeface="Times New Roman"/>
                <a:sym typeface="Times New Roman"/>
              </a:rPr>
              <a:t>- Quản lý con người cũng có nghĩa là tạo điều kiện thuận lợi để giúp con người thực hiện tốt vai trò và nghĩa vụ quả mình đối với nhiệm vụ được giao.</a:t>
            </a:r>
            <a:endParaRPr b="0"/>
          </a:p>
          <a:p>
            <a:pPr marL="0" lvl="0" indent="171450" algn="l" rtl="0">
              <a:spcBef>
                <a:spcPts val="0"/>
              </a:spcBef>
              <a:spcAft>
                <a:spcPts val="0"/>
              </a:spcAft>
              <a:buNone/>
            </a:pPr>
            <a:r>
              <a:rPr lang="vi-VN" sz="1800" b="0" i="0" u="none" strike="noStrike">
                <a:solidFill>
                  <a:srgbClr val="000000"/>
                </a:solidFill>
                <a:latin typeface="Times New Roman"/>
                <a:ea typeface="Times New Roman"/>
                <a:cs typeface="Times New Roman"/>
                <a:sym typeface="Times New Roman"/>
              </a:rPr>
              <a:t>- Người quản lý ngoài nhiệm vụ hướng dẫn nhân viên trong công việc, thực hiện các chức năng quyền hạn của mình còn có vai trò quan trọng với sự phát triển của doanh nghiệp.</a:t>
            </a:r>
            <a:endParaRPr b="0"/>
          </a:p>
          <a:p>
            <a:pPr marL="0" lvl="0" indent="171450" algn="l" rtl="0">
              <a:spcBef>
                <a:spcPts val="0"/>
              </a:spcBef>
              <a:spcAft>
                <a:spcPts val="0"/>
              </a:spcAft>
              <a:buNone/>
            </a:pPr>
            <a:r>
              <a:rPr lang="vi-VN" sz="1800" b="0" i="0" u="none" strike="noStrike">
                <a:solidFill>
                  <a:srgbClr val="000000"/>
                </a:solidFill>
                <a:latin typeface="Times New Roman"/>
                <a:ea typeface="Times New Roman"/>
                <a:cs typeface="Times New Roman"/>
                <a:sym typeface="Times New Roman"/>
              </a:rPr>
              <a:t>- Để nhân viên dễ dàng phát huy khả năng và vai trò của mình, người quản lý cần giúp họ thích nghi với nhau, với tập thể để tạo cho họ vừa có tính độc lập, sáng tạo, vừa có mối quan hệ gắn kết với các thành viên khác.</a:t>
            </a:r>
            <a:endParaRPr b="0"/>
          </a:p>
          <a:p>
            <a:pPr marL="0" lvl="0" indent="0" algn="l" rtl="0">
              <a:spcBef>
                <a:spcPts val="0"/>
              </a:spcBef>
              <a:spcAft>
                <a:spcPts val="0"/>
              </a:spcAft>
              <a:buNone/>
            </a:pPr>
            <a:r>
              <a:rPr lang="vi-VN"/>
              <a:t/>
            </a:r>
            <a:br>
              <a:rPr lang="vi-VN"/>
            </a:br>
            <a:endParaRPr/>
          </a:p>
        </p:txBody>
      </p:sp>
      <p:sp>
        <p:nvSpPr>
          <p:cNvPr id="373" name="Google Shape;37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vi-V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Bản chiếu" type="title">
  <p:cSld name="TITLE">
    <p:spTree>
      <p:nvGrpSpPr>
        <p:cNvPr id="1" name="Shape 15"/>
        <p:cNvGrpSpPr/>
        <p:nvPr/>
      </p:nvGrpSpPr>
      <p:grpSpPr>
        <a:xfrm>
          <a:off x="0" y="0"/>
          <a:ext cx="0" cy="0"/>
          <a:chOff x="0" y="0"/>
          <a:chExt cx="0" cy="0"/>
        </a:xfrm>
      </p:grpSpPr>
      <p:sp>
        <p:nvSpPr>
          <p:cNvPr id="16" name="Google Shape;16;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78"/>
        <p:cNvGrpSpPr/>
        <p:nvPr/>
      </p:nvGrpSpPr>
      <p:grpSpPr>
        <a:xfrm>
          <a:off x="0" y="0"/>
          <a:ext cx="0" cy="0"/>
          <a:chOff x="0" y="0"/>
          <a:chExt cx="0" cy="0"/>
        </a:xfrm>
      </p:grpSpPr>
      <p:sp>
        <p:nvSpPr>
          <p:cNvPr id="79" name="Google Shape;79;p5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21"/>
        <p:cNvGrpSpPr/>
        <p:nvPr/>
      </p:nvGrpSpPr>
      <p:grpSpPr>
        <a:xfrm>
          <a:off x="0" y="0"/>
          <a:ext cx="0" cy="0"/>
          <a:chOff x="0" y="0"/>
          <a:chExt cx="0" cy="0"/>
        </a:xfrm>
      </p:grpSpPr>
      <p:sp>
        <p:nvSpPr>
          <p:cNvPr id="22" name="Google Shape;22;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27"/>
        <p:cNvGrpSpPr/>
        <p:nvPr/>
      </p:nvGrpSpPr>
      <p:grpSpPr>
        <a:xfrm>
          <a:off x="0" y="0"/>
          <a:ext cx="0" cy="0"/>
          <a:chOff x="0" y="0"/>
          <a:chExt cx="0" cy="0"/>
        </a:xfrm>
      </p:grpSpPr>
      <p:sp>
        <p:nvSpPr>
          <p:cNvPr id="28" name="Google Shape;28;p4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i Nội dung" type="twoObj">
  <p:cSld name="TWO_OBJECTS">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ép so sánh" type="twoTxTwoObj">
  <p:cSld name="TWO_OBJECTS_WITH_TEXT">
    <p:spTree>
      <p:nvGrpSpPr>
        <p:cNvPr id="1" name="Shape 40"/>
        <p:cNvGrpSpPr/>
        <p:nvPr/>
      </p:nvGrpSpPr>
      <p:grpSpPr>
        <a:xfrm>
          <a:off x="0" y="0"/>
          <a:ext cx="0" cy="0"/>
          <a:chOff x="0" y="0"/>
          <a:chExt cx="0" cy="0"/>
        </a:xfrm>
      </p:grpSpPr>
      <p:sp>
        <p:nvSpPr>
          <p:cNvPr id="41" name="Google Shape;41;p4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ỉ Tiêu đề" type="titleOnly">
  <p:cSld name="TITLE_ONLY">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54"/>
        <p:cNvGrpSpPr/>
        <p:nvPr/>
      </p:nvGrpSpPr>
      <p:grpSpPr>
        <a:xfrm>
          <a:off x="0" y="0"/>
          <a:ext cx="0" cy="0"/>
          <a:chOff x="0" y="0"/>
          <a:chExt cx="0" cy="0"/>
        </a:xfrm>
      </p:grpSpPr>
      <p:sp>
        <p:nvSpPr>
          <p:cNvPr id="55" name="Google Shape;5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58"/>
        <p:cNvGrpSpPr/>
        <p:nvPr/>
      </p:nvGrpSpPr>
      <p:grpSpPr>
        <a:xfrm>
          <a:off x="0" y="0"/>
          <a:ext cx="0" cy="0"/>
          <a:chOff x="0" y="0"/>
          <a:chExt cx="0" cy="0"/>
        </a:xfrm>
      </p:grpSpPr>
      <p:sp>
        <p:nvSpPr>
          <p:cNvPr id="59" name="Google Shape;5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nh với Chú thích" type="picTx">
  <p:cSld name="PICTURE_WITH_CAPTION_TEXT">
    <p:spTree>
      <p:nvGrpSpPr>
        <p:cNvPr id="1" name="Shape 65"/>
        <p:cNvGrpSpPr/>
        <p:nvPr/>
      </p:nvGrpSpPr>
      <p:grpSpPr>
        <a:xfrm>
          <a:off x="0" y="0"/>
          <a:ext cx="0" cy="0"/>
          <a:chOff x="0" y="0"/>
          <a:chExt cx="0" cy="0"/>
        </a:xfrm>
      </p:grpSpPr>
      <p:sp>
        <p:nvSpPr>
          <p:cNvPr id="66" name="Google Shape;66;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2"/>
          <p:cNvSpPr>
            <a:spLocks noGrp="1"/>
          </p:cNvSpPr>
          <p:nvPr>
            <p:ph type="pic" idx="2"/>
          </p:nvPr>
        </p:nvSpPr>
        <p:spPr>
          <a:xfrm>
            <a:off x="5183188" y="987425"/>
            <a:ext cx="6172200" cy="4873625"/>
          </a:xfrm>
          <a:prstGeom prst="rect">
            <a:avLst/>
          </a:prstGeom>
          <a:noFill/>
          <a:ln>
            <a:noFill/>
          </a:ln>
        </p:spPr>
      </p:sp>
      <p:sp>
        <p:nvSpPr>
          <p:cNvPr id="68" name="Google Shape;68;p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7"/>
        <p:cNvGrpSpPr/>
        <p:nvPr/>
      </p:nvGrpSpPr>
      <p:grpSpPr>
        <a:xfrm>
          <a:off x="0" y="0"/>
          <a:ext cx="0" cy="0"/>
          <a:chOff x="0" y="0"/>
          <a:chExt cx="0" cy="0"/>
        </a:xfrm>
      </p:grpSpPr>
      <p:sp>
        <p:nvSpPr>
          <p:cNvPr id="88" name="Google Shape;88;p1"/>
          <p:cNvSpPr/>
          <p:nvPr/>
        </p:nvSpPr>
        <p:spPr>
          <a:xfrm>
            <a:off x="-1191948" y="-95344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9297115" y="3970243"/>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0" name="Google Shape;90;p1"/>
          <p:cNvGrpSpPr/>
          <p:nvPr/>
        </p:nvGrpSpPr>
        <p:grpSpPr>
          <a:xfrm>
            <a:off x="467376" y="9654037"/>
            <a:ext cx="2303930" cy="2630734"/>
            <a:chOff x="467376" y="2408279"/>
            <a:chExt cx="2303930" cy="2630734"/>
          </a:xfrm>
        </p:grpSpPr>
        <p:sp>
          <p:nvSpPr>
            <p:cNvPr id="91" name="Google Shape;91;p1"/>
            <p:cNvSpPr/>
            <p:nvPr/>
          </p:nvSpPr>
          <p:spPr>
            <a:xfrm>
              <a:off x="467376" y="2408279"/>
              <a:ext cx="2303930" cy="2630734"/>
            </a:xfrm>
            <a:prstGeom prst="roundRect">
              <a:avLst>
                <a:gd name="adj" fmla="val 11375"/>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746939" y="2584673"/>
              <a:ext cx="1744803" cy="1633759"/>
            </a:xfrm>
            <a:prstGeom prst="ellipse">
              <a:avLst/>
            </a:prstGeom>
            <a:blipFill rotWithShape="1">
              <a:blip r:embed="rId3">
                <a:alphaModFix/>
              </a:blip>
              <a:stretch>
                <a:fillRect t="-6593" b="-6593"/>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txBox="1"/>
            <p:nvPr/>
          </p:nvSpPr>
          <p:spPr>
            <a:xfrm>
              <a:off x="827145" y="4210160"/>
              <a:ext cx="158439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b="1" i="0" u="none" strike="noStrike" cap="none">
                  <a:solidFill>
                    <a:schemeClr val="dk1"/>
                  </a:solidFill>
                  <a:latin typeface="Arial"/>
                  <a:ea typeface="Arial"/>
                  <a:cs typeface="Arial"/>
                  <a:sym typeface="Arial"/>
                </a:rPr>
                <a:t>Họ và tên</a:t>
              </a:r>
              <a:endParaRPr sz="1800" b="1" i="0" u="none" strike="noStrike" cap="none">
                <a:solidFill>
                  <a:schemeClr val="dk1"/>
                </a:solidFill>
                <a:latin typeface="Arial"/>
                <a:ea typeface="Arial"/>
                <a:cs typeface="Arial"/>
                <a:sym typeface="Arial"/>
              </a:endParaRPr>
            </a:p>
          </p:txBody>
        </p:sp>
        <p:sp>
          <p:nvSpPr>
            <p:cNvPr id="94" name="Google Shape;94;p1"/>
            <p:cNvSpPr txBox="1"/>
            <p:nvPr/>
          </p:nvSpPr>
          <p:spPr>
            <a:xfrm>
              <a:off x="924061" y="4502303"/>
              <a:ext cx="14034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200" b="0" i="0" u="none" strike="noStrike" cap="none">
                  <a:solidFill>
                    <a:schemeClr val="dk1"/>
                  </a:solidFill>
                  <a:latin typeface="Arial"/>
                  <a:ea typeface="Arial"/>
                  <a:cs typeface="Arial"/>
                  <a:sym typeface="Arial"/>
                </a:rPr>
                <a:t>Mã Học Sinh </a:t>
              </a:r>
              <a:endParaRPr sz="1200" b="0" i="0" u="none" strike="noStrike" cap="none">
                <a:solidFill>
                  <a:schemeClr val="dk1"/>
                </a:solidFill>
                <a:latin typeface="Arial"/>
                <a:ea typeface="Arial"/>
                <a:cs typeface="Arial"/>
                <a:sym typeface="Arial"/>
              </a:endParaRPr>
            </a:p>
          </p:txBody>
        </p:sp>
      </p:grpSp>
      <p:grpSp>
        <p:nvGrpSpPr>
          <p:cNvPr id="95" name="Google Shape;95;p1"/>
          <p:cNvGrpSpPr/>
          <p:nvPr/>
        </p:nvGrpSpPr>
        <p:grpSpPr>
          <a:xfrm>
            <a:off x="3475078" y="13475757"/>
            <a:ext cx="2303930" cy="2630734"/>
            <a:chOff x="3475078" y="2408279"/>
            <a:chExt cx="2303930" cy="2630734"/>
          </a:xfrm>
        </p:grpSpPr>
        <p:sp>
          <p:nvSpPr>
            <p:cNvPr id="96" name="Google Shape;96;p1"/>
            <p:cNvSpPr/>
            <p:nvPr/>
          </p:nvSpPr>
          <p:spPr>
            <a:xfrm>
              <a:off x="3475078" y="2408279"/>
              <a:ext cx="2303930" cy="2630734"/>
            </a:xfrm>
            <a:prstGeom prst="roundRect">
              <a:avLst>
                <a:gd name="adj" fmla="val 11375"/>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754641" y="2615324"/>
              <a:ext cx="1744803" cy="1633759"/>
            </a:xfrm>
            <a:prstGeom prst="ellipse">
              <a:avLst/>
            </a:prstGeom>
            <a:blipFill rotWithShape="1">
              <a:blip r:embed="rId4">
                <a:alphaModFix/>
              </a:blip>
              <a:stretch>
                <a:fillRect t="-3398" b="-3397"/>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3835039" y="4241784"/>
              <a:ext cx="158439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b="1" i="0" u="none" strike="noStrike" cap="none">
                  <a:solidFill>
                    <a:schemeClr val="dk1"/>
                  </a:solidFill>
                  <a:latin typeface="Arial"/>
                  <a:ea typeface="Arial"/>
                  <a:cs typeface="Arial"/>
                  <a:sym typeface="Arial"/>
                </a:rPr>
                <a:t>Họ và tên</a:t>
              </a:r>
              <a:endParaRPr sz="1800" b="1" i="0" u="none" strike="noStrike" cap="none">
                <a:solidFill>
                  <a:schemeClr val="dk1"/>
                </a:solidFill>
                <a:latin typeface="Arial"/>
                <a:ea typeface="Arial"/>
                <a:cs typeface="Arial"/>
                <a:sym typeface="Arial"/>
              </a:endParaRPr>
            </a:p>
          </p:txBody>
        </p:sp>
        <p:sp>
          <p:nvSpPr>
            <p:cNvPr id="99" name="Google Shape;99;p1"/>
            <p:cNvSpPr txBox="1"/>
            <p:nvPr/>
          </p:nvSpPr>
          <p:spPr>
            <a:xfrm>
              <a:off x="3931955" y="4533927"/>
              <a:ext cx="14034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200" b="0" i="0" u="none" strike="noStrike" cap="none">
                  <a:solidFill>
                    <a:schemeClr val="dk1"/>
                  </a:solidFill>
                  <a:latin typeface="Arial"/>
                  <a:ea typeface="Arial"/>
                  <a:cs typeface="Arial"/>
                  <a:sym typeface="Arial"/>
                </a:rPr>
                <a:t>Mã Học Sinh </a:t>
              </a:r>
              <a:endParaRPr sz="1200" b="0" i="0" u="none" strike="noStrike" cap="none">
                <a:solidFill>
                  <a:schemeClr val="dk1"/>
                </a:solidFill>
                <a:latin typeface="Arial"/>
                <a:ea typeface="Arial"/>
                <a:cs typeface="Arial"/>
                <a:sym typeface="Arial"/>
              </a:endParaRPr>
            </a:p>
          </p:txBody>
        </p:sp>
      </p:grpSp>
      <p:grpSp>
        <p:nvGrpSpPr>
          <p:cNvPr id="100" name="Google Shape;100;p1"/>
          <p:cNvGrpSpPr/>
          <p:nvPr/>
        </p:nvGrpSpPr>
        <p:grpSpPr>
          <a:xfrm>
            <a:off x="6482780" y="16969234"/>
            <a:ext cx="2303930" cy="2630734"/>
            <a:chOff x="6482780" y="2408279"/>
            <a:chExt cx="2303930" cy="2630734"/>
          </a:xfrm>
        </p:grpSpPr>
        <p:sp>
          <p:nvSpPr>
            <p:cNvPr id="101" name="Google Shape;101;p1"/>
            <p:cNvSpPr/>
            <p:nvPr/>
          </p:nvSpPr>
          <p:spPr>
            <a:xfrm>
              <a:off x="6482780" y="2408279"/>
              <a:ext cx="2303930" cy="2630734"/>
            </a:xfrm>
            <a:prstGeom prst="roundRect">
              <a:avLst>
                <a:gd name="adj" fmla="val 11375"/>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p:nvPr/>
          </p:nvSpPr>
          <p:spPr>
            <a:xfrm>
              <a:off x="6762343" y="2615324"/>
              <a:ext cx="1744803" cy="1633759"/>
            </a:xfrm>
            <a:prstGeom prst="ellipse">
              <a:avLst/>
            </a:prstGeom>
            <a:blipFill rotWithShape="1">
              <a:blip r:embed="rId5">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3" name="Google Shape;103;p1"/>
            <p:cNvSpPr txBox="1"/>
            <p:nvPr/>
          </p:nvSpPr>
          <p:spPr>
            <a:xfrm>
              <a:off x="6913692" y="4249083"/>
              <a:ext cx="158439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b="1" i="0" u="none" strike="noStrike" cap="none">
                  <a:solidFill>
                    <a:schemeClr val="dk1"/>
                  </a:solidFill>
                  <a:latin typeface="Arial"/>
                  <a:ea typeface="Arial"/>
                  <a:cs typeface="Arial"/>
                  <a:sym typeface="Arial"/>
                </a:rPr>
                <a:t>Họ và tên</a:t>
              </a:r>
              <a:endParaRPr sz="1800" b="1" i="0" u="none" strike="noStrike" cap="none">
                <a:solidFill>
                  <a:schemeClr val="dk1"/>
                </a:solidFill>
                <a:latin typeface="Arial"/>
                <a:ea typeface="Arial"/>
                <a:cs typeface="Arial"/>
                <a:sym typeface="Arial"/>
              </a:endParaRPr>
            </a:p>
          </p:txBody>
        </p:sp>
        <p:sp>
          <p:nvSpPr>
            <p:cNvPr id="104" name="Google Shape;104;p1"/>
            <p:cNvSpPr txBox="1"/>
            <p:nvPr/>
          </p:nvSpPr>
          <p:spPr>
            <a:xfrm>
              <a:off x="7010608" y="4541226"/>
              <a:ext cx="14034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200" b="0" i="0" u="none" strike="noStrike" cap="none">
                  <a:solidFill>
                    <a:schemeClr val="dk1"/>
                  </a:solidFill>
                  <a:latin typeface="Arial"/>
                  <a:ea typeface="Arial"/>
                  <a:cs typeface="Arial"/>
                  <a:sym typeface="Arial"/>
                </a:rPr>
                <a:t>Mã Học Sinh </a:t>
              </a:r>
              <a:endParaRPr sz="1200" b="0" i="0" u="none" strike="noStrike" cap="none">
                <a:solidFill>
                  <a:schemeClr val="dk1"/>
                </a:solidFill>
                <a:latin typeface="Arial"/>
                <a:ea typeface="Arial"/>
                <a:cs typeface="Arial"/>
                <a:sym typeface="Arial"/>
              </a:endParaRPr>
            </a:p>
          </p:txBody>
        </p:sp>
      </p:grpSp>
      <p:grpSp>
        <p:nvGrpSpPr>
          <p:cNvPr id="105" name="Google Shape;105;p1"/>
          <p:cNvGrpSpPr/>
          <p:nvPr/>
        </p:nvGrpSpPr>
        <p:grpSpPr>
          <a:xfrm>
            <a:off x="9490482" y="19079391"/>
            <a:ext cx="2303930" cy="2630734"/>
            <a:chOff x="9490482" y="2408279"/>
            <a:chExt cx="2303930" cy="2630734"/>
          </a:xfrm>
        </p:grpSpPr>
        <p:sp>
          <p:nvSpPr>
            <p:cNvPr id="106" name="Google Shape;106;p1"/>
            <p:cNvSpPr/>
            <p:nvPr/>
          </p:nvSpPr>
          <p:spPr>
            <a:xfrm>
              <a:off x="9490482" y="2408279"/>
              <a:ext cx="2303930" cy="2630734"/>
            </a:xfrm>
            <a:prstGeom prst="roundRect">
              <a:avLst>
                <a:gd name="adj" fmla="val 11375"/>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
            <p:cNvSpPr/>
            <p:nvPr/>
          </p:nvSpPr>
          <p:spPr>
            <a:xfrm>
              <a:off x="9770045" y="2584673"/>
              <a:ext cx="1744803" cy="1633759"/>
            </a:xfrm>
            <a:prstGeom prst="ellipse">
              <a:avLst/>
            </a:prstGeom>
            <a:blipFill rotWithShape="1">
              <a:blip r:embed="rId6">
                <a:alphaModFix/>
              </a:blip>
              <a:stretch>
                <a:fillRect t="-3398" b="-3397"/>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latin typeface="Calibri"/>
                <a:ea typeface="Calibri"/>
                <a:cs typeface="Calibri"/>
                <a:sym typeface="Calibri"/>
              </a:endParaRPr>
            </a:p>
          </p:txBody>
        </p:sp>
        <p:sp>
          <p:nvSpPr>
            <p:cNvPr id="108" name="Google Shape;108;p1"/>
            <p:cNvSpPr txBox="1"/>
            <p:nvPr/>
          </p:nvSpPr>
          <p:spPr>
            <a:xfrm>
              <a:off x="9897138" y="4239891"/>
              <a:ext cx="158439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b="1" i="0" u="none" strike="noStrike" cap="none">
                  <a:solidFill>
                    <a:schemeClr val="dk1"/>
                  </a:solidFill>
                  <a:latin typeface="Arial"/>
                  <a:ea typeface="Arial"/>
                  <a:cs typeface="Arial"/>
                  <a:sym typeface="Arial"/>
                </a:rPr>
                <a:t>Họ và tên</a:t>
              </a:r>
              <a:endParaRPr sz="1800" b="1" i="0" u="none" strike="noStrike" cap="none">
                <a:solidFill>
                  <a:schemeClr val="dk1"/>
                </a:solidFill>
                <a:latin typeface="Arial"/>
                <a:ea typeface="Arial"/>
                <a:cs typeface="Arial"/>
                <a:sym typeface="Arial"/>
              </a:endParaRPr>
            </a:p>
          </p:txBody>
        </p:sp>
        <p:sp>
          <p:nvSpPr>
            <p:cNvPr id="109" name="Google Shape;109;p1"/>
            <p:cNvSpPr txBox="1"/>
            <p:nvPr/>
          </p:nvSpPr>
          <p:spPr>
            <a:xfrm>
              <a:off x="9994054" y="4532034"/>
              <a:ext cx="14034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200" b="0" i="0" u="none" strike="noStrike" cap="none">
                  <a:solidFill>
                    <a:schemeClr val="dk1"/>
                  </a:solidFill>
                  <a:latin typeface="Arial"/>
                  <a:ea typeface="Arial"/>
                  <a:cs typeface="Arial"/>
                  <a:sym typeface="Arial"/>
                </a:rPr>
                <a:t>Mã Học Sinh </a:t>
              </a:r>
              <a:endParaRPr sz="1200" b="0" i="0" u="none" strike="noStrike" cap="none">
                <a:solidFill>
                  <a:schemeClr val="dk1"/>
                </a:solidFill>
                <a:latin typeface="Arial"/>
                <a:ea typeface="Arial"/>
                <a:cs typeface="Arial"/>
                <a:sym typeface="Arial"/>
              </a:endParaRPr>
            </a:p>
          </p:txBody>
        </p:sp>
      </p:grpSp>
      <p:sp>
        <p:nvSpPr>
          <p:cNvPr id="110" name="Google Shape;110;p1"/>
          <p:cNvSpPr txBox="1"/>
          <p:nvPr/>
        </p:nvSpPr>
        <p:spPr>
          <a:xfrm>
            <a:off x="3026753" y="7940325"/>
            <a:ext cx="6138493"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4000" b="1" i="0" u="none" strike="noStrike" cap="none">
                <a:solidFill>
                  <a:srgbClr val="4C216D"/>
                </a:solidFill>
                <a:latin typeface="Arial"/>
                <a:ea typeface="Arial"/>
                <a:cs typeface="Arial"/>
                <a:sym typeface="Arial"/>
              </a:rPr>
              <a:t>Thành Viên Trong Nhóm</a:t>
            </a:r>
            <a:endParaRPr sz="4000" b="1" i="0" u="none" strike="noStrike" cap="none">
              <a:solidFill>
                <a:srgbClr val="4C216D"/>
              </a:solidFill>
              <a:latin typeface="Arial"/>
              <a:ea typeface="Arial"/>
              <a:cs typeface="Arial"/>
              <a:sym typeface="Arial"/>
            </a:endParaRPr>
          </a:p>
        </p:txBody>
      </p:sp>
      <p:sp>
        <p:nvSpPr>
          <p:cNvPr id="111" name="Google Shape;111;p1"/>
          <p:cNvSpPr txBox="1"/>
          <p:nvPr/>
        </p:nvSpPr>
        <p:spPr>
          <a:xfrm>
            <a:off x="4084532" y="2411146"/>
            <a:ext cx="37086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5000"/>
              <a:buFont typeface="Times New Roman"/>
              <a:buNone/>
            </a:pPr>
            <a:r>
              <a:rPr lang="vi-VN" sz="5000" b="1" i="0" u="none" strike="noStrike" cap="none">
                <a:solidFill>
                  <a:schemeClr val="dk1"/>
                </a:solidFill>
                <a:latin typeface="Times New Roman"/>
                <a:ea typeface="Times New Roman"/>
                <a:cs typeface="Times New Roman"/>
                <a:sym typeface="Times New Roman"/>
              </a:rPr>
              <a:t>CHƯƠNG 6</a:t>
            </a:r>
            <a:endParaRPr sz="5000" b="1" i="0" u="none" strike="noStrike" cap="none">
              <a:solidFill>
                <a:schemeClr val="dk1"/>
              </a:solidFill>
              <a:latin typeface="Times New Roman"/>
              <a:ea typeface="Times New Roman"/>
              <a:cs typeface="Times New Roman"/>
              <a:sym typeface="Times New Roman"/>
            </a:endParaRPr>
          </a:p>
        </p:txBody>
      </p:sp>
      <p:sp>
        <p:nvSpPr>
          <p:cNvPr id="112" name="Google Shape;112;p1"/>
          <p:cNvSpPr txBox="1"/>
          <p:nvPr/>
        </p:nvSpPr>
        <p:spPr>
          <a:xfrm>
            <a:off x="2940782" y="3319171"/>
            <a:ext cx="59961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1200"/>
              </a:spcBef>
              <a:spcAft>
                <a:spcPts val="1200"/>
              </a:spcAft>
              <a:buClr>
                <a:schemeClr val="dk1"/>
              </a:buClr>
              <a:buSzPts val="1100"/>
              <a:buFont typeface="Times New Roman"/>
              <a:buNone/>
            </a:pPr>
            <a:r>
              <a:rPr lang="vi-VN" sz="3000" b="0" i="0" u="none" strike="noStrike" cap="none">
                <a:solidFill>
                  <a:schemeClr val="dk1"/>
                </a:solidFill>
                <a:latin typeface="Times New Roman"/>
                <a:ea typeface="Times New Roman"/>
                <a:cs typeface="Times New Roman"/>
                <a:sym typeface="Times New Roman"/>
              </a:rPr>
              <a:t>QUẢN LÝ NHÂN SỰ CỦA DỰ ÁN </a:t>
            </a:r>
            <a:endParaRPr sz="3000" b="0" i="0" u="none" strike="noStrike" cap="none">
              <a:solidFill>
                <a:schemeClr val="dk1"/>
              </a:solidFill>
              <a:latin typeface="Times New Roman"/>
              <a:ea typeface="Times New Roman"/>
              <a:cs typeface="Times New Roman"/>
              <a:sym typeface="Times New Roman"/>
            </a:endParaRPr>
          </a:p>
        </p:txBody>
      </p:sp>
      <p:sp>
        <p:nvSpPr>
          <p:cNvPr id="113" name="Google Shape;113;p1"/>
          <p:cNvSpPr txBox="1"/>
          <p:nvPr/>
        </p:nvSpPr>
        <p:spPr>
          <a:xfrm>
            <a:off x="5003125" y="115150"/>
            <a:ext cx="5263200" cy="978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r>
              <a:rPr lang="vi-VN" sz="2400" b="0" i="0" u="none" strike="noStrike" cap="none">
                <a:solidFill>
                  <a:srgbClr val="171717"/>
                </a:solidFill>
                <a:latin typeface="Times New Roman"/>
                <a:ea typeface="Times New Roman"/>
                <a:cs typeface="Times New Roman"/>
                <a:sym typeface="Times New Roman"/>
              </a:rPr>
              <a:t>TRƯỜNG ĐẠI HỌC THỦ DẦU MỘT</a:t>
            </a:r>
            <a:endParaRPr sz="2400" b="0" i="0" u="none" strike="noStrike" cap="none">
              <a:solidFill>
                <a:srgbClr val="171717"/>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171717"/>
              </a:buClr>
              <a:buSzPts val="2400"/>
              <a:buFont typeface="Times New Roman"/>
              <a:buNone/>
            </a:pPr>
            <a:r>
              <a:rPr lang="vi-VN" sz="2400" b="0" i="0" u="none" strike="noStrike" cap="none">
                <a:solidFill>
                  <a:srgbClr val="171717"/>
                </a:solidFill>
                <a:latin typeface="Times New Roman"/>
                <a:ea typeface="Times New Roman"/>
                <a:cs typeface="Times New Roman"/>
                <a:sym typeface="Times New Roman"/>
              </a:rPr>
              <a:t>VIỆN KỸ THUẬT - CÔNG NGHỆ</a:t>
            </a:r>
            <a:endParaRPr sz="1800" b="0" i="0" u="none" strike="noStrike" cap="none">
              <a:solidFill>
                <a:schemeClr val="dk1"/>
              </a:solidFill>
              <a:latin typeface="Times New Roman"/>
              <a:ea typeface="Times New Roman"/>
              <a:cs typeface="Times New Roman"/>
              <a:sym typeface="Times New Roman"/>
            </a:endParaRPr>
          </a:p>
        </p:txBody>
      </p:sp>
      <p:pic>
        <p:nvPicPr>
          <p:cNvPr id="115" name="Google Shape;115;p1"/>
          <p:cNvPicPr preferRelativeResize="0"/>
          <p:nvPr/>
        </p:nvPicPr>
        <p:blipFill rotWithShape="1">
          <a:blip r:embed="rId7">
            <a:alphaModFix/>
          </a:blip>
          <a:srcRect/>
          <a:stretch/>
        </p:blipFill>
        <p:spPr>
          <a:xfrm>
            <a:off x="3289274" y="862"/>
            <a:ext cx="1806733" cy="1207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2"/>
          <p:cNvSpPr/>
          <p:nvPr/>
        </p:nvSpPr>
        <p:spPr>
          <a:xfrm>
            <a:off x="10125635" y="-2153078"/>
            <a:ext cx="4132800" cy="3841200"/>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14" name="Google Shape;414;p12"/>
          <p:cNvSpPr/>
          <p:nvPr/>
        </p:nvSpPr>
        <p:spPr>
          <a:xfrm>
            <a:off x="9520324" y="4895476"/>
            <a:ext cx="6102300" cy="556200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15" name="Google Shape;415;p12"/>
          <p:cNvSpPr/>
          <p:nvPr/>
        </p:nvSpPr>
        <p:spPr>
          <a:xfrm>
            <a:off x="-2177541" y="-2142710"/>
            <a:ext cx="4132800" cy="383070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16" name="Google Shape;416;p12"/>
          <p:cNvSpPr/>
          <p:nvPr/>
        </p:nvSpPr>
        <p:spPr>
          <a:xfrm>
            <a:off x="-7359493" y="876339"/>
            <a:ext cx="5032200" cy="1261800"/>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17" name="Google Shape;417;p12"/>
          <p:cNvSpPr/>
          <p:nvPr/>
        </p:nvSpPr>
        <p:spPr>
          <a:xfrm>
            <a:off x="-6987711" y="1108667"/>
            <a:ext cx="842700" cy="8100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18" name="Google Shape;418;p12"/>
          <p:cNvSpPr txBox="1"/>
          <p:nvPr/>
        </p:nvSpPr>
        <p:spPr>
          <a:xfrm>
            <a:off x="-5995136" y="1215474"/>
            <a:ext cx="2889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800"/>
              <a:buFont typeface="Arial"/>
              <a:buNone/>
            </a:pPr>
            <a:r>
              <a:rPr lang="vi-VN" sz="1800">
                <a:solidFill>
                  <a:schemeClr val="lt1"/>
                </a:solidFill>
                <a:latin typeface="Arial"/>
                <a:ea typeface="Arial"/>
                <a:cs typeface="Arial"/>
                <a:sym typeface="Arial"/>
              </a:rPr>
              <a:t>Nội dung 1</a:t>
            </a:r>
            <a:endParaRPr sz="1800">
              <a:solidFill>
                <a:schemeClr val="lt1"/>
              </a:solidFill>
              <a:latin typeface="Arial"/>
              <a:ea typeface="Arial"/>
              <a:cs typeface="Arial"/>
              <a:sym typeface="Arial"/>
            </a:endParaRPr>
          </a:p>
        </p:txBody>
      </p:sp>
      <p:sp>
        <p:nvSpPr>
          <p:cNvPr id="419" name="Google Shape;419;p12"/>
          <p:cNvSpPr/>
          <p:nvPr/>
        </p:nvSpPr>
        <p:spPr>
          <a:xfrm>
            <a:off x="-587399" y="-298175"/>
            <a:ext cx="7944300" cy="8289300"/>
          </a:xfrm>
          <a:prstGeom prst="roundRect">
            <a:avLst>
              <a:gd name="adj" fmla="val 12803"/>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20" name="Google Shape;420;p12"/>
          <p:cNvSpPr/>
          <p:nvPr/>
        </p:nvSpPr>
        <p:spPr>
          <a:xfrm>
            <a:off x="405567" y="263771"/>
            <a:ext cx="842700" cy="8100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3</a:t>
            </a:r>
            <a:endParaRPr sz="4000">
              <a:solidFill>
                <a:schemeClr val="dk1"/>
              </a:solidFill>
              <a:latin typeface="Calibri"/>
              <a:ea typeface="Calibri"/>
              <a:cs typeface="Calibri"/>
              <a:sym typeface="Calibri"/>
            </a:endParaRPr>
          </a:p>
        </p:txBody>
      </p:sp>
      <p:sp>
        <p:nvSpPr>
          <p:cNvPr id="421" name="Google Shape;421;p12"/>
          <p:cNvSpPr txBox="1"/>
          <p:nvPr/>
        </p:nvSpPr>
        <p:spPr>
          <a:xfrm>
            <a:off x="1467501" y="68475"/>
            <a:ext cx="55677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3600"/>
              <a:buFont typeface="Calibri"/>
              <a:buNone/>
            </a:pPr>
            <a:r>
              <a:rPr lang="vi-VN" sz="3600" b="1">
                <a:solidFill>
                  <a:schemeClr val="tx1">
                    <a:lumMod val="95000"/>
                    <a:lumOff val="5000"/>
                  </a:schemeClr>
                </a:solidFill>
                <a:latin typeface="Calibri"/>
                <a:ea typeface="Calibri"/>
                <a:cs typeface="Calibri"/>
                <a:sym typeface="Calibri"/>
              </a:rPr>
              <a:t>Giới thiệu các khái niệm về quản lý con người</a:t>
            </a:r>
            <a:endParaRPr sz="3600" b="1">
              <a:solidFill>
                <a:schemeClr val="tx1">
                  <a:lumMod val="95000"/>
                  <a:lumOff val="5000"/>
                </a:schemeClr>
              </a:solidFill>
              <a:sym typeface="Arial"/>
            </a:endParaRPr>
          </a:p>
        </p:txBody>
      </p:sp>
      <p:sp>
        <p:nvSpPr>
          <p:cNvPr id="422" name="Google Shape;422;p12"/>
          <p:cNvSpPr/>
          <p:nvPr/>
        </p:nvSpPr>
        <p:spPr>
          <a:xfrm>
            <a:off x="-7389697" y="5421857"/>
            <a:ext cx="5032200" cy="1261800"/>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23" name="Google Shape;423;p12"/>
          <p:cNvSpPr/>
          <p:nvPr/>
        </p:nvSpPr>
        <p:spPr>
          <a:xfrm>
            <a:off x="-7017915" y="5654185"/>
            <a:ext cx="842700" cy="8100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24" name="Google Shape;424;p12"/>
          <p:cNvSpPr txBox="1"/>
          <p:nvPr/>
        </p:nvSpPr>
        <p:spPr>
          <a:xfrm>
            <a:off x="-6025340" y="5760992"/>
            <a:ext cx="2889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800"/>
              <a:buFont typeface="Arial"/>
              <a:buNone/>
            </a:pPr>
            <a:r>
              <a:rPr lang="vi-VN" sz="1800">
                <a:solidFill>
                  <a:schemeClr val="lt1"/>
                </a:solidFill>
                <a:latin typeface="Arial"/>
                <a:ea typeface="Arial"/>
                <a:cs typeface="Arial"/>
                <a:sym typeface="Arial"/>
              </a:rPr>
              <a:t>Nội dung 4</a:t>
            </a:r>
            <a:endParaRPr sz="1800">
              <a:solidFill>
                <a:schemeClr val="lt1"/>
              </a:solidFill>
              <a:latin typeface="Arial"/>
              <a:ea typeface="Arial"/>
              <a:cs typeface="Arial"/>
              <a:sym typeface="Arial"/>
            </a:endParaRPr>
          </a:p>
        </p:txBody>
      </p:sp>
      <p:sp>
        <p:nvSpPr>
          <p:cNvPr id="425" name="Google Shape;425;p12"/>
          <p:cNvSpPr/>
          <p:nvPr/>
        </p:nvSpPr>
        <p:spPr>
          <a:xfrm>
            <a:off x="-7631392" y="2553396"/>
            <a:ext cx="5032200" cy="1261800"/>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26" name="Google Shape;426;p12"/>
          <p:cNvSpPr/>
          <p:nvPr/>
        </p:nvSpPr>
        <p:spPr>
          <a:xfrm>
            <a:off x="-7259610" y="2785724"/>
            <a:ext cx="842700" cy="8100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27" name="Google Shape;427;p12"/>
          <p:cNvSpPr txBox="1"/>
          <p:nvPr/>
        </p:nvSpPr>
        <p:spPr>
          <a:xfrm>
            <a:off x="-6267035" y="2930319"/>
            <a:ext cx="2889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800"/>
              <a:buFont typeface="Arial"/>
              <a:buNone/>
            </a:pPr>
            <a:r>
              <a:rPr lang="vi-VN" sz="1800">
                <a:solidFill>
                  <a:schemeClr val="lt1"/>
                </a:solidFill>
                <a:latin typeface="Arial"/>
                <a:ea typeface="Arial"/>
                <a:cs typeface="Arial"/>
                <a:sym typeface="Arial"/>
              </a:rPr>
              <a:t>Nội dung 2</a:t>
            </a:r>
            <a:endParaRPr sz="1800">
              <a:solidFill>
                <a:schemeClr val="lt1"/>
              </a:solidFill>
              <a:latin typeface="Arial"/>
              <a:ea typeface="Arial"/>
              <a:cs typeface="Arial"/>
              <a:sym typeface="Arial"/>
            </a:endParaRPr>
          </a:p>
        </p:txBody>
      </p:sp>
      <p:grpSp>
        <p:nvGrpSpPr>
          <p:cNvPr id="428" name="Google Shape;428;p12"/>
          <p:cNvGrpSpPr/>
          <p:nvPr/>
        </p:nvGrpSpPr>
        <p:grpSpPr>
          <a:xfrm>
            <a:off x="8096018" y="2050006"/>
            <a:ext cx="3556999" cy="3131096"/>
            <a:chOff x="6566533" y="199767"/>
            <a:chExt cx="2538900" cy="2993400"/>
          </a:xfrm>
        </p:grpSpPr>
        <p:sp>
          <p:nvSpPr>
            <p:cNvPr id="429" name="Google Shape;429;p12"/>
            <p:cNvSpPr/>
            <p:nvPr/>
          </p:nvSpPr>
          <p:spPr>
            <a:xfrm>
              <a:off x="6566533" y="199767"/>
              <a:ext cx="2538900" cy="2993400"/>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30" name="Google Shape;430;p12"/>
            <p:cNvSpPr/>
            <p:nvPr/>
          </p:nvSpPr>
          <p:spPr>
            <a:xfrm>
              <a:off x="6720134" y="413933"/>
              <a:ext cx="2231700" cy="2548500"/>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sp>
        <p:nvSpPr>
          <p:cNvPr id="431" name="Google Shape;431;p12"/>
          <p:cNvSpPr/>
          <p:nvPr/>
        </p:nvSpPr>
        <p:spPr>
          <a:xfrm>
            <a:off x="154044" y="1341175"/>
            <a:ext cx="7057254" cy="5737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32" name="Google Shape;432;p12"/>
          <p:cNvSpPr txBox="1"/>
          <p:nvPr/>
        </p:nvSpPr>
        <p:spPr>
          <a:xfrm>
            <a:off x="167585" y="1383325"/>
            <a:ext cx="7057254" cy="492412"/>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000"/>
              <a:buFont typeface="Arial"/>
              <a:buNone/>
            </a:pPr>
            <a:r>
              <a:rPr lang="vi-VN" sz="2000" b="1">
                <a:solidFill>
                  <a:schemeClr val="dk1"/>
                </a:solidFill>
                <a:latin typeface="Arial"/>
                <a:ea typeface="Arial"/>
                <a:cs typeface="Arial"/>
                <a:sym typeface="Arial"/>
              </a:rPr>
              <a:t>3.2. Vai trò của người quản lý trong quản lý con người</a:t>
            </a:r>
            <a:endParaRPr sz="2000" b="1">
              <a:solidFill>
                <a:schemeClr val="dk1"/>
              </a:solidFill>
              <a:latin typeface="Arial"/>
              <a:ea typeface="Arial"/>
              <a:cs typeface="Arial"/>
              <a:sym typeface="Arial"/>
            </a:endParaRPr>
          </a:p>
        </p:txBody>
      </p:sp>
      <p:sp>
        <p:nvSpPr>
          <p:cNvPr id="433" name="Google Shape;433;p12"/>
          <p:cNvSpPr txBox="1"/>
          <p:nvPr/>
        </p:nvSpPr>
        <p:spPr>
          <a:xfrm>
            <a:off x="168563" y="1812100"/>
            <a:ext cx="7042735" cy="203129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2000"/>
              <a:buFont typeface="Arial"/>
              <a:buNone/>
            </a:pPr>
            <a:r>
              <a:rPr lang="vi-VN" sz="2000">
                <a:solidFill>
                  <a:schemeClr val="dk1"/>
                </a:solidFill>
                <a:latin typeface="Arial"/>
                <a:ea typeface="Arial"/>
                <a:cs typeface="Arial"/>
                <a:sym typeface="Arial"/>
              </a:rPr>
              <a:t>Vai trò cụ thể của người quản lý trong quản lý con người là:</a:t>
            </a:r>
            <a:endParaRPr sz="2000">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None/>
            </a:pPr>
            <a:r>
              <a:rPr lang="vi-VN" sz="2000">
                <a:solidFill>
                  <a:schemeClr val="dk1"/>
                </a:solidFill>
                <a:latin typeface="Arial"/>
                <a:ea typeface="Arial"/>
                <a:cs typeface="Arial"/>
                <a:sym typeface="Arial"/>
              </a:rPr>
              <a:t> - Tạo ra sự thống nhất giữa các bộ phận trong công ty, tạo ra môi trường làm việc cạnh tranh để mang lại kết quả làm việc tốt nhất.</a:t>
            </a:r>
            <a:endParaRPr sz="2000">
              <a:solidFill>
                <a:schemeClr val="dk1"/>
              </a:solidFill>
              <a:latin typeface="Arial"/>
              <a:ea typeface="Arial"/>
              <a:cs typeface="Arial"/>
              <a:sym typeface="Arial"/>
            </a:endParaRPr>
          </a:p>
        </p:txBody>
      </p:sp>
      <p:pic>
        <p:nvPicPr>
          <p:cNvPr id="434" name="Google Shape;434;p12" descr="Make your company SHINE with young talent! | UNICEF Thailand"/>
          <p:cNvPicPr preferRelativeResize="0"/>
          <p:nvPr/>
        </p:nvPicPr>
        <p:blipFill rotWithShape="1">
          <a:blip r:embed="rId3">
            <a:alphaModFix/>
          </a:blip>
          <a:srcRect/>
          <a:stretch/>
        </p:blipFill>
        <p:spPr>
          <a:xfrm>
            <a:off x="8295256" y="2244078"/>
            <a:ext cx="3191025" cy="2709325"/>
          </a:xfrm>
          <a:prstGeom prst="rect">
            <a:avLst/>
          </a:prstGeom>
          <a:noFill/>
          <a:ln>
            <a:noFill/>
          </a:ln>
        </p:spPr>
      </p:pic>
      <p:pic>
        <p:nvPicPr>
          <p:cNvPr id="435" name="Google Shape;435;p12" descr="Thúc đẩy động lực của nhân viên | L&amp;A"/>
          <p:cNvPicPr preferRelativeResize="0"/>
          <p:nvPr/>
        </p:nvPicPr>
        <p:blipFill rotWithShape="1">
          <a:blip r:embed="rId4">
            <a:alphaModFix/>
          </a:blip>
          <a:srcRect/>
          <a:stretch/>
        </p:blipFill>
        <p:spPr>
          <a:xfrm>
            <a:off x="8288592" y="2245393"/>
            <a:ext cx="3197689" cy="2709325"/>
          </a:xfrm>
          <a:prstGeom prst="rect">
            <a:avLst/>
          </a:prstGeom>
          <a:noFill/>
          <a:ln>
            <a:noFill/>
          </a:ln>
        </p:spPr>
      </p:pic>
      <p:sp>
        <p:nvSpPr>
          <p:cNvPr id="436" name="Google Shape;436;p12"/>
          <p:cNvSpPr txBox="1"/>
          <p:nvPr/>
        </p:nvSpPr>
        <p:spPr>
          <a:xfrm>
            <a:off x="167584" y="3652027"/>
            <a:ext cx="7042735" cy="110796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2000"/>
              <a:buFont typeface="Arial"/>
              <a:buNone/>
            </a:pPr>
            <a:r>
              <a:rPr lang="vi-VN" sz="2000">
                <a:solidFill>
                  <a:schemeClr val="dk1"/>
                </a:solidFill>
                <a:latin typeface="Arial"/>
                <a:ea typeface="Arial"/>
                <a:cs typeface="Arial"/>
                <a:sym typeface="Arial"/>
              </a:rPr>
              <a:t>- Định hướng sự phát triển của tổ chức dựa trên cơ sở xác định mục tiêu chung của tổ chức.</a:t>
            </a:r>
            <a:endParaRPr/>
          </a:p>
        </p:txBody>
      </p:sp>
      <p:sp>
        <p:nvSpPr>
          <p:cNvPr id="437" name="Google Shape;437;p12"/>
          <p:cNvSpPr txBox="1"/>
          <p:nvPr/>
        </p:nvSpPr>
        <p:spPr>
          <a:xfrm>
            <a:off x="167584" y="4608652"/>
            <a:ext cx="7042735" cy="156963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2000"/>
              <a:buFont typeface="Arial"/>
              <a:buNone/>
            </a:pPr>
            <a:r>
              <a:rPr lang="vi-VN" sz="2000">
                <a:solidFill>
                  <a:schemeClr val="dk1"/>
                </a:solidFill>
                <a:latin typeface="Arial"/>
                <a:ea typeface="Arial"/>
                <a:cs typeface="Arial"/>
                <a:sym typeface="Arial"/>
              </a:rPr>
              <a:t> - Điều phối, phối hợp các hoạt động của con người trong doanh nghiệp, tối ưu thời gian và nâng cao hiệu quả làm việc.</a:t>
            </a:r>
            <a:endParaRPr sz="2000">
              <a:solidFill>
                <a:schemeClr val="dk1"/>
              </a:solidFill>
              <a:highlight>
                <a:schemeClr val="lt2"/>
              </a:highlight>
              <a:latin typeface="Arial"/>
              <a:ea typeface="Arial"/>
              <a:cs typeface="Arial"/>
              <a:sym typeface="Arial"/>
            </a:endParaRPr>
          </a:p>
        </p:txBody>
      </p:sp>
      <p:pic>
        <p:nvPicPr>
          <p:cNvPr id="438" name="Google Shape;438;p12" descr="Điều phối là gì? Và công việc của một nhân viên điều phối"/>
          <p:cNvPicPr preferRelativeResize="0"/>
          <p:nvPr/>
        </p:nvPicPr>
        <p:blipFill rotWithShape="1">
          <a:blip r:embed="rId5">
            <a:alphaModFix/>
          </a:blip>
          <a:srcRect/>
          <a:stretch/>
        </p:blipFill>
        <p:spPr>
          <a:xfrm>
            <a:off x="8289571" y="2213113"/>
            <a:ext cx="3197689" cy="28302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500"/>
                                        <p:tgtEl>
                                          <p:spTgt spid="4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6"/>
                                        </p:tgtEl>
                                        <p:attrNameLst>
                                          <p:attrName>style.visibility</p:attrName>
                                        </p:attrNameLst>
                                      </p:cBhvr>
                                      <p:to>
                                        <p:strVal val="visible"/>
                                      </p:to>
                                    </p:set>
                                    <p:animEffect transition="in" filter="fade">
                                      <p:cBhvr>
                                        <p:cTn id="12" dur="500"/>
                                        <p:tgtEl>
                                          <p:spTgt spid="436"/>
                                        </p:tgtEl>
                                      </p:cBhvr>
                                    </p:animEffect>
                                  </p:childTnLst>
                                </p:cTn>
                              </p:par>
                              <p:par>
                                <p:cTn id="13" presetID="10" presetClass="entr" presetSubtype="0" fill="hold" nodeType="withEffect">
                                  <p:stCondLst>
                                    <p:cond delay="0"/>
                                  </p:stCondLst>
                                  <p:childTnLst>
                                    <p:set>
                                      <p:cBhvr>
                                        <p:cTn id="14" dur="1" fill="hold">
                                          <p:stCondLst>
                                            <p:cond delay="0"/>
                                          </p:stCondLst>
                                        </p:cTn>
                                        <p:tgtEl>
                                          <p:spTgt spid="435"/>
                                        </p:tgtEl>
                                        <p:attrNameLst>
                                          <p:attrName>style.visibility</p:attrName>
                                        </p:attrNameLst>
                                      </p:cBhvr>
                                      <p:to>
                                        <p:strVal val="visible"/>
                                      </p:to>
                                    </p:set>
                                    <p:animEffect transition="in" filter="fade">
                                      <p:cBhvr>
                                        <p:cTn id="15" dur="500"/>
                                        <p:tgtEl>
                                          <p:spTgt spid="4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7"/>
                                        </p:tgtEl>
                                        <p:attrNameLst>
                                          <p:attrName>style.visibility</p:attrName>
                                        </p:attrNameLst>
                                      </p:cBhvr>
                                      <p:to>
                                        <p:strVal val="visible"/>
                                      </p:to>
                                    </p:set>
                                    <p:animEffect transition="in" filter="fade">
                                      <p:cBhvr>
                                        <p:cTn id="20" dur="500"/>
                                        <p:tgtEl>
                                          <p:spTgt spid="437"/>
                                        </p:tgtEl>
                                      </p:cBhvr>
                                    </p:animEffect>
                                  </p:childTnLst>
                                </p:cTn>
                              </p:par>
                              <p:par>
                                <p:cTn id="21" presetID="10" presetClass="entr" presetSubtype="0" fill="hold" nodeType="withEffect">
                                  <p:stCondLst>
                                    <p:cond delay="0"/>
                                  </p:stCondLst>
                                  <p:childTnLst>
                                    <p:set>
                                      <p:cBhvr>
                                        <p:cTn id="22" dur="1" fill="hold">
                                          <p:stCondLst>
                                            <p:cond delay="0"/>
                                          </p:stCondLst>
                                        </p:cTn>
                                        <p:tgtEl>
                                          <p:spTgt spid="438"/>
                                        </p:tgtEl>
                                        <p:attrNameLst>
                                          <p:attrName>style.visibility</p:attrName>
                                        </p:attrNameLst>
                                      </p:cBhvr>
                                      <p:to>
                                        <p:strVal val="visible"/>
                                      </p:to>
                                    </p:set>
                                    <p:animEffect transition="in" filter="fade">
                                      <p:cBhvr>
                                        <p:cTn id="23" dur="5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13"/>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5" name="Google Shape;445;p13"/>
          <p:cNvSpPr/>
          <p:nvPr/>
        </p:nvSpPr>
        <p:spPr>
          <a:xfrm>
            <a:off x="9520324" y="4895476"/>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13"/>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7" name="Google Shape;447;p13"/>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8" name="Google Shape;448;p13"/>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9" name="Google Shape;449;p13"/>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450" name="Google Shape;450;p13"/>
          <p:cNvSpPr/>
          <p:nvPr/>
        </p:nvSpPr>
        <p:spPr>
          <a:xfrm>
            <a:off x="-587406" y="-298174"/>
            <a:ext cx="7959926" cy="8289235"/>
          </a:xfrm>
          <a:prstGeom prst="roundRect">
            <a:avLst>
              <a:gd name="adj" fmla="val 12803"/>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13"/>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2" name="Google Shape;452;p13"/>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3" name="Google Shape;453;p13"/>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454" name="Google Shape;454;p13"/>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5" name="Google Shape;455;p13"/>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6" name="Google Shape;456;p13"/>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457" name="Google Shape;457;p13"/>
          <p:cNvSpPr/>
          <p:nvPr/>
        </p:nvSpPr>
        <p:spPr>
          <a:xfrm>
            <a:off x="405567" y="263771"/>
            <a:ext cx="842700" cy="8100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3</a:t>
            </a:r>
            <a:endParaRPr sz="4000">
              <a:solidFill>
                <a:schemeClr val="dk1"/>
              </a:solidFill>
              <a:latin typeface="Calibri"/>
              <a:ea typeface="Calibri"/>
              <a:cs typeface="Calibri"/>
              <a:sym typeface="Calibri"/>
            </a:endParaRPr>
          </a:p>
        </p:txBody>
      </p:sp>
      <p:sp>
        <p:nvSpPr>
          <p:cNvPr id="458" name="Google Shape;458;p13"/>
          <p:cNvSpPr txBox="1"/>
          <p:nvPr/>
        </p:nvSpPr>
        <p:spPr>
          <a:xfrm>
            <a:off x="1467501" y="68475"/>
            <a:ext cx="55677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3600"/>
              <a:buFont typeface="Calibri"/>
              <a:buNone/>
            </a:pPr>
            <a:r>
              <a:rPr lang="vi-VN" sz="3600" b="1">
                <a:solidFill>
                  <a:schemeClr val="tx1">
                    <a:lumMod val="95000"/>
                    <a:lumOff val="5000"/>
                  </a:schemeClr>
                </a:solidFill>
                <a:latin typeface="Calibri"/>
                <a:ea typeface="Calibri"/>
                <a:cs typeface="Calibri"/>
                <a:sym typeface="Calibri"/>
              </a:rPr>
              <a:t>Giới thiệu các khái niệm về quản lý con người</a:t>
            </a:r>
            <a:endParaRPr sz="3600" b="1">
              <a:solidFill>
                <a:schemeClr val="tx1">
                  <a:lumMod val="95000"/>
                  <a:lumOff val="5000"/>
                </a:schemeClr>
              </a:solidFill>
              <a:sym typeface="Arial"/>
            </a:endParaRPr>
          </a:p>
        </p:txBody>
      </p:sp>
      <p:sp>
        <p:nvSpPr>
          <p:cNvPr id="459" name="Google Shape;459;p13"/>
          <p:cNvSpPr/>
          <p:nvPr/>
        </p:nvSpPr>
        <p:spPr>
          <a:xfrm>
            <a:off x="267050" y="1341175"/>
            <a:ext cx="6603900" cy="295787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60" name="Google Shape;460;p13"/>
          <p:cNvSpPr txBox="1"/>
          <p:nvPr/>
        </p:nvSpPr>
        <p:spPr>
          <a:xfrm>
            <a:off x="596850" y="1611925"/>
            <a:ext cx="6179700" cy="4926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000"/>
              <a:buFont typeface="Arial"/>
              <a:buNone/>
            </a:pPr>
            <a:r>
              <a:rPr lang="vi-VN" sz="2000" b="1">
                <a:solidFill>
                  <a:schemeClr val="dk1"/>
                </a:solidFill>
                <a:latin typeface="Arial"/>
                <a:ea typeface="Arial"/>
                <a:cs typeface="Arial"/>
                <a:sym typeface="Arial"/>
              </a:rPr>
              <a:t>3.3. Nguyên tắc trong quản lý con người</a:t>
            </a:r>
            <a:endParaRPr sz="2000" b="1">
              <a:solidFill>
                <a:schemeClr val="dk1"/>
              </a:solidFill>
              <a:latin typeface="Arial"/>
              <a:ea typeface="Arial"/>
              <a:cs typeface="Arial"/>
              <a:sym typeface="Arial"/>
            </a:endParaRPr>
          </a:p>
        </p:txBody>
      </p:sp>
      <p:sp>
        <p:nvSpPr>
          <p:cNvPr id="461" name="Google Shape;461;p13"/>
          <p:cNvSpPr txBox="1"/>
          <p:nvPr/>
        </p:nvSpPr>
        <p:spPr>
          <a:xfrm>
            <a:off x="692750" y="2100840"/>
            <a:ext cx="5567700" cy="538579"/>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Tạo sự tự hào công việc cho nhân viên</a:t>
            </a:r>
            <a:endParaRPr sz="2000">
              <a:solidFill>
                <a:schemeClr val="dk1"/>
              </a:solidFill>
              <a:latin typeface="Arial"/>
              <a:ea typeface="Arial"/>
              <a:cs typeface="Arial"/>
              <a:sym typeface="Arial"/>
            </a:endParaRPr>
          </a:p>
        </p:txBody>
      </p:sp>
      <p:sp>
        <p:nvSpPr>
          <p:cNvPr id="462" name="Google Shape;462;p13"/>
          <p:cNvSpPr txBox="1"/>
          <p:nvPr/>
        </p:nvSpPr>
        <p:spPr>
          <a:xfrm>
            <a:off x="692750" y="2689937"/>
            <a:ext cx="5567700" cy="538579"/>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Không gò bó, gây sức ép với nhân viên</a:t>
            </a:r>
            <a:endParaRPr sz="2000">
              <a:solidFill>
                <a:schemeClr val="dk1"/>
              </a:solidFill>
              <a:latin typeface="Arial"/>
              <a:ea typeface="Arial"/>
              <a:cs typeface="Arial"/>
              <a:sym typeface="Arial"/>
            </a:endParaRPr>
          </a:p>
        </p:txBody>
      </p:sp>
      <p:sp>
        <p:nvSpPr>
          <p:cNvPr id="463" name="Google Shape;463;p13"/>
          <p:cNvSpPr txBox="1"/>
          <p:nvPr/>
        </p:nvSpPr>
        <p:spPr>
          <a:xfrm>
            <a:off x="692750" y="3246990"/>
            <a:ext cx="5567700" cy="892522"/>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Tạo môi trường làm việc thân thiện, tạo điều kiện thuận lợi khi làm việc</a:t>
            </a:r>
            <a:endParaRPr sz="2000">
              <a:solidFill>
                <a:schemeClr val="dk1"/>
              </a:solidFill>
              <a:latin typeface="Arial"/>
              <a:ea typeface="Arial"/>
              <a:cs typeface="Arial"/>
              <a:sym typeface="Arial"/>
            </a:endParaRPr>
          </a:p>
        </p:txBody>
      </p:sp>
      <p:grpSp>
        <p:nvGrpSpPr>
          <p:cNvPr id="464" name="Google Shape;464;p13"/>
          <p:cNvGrpSpPr/>
          <p:nvPr/>
        </p:nvGrpSpPr>
        <p:grpSpPr>
          <a:xfrm>
            <a:off x="7742655" y="199775"/>
            <a:ext cx="3188097" cy="2993400"/>
            <a:chOff x="6566533" y="199767"/>
            <a:chExt cx="2538900" cy="2993400"/>
          </a:xfrm>
        </p:grpSpPr>
        <p:sp>
          <p:nvSpPr>
            <p:cNvPr id="465" name="Google Shape;465;p13"/>
            <p:cNvSpPr/>
            <p:nvPr/>
          </p:nvSpPr>
          <p:spPr>
            <a:xfrm>
              <a:off x="6566533" y="199767"/>
              <a:ext cx="2538900" cy="2993400"/>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66" name="Google Shape;466;p13"/>
            <p:cNvSpPr/>
            <p:nvPr/>
          </p:nvSpPr>
          <p:spPr>
            <a:xfrm>
              <a:off x="6720134" y="413933"/>
              <a:ext cx="2231700" cy="2548500"/>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sp>
        <p:nvSpPr>
          <p:cNvPr id="467" name="Google Shape;467;p13"/>
          <p:cNvSpPr/>
          <p:nvPr/>
        </p:nvSpPr>
        <p:spPr>
          <a:xfrm>
            <a:off x="8861630" y="3419813"/>
            <a:ext cx="162300" cy="2938800"/>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68" name="Google Shape;468;p13"/>
          <p:cNvSpPr/>
          <p:nvPr/>
        </p:nvSpPr>
        <p:spPr>
          <a:xfrm>
            <a:off x="7705985" y="3672810"/>
            <a:ext cx="7068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nvGrpSpPr>
          <p:cNvPr id="469" name="Google Shape;469;p13"/>
          <p:cNvGrpSpPr/>
          <p:nvPr/>
        </p:nvGrpSpPr>
        <p:grpSpPr>
          <a:xfrm>
            <a:off x="9117759" y="3672811"/>
            <a:ext cx="2889169" cy="2070834"/>
            <a:chOff x="8567069" y="3382479"/>
            <a:chExt cx="3291000" cy="2993400"/>
          </a:xfrm>
        </p:grpSpPr>
        <p:sp>
          <p:nvSpPr>
            <p:cNvPr id="470" name="Google Shape;470;p13"/>
            <p:cNvSpPr/>
            <p:nvPr/>
          </p:nvSpPr>
          <p:spPr>
            <a:xfrm>
              <a:off x="8567069" y="3382479"/>
              <a:ext cx="3291000" cy="2993400"/>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71" name="Google Shape;471;p13"/>
            <p:cNvSpPr/>
            <p:nvPr/>
          </p:nvSpPr>
          <p:spPr>
            <a:xfrm>
              <a:off x="8683374" y="3621279"/>
              <a:ext cx="3021300" cy="2548500"/>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sp>
        <p:nvSpPr>
          <p:cNvPr id="472" name="Google Shape;472;p13"/>
          <p:cNvSpPr/>
          <p:nvPr/>
        </p:nvSpPr>
        <p:spPr>
          <a:xfrm>
            <a:off x="7750731" y="4566378"/>
            <a:ext cx="8970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73" name="Google Shape;473;p13"/>
          <p:cNvSpPr/>
          <p:nvPr/>
        </p:nvSpPr>
        <p:spPr>
          <a:xfrm>
            <a:off x="7519738" y="5570475"/>
            <a:ext cx="7068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pic>
        <p:nvPicPr>
          <p:cNvPr id="474" name="Google Shape;474;p13"/>
          <p:cNvPicPr preferRelativeResize="0"/>
          <p:nvPr/>
        </p:nvPicPr>
        <p:blipFill rotWithShape="1">
          <a:blip r:embed="rId3">
            <a:alphaModFix/>
          </a:blip>
          <a:srcRect/>
          <a:stretch/>
        </p:blipFill>
        <p:spPr>
          <a:xfrm>
            <a:off x="9209900" y="3884550"/>
            <a:ext cx="2705100" cy="1685925"/>
          </a:xfrm>
          <a:prstGeom prst="rect">
            <a:avLst/>
          </a:prstGeom>
          <a:noFill/>
          <a:ln w="28575" cap="flat" cmpd="sng">
            <a:solidFill>
              <a:schemeClr val="dk1"/>
            </a:solidFill>
            <a:prstDash val="solid"/>
            <a:miter lim="8000"/>
            <a:headEnd type="none" w="sm" len="sm"/>
            <a:tailEnd type="none" w="sm" len="sm"/>
          </a:ln>
        </p:spPr>
      </p:pic>
      <p:pic>
        <p:nvPicPr>
          <p:cNvPr id="475" name="Google Shape;475;p13"/>
          <p:cNvPicPr preferRelativeResize="0"/>
          <p:nvPr/>
        </p:nvPicPr>
        <p:blipFill rotWithShape="1">
          <a:blip r:embed="rId4">
            <a:alphaModFix/>
          </a:blip>
          <a:srcRect/>
          <a:stretch/>
        </p:blipFill>
        <p:spPr>
          <a:xfrm>
            <a:off x="7975750" y="435725"/>
            <a:ext cx="2728025" cy="249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14"/>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2" name="Google Shape;482;p14"/>
          <p:cNvSpPr/>
          <p:nvPr/>
        </p:nvSpPr>
        <p:spPr>
          <a:xfrm>
            <a:off x="9520324" y="4895476"/>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3" name="Google Shape;483;p14"/>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4" name="Google Shape;484;p14"/>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5" name="Google Shape;485;p14"/>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6" name="Google Shape;486;p14"/>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487" name="Google Shape;487;p14"/>
          <p:cNvSpPr/>
          <p:nvPr/>
        </p:nvSpPr>
        <p:spPr>
          <a:xfrm>
            <a:off x="-587406" y="-298174"/>
            <a:ext cx="7959926" cy="8289235"/>
          </a:xfrm>
          <a:prstGeom prst="roundRect">
            <a:avLst>
              <a:gd name="adj" fmla="val 12803"/>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8" name="Google Shape;488;p14"/>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9" name="Google Shape;489;p14"/>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0" name="Google Shape;490;p14"/>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491" name="Google Shape;491;p14"/>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2" name="Google Shape;492;p14"/>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3" name="Google Shape;493;p14"/>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494" name="Google Shape;494;p14"/>
          <p:cNvSpPr/>
          <p:nvPr/>
        </p:nvSpPr>
        <p:spPr>
          <a:xfrm>
            <a:off x="405567" y="263771"/>
            <a:ext cx="842700" cy="8100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3</a:t>
            </a:r>
            <a:endParaRPr sz="4000">
              <a:solidFill>
                <a:schemeClr val="dk1"/>
              </a:solidFill>
              <a:latin typeface="Calibri"/>
              <a:ea typeface="Calibri"/>
              <a:cs typeface="Calibri"/>
              <a:sym typeface="Calibri"/>
            </a:endParaRPr>
          </a:p>
        </p:txBody>
      </p:sp>
      <p:sp>
        <p:nvSpPr>
          <p:cNvPr id="495" name="Google Shape;495;p14"/>
          <p:cNvSpPr txBox="1"/>
          <p:nvPr/>
        </p:nvSpPr>
        <p:spPr>
          <a:xfrm>
            <a:off x="1467501" y="68475"/>
            <a:ext cx="55677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3600"/>
              <a:buFont typeface="Calibri"/>
              <a:buNone/>
            </a:pPr>
            <a:r>
              <a:rPr lang="vi-VN" sz="3600" b="1">
                <a:solidFill>
                  <a:schemeClr val="tx1">
                    <a:lumMod val="95000"/>
                    <a:lumOff val="5000"/>
                  </a:schemeClr>
                </a:solidFill>
                <a:latin typeface="Calibri"/>
                <a:ea typeface="Calibri"/>
                <a:cs typeface="Calibri"/>
                <a:sym typeface="Calibri"/>
              </a:rPr>
              <a:t>Giới thiệu các khái niệm về quản lý con người</a:t>
            </a:r>
            <a:endParaRPr sz="3600" b="1">
              <a:solidFill>
                <a:schemeClr val="tx1">
                  <a:lumMod val="95000"/>
                  <a:lumOff val="5000"/>
                </a:schemeClr>
              </a:solidFill>
              <a:sym typeface="Arial"/>
            </a:endParaRPr>
          </a:p>
        </p:txBody>
      </p:sp>
      <p:sp>
        <p:nvSpPr>
          <p:cNvPr id="496" name="Google Shape;496;p14"/>
          <p:cNvSpPr/>
          <p:nvPr/>
        </p:nvSpPr>
        <p:spPr>
          <a:xfrm>
            <a:off x="267050" y="1341175"/>
            <a:ext cx="6603900" cy="254337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Arial"/>
              <a:ea typeface="Arial"/>
              <a:cs typeface="Arial"/>
              <a:sym typeface="Arial"/>
            </a:endParaRPr>
          </a:p>
        </p:txBody>
      </p:sp>
      <p:grpSp>
        <p:nvGrpSpPr>
          <p:cNvPr id="497" name="Google Shape;497;p14"/>
          <p:cNvGrpSpPr/>
          <p:nvPr/>
        </p:nvGrpSpPr>
        <p:grpSpPr>
          <a:xfrm>
            <a:off x="7742655" y="199775"/>
            <a:ext cx="3188097" cy="2993400"/>
            <a:chOff x="6566533" y="199767"/>
            <a:chExt cx="2538900" cy="2993400"/>
          </a:xfrm>
        </p:grpSpPr>
        <p:sp>
          <p:nvSpPr>
            <p:cNvPr id="498" name="Google Shape;498;p14"/>
            <p:cNvSpPr/>
            <p:nvPr/>
          </p:nvSpPr>
          <p:spPr>
            <a:xfrm>
              <a:off x="6566533" y="199767"/>
              <a:ext cx="2538900" cy="2993400"/>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99" name="Google Shape;499;p14"/>
            <p:cNvSpPr/>
            <p:nvPr/>
          </p:nvSpPr>
          <p:spPr>
            <a:xfrm>
              <a:off x="6720134" y="413933"/>
              <a:ext cx="2231700" cy="2548500"/>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sp>
        <p:nvSpPr>
          <p:cNvPr id="500" name="Google Shape;500;p14"/>
          <p:cNvSpPr/>
          <p:nvPr/>
        </p:nvSpPr>
        <p:spPr>
          <a:xfrm>
            <a:off x="8861630" y="3419813"/>
            <a:ext cx="162300" cy="2938800"/>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501" name="Google Shape;501;p14"/>
          <p:cNvSpPr/>
          <p:nvPr/>
        </p:nvSpPr>
        <p:spPr>
          <a:xfrm>
            <a:off x="7705985" y="3672810"/>
            <a:ext cx="7068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nvGrpSpPr>
          <p:cNvPr id="502" name="Google Shape;502;p14"/>
          <p:cNvGrpSpPr/>
          <p:nvPr/>
        </p:nvGrpSpPr>
        <p:grpSpPr>
          <a:xfrm>
            <a:off x="9117759" y="3672811"/>
            <a:ext cx="2889169" cy="2070834"/>
            <a:chOff x="8567069" y="3382479"/>
            <a:chExt cx="3291000" cy="2993400"/>
          </a:xfrm>
        </p:grpSpPr>
        <p:sp>
          <p:nvSpPr>
            <p:cNvPr id="503" name="Google Shape;503;p14"/>
            <p:cNvSpPr/>
            <p:nvPr/>
          </p:nvSpPr>
          <p:spPr>
            <a:xfrm>
              <a:off x="8567069" y="3382479"/>
              <a:ext cx="3291000" cy="2993400"/>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504" name="Google Shape;504;p14"/>
            <p:cNvSpPr/>
            <p:nvPr/>
          </p:nvSpPr>
          <p:spPr>
            <a:xfrm>
              <a:off x="8683374" y="3621279"/>
              <a:ext cx="3021300" cy="2548500"/>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sp>
        <p:nvSpPr>
          <p:cNvPr id="505" name="Google Shape;505;p14"/>
          <p:cNvSpPr/>
          <p:nvPr/>
        </p:nvSpPr>
        <p:spPr>
          <a:xfrm>
            <a:off x="7750731" y="4566378"/>
            <a:ext cx="8970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506" name="Google Shape;506;p14"/>
          <p:cNvSpPr/>
          <p:nvPr/>
        </p:nvSpPr>
        <p:spPr>
          <a:xfrm>
            <a:off x="7519738" y="5570475"/>
            <a:ext cx="7068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507" name="Google Shape;507;p14"/>
          <p:cNvSpPr txBox="1"/>
          <p:nvPr/>
        </p:nvSpPr>
        <p:spPr>
          <a:xfrm>
            <a:off x="444450" y="1459525"/>
            <a:ext cx="6179700" cy="4926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000"/>
              <a:buFont typeface="Arial"/>
              <a:buNone/>
            </a:pPr>
            <a:r>
              <a:rPr lang="vi-VN" sz="2000" b="1">
                <a:solidFill>
                  <a:schemeClr val="dk1"/>
                </a:solidFill>
                <a:latin typeface="Arial"/>
                <a:ea typeface="Arial"/>
                <a:cs typeface="Arial"/>
                <a:sym typeface="Arial"/>
              </a:rPr>
              <a:t>3.4. Những kỹ năng cần có của người quản lý</a:t>
            </a:r>
            <a:endParaRPr sz="2000" b="1">
              <a:solidFill>
                <a:schemeClr val="dk1"/>
              </a:solidFill>
              <a:latin typeface="Arial"/>
              <a:ea typeface="Arial"/>
              <a:cs typeface="Arial"/>
              <a:sym typeface="Arial"/>
            </a:endParaRPr>
          </a:p>
        </p:txBody>
      </p:sp>
      <p:sp>
        <p:nvSpPr>
          <p:cNvPr id="508" name="Google Shape;508;p14"/>
          <p:cNvSpPr txBox="1"/>
          <p:nvPr/>
        </p:nvSpPr>
        <p:spPr>
          <a:xfrm>
            <a:off x="692750" y="2032600"/>
            <a:ext cx="5567700" cy="538579"/>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Kỹ năng quản lý</a:t>
            </a:r>
            <a:endParaRPr sz="2000">
              <a:solidFill>
                <a:schemeClr val="dk1"/>
              </a:solidFill>
              <a:latin typeface="Arial"/>
              <a:ea typeface="Arial"/>
              <a:cs typeface="Arial"/>
              <a:sym typeface="Arial"/>
            </a:endParaRPr>
          </a:p>
        </p:txBody>
      </p:sp>
      <p:sp>
        <p:nvSpPr>
          <p:cNvPr id="509" name="Google Shape;509;p14"/>
          <p:cNvSpPr txBox="1"/>
          <p:nvPr/>
        </p:nvSpPr>
        <p:spPr>
          <a:xfrm>
            <a:off x="692750" y="2605675"/>
            <a:ext cx="5567700" cy="538579"/>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Kỹ năng lãnh đạo</a:t>
            </a:r>
            <a:endParaRPr sz="2000">
              <a:solidFill>
                <a:schemeClr val="dk1"/>
              </a:solidFill>
              <a:latin typeface="Arial"/>
              <a:ea typeface="Arial"/>
              <a:cs typeface="Arial"/>
              <a:sym typeface="Arial"/>
            </a:endParaRPr>
          </a:p>
        </p:txBody>
      </p:sp>
      <p:sp>
        <p:nvSpPr>
          <p:cNvPr id="510" name="Google Shape;510;p14"/>
          <p:cNvSpPr txBox="1"/>
          <p:nvPr/>
        </p:nvSpPr>
        <p:spPr>
          <a:xfrm>
            <a:off x="692750" y="3178750"/>
            <a:ext cx="5567700" cy="538579"/>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Ứng xử và giao tiếp</a:t>
            </a:r>
            <a:endParaRPr sz="2000">
              <a:solidFill>
                <a:schemeClr val="dk1"/>
              </a:solidFill>
              <a:latin typeface="Arial"/>
              <a:ea typeface="Arial"/>
              <a:cs typeface="Arial"/>
              <a:sym typeface="Arial"/>
            </a:endParaRPr>
          </a:p>
        </p:txBody>
      </p:sp>
      <p:pic>
        <p:nvPicPr>
          <p:cNvPr id="511" name="Google Shape;511;p14" descr="Quản hạt là gì ? Khái niệm quản hạt được hiểu như thế nào ?"/>
          <p:cNvPicPr preferRelativeResize="0"/>
          <p:nvPr/>
        </p:nvPicPr>
        <p:blipFill rotWithShape="1">
          <a:blip r:embed="rId3">
            <a:alphaModFix/>
          </a:blip>
          <a:srcRect/>
          <a:stretch/>
        </p:blipFill>
        <p:spPr>
          <a:xfrm>
            <a:off x="7891219" y="350554"/>
            <a:ext cx="2873955" cy="2639183"/>
          </a:xfrm>
          <a:prstGeom prst="rect">
            <a:avLst/>
          </a:prstGeom>
          <a:noFill/>
          <a:ln>
            <a:noFill/>
          </a:ln>
        </p:spPr>
      </p:pic>
      <p:pic>
        <p:nvPicPr>
          <p:cNvPr id="512" name="Google Shape;512;p14" descr="Những tố chất và kỹ năng cần có của nhà lãnh đạo"/>
          <p:cNvPicPr preferRelativeResize="0"/>
          <p:nvPr/>
        </p:nvPicPr>
        <p:blipFill rotWithShape="1">
          <a:blip r:embed="rId4">
            <a:alphaModFix/>
          </a:blip>
          <a:srcRect/>
          <a:stretch/>
        </p:blipFill>
        <p:spPr>
          <a:xfrm>
            <a:off x="9206215" y="3797069"/>
            <a:ext cx="2716765" cy="18161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516"/>
        <p:cNvGrpSpPr/>
        <p:nvPr/>
      </p:nvGrpSpPr>
      <p:grpSpPr>
        <a:xfrm>
          <a:off x="0" y="0"/>
          <a:ext cx="0" cy="0"/>
          <a:chOff x="0" y="0"/>
          <a:chExt cx="0" cy="0"/>
        </a:xfrm>
      </p:grpSpPr>
      <p:sp>
        <p:nvSpPr>
          <p:cNvPr id="517" name="Google Shape;517;p15"/>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8" name="Google Shape;518;p15"/>
          <p:cNvSpPr/>
          <p:nvPr/>
        </p:nvSpPr>
        <p:spPr>
          <a:xfrm>
            <a:off x="9818498" y="3543754"/>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9" name="Google Shape;519;p15"/>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0" name="Google Shape;520;p15"/>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1" name="Google Shape;521;p15"/>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2" name="Google Shape;522;p15"/>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523" name="Google Shape;523;p15"/>
          <p:cNvSpPr/>
          <p:nvPr/>
        </p:nvSpPr>
        <p:spPr>
          <a:xfrm>
            <a:off x="-7700002"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4" name="Google Shape;524;p15"/>
          <p:cNvSpPr/>
          <p:nvPr/>
        </p:nvSpPr>
        <p:spPr>
          <a:xfrm>
            <a:off x="-7328220"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5" name="Google Shape;525;p15"/>
          <p:cNvSpPr txBox="1"/>
          <p:nvPr/>
        </p:nvSpPr>
        <p:spPr>
          <a:xfrm>
            <a:off x="-6335645"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526" name="Google Shape;526;p15"/>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7" name="Google Shape;527;p15"/>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15"/>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grpSp>
        <p:nvGrpSpPr>
          <p:cNvPr id="529" name="Google Shape;529;p15"/>
          <p:cNvGrpSpPr/>
          <p:nvPr/>
        </p:nvGrpSpPr>
        <p:grpSpPr>
          <a:xfrm>
            <a:off x="6566533" y="-16324978"/>
            <a:ext cx="2538972" cy="2993321"/>
            <a:chOff x="6566533" y="199767"/>
            <a:chExt cx="2538972" cy="2993321"/>
          </a:xfrm>
        </p:grpSpPr>
        <p:sp>
          <p:nvSpPr>
            <p:cNvPr id="530" name="Google Shape;530;p15"/>
            <p:cNvSpPr/>
            <p:nvPr/>
          </p:nvSpPr>
          <p:spPr>
            <a:xfrm>
              <a:off x="6566533" y="199767"/>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1" name="Google Shape;531;p15"/>
            <p:cNvSpPr/>
            <p:nvPr/>
          </p:nvSpPr>
          <p:spPr>
            <a:xfrm>
              <a:off x="6720134" y="413933"/>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532" name="Google Shape;532;p15"/>
          <p:cNvGrpSpPr/>
          <p:nvPr/>
        </p:nvGrpSpPr>
        <p:grpSpPr>
          <a:xfrm>
            <a:off x="9319258" y="-4513044"/>
            <a:ext cx="2538972" cy="2993321"/>
            <a:chOff x="9319258" y="3382473"/>
            <a:chExt cx="2538972" cy="2993321"/>
          </a:xfrm>
        </p:grpSpPr>
        <p:sp>
          <p:nvSpPr>
            <p:cNvPr id="533" name="Google Shape;533;p15"/>
            <p:cNvSpPr/>
            <p:nvPr/>
          </p:nvSpPr>
          <p:spPr>
            <a:xfrm>
              <a:off x="9319258" y="3382473"/>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4" name="Google Shape;534;p15"/>
            <p:cNvSpPr/>
            <p:nvPr/>
          </p:nvSpPr>
          <p:spPr>
            <a:xfrm>
              <a:off x="9472859" y="3621289"/>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5" name="Google Shape;535;p15"/>
          <p:cNvSpPr/>
          <p:nvPr/>
        </p:nvSpPr>
        <p:spPr>
          <a:xfrm>
            <a:off x="8943317" y="-9064522"/>
            <a:ext cx="162188" cy="2938931"/>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6" name="Google Shape;536;p15"/>
          <p:cNvSpPr/>
          <p:nvPr/>
        </p:nvSpPr>
        <p:spPr>
          <a:xfrm>
            <a:off x="9259106" y="-14662131"/>
            <a:ext cx="162188" cy="2938931"/>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7" name="Google Shape;537;p15"/>
          <p:cNvSpPr/>
          <p:nvPr/>
        </p:nvSpPr>
        <p:spPr>
          <a:xfrm>
            <a:off x="6624308" y="-10741918"/>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15"/>
          <p:cNvSpPr/>
          <p:nvPr/>
        </p:nvSpPr>
        <p:spPr>
          <a:xfrm>
            <a:off x="7832419" y="-4937690"/>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9" name="Google Shape;539;p15"/>
          <p:cNvSpPr/>
          <p:nvPr/>
        </p:nvSpPr>
        <p:spPr>
          <a:xfrm>
            <a:off x="6387988" y="-7286384"/>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0" name="Google Shape;540;p15"/>
          <p:cNvSpPr/>
          <p:nvPr/>
        </p:nvSpPr>
        <p:spPr>
          <a:xfrm>
            <a:off x="9527388" y="-13556539"/>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1" name="Google Shape;541;p15"/>
          <p:cNvSpPr/>
          <p:nvPr/>
        </p:nvSpPr>
        <p:spPr>
          <a:xfrm>
            <a:off x="11217865" y="-7520105"/>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2" name="Google Shape;542;p15"/>
          <p:cNvSpPr/>
          <p:nvPr/>
        </p:nvSpPr>
        <p:spPr>
          <a:xfrm>
            <a:off x="9851330" y="-11502456"/>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3" name="Google Shape;543;p15"/>
          <p:cNvSpPr/>
          <p:nvPr/>
        </p:nvSpPr>
        <p:spPr>
          <a:xfrm>
            <a:off x="3518233" y="2843442"/>
            <a:ext cx="5414348" cy="801687"/>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4" name="Google Shape;544;p15"/>
          <p:cNvSpPr/>
          <p:nvPr/>
        </p:nvSpPr>
        <p:spPr>
          <a:xfrm>
            <a:off x="3518598" y="2835025"/>
            <a:ext cx="859273"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a:solidFill>
                  <a:schemeClr val="dk1"/>
                </a:solidFill>
                <a:latin typeface="Calibri"/>
                <a:ea typeface="Calibri"/>
                <a:cs typeface="Calibri"/>
                <a:sym typeface="Calibri"/>
              </a:rPr>
              <a:t>4</a:t>
            </a:r>
            <a:endParaRPr b="1"/>
          </a:p>
        </p:txBody>
      </p:sp>
      <p:sp>
        <p:nvSpPr>
          <p:cNvPr id="545" name="Google Shape;545;p15"/>
          <p:cNvSpPr txBox="1"/>
          <p:nvPr/>
        </p:nvSpPr>
        <p:spPr>
          <a:xfrm>
            <a:off x="4477165" y="3016959"/>
            <a:ext cx="4013170"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b="1">
                <a:solidFill>
                  <a:schemeClr val="tx1">
                    <a:lumMod val="95000"/>
                    <a:lumOff val="5000"/>
                  </a:schemeClr>
                </a:solidFill>
                <a:latin typeface="Arial"/>
                <a:ea typeface="Arial"/>
                <a:cs typeface="Arial"/>
                <a:sym typeface="Arial"/>
              </a:rPr>
              <a:t>Các quá trình quản lý nhân sự</a:t>
            </a:r>
            <a:endParaRPr sz="2000" b="1">
              <a:solidFill>
                <a:schemeClr val="tx1">
                  <a:lumMod val="95000"/>
                  <a:lumOff val="5000"/>
                </a:schemeClr>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549"/>
        <p:cNvGrpSpPr/>
        <p:nvPr/>
      </p:nvGrpSpPr>
      <p:grpSpPr>
        <a:xfrm>
          <a:off x="0" y="0"/>
          <a:ext cx="0" cy="0"/>
          <a:chOff x="0" y="0"/>
          <a:chExt cx="0" cy="0"/>
        </a:xfrm>
      </p:grpSpPr>
      <p:sp>
        <p:nvSpPr>
          <p:cNvPr id="550" name="Google Shape;550;p16"/>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1" name="Google Shape;551;p16"/>
          <p:cNvSpPr/>
          <p:nvPr/>
        </p:nvSpPr>
        <p:spPr>
          <a:xfrm>
            <a:off x="9818498" y="3543754"/>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2" name="Google Shape;552;p16"/>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3" name="Google Shape;553;p16"/>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4" name="Google Shape;554;p16"/>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5" name="Google Shape;555;p16"/>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556" name="Google Shape;556;p16"/>
          <p:cNvSpPr/>
          <p:nvPr/>
        </p:nvSpPr>
        <p:spPr>
          <a:xfrm>
            <a:off x="-7700002"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7" name="Google Shape;557;p16"/>
          <p:cNvSpPr/>
          <p:nvPr/>
        </p:nvSpPr>
        <p:spPr>
          <a:xfrm>
            <a:off x="-7328220"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8" name="Google Shape;558;p16"/>
          <p:cNvSpPr txBox="1"/>
          <p:nvPr/>
        </p:nvSpPr>
        <p:spPr>
          <a:xfrm>
            <a:off x="-6335645"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559" name="Google Shape;559;p16"/>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0" name="Google Shape;560;p16"/>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1" name="Google Shape;561;p16"/>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grpSp>
        <p:nvGrpSpPr>
          <p:cNvPr id="562" name="Google Shape;562;p16"/>
          <p:cNvGrpSpPr/>
          <p:nvPr/>
        </p:nvGrpSpPr>
        <p:grpSpPr>
          <a:xfrm>
            <a:off x="5064536" y="8680424"/>
            <a:ext cx="7172090" cy="2960985"/>
            <a:chOff x="5064536" y="194792"/>
            <a:chExt cx="7172090" cy="2960985"/>
          </a:xfrm>
        </p:grpSpPr>
        <p:sp>
          <p:nvSpPr>
            <p:cNvPr id="563" name="Google Shape;563;p16"/>
            <p:cNvSpPr/>
            <p:nvPr/>
          </p:nvSpPr>
          <p:spPr>
            <a:xfrm>
              <a:off x="5848449" y="761730"/>
              <a:ext cx="5762230" cy="2394047"/>
            </a:xfrm>
            <a:prstGeom prst="roundRect">
              <a:avLst>
                <a:gd name="adj" fmla="val 10057"/>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4" name="Google Shape;564;p16"/>
            <p:cNvSpPr txBox="1"/>
            <p:nvPr/>
          </p:nvSpPr>
          <p:spPr>
            <a:xfrm>
              <a:off x="6948563" y="194792"/>
              <a:ext cx="5288063"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000" b="1">
                  <a:solidFill>
                    <a:srgbClr val="7E3BFF"/>
                  </a:solidFill>
                  <a:latin typeface="Arial"/>
                  <a:ea typeface="Arial"/>
                  <a:cs typeface="Arial"/>
                  <a:sym typeface="Arial"/>
                </a:rPr>
                <a:t>Nội dung ý 4</a:t>
              </a:r>
              <a:endParaRPr sz="6000" b="1">
                <a:solidFill>
                  <a:srgbClr val="7E3BFF"/>
                </a:solidFill>
                <a:latin typeface="Arial"/>
                <a:ea typeface="Arial"/>
                <a:cs typeface="Arial"/>
                <a:sym typeface="Arial"/>
              </a:endParaRPr>
            </a:p>
          </p:txBody>
        </p:sp>
        <p:sp>
          <p:nvSpPr>
            <p:cNvPr id="565" name="Google Shape;565;p16"/>
            <p:cNvSpPr txBox="1"/>
            <p:nvPr/>
          </p:nvSpPr>
          <p:spPr>
            <a:xfrm>
              <a:off x="5064536" y="279431"/>
              <a:ext cx="1629500"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1500">
                  <a:solidFill>
                    <a:schemeClr val="dk1"/>
                  </a:solidFill>
                  <a:latin typeface="Calibri"/>
                  <a:ea typeface="Calibri"/>
                  <a:cs typeface="Calibri"/>
                  <a:sym typeface="Calibri"/>
                </a:rPr>
                <a:t>😡</a:t>
              </a:r>
              <a:endParaRPr sz="11500">
                <a:solidFill>
                  <a:schemeClr val="dk1"/>
                </a:solidFill>
                <a:latin typeface="Calibri"/>
                <a:ea typeface="Calibri"/>
                <a:cs typeface="Calibri"/>
                <a:sym typeface="Calibri"/>
              </a:endParaRPr>
            </a:p>
          </p:txBody>
        </p:sp>
      </p:grpSp>
      <p:grpSp>
        <p:nvGrpSpPr>
          <p:cNvPr id="566" name="Google Shape;566;p16"/>
          <p:cNvGrpSpPr/>
          <p:nvPr/>
        </p:nvGrpSpPr>
        <p:grpSpPr>
          <a:xfrm>
            <a:off x="4035553" y="15582422"/>
            <a:ext cx="7601360" cy="3089496"/>
            <a:chOff x="4035553" y="3608526"/>
            <a:chExt cx="7601360" cy="3089496"/>
          </a:xfrm>
        </p:grpSpPr>
        <p:sp>
          <p:nvSpPr>
            <p:cNvPr id="567" name="Google Shape;567;p16"/>
            <p:cNvSpPr/>
            <p:nvPr/>
          </p:nvSpPr>
          <p:spPr>
            <a:xfrm>
              <a:off x="5282401" y="4484496"/>
              <a:ext cx="5935463" cy="2213526"/>
            </a:xfrm>
            <a:prstGeom prst="roundRect">
              <a:avLst>
                <a:gd name="adj" fmla="val 10057"/>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8" name="Google Shape;568;p16"/>
            <p:cNvSpPr txBox="1"/>
            <p:nvPr/>
          </p:nvSpPr>
          <p:spPr>
            <a:xfrm>
              <a:off x="6348850" y="3842006"/>
              <a:ext cx="5288063"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000" b="1">
                  <a:solidFill>
                    <a:srgbClr val="7E3BFF"/>
                  </a:solidFill>
                  <a:latin typeface="Arial"/>
                  <a:ea typeface="Arial"/>
                  <a:cs typeface="Arial"/>
                  <a:sym typeface="Arial"/>
                </a:rPr>
                <a:t>Nội dung ý 4</a:t>
              </a:r>
              <a:endParaRPr sz="6000" b="1">
                <a:solidFill>
                  <a:srgbClr val="7E3BFF"/>
                </a:solidFill>
                <a:latin typeface="Arial"/>
                <a:ea typeface="Arial"/>
                <a:cs typeface="Arial"/>
                <a:sym typeface="Arial"/>
              </a:endParaRPr>
            </a:p>
          </p:txBody>
        </p:sp>
        <p:sp>
          <p:nvSpPr>
            <p:cNvPr id="569" name="Google Shape;569;p16"/>
            <p:cNvSpPr txBox="1"/>
            <p:nvPr/>
          </p:nvSpPr>
          <p:spPr>
            <a:xfrm>
              <a:off x="4035553" y="3608526"/>
              <a:ext cx="1655598" cy="22159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3800">
                  <a:solidFill>
                    <a:schemeClr val="dk1"/>
                  </a:solidFill>
                  <a:latin typeface="Calibri"/>
                  <a:ea typeface="Calibri"/>
                  <a:cs typeface="Calibri"/>
                  <a:sym typeface="Calibri"/>
                </a:rPr>
                <a:t>😣</a:t>
              </a:r>
              <a:endParaRPr sz="13800">
                <a:solidFill>
                  <a:schemeClr val="dk1"/>
                </a:solidFill>
                <a:latin typeface="Calibri"/>
                <a:ea typeface="Calibri"/>
                <a:cs typeface="Calibri"/>
                <a:sym typeface="Calibri"/>
              </a:endParaRPr>
            </a:p>
          </p:txBody>
        </p:sp>
      </p:grpSp>
      <p:sp>
        <p:nvSpPr>
          <p:cNvPr id="570" name="Google Shape;570;p16"/>
          <p:cNvSpPr/>
          <p:nvPr/>
        </p:nvSpPr>
        <p:spPr>
          <a:xfrm>
            <a:off x="3518233" y="2843442"/>
            <a:ext cx="5414348" cy="801687"/>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1" name="Google Shape;571;p16"/>
          <p:cNvSpPr/>
          <p:nvPr/>
        </p:nvSpPr>
        <p:spPr>
          <a:xfrm>
            <a:off x="3518598" y="2835025"/>
            <a:ext cx="859273"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a:solidFill>
                  <a:schemeClr val="dk1"/>
                </a:solidFill>
                <a:latin typeface="Calibri"/>
                <a:ea typeface="Calibri"/>
                <a:cs typeface="Calibri"/>
                <a:sym typeface="Calibri"/>
              </a:rPr>
              <a:t>4</a:t>
            </a:r>
            <a:endParaRPr b="1"/>
          </a:p>
        </p:txBody>
      </p:sp>
      <p:sp>
        <p:nvSpPr>
          <p:cNvPr id="572" name="Google Shape;572;p16"/>
          <p:cNvSpPr txBox="1"/>
          <p:nvPr/>
        </p:nvSpPr>
        <p:spPr>
          <a:xfrm>
            <a:off x="4477165" y="3061170"/>
            <a:ext cx="4013170"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b="1">
                <a:solidFill>
                  <a:schemeClr val="tx1">
                    <a:lumMod val="95000"/>
                    <a:lumOff val="5000"/>
                  </a:schemeClr>
                </a:solidFill>
                <a:latin typeface="Arial"/>
                <a:ea typeface="Arial"/>
                <a:cs typeface="Arial"/>
                <a:sym typeface="Arial"/>
              </a:rPr>
              <a:t>Các quá trình quản lý nhân sự</a:t>
            </a:r>
            <a:endParaRPr sz="2000" b="1">
              <a:solidFill>
                <a:schemeClr val="tx1">
                  <a:lumMod val="95000"/>
                  <a:lumOff val="5000"/>
                </a:schemeClr>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17"/>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9" name="Google Shape;579;p17"/>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0" name="Google Shape;580;p17"/>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1" name="Google Shape;581;p17"/>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2" name="Google Shape;582;p17"/>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3" name="Google Shape;583;p17"/>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4" name="Google Shape;584;p17"/>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585" name="Google Shape;585;p17"/>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6" name="Google Shape;586;p17"/>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7" name="Google Shape;587;p17"/>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588" name="Google Shape;588;p17"/>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9" name="Google Shape;589;p17"/>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0" name="Google Shape;590;p17"/>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591" name="Google Shape;591;p17"/>
          <p:cNvSpPr/>
          <p:nvPr/>
        </p:nvSpPr>
        <p:spPr>
          <a:xfrm>
            <a:off x="2474346"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92" name="Google Shape;592;p17"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593" name="Google Shape;593;p17"/>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594" name="Google Shape;594;p17"/>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595" name="Google Shape;595;p17"/>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596" name="Google Shape;596;p17"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597" name="Google Shape;597;p17"/>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598" name="Google Shape;598;p17"/>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599" name="Google Shape;599;p17"/>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600" name="Google Shape;600;p17"/>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601" name="Google Shape;601;p17"/>
          <p:cNvSpPr txBox="1"/>
          <p:nvPr/>
        </p:nvSpPr>
        <p:spPr>
          <a:xfrm>
            <a:off x="2951440" y="1977019"/>
            <a:ext cx="8239200" cy="249296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Kế hoạch phát triển nguồn nhân sự (Human resource development plan)</a:t>
            </a:r>
            <a:endParaRPr sz="2000">
              <a:solidFill>
                <a:schemeClr val="dk1"/>
              </a:solidFill>
              <a:latin typeface="Arial"/>
              <a:ea typeface="Arial"/>
              <a:cs typeface="Arial"/>
              <a:sym typeface="Arial"/>
            </a:endParaRPr>
          </a:p>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Thành lập nhóm dự án (Acquire Project Team)</a:t>
            </a:r>
            <a:endParaRPr sz="2000">
              <a:solidFill>
                <a:schemeClr val="dk1"/>
              </a:solidFill>
              <a:latin typeface="Arial"/>
              <a:ea typeface="Arial"/>
              <a:cs typeface="Arial"/>
              <a:sym typeface="Arial"/>
            </a:endParaRPr>
          </a:p>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Phát triển nhóm dự án (Develop Project Team)</a:t>
            </a:r>
            <a:endParaRPr sz="2000">
              <a:solidFill>
                <a:schemeClr val="dk1"/>
              </a:solidFill>
              <a:latin typeface="Arial"/>
              <a:ea typeface="Arial"/>
              <a:cs typeface="Arial"/>
              <a:sym typeface="Arial"/>
            </a:endParaRPr>
          </a:p>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Quản lý nhóm dự án (Manage Project Team)</a:t>
            </a:r>
            <a:endParaRPr sz="20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8"/>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8" name="Google Shape;608;p18"/>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9" name="Google Shape;609;p18"/>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0" name="Google Shape;610;p18"/>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1" name="Google Shape;611;p18"/>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2" name="Google Shape;612;p18"/>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3" name="Google Shape;613;p18"/>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614" name="Google Shape;614;p18"/>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5" name="Google Shape;615;p18"/>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6" name="Google Shape;616;p18"/>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617" name="Google Shape;617;p18"/>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8" name="Google Shape;618;p18"/>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9" name="Google Shape;619;p18"/>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620" name="Google Shape;620;p18"/>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21" name="Google Shape;621;p18"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622" name="Google Shape;622;p18"/>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623" name="Google Shape;623;p18"/>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624" name="Google Shape;624;p18"/>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625" name="Google Shape;625;p18"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626" name="Google Shape;626;p18"/>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627" name="Google Shape;627;p18"/>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628" name="Google Shape;628;p18"/>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629" name="Google Shape;629;p18"/>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630" name="Google Shape;630;p18"/>
          <p:cNvSpPr txBox="1"/>
          <p:nvPr/>
        </p:nvSpPr>
        <p:spPr>
          <a:xfrm>
            <a:off x="2951440" y="1527078"/>
            <a:ext cx="7498846"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4.1 Kế hoạch phát triển nguồn nhân sự</a:t>
            </a:r>
            <a:endParaRPr sz="2400" b="1">
              <a:solidFill>
                <a:schemeClr val="dk1"/>
              </a:solidFill>
              <a:latin typeface="Arial"/>
              <a:ea typeface="Arial"/>
              <a:cs typeface="Arial"/>
              <a:sym typeface="Arial"/>
            </a:endParaRPr>
          </a:p>
        </p:txBody>
      </p:sp>
      <p:sp>
        <p:nvSpPr>
          <p:cNvPr id="631" name="Google Shape;631;p18"/>
          <p:cNvSpPr txBox="1"/>
          <p:nvPr/>
        </p:nvSpPr>
        <p:spPr>
          <a:xfrm>
            <a:off x="2965954" y="1948082"/>
            <a:ext cx="8239200" cy="2954625"/>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Xác định vai trò và tài liệu của dự án, những trách nhiệm và kỹ năng cần thiết, xây dựng kế hoạch quản lý nhân sự, vai trò có thể giao cho từng người hoặc cho từng nhóm</a:t>
            </a:r>
            <a:endParaRPr sz="2000">
              <a:solidFill>
                <a:schemeClr val="dk1"/>
              </a:solidFill>
              <a:latin typeface="Arial"/>
              <a:ea typeface="Arial"/>
              <a:cs typeface="Arial"/>
              <a:sym typeface="Arial"/>
            </a:endParaRPr>
          </a:p>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Xác định nhu cầu nhân sự cho dự án.</a:t>
            </a:r>
            <a:endParaRPr sz="2000">
              <a:solidFill>
                <a:schemeClr val="dk1"/>
              </a:solidFill>
              <a:latin typeface="Arial"/>
              <a:ea typeface="Arial"/>
              <a:cs typeface="Arial"/>
              <a:sym typeface="Arial"/>
            </a:endParaRPr>
          </a:p>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Xác định nhu cầu đào tạo</a:t>
            </a:r>
            <a:endParaRPr sz="2000">
              <a:solidFill>
                <a:schemeClr val="dk1"/>
              </a:solidFill>
              <a:latin typeface="Arial"/>
              <a:ea typeface="Arial"/>
              <a:cs typeface="Arial"/>
              <a:sym typeface="Arial"/>
            </a:endParaRPr>
          </a:p>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Xác định các yếu tố môi trường</a:t>
            </a:r>
            <a:endParaRPr sz="20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19"/>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8" name="Google Shape;638;p19"/>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9" name="Google Shape;639;p19"/>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Google Shape;640;p19"/>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1" name="Google Shape;641;p19"/>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2" name="Google Shape;642;p19"/>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3" name="Google Shape;643;p19"/>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644" name="Google Shape;644;p19"/>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5" name="Google Shape;645;p19"/>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6" name="Google Shape;646;p19"/>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647" name="Google Shape;647;p19"/>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8" name="Google Shape;648;p19"/>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9" name="Google Shape;649;p19"/>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650" name="Google Shape;650;p19"/>
          <p:cNvSpPr/>
          <p:nvPr/>
        </p:nvSpPr>
        <p:spPr>
          <a:xfrm>
            <a:off x="2474293" y="1327790"/>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51" name="Google Shape;651;p19"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652" name="Google Shape;652;p19"/>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653" name="Google Shape;653;p19"/>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654" name="Google Shape;654;p19"/>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655" name="Google Shape;655;p19"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656" name="Google Shape;656;p19"/>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657" name="Google Shape;657;p19"/>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658" name="Google Shape;658;p19"/>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659" name="Google Shape;659;p19"/>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660" name="Google Shape;660;p19"/>
          <p:cNvSpPr txBox="1"/>
          <p:nvPr/>
        </p:nvSpPr>
        <p:spPr>
          <a:xfrm>
            <a:off x="3024010" y="2482038"/>
            <a:ext cx="8239200" cy="1569630"/>
          </a:xfrm>
          <a:prstGeom prst="rect">
            <a:avLst/>
          </a:prstGeom>
          <a:noFill/>
          <a:ln>
            <a:noFill/>
          </a:ln>
        </p:spPr>
        <p:txBody>
          <a:bodyPr spcFirstLastPara="1" wrap="square" lIns="91425" tIns="91425" rIns="91425" bIns="91425" anchor="t" anchorCtr="0">
            <a:spAutoFit/>
          </a:bodyPr>
          <a:lstStyle/>
          <a:p>
            <a:pPr marL="457200" marR="0" lvl="0" indent="-355600" algn="just" rtl="0">
              <a:lnSpc>
                <a:spcPct val="150000"/>
              </a:lnSpc>
              <a:spcBef>
                <a:spcPts val="0"/>
              </a:spcBef>
              <a:spcAft>
                <a:spcPts val="0"/>
              </a:spcAft>
              <a:buClr>
                <a:schemeClr val="dk1"/>
              </a:buClr>
              <a:buSzPts val="2000"/>
              <a:buFont typeface="Times New Roman"/>
              <a:buChar char="❖"/>
            </a:pPr>
            <a:r>
              <a:rPr lang="vi-VN" sz="2000" b="1">
                <a:solidFill>
                  <a:schemeClr val="dk1"/>
                </a:solidFill>
                <a:latin typeface="Arial"/>
                <a:ea typeface="Arial"/>
                <a:cs typeface="Arial"/>
                <a:sym typeface="Arial"/>
              </a:rPr>
              <a:t>Sơ đồ tổ chức và mô tả chức vụ</a:t>
            </a:r>
            <a:r>
              <a:rPr lang="vi-VN" sz="2000">
                <a:solidFill>
                  <a:schemeClr val="dk1"/>
                </a:solidFill>
                <a:latin typeface="Arial"/>
                <a:ea typeface="Arial"/>
                <a:cs typeface="Arial"/>
                <a:sym typeface="Arial"/>
              </a:rPr>
              <a:t> (Organization Charts and Position Description): Có 3 cách để mô tả vai trò và trách nhiệm của thành viên trong nhóm: Phân cấp, ma trận và văn bản.</a:t>
            </a:r>
            <a:endParaRPr/>
          </a:p>
        </p:txBody>
      </p:sp>
      <p:sp>
        <p:nvSpPr>
          <p:cNvPr id="661" name="Google Shape;661;p19"/>
          <p:cNvSpPr txBox="1"/>
          <p:nvPr/>
        </p:nvSpPr>
        <p:spPr>
          <a:xfrm>
            <a:off x="3009496" y="1978953"/>
            <a:ext cx="8181144" cy="544952"/>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EF6C00"/>
              </a:buClr>
              <a:buSzPts val="2200"/>
              <a:buFont typeface="Arial"/>
              <a:buNone/>
            </a:pPr>
            <a:r>
              <a:rPr lang="vi-VN" sz="2200" b="1">
                <a:solidFill>
                  <a:srgbClr val="EF6C00"/>
                </a:solidFill>
                <a:latin typeface="Arial"/>
                <a:ea typeface="Arial"/>
                <a:cs typeface="Arial"/>
                <a:sym typeface="Arial"/>
              </a:rPr>
              <a:t>Công cụ và kỹ thuật lập kế hoạch phát triển nguồn nhân sự</a:t>
            </a:r>
            <a:endParaRPr sz="2200" b="1">
              <a:solidFill>
                <a:srgbClr val="EF6C00"/>
              </a:solidFill>
              <a:latin typeface="Arial"/>
              <a:ea typeface="Arial"/>
              <a:cs typeface="Arial"/>
              <a:sym typeface="Arial"/>
            </a:endParaRPr>
          </a:p>
        </p:txBody>
      </p:sp>
      <p:sp>
        <p:nvSpPr>
          <p:cNvPr id="662" name="Google Shape;662;p19"/>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4.1 Kế hoạch phát triển nguồn nhân sự</a:t>
            </a:r>
            <a:endParaRPr sz="2400" b="1">
              <a:solidFill>
                <a:schemeClr val="dk1"/>
              </a:solidFill>
              <a:latin typeface="Arial"/>
              <a:ea typeface="Arial"/>
              <a:cs typeface="Arial"/>
              <a:sym typeface="Arial"/>
            </a:endParaRPr>
          </a:p>
        </p:txBody>
      </p:sp>
      <p:pic>
        <p:nvPicPr>
          <p:cNvPr id="663" name="Google Shape;663;p19" descr="Screen Clipping"/>
          <p:cNvPicPr preferRelativeResize="0"/>
          <p:nvPr/>
        </p:nvPicPr>
        <p:blipFill rotWithShape="1">
          <a:blip r:embed="rId10">
            <a:alphaModFix/>
          </a:blip>
          <a:srcRect/>
          <a:stretch/>
        </p:blipFill>
        <p:spPr>
          <a:xfrm>
            <a:off x="3166122" y="4124071"/>
            <a:ext cx="8024518" cy="267508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20"/>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0" name="Google Shape;670;p20"/>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1" name="Google Shape;671;p20"/>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2" name="Google Shape;672;p20"/>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3" name="Google Shape;673;p20"/>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4" name="Google Shape;674;p20"/>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5" name="Google Shape;675;p20"/>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676" name="Google Shape;676;p20"/>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7" name="Google Shape;677;p20"/>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8" name="Google Shape;678;p20"/>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679" name="Google Shape;679;p20"/>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0" name="Google Shape;680;p20"/>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1" name="Google Shape;681;p20"/>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682" name="Google Shape;682;p20"/>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83" name="Google Shape;683;p20"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684" name="Google Shape;684;p20"/>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685" name="Google Shape;685;p20"/>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686" name="Google Shape;686;p20"/>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687" name="Google Shape;687;p20"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688" name="Google Shape;688;p20"/>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689" name="Google Shape;689;p20"/>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690" name="Google Shape;690;p20"/>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691" name="Google Shape;691;p20"/>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692" name="Google Shape;692;p20"/>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4.1 Kế hoạch phát triển nguồn nhân sự</a:t>
            </a:r>
            <a:endParaRPr sz="2400" b="1">
              <a:solidFill>
                <a:schemeClr val="dk1"/>
              </a:solidFill>
              <a:latin typeface="Arial"/>
              <a:ea typeface="Arial"/>
              <a:cs typeface="Arial"/>
              <a:sym typeface="Arial"/>
            </a:endParaRPr>
          </a:p>
        </p:txBody>
      </p:sp>
      <p:sp>
        <p:nvSpPr>
          <p:cNvPr id="693" name="Google Shape;693;p20"/>
          <p:cNvSpPr txBox="1"/>
          <p:nvPr/>
        </p:nvSpPr>
        <p:spPr>
          <a:xfrm>
            <a:off x="3024010" y="1959522"/>
            <a:ext cx="8239200" cy="1246465"/>
          </a:xfrm>
          <a:prstGeom prst="rect">
            <a:avLst/>
          </a:prstGeom>
          <a:noFill/>
          <a:ln>
            <a:noFill/>
          </a:ln>
        </p:spPr>
        <p:txBody>
          <a:bodyPr spcFirstLastPara="1" wrap="square" lIns="91425" tIns="91425" rIns="91425" bIns="91425" anchor="t" anchorCtr="0">
            <a:spAutoFit/>
          </a:bodyPr>
          <a:lstStyle/>
          <a:p>
            <a:pPr marL="457200" marR="0" lvl="0" indent="-355600" algn="just" rtl="0">
              <a:lnSpc>
                <a:spcPct val="115000"/>
              </a:lnSpc>
              <a:spcBef>
                <a:spcPts val="0"/>
              </a:spcBef>
              <a:spcAft>
                <a:spcPts val="0"/>
              </a:spcAft>
              <a:buClr>
                <a:schemeClr val="dk1"/>
              </a:buClr>
              <a:buSzPts val="2000"/>
              <a:buFont typeface="Noto Sans Symbols"/>
              <a:buChar char="❖"/>
            </a:pPr>
            <a:r>
              <a:rPr lang="vi-VN" sz="2000" b="1">
                <a:solidFill>
                  <a:schemeClr val="dk1"/>
                </a:solidFill>
                <a:latin typeface="Arial"/>
                <a:ea typeface="Arial"/>
                <a:cs typeface="Arial"/>
                <a:sym typeface="Arial"/>
              </a:rPr>
              <a:t>Hierarchical-type charts: </a:t>
            </a:r>
            <a:r>
              <a:rPr lang="vi-VN" sz="2000">
                <a:solidFill>
                  <a:schemeClr val="dk1"/>
                </a:solidFill>
                <a:latin typeface="Arial"/>
                <a:ea typeface="Arial"/>
                <a:cs typeface="Arial"/>
                <a:sym typeface="Arial"/>
              </a:rPr>
              <a:t>Sơ đồ cơ cấu tổ chức truyền thống có thể được sử dụng để hiển thị các vị trí và các mối quan hệ dạng đồ họa, từ trên xuống dựa vào bảng WBS.</a:t>
            </a:r>
            <a:endParaRPr/>
          </a:p>
        </p:txBody>
      </p:sp>
      <p:pic>
        <p:nvPicPr>
          <p:cNvPr id="694" name="Google Shape;694;p20" descr="Screen Clipping"/>
          <p:cNvPicPr preferRelativeResize="0"/>
          <p:nvPr/>
        </p:nvPicPr>
        <p:blipFill rotWithShape="1">
          <a:blip r:embed="rId10">
            <a:alphaModFix/>
          </a:blip>
          <a:srcRect/>
          <a:stretch/>
        </p:blipFill>
        <p:spPr>
          <a:xfrm>
            <a:off x="3917134" y="3216634"/>
            <a:ext cx="6376850" cy="3413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21"/>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1" name="Google Shape;701;p21"/>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2" name="Google Shape;702;p21"/>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3" name="Google Shape;703;p21"/>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4" name="Google Shape;704;p21"/>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5" name="Google Shape;705;p21"/>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6" name="Google Shape;706;p21"/>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707" name="Google Shape;707;p21"/>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8" name="Google Shape;708;p21"/>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9" name="Google Shape;709;p21"/>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710" name="Google Shape;710;p21"/>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1" name="Google Shape;711;p21"/>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2" name="Google Shape;712;p21"/>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713" name="Google Shape;713;p21"/>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14" name="Google Shape;714;p21"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715" name="Google Shape;715;p21"/>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716" name="Google Shape;716;p21"/>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717" name="Google Shape;717;p21"/>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718" name="Google Shape;718;p21"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719" name="Google Shape;719;p21"/>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720" name="Google Shape;720;p21"/>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721" name="Google Shape;721;p21"/>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722" name="Google Shape;722;p21"/>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723" name="Google Shape;723;p21"/>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4.1 Kế hoạch phát triển nguồn nhân sự</a:t>
            </a:r>
            <a:endParaRPr sz="2400" b="1">
              <a:solidFill>
                <a:schemeClr val="dk1"/>
              </a:solidFill>
              <a:latin typeface="Arial"/>
              <a:ea typeface="Arial"/>
              <a:cs typeface="Arial"/>
              <a:sym typeface="Arial"/>
            </a:endParaRPr>
          </a:p>
        </p:txBody>
      </p:sp>
      <p:sp>
        <p:nvSpPr>
          <p:cNvPr id="724" name="Google Shape;724;p21"/>
          <p:cNvSpPr txBox="1"/>
          <p:nvPr/>
        </p:nvSpPr>
        <p:spPr>
          <a:xfrm>
            <a:off x="3050877" y="2003064"/>
            <a:ext cx="7999416" cy="1107965"/>
          </a:xfrm>
          <a:prstGeom prst="rect">
            <a:avLst/>
          </a:prstGeom>
          <a:noFill/>
          <a:ln>
            <a:noFill/>
          </a:ln>
        </p:spPr>
        <p:txBody>
          <a:bodyPr spcFirstLastPara="1" wrap="square" lIns="91425" tIns="91425" rIns="91425" bIns="91425" anchor="t" anchorCtr="0">
            <a:spAutoFit/>
          </a:bodyPr>
          <a:lstStyle/>
          <a:p>
            <a:pPr marL="342900" marR="0" lvl="0" indent="-342900" algn="l" rtl="0">
              <a:spcBef>
                <a:spcPts val="0"/>
              </a:spcBef>
              <a:spcAft>
                <a:spcPts val="0"/>
              </a:spcAft>
              <a:buClr>
                <a:srgbClr val="000000"/>
              </a:buClr>
              <a:buSzPts val="2000"/>
              <a:buFont typeface="Noto Sans Symbols"/>
              <a:buChar char="❖"/>
            </a:pPr>
            <a:r>
              <a:rPr lang="vi-VN" sz="2000" b="1" i="0" u="none" strike="noStrike">
                <a:solidFill>
                  <a:srgbClr val="000000"/>
                </a:solidFill>
                <a:latin typeface="Arial"/>
                <a:ea typeface="Arial"/>
                <a:cs typeface="Arial"/>
                <a:sym typeface="Arial"/>
              </a:rPr>
              <a:t>Responsibility Assignment Matrix - RAM</a:t>
            </a:r>
            <a:r>
              <a:rPr lang="vi-VN" sz="2000" b="0" i="0" u="none" strike="noStrike">
                <a:solidFill>
                  <a:srgbClr val="000000"/>
                </a:solidFill>
                <a:latin typeface="Arial"/>
                <a:ea typeface="Arial"/>
                <a:cs typeface="Arial"/>
                <a:sym typeface="Arial"/>
              </a:rPr>
              <a:t>: ma trận trách nhiệm được sử dụng để minh họa cho các kết nối giữa các công việc hoặc các hoạt động và các thành viên nhóm dự án. </a:t>
            </a:r>
            <a:endParaRPr sz="2000" b="0" i="0" u="none" strike="noStrike">
              <a:solidFill>
                <a:srgbClr val="000000"/>
              </a:solidFill>
              <a:latin typeface="Times"/>
              <a:ea typeface="Times"/>
              <a:cs typeface="Times"/>
              <a:sym typeface="Times"/>
            </a:endParaRPr>
          </a:p>
        </p:txBody>
      </p:sp>
      <p:pic>
        <p:nvPicPr>
          <p:cNvPr id="725" name="Google Shape;725;p21" descr="Screen Clipping"/>
          <p:cNvPicPr preferRelativeResize="0"/>
          <p:nvPr/>
        </p:nvPicPr>
        <p:blipFill rotWithShape="1">
          <a:blip r:embed="rId10">
            <a:alphaModFix/>
          </a:blip>
          <a:srcRect/>
          <a:stretch/>
        </p:blipFill>
        <p:spPr>
          <a:xfrm>
            <a:off x="2950396" y="3258522"/>
            <a:ext cx="8099895" cy="27365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169"/>
        <p:cNvGrpSpPr/>
        <p:nvPr/>
      </p:nvGrpSpPr>
      <p:grpSpPr>
        <a:xfrm>
          <a:off x="0" y="0"/>
          <a:ext cx="0" cy="0"/>
          <a:chOff x="0" y="0"/>
          <a:chExt cx="0" cy="0"/>
        </a:xfrm>
      </p:grpSpPr>
      <p:sp>
        <p:nvSpPr>
          <p:cNvPr id="170" name="Google Shape;170;p4"/>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4"/>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2" name="Google Shape;172;p4"/>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3" name="Google Shape;173;p4"/>
          <p:cNvSpPr/>
          <p:nvPr/>
        </p:nvSpPr>
        <p:spPr>
          <a:xfrm>
            <a:off x="2190655" y="-1512953"/>
            <a:ext cx="1672196" cy="595582"/>
          </a:xfrm>
          <a:prstGeom prst="roundRect">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400" b="1">
                <a:solidFill>
                  <a:schemeClr val="lt1"/>
                </a:solidFill>
                <a:latin typeface="Arial"/>
                <a:ea typeface="Arial"/>
                <a:cs typeface="Arial"/>
                <a:sym typeface="Arial"/>
              </a:rPr>
              <a:t>Nội dung Thuyết trình</a:t>
            </a:r>
            <a:endParaRPr sz="1400" b="1">
              <a:solidFill>
                <a:schemeClr val="lt1"/>
              </a:solidFill>
              <a:latin typeface="Arial"/>
              <a:ea typeface="Arial"/>
              <a:cs typeface="Arial"/>
              <a:sym typeface="Arial"/>
            </a:endParaRPr>
          </a:p>
        </p:txBody>
      </p:sp>
      <p:sp>
        <p:nvSpPr>
          <p:cNvPr id="174" name="Google Shape;174;p4"/>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5" name="Google Shape;175;p4"/>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4"/>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77" name="Google Shape;177;p4"/>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4"/>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4"/>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80" name="Google Shape;180;p4"/>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4"/>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4"/>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grpSp>
        <p:nvGrpSpPr>
          <p:cNvPr id="183" name="Google Shape;183;p4"/>
          <p:cNvGrpSpPr/>
          <p:nvPr/>
        </p:nvGrpSpPr>
        <p:grpSpPr>
          <a:xfrm>
            <a:off x="13955100" y="372751"/>
            <a:ext cx="5005296" cy="6112498"/>
            <a:chOff x="6347545" y="468166"/>
            <a:chExt cx="5005296" cy="6112498"/>
          </a:xfrm>
        </p:grpSpPr>
        <p:grpSp>
          <p:nvGrpSpPr>
            <p:cNvPr id="184" name="Google Shape;184;p4"/>
            <p:cNvGrpSpPr/>
            <p:nvPr/>
          </p:nvGrpSpPr>
          <p:grpSpPr>
            <a:xfrm>
              <a:off x="6347545" y="468166"/>
              <a:ext cx="5005296" cy="6112498"/>
              <a:chOff x="6810380" y="496059"/>
              <a:chExt cx="3558888" cy="4139869"/>
            </a:xfrm>
          </p:grpSpPr>
          <p:sp>
            <p:nvSpPr>
              <p:cNvPr id="185" name="Google Shape;185;p4"/>
              <p:cNvSpPr/>
              <p:nvPr/>
            </p:nvSpPr>
            <p:spPr>
              <a:xfrm>
                <a:off x="9500418" y="3816356"/>
                <a:ext cx="868850" cy="819572"/>
              </a:xfrm>
              <a:prstGeom prst="rect">
                <a:avLst/>
              </a:prstGeom>
              <a:solidFill>
                <a:srgbClr val="7E3B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4"/>
              <p:cNvSpPr/>
              <p:nvPr/>
            </p:nvSpPr>
            <p:spPr>
              <a:xfrm>
                <a:off x="6810380" y="496059"/>
                <a:ext cx="868850" cy="819572"/>
              </a:xfrm>
              <a:prstGeom prst="rect">
                <a:avLst/>
              </a:prstGeom>
              <a:solidFill>
                <a:srgbClr val="7E3B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4"/>
              <p:cNvSpPr/>
              <p:nvPr/>
            </p:nvSpPr>
            <p:spPr>
              <a:xfrm>
                <a:off x="7176162" y="753744"/>
                <a:ext cx="2922064" cy="3601437"/>
              </a:xfrm>
              <a:prstGeom prst="rect">
                <a:avLst/>
              </a:prstGeom>
              <a:solidFill>
                <a:srgbClr val="7E3B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8" name="Google Shape;188;p4"/>
            <p:cNvSpPr/>
            <p:nvPr/>
          </p:nvSpPr>
          <p:spPr>
            <a:xfrm>
              <a:off x="7072561" y="1073213"/>
              <a:ext cx="3718113" cy="4914219"/>
            </a:xfrm>
            <a:prstGeom prst="rect">
              <a:avLst/>
            </a:prstGeom>
            <a:solidFill>
              <a:srgbClr val="FBE4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9" name="Google Shape;189;p4"/>
          <p:cNvSpPr/>
          <p:nvPr/>
        </p:nvSpPr>
        <p:spPr>
          <a:xfrm>
            <a:off x="2474346" y="7209518"/>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4"/>
          <p:cNvSpPr txBox="1"/>
          <p:nvPr/>
        </p:nvSpPr>
        <p:spPr>
          <a:xfrm>
            <a:off x="4004946" y="-1288043"/>
            <a:ext cx="7896208"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600" b="1">
                <a:solidFill>
                  <a:schemeClr val="lt1"/>
                </a:solidFill>
                <a:latin typeface="Arial"/>
                <a:ea typeface="Arial"/>
                <a:cs typeface="Arial"/>
                <a:sym typeface="Arial"/>
              </a:rPr>
              <a:t>Chủ đề Nội Dung 1</a:t>
            </a:r>
            <a:endParaRPr sz="6600" b="1">
              <a:solidFill>
                <a:schemeClr val="lt1"/>
              </a:solidFill>
              <a:latin typeface="Arial"/>
              <a:ea typeface="Arial"/>
              <a:cs typeface="Arial"/>
              <a:sym typeface="Arial"/>
            </a:endParaRPr>
          </a:p>
        </p:txBody>
      </p:sp>
      <p:pic>
        <p:nvPicPr>
          <p:cNvPr id="191" name="Google Shape;191;p4" descr="Ảnh có chứa văn bản&#10;&#10;Mô tả được tạo tự động"/>
          <p:cNvPicPr preferRelativeResize="0"/>
          <p:nvPr/>
        </p:nvPicPr>
        <p:blipFill rotWithShape="1">
          <a:blip r:embed="rId3">
            <a:alphaModFix/>
          </a:blip>
          <a:srcRect/>
          <a:stretch/>
        </p:blipFill>
        <p:spPr>
          <a:xfrm rot="-988026">
            <a:off x="748801" y="7480631"/>
            <a:ext cx="701912" cy="701912"/>
          </a:xfrm>
          <a:prstGeom prst="rect">
            <a:avLst/>
          </a:prstGeom>
          <a:noFill/>
          <a:ln>
            <a:noFill/>
          </a:ln>
        </p:spPr>
      </p:pic>
      <p:pic>
        <p:nvPicPr>
          <p:cNvPr id="192" name="Google Shape;192;p4"/>
          <p:cNvPicPr preferRelativeResize="0"/>
          <p:nvPr/>
        </p:nvPicPr>
        <p:blipFill rotWithShape="1">
          <a:blip r:embed="rId4">
            <a:alphaModFix/>
          </a:blip>
          <a:srcRect/>
          <a:stretch/>
        </p:blipFill>
        <p:spPr>
          <a:xfrm>
            <a:off x="1508128" y="10982924"/>
            <a:ext cx="776443" cy="776443"/>
          </a:xfrm>
          <a:prstGeom prst="rect">
            <a:avLst/>
          </a:prstGeom>
          <a:noFill/>
          <a:ln>
            <a:noFill/>
          </a:ln>
        </p:spPr>
      </p:pic>
      <p:pic>
        <p:nvPicPr>
          <p:cNvPr id="193" name="Google Shape;193;p4"/>
          <p:cNvPicPr preferRelativeResize="0"/>
          <p:nvPr/>
        </p:nvPicPr>
        <p:blipFill rotWithShape="1">
          <a:blip r:embed="rId5">
            <a:alphaModFix/>
          </a:blip>
          <a:srcRect/>
          <a:stretch/>
        </p:blipFill>
        <p:spPr>
          <a:xfrm rot="-918146">
            <a:off x="422558" y="12481611"/>
            <a:ext cx="766327" cy="766327"/>
          </a:xfrm>
          <a:prstGeom prst="rect">
            <a:avLst/>
          </a:prstGeom>
          <a:noFill/>
          <a:ln>
            <a:noFill/>
          </a:ln>
        </p:spPr>
      </p:pic>
      <p:pic>
        <p:nvPicPr>
          <p:cNvPr id="194" name="Google Shape;194;p4"/>
          <p:cNvPicPr preferRelativeResize="0"/>
          <p:nvPr/>
        </p:nvPicPr>
        <p:blipFill rotWithShape="1">
          <a:blip r:embed="rId6">
            <a:alphaModFix/>
          </a:blip>
          <a:srcRect/>
          <a:stretch/>
        </p:blipFill>
        <p:spPr>
          <a:xfrm rot="714658">
            <a:off x="1627757" y="14739735"/>
            <a:ext cx="685133" cy="685133"/>
          </a:xfrm>
          <a:prstGeom prst="rect">
            <a:avLst/>
          </a:prstGeom>
          <a:noFill/>
          <a:ln>
            <a:noFill/>
          </a:ln>
        </p:spPr>
      </p:pic>
      <p:pic>
        <p:nvPicPr>
          <p:cNvPr id="195" name="Google Shape;195;p4" descr="Ảnh có chứa iPod&#10;&#10;Mô tả được tạo tự động"/>
          <p:cNvPicPr preferRelativeResize="0"/>
          <p:nvPr/>
        </p:nvPicPr>
        <p:blipFill rotWithShape="1">
          <a:blip r:embed="rId7">
            <a:alphaModFix/>
          </a:blip>
          <a:srcRect/>
          <a:stretch/>
        </p:blipFill>
        <p:spPr>
          <a:xfrm>
            <a:off x="370830" y="9344882"/>
            <a:ext cx="588389" cy="588389"/>
          </a:xfrm>
          <a:prstGeom prst="rect">
            <a:avLst/>
          </a:prstGeom>
          <a:noFill/>
          <a:ln>
            <a:noFill/>
          </a:ln>
        </p:spPr>
      </p:pic>
      <p:pic>
        <p:nvPicPr>
          <p:cNvPr id="196" name="Google Shape;196;p4"/>
          <p:cNvPicPr preferRelativeResize="0"/>
          <p:nvPr/>
        </p:nvPicPr>
        <p:blipFill rotWithShape="1">
          <a:blip r:embed="rId8">
            <a:alphaModFix/>
          </a:blip>
          <a:srcRect/>
          <a:stretch/>
        </p:blipFill>
        <p:spPr>
          <a:xfrm rot="-1413046">
            <a:off x="445091" y="16432055"/>
            <a:ext cx="752364" cy="752364"/>
          </a:xfrm>
          <a:prstGeom prst="rect">
            <a:avLst/>
          </a:prstGeom>
          <a:noFill/>
          <a:ln>
            <a:noFill/>
          </a:ln>
        </p:spPr>
      </p:pic>
      <p:pic>
        <p:nvPicPr>
          <p:cNvPr id="197" name="Google Shape;197;p4"/>
          <p:cNvPicPr preferRelativeResize="0"/>
          <p:nvPr/>
        </p:nvPicPr>
        <p:blipFill rotWithShape="1">
          <a:blip r:embed="rId9">
            <a:alphaModFix/>
          </a:blip>
          <a:srcRect/>
          <a:stretch/>
        </p:blipFill>
        <p:spPr>
          <a:xfrm>
            <a:off x="1479021" y="17050083"/>
            <a:ext cx="805550" cy="805550"/>
          </a:xfrm>
          <a:prstGeom prst="rect">
            <a:avLst/>
          </a:prstGeom>
          <a:noFill/>
          <a:ln>
            <a:noFill/>
          </a:ln>
        </p:spPr>
      </p:pic>
      <p:sp>
        <p:nvSpPr>
          <p:cNvPr id="198" name="Google Shape;198;p4"/>
          <p:cNvSpPr/>
          <p:nvPr/>
        </p:nvSpPr>
        <p:spPr>
          <a:xfrm>
            <a:off x="3537469" y="2846752"/>
            <a:ext cx="6051607" cy="806794"/>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4"/>
          <p:cNvSpPr/>
          <p:nvPr/>
        </p:nvSpPr>
        <p:spPr>
          <a:xfrm>
            <a:off x="3535283" y="2846752"/>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a:solidFill>
                  <a:schemeClr val="dk1"/>
                </a:solidFill>
                <a:latin typeface="Calibri"/>
                <a:ea typeface="Calibri"/>
                <a:cs typeface="Calibri"/>
                <a:sym typeface="Calibri"/>
              </a:rPr>
              <a:t>1</a:t>
            </a:r>
            <a:endParaRPr b="1"/>
          </a:p>
        </p:txBody>
      </p:sp>
      <p:sp>
        <p:nvSpPr>
          <p:cNvPr id="200" name="Google Shape;200;p4"/>
          <p:cNvSpPr txBox="1"/>
          <p:nvPr/>
        </p:nvSpPr>
        <p:spPr>
          <a:xfrm>
            <a:off x="4424337" y="3017607"/>
            <a:ext cx="4846411"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vi-VN" sz="2000" b="1">
                <a:solidFill>
                  <a:schemeClr val="tx1">
                    <a:lumMod val="95000"/>
                    <a:lumOff val="5000"/>
                  </a:schemeClr>
                </a:solidFill>
                <a:latin typeface="Arial"/>
                <a:ea typeface="Arial"/>
                <a:cs typeface="Arial"/>
                <a:sym typeface="Arial"/>
              </a:rPr>
              <a:t>Tầm quan trọng của quản lý nhân sự</a:t>
            </a:r>
            <a:endParaRPr sz="2000" b="1">
              <a:solidFill>
                <a:schemeClr val="tx1">
                  <a:lumMod val="95000"/>
                  <a:lumOff val="5000"/>
                </a:schemeClr>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22"/>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2" name="Google Shape;732;p22"/>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3" name="Google Shape;733;p22"/>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4" name="Google Shape;734;p22"/>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5" name="Google Shape;735;p22"/>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6" name="Google Shape;736;p22"/>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7" name="Google Shape;737;p22"/>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738" name="Google Shape;738;p22"/>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9" name="Google Shape;739;p22"/>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0" name="Google Shape;740;p22"/>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741" name="Google Shape;741;p22"/>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2" name="Google Shape;742;p22"/>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3" name="Google Shape;743;p22"/>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744" name="Google Shape;744;p22"/>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45" name="Google Shape;745;p22"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746" name="Google Shape;746;p22"/>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747" name="Google Shape;747;p22"/>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748" name="Google Shape;748;p22"/>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749" name="Google Shape;749;p22"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750" name="Google Shape;750;p22"/>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751" name="Google Shape;751;p22"/>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752" name="Google Shape;752;p22"/>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753" name="Google Shape;753;p22"/>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754" name="Google Shape;754;p22"/>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4.1 Kế hoạch phát triển nguồn nhân sự</a:t>
            </a:r>
            <a:endParaRPr sz="2400" b="1">
              <a:solidFill>
                <a:schemeClr val="dk1"/>
              </a:solidFill>
              <a:latin typeface="Arial"/>
              <a:ea typeface="Arial"/>
              <a:cs typeface="Arial"/>
              <a:sym typeface="Arial"/>
            </a:endParaRPr>
          </a:p>
        </p:txBody>
      </p:sp>
      <p:sp>
        <p:nvSpPr>
          <p:cNvPr id="755" name="Google Shape;755;p22"/>
          <p:cNvSpPr txBox="1"/>
          <p:nvPr/>
        </p:nvSpPr>
        <p:spPr>
          <a:xfrm>
            <a:off x="3024012" y="2003064"/>
            <a:ext cx="7687661" cy="4801284"/>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2000"/>
              <a:buFont typeface="Arial"/>
              <a:buNone/>
            </a:pPr>
            <a:r>
              <a:rPr lang="vi-VN" sz="2000" b="1">
                <a:solidFill>
                  <a:schemeClr val="dk1"/>
                </a:solidFill>
                <a:latin typeface="Arial"/>
                <a:ea typeface="Arial"/>
                <a:cs typeface="Arial"/>
                <a:sym typeface="Arial"/>
              </a:rPr>
              <a:t>Text – oriented formats</a:t>
            </a:r>
            <a:r>
              <a:rPr lang="vi-VN" sz="2000">
                <a:solidFill>
                  <a:schemeClr val="dk1"/>
                </a:solidFill>
                <a:latin typeface="Arial"/>
                <a:ea typeface="Arial"/>
                <a:cs typeface="Arial"/>
                <a:sym typeface="Arial"/>
              </a:rPr>
              <a:t>: mô tả chi tiết có thể được xác định trong định dạng văn bản trực tiếp.</a:t>
            </a:r>
            <a:endParaRPr/>
          </a:p>
          <a:p>
            <a:pPr marL="6858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Thường ở dạng phác thảo, các tài liệu cung cấp thông tin như trách nhiệm, quyền hạn, năng lực và trình độ</a:t>
            </a:r>
            <a:endParaRPr/>
          </a:p>
          <a:p>
            <a:pPr marL="6858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Các tài liệu được gọi bằng tên khác nhau bao gồm mô tả vị trí và vai trò trách nhiệm thẩm quyền hình thức</a:t>
            </a:r>
            <a:endParaRPr/>
          </a:p>
          <a:p>
            <a:pPr marL="6858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Những tài liệu này có thể được sử dụng làm mẫu cho các dự án trong tương lai, đặc biệt là khi thông tin được cập nhật trong suốt dự án hiện tại bằng áp dụng các bài học kinh nghiệm.</a:t>
            </a:r>
            <a:endParaRPr sz="20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23"/>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2" name="Google Shape;762;p23"/>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3" name="Google Shape;763;p23"/>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4" name="Google Shape;764;p23"/>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5" name="Google Shape;765;p23"/>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6" name="Google Shape;766;p23"/>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7" name="Google Shape;767;p23"/>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768" name="Google Shape;768;p23"/>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9" name="Google Shape;769;p23"/>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0" name="Google Shape;770;p23"/>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771" name="Google Shape;771;p23"/>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2" name="Google Shape;772;p23"/>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3" name="Google Shape;773;p23"/>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774" name="Google Shape;774;p23"/>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75" name="Google Shape;775;p23"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776" name="Google Shape;776;p23"/>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777" name="Google Shape;777;p23"/>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778" name="Google Shape;778;p23"/>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779" name="Google Shape;779;p23"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780" name="Google Shape;780;p23"/>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781" name="Google Shape;781;p23"/>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782" name="Google Shape;782;p23"/>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783" name="Google Shape;783;p23"/>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784" name="Google Shape;784;p23"/>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4.1 Kế hoạch phát triển nguồn nhân sự</a:t>
            </a:r>
            <a:endParaRPr sz="2400" b="1">
              <a:solidFill>
                <a:schemeClr val="dk1"/>
              </a:solidFill>
              <a:latin typeface="Arial"/>
              <a:ea typeface="Arial"/>
              <a:cs typeface="Arial"/>
              <a:sym typeface="Arial"/>
            </a:endParaRPr>
          </a:p>
        </p:txBody>
      </p:sp>
      <p:sp>
        <p:nvSpPr>
          <p:cNvPr id="785" name="Google Shape;785;p23"/>
          <p:cNvSpPr txBox="1"/>
          <p:nvPr/>
        </p:nvSpPr>
        <p:spPr>
          <a:xfrm>
            <a:off x="3400599" y="2367143"/>
            <a:ext cx="7687661" cy="2031295"/>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None/>
            </a:pPr>
            <a:r>
              <a:rPr lang="vi-VN" sz="2000">
                <a:solidFill>
                  <a:schemeClr val="dk1"/>
                </a:solidFill>
                <a:latin typeface="Arial"/>
                <a:ea typeface="Arial"/>
                <a:cs typeface="Arial"/>
                <a:sym typeface="Arial"/>
              </a:rPr>
              <a:t>- Lợi ích của quy trình này là thành lập các vai trò trách nhiệm rõ ràng trong dự án, sơ đồ tổ chức dự án, kế hoạch quản lý nhân sự bao gồm cả lịch trình lúc nào đưa người vào dự án lúc nào đưa người ra khỏi dự án.</a:t>
            </a:r>
            <a:endParaRPr/>
          </a:p>
        </p:txBody>
      </p:sp>
      <p:sp>
        <p:nvSpPr>
          <p:cNvPr id="786" name="Google Shape;786;p23"/>
          <p:cNvSpPr txBox="1"/>
          <p:nvPr/>
        </p:nvSpPr>
        <p:spPr>
          <a:xfrm>
            <a:off x="2960893" y="1993961"/>
            <a:ext cx="8419469" cy="504988"/>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EF6C00"/>
              </a:buClr>
              <a:buSzPts val="2200"/>
              <a:buFont typeface="Arial"/>
              <a:buNone/>
            </a:pPr>
            <a:r>
              <a:rPr lang="vi-VN" sz="2200" b="1">
                <a:solidFill>
                  <a:srgbClr val="EF6C00"/>
                </a:solidFill>
                <a:latin typeface="Arial"/>
                <a:ea typeface="Arial"/>
                <a:cs typeface="Arial"/>
                <a:sym typeface="Arial"/>
              </a:rPr>
              <a:t>Lợi ích của kế hoạch phát triển nguồn nhân sự</a:t>
            </a:r>
            <a:endParaRPr sz="2200" b="1">
              <a:solidFill>
                <a:srgbClr val="EF6C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5">
                                            <p:txEl>
                                              <p:pRg st="0" end="0"/>
                                            </p:txEl>
                                          </p:spTgt>
                                        </p:tgtEl>
                                        <p:attrNameLst>
                                          <p:attrName>style.visibility</p:attrName>
                                        </p:attrNameLst>
                                      </p:cBhvr>
                                      <p:to>
                                        <p:strVal val="visible"/>
                                      </p:to>
                                    </p:set>
                                    <p:animEffect transition="in" filter="fade">
                                      <p:cBhvr>
                                        <p:cTn id="7" dur="500"/>
                                        <p:tgtEl>
                                          <p:spTgt spid="7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24"/>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3" name="Google Shape;793;p24"/>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24"/>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5" name="Google Shape;795;p24"/>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6" name="Google Shape;796;p24"/>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7" name="Google Shape;797;p24"/>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8" name="Google Shape;798;p24"/>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799" name="Google Shape;799;p24"/>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0" name="Google Shape;800;p24"/>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1" name="Google Shape;801;p24"/>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802" name="Google Shape;802;p24"/>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3" name="Google Shape;803;p24"/>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4" name="Google Shape;804;p24"/>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805" name="Google Shape;805;p24"/>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06" name="Google Shape;806;p24"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807" name="Google Shape;807;p24"/>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808" name="Google Shape;808;p24"/>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809" name="Google Shape;809;p24"/>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810" name="Google Shape;810;p24"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811" name="Google Shape;811;p24"/>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812" name="Google Shape;812;p24"/>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813" name="Google Shape;813;p24"/>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814" name="Google Shape;814;p24"/>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815" name="Google Shape;815;p24"/>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4.2 Thành lập nhóm dự án</a:t>
            </a:r>
            <a:endParaRPr sz="2400" b="1">
              <a:solidFill>
                <a:schemeClr val="dk1"/>
              </a:solidFill>
              <a:latin typeface="Arial"/>
              <a:ea typeface="Arial"/>
              <a:cs typeface="Arial"/>
              <a:sym typeface="Arial"/>
            </a:endParaRPr>
          </a:p>
        </p:txBody>
      </p:sp>
      <p:sp>
        <p:nvSpPr>
          <p:cNvPr id="816" name="Google Shape;816;p24"/>
          <p:cNvSpPr txBox="1"/>
          <p:nvPr/>
        </p:nvSpPr>
        <p:spPr>
          <a:xfrm>
            <a:off x="3209251" y="2023204"/>
            <a:ext cx="7687661" cy="2954625"/>
          </a:xfrm>
          <a:prstGeom prst="rect">
            <a:avLst/>
          </a:prstGeom>
          <a:noFill/>
          <a:ln>
            <a:noFill/>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Thành lập nhóm dự án là quá trình xác nhận nguồn nhân lực sẵn có và thành lập đội để hoàn thành các hoạt động dự án.</a:t>
            </a:r>
            <a:endParaRPr/>
          </a:p>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Người quản lý dự án có thể có quyền kiểm soát trực tiếp lựa chọn thành viên trong nhóm. </a:t>
            </a:r>
            <a:endParaRPr/>
          </a:p>
          <a:p>
            <a:pPr marL="4572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Lợi ích đưa ra các hướng dẫn và các công việc cho việc lựa chọn đội và giao trách nhiệm để có được một đội thành công.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25"/>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3" name="Google Shape;823;p25"/>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4" name="Google Shape;824;p25"/>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5" name="Google Shape;825;p25"/>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6" name="Google Shape;826;p25"/>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7" name="Google Shape;827;p25"/>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8" name="Google Shape;828;p25"/>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829" name="Google Shape;829;p25"/>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0" name="Google Shape;830;p25"/>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1" name="Google Shape;831;p25"/>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832" name="Google Shape;832;p25"/>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3" name="Google Shape;833;p25"/>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34" name="Google Shape;834;p25"/>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835" name="Google Shape;835;p25"/>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36" name="Google Shape;836;p25"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837" name="Google Shape;837;p25"/>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838" name="Google Shape;838;p25"/>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839" name="Google Shape;839;p25"/>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840" name="Google Shape;840;p25"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841" name="Google Shape;841;p25"/>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842" name="Google Shape;842;p25"/>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843" name="Google Shape;843;p25"/>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844" name="Google Shape;844;p25"/>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845" name="Google Shape;845;p25"/>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4.2 Thành lập nhóm dự án</a:t>
            </a:r>
            <a:endParaRPr sz="2400" b="1">
              <a:solidFill>
                <a:schemeClr val="dk1"/>
              </a:solidFill>
              <a:latin typeface="Arial"/>
              <a:ea typeface="Arial"/>
              <a:cs typeface="Arial"/>
              <a:sym typeface="Arial"/>
            </a:endParaRPr>
          </a:p>
        </p:txBody>
      </p:sp>
      <p:sp>
        <p:nvSpPr>
          <p:cNvPr id="846" name="Google Shape;846;p25"/>
          <p:cNvSpPr txBox="1"/>
          <p:nvPr/>
        </p:nvSpPr>
        <p:spPr>
          <a:xfrm>
            <a:off x="2976780" y="1992208"/>
            <a:ext cx="7687661" cy="3877954"/>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2000"/>
              <a:buFont typeface="Arial"/>
              <a:buNone/>
            </a:pPr>
            <a:r>
              <a:rPr lang="vi-VN" sz="2000" b="1">
                <a:solidFill>
                  <a:schemeClr val="dk1"/>
                </a:solidFill>
                <a:latin typeface="Arial"/>
                <a:ea typeface="Arial"/>
                <a:cs typeface="Arial"/>
                <a:sym typeface="Arial"/>
              </a:rPr>
              <a:t>Các yếu tố được xem xét khi thành lập nhóm dự án:</a:t>
            </a:r>
            <a:endParaRPr sz="2000">
              <a:solidFill>
                <a:schemeClr val="dk1"/>
              </a:solidFill>
              <a:latin typeface="Arial"/>
              <a:ea typeface="Arial"/>
              <a:cs typeface="Arial"/>
              <a:sym typeface="Arial"/>
            </a:endParaRPr>
          </a:p>
          <a:p>
            <a:pPr marL="9144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Các thành viên trong nhóm phải có cùng mục tiêu</a:t>
            </a:r>
            <a:endParaRPr/>
          </a:p>
          <a:p>
            <a:pPr marL="9144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Biết lắng nghe, giúp các thành viên trong nhóm hiểu nhau hơn</a:t>
            </a:r>
            <a:endParaRPr/>
          </a:p>
          <a:p>
            <a:pPr marL="9144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Tuân thủ các nguyên tắc chung của nhóm</a:t>
            </a:r>
            <a:endParaRPr sz="2000">
              <a:solidFill>
                <a:schemeClr val="dk1"/>
              </a:solidFill>
              <a:latin typeface="Arial"/>
              <a:ea typeface="Arial"/>
              <a:cs typeface="Arial"/>
              <a:sym typeface="Arial"/>
            </a:endParaRPr>
          </a:p>
          <a:p>
            <a:pPr marL="9144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Tôn trọng và giúp đỡ lẫn nhau</a:t>
            </a:r>
            <a:endParaRPr sz="2000">
              <a:solidFill>
                <a:schemeClr val="dk1"/>
              </a:solidFill>
              <a:latin typeface="Arial"/>
              <a:ea typeface="Arial"/>
              <a:cs typeface="Arial"/>
              <a:sym typeface="Arial"/>
            </a:endParaRPr>
          </a:p>
          <a:p>
            <a:pPr marL="9144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Có trách nhiệm với công việc của mình</a:t>
            </a:r>
            <a:endParaRPr sz="2000">
              <a:solidFill>
                <a:schemeClr val="dk1"/>
              </a:solidFill>
              <a:latin typeface="Arial"/>
              <a:ea typeface="Arial"/>
              <a:cs typeface="Arial"/>
              <a:sym typeface="Arial"/>
            </a:endParaRPr>
          </a:p>
          <a:p>
            <a:pPr marL="9144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Có kỹ năng thuyết phục.</a:t>
            </a:r>
            <a:endParaRPr sz="20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26"/>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3" name="Google Shape;853;p26"/>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4" name="Google Shape;854;p26"/>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5" name="Google Shape;855;p26"/>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6" name="Google Shape;856;p26"/>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7" name="Google Shape;857;p26"/>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8" name="Google Shape;858;p26"/>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859" name="Google Shape;859;p26"/>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0" name="Google Shape;860;p26"/>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1" name="Google Shape;861;p26"/>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862" name="Google Shape;862;p26"/>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3" name="Google Shape;863;p26"/>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4" name="Google Shape;864;p26"/>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865" name="Google Shape;865;p26"/>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66" name="Google Shape;866;p26"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867" name="Google Shape;867;p26"/>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868" name="Google Shape;868;p26"/>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869" name="Google Shape;869;p26"/>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870" name="Google Shape;870;p26"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871" name="Google Shape;871;p26"/>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872" name="Google Shape;872;p26"/>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873" name="Google Shape;873;p26"/>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874" name="Google Shape;874;p26"/>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875" name="Google Shape;875;p26"/>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4.2 Thành lập nhóm dự án</a:t>
            </a:r>
            <a:endParaRPr sz="2400" b="1">
              <a:solidFill>
                <a:schemeClr val="dk1"/>
              </a:solidFill>
              <a:latin typeface="Arial"/>
              <a:ea typeface="Arial"/>
              <a:cs typeface="Arial"/>
              <a:sym typeface="Arial"/>
            </a:endParaRPr>
          </a:p>
        </p:txBody>
      </p:sp>
      <p:sp>
        <p:nvSpPr>
          <p:cNvPr id="876" name="Google Shape;876;p26"/>
          <p:cNvSpPr txBox="1"/>
          <p:nvPr/>
        </p:nvSpPr>
        <p:spPr>
          <a:xfrm>
            <a:off x="2976780" y="1992208"/>
            <a:ext cx="7687661" cy="4339619"/>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2000"/>
              <a:buFont typeface="Arial"/>
              <a:buNone/>
            </a:pPr>
            <a:r>
              <a:rPr lang="vi-VN" sz="2000" b="1">
                <a:solidFill>
                  <a:schemeClr val="dk1"/>
                </a:solidFill>
                <a:latin typeface="Arial"/>
                <a:ea typeface="Arial"/>
                <a:cs typeface="Arial"/>
                <a:sym typeface="Arial"/>
              </a:rPr>
              <a:t>Kỹ thuật thành lập nhóm dự án</a:t>
            </a:r>
            <a:endParaRPr sz="2000">
              <a:solidFill>
                <a:schemeClr val="dk1"/>
              </a:solidFill>
              <a:latin typeface="Arial"/>
              <a:ea typeface="Arial"/>
              <a:cs typeface="Arial"/>
              <a:sym typeface="Arial"/>
            </a:endParaRPr>
          </a:p>
          <a:p>
            <a:pPr marL="9144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Pre - Assignment: các thành viên trong nhóm dự án được lựa chọn trước</a:t>
            </a:r>
            <a:endParaRPr/>
          </a:p>
          <a:p>
            <a:pPr marL="9144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Đàm phán: Nhận được thành viên thích hợp, và các thành viên trong nhóm dự án sẵn sàng làm việc trong dự án cho đến khi hoàn thành trách nhiệm của mình.</a:t>
            </a:r>
            <a:endParaRPr/>
          </a:p>
          <a:p>
            <a:pPr marL="914400"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Mua từ các nguồn bên ngoài: Khi tổ chức thiếu các nhân viên cần thiết để hoàn thành một dự án thì có thể được mua lại từ các nguồn bên ngoài.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27"/>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3" name="Google Shape;883;p27"/>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4" name="Google Shape;884;p27"/>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5" name="Google Shape;885;p27"/>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6" name="Google Shape;886;p27"/>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7" name="Google Shape;887;p27"/>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8" name="Google Shape;888;p27"/>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889" name="Google Shape;889;p27"/>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0" name="Google Shape;890;p27"/>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1" name="Google Shape;891;p27"/>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892" name="Google Shape;892;p27"/>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3" name="Google Shape;893;p27"/>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94" name="Google Shape;894;p27"/>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895" name="Google Shape;895;p27"/>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96" name="Google Shape;896;p27"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897" name="Google Shape;897;p27"/>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898" name="Google Shape;898;p27"/>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899" name="Google Shape;899;p27"/>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900" name="Google Shape;900;p27"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901" name="Google Shape;901;p27"/>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902" name="Google Shape;902;p27"/>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903" name="Google Shape;903;p27"/>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904" name="Google Shape;904;p27"/>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905" name="Google Shape;905;p27"/>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4.2 Thành lập nhóm dự án</a:t>
            </a:r>
            <a:endParaRPr sz="2400" b="1">
              <a:solidFill>
                <a:schemeClr val="dk1"/>
              </a:solidFill>
              <a:latin typeface="Arial"/>
              <a:ea typeface="Arial"/>
              <a:cs typeface="Arial"/>
              <a:sym typeface="Arial"/>
            </a:endParaRPr>
          </a:p>
        </p:txBody>
      </p:sp>
      <p:sp>
        <p:nvSpPr>
          <p:cNvPr id="906" name="Google Shape;906;p27"/>
          <p:cNvSpPr txBox="1"/>
          <p:nvPr/>
        </p:nvSpPr>
        <p:spPr>
          <a:xfrm>
            <a:off x="2976780" y="1992208"/>
            <a:ext cx="7687661" cy="249296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2000"/>
              <a:buFont typeface="Arial"/>
              <a:buNone/>
            </a:pPr>
            <a:r>
              <a:rPr lang="vi-VN" sz="2000" b="1">
                <a:solidFill>
                  <a:schemeClr val="dk1"/>
                </a:solidFill>
                <a:latin typeface="Arial"/>
                <a:ea typeface="Arial"/>
                <a:cs typeface="Arial"/>
                <a:sym typeface="Arial"/>
              </a:rPr>
              <a:t>Kết quả của việc thành lập nhóm dự án</a:t>
            </a:r>
            <a:endParaRPr/>
          </a:p>
          <a:p>
            <a:pPr marL="899999" marR="0" lvl="0" indent="-355599"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Bảng phân công vai trò cụ thể của từng thành viên trong dự án. </a:t>
            </a:r>
            <a:endParaRPr/>
          </a:p>
          <a:p>
            <a:pPr marL="914400" marR="0" lvl="0" indent="-355600" algn="l" rtl="0">
              <a:lnSpc>
                <a:spcPct val="150000"/>
              </a:lnSpc>
              <a:spcBef>
                <a:spcPts val="0"/>
              </a:spcBef>
              <a:spcAft>
                <a:spcPts val="0"/>
              </a:spcAft>
              <a:buClr>
                <a:schemeClr val="dk1"/>
              </a:buClr>
              <a:buSzPts val="2000"/>
              <a:buFont typeface="Open Sans"/>
              <a:buChar char="-"/>
            </a:pPr>
            <a:r>
              <a:rPr lang="vi-VN" sz="2000">
                <a:solidFill>
                  <a:schemeClr val="dk1"/>
                </a:solidFill>
                <a:latin typeface="Arial"/>
                <a:ea typeface="Arial"/>
                <a:cs typeface="Arial"/>
                <a:sym typeface="Arial"/>
              </a:rPr>
              <a:t>Phân bổ thời gian của mỗi thành viên trong nhóm dự án</a:t>
            </a:r>
            <a:endParaRPr/>
          </a:p>
          <a:p>
            <a:pPr marL="914400" marR="0" lvl="0" indent="-355600" algn="l" rtl="0">
              <a:lnSpc>
                <a:spcPct val="150000"/>
              </a:lnSpc>
              <a:spcBef>
                <a:spcPts val="0"/>
              </a:spcBef>
              <a:spcAft>
                <a:spcPts val="0"/>
              </a:spcAft>
              <a:buClr>
                <a:schemeClr val="dk1"/>
              </a:buClr>
              <a:buSzPts val="2000"/>
              <a:buFont typeface="Open Sans"/>
              <a:buChar char="-"/>
            </a:pPr>
            <a:r>
              <a:rPr lang="vi-VN" sz="2000">
                <a:solidFill>
                  <a:schemeClr val="dk1"/>
                </a:solidFill>
                <a:latin typeface="Arial"/>
                <a:ea typeface="Arial"/>
                <a:cs typeface="Arial"/>
                <a:sym typeface="Arial"/>
              </a:rPr>
              <a:t>Bảng cập nhật kế hoạch dự án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8"/>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3" name="Google Shape;913;p28"/>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4" name="Google Shape;914;p28"/>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5" name="Google Shape;915;p28"/>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6" name="Google Shape;916;p28"/>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7" name="Google Shape;917;p28"/>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8" name="Google Shape;918;p28"/>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919" name="Google Shape;919;p28"/>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0" name="Google Shape;920;p28"/>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1" name="Google Shape;921;p28"/>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922" name="Google Shape;922;p28"/>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3" name="Google Shape;923;p28"/>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4" name="Google Shape;924;p28"/>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925" name="Google Shape;925;p28"/>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26" name="Google Shape;926;p28"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927" name="Google Shape;927;p28"/>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928" name="Google Shape;928;p28"/>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929" name="Google Shape;929;p28"/>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930" name="Google Shape;930;p28"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931" name="Google Shape;931;p28"/>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932" name="Google Shape;932;p28"/>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933" name="Google Shape;933;p28"/>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934" name="Google Shape;934;p28"/>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935" name="Google Shape;935;p28"/>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4.3 Phát triển nhóm dự án</a:t>
            </a:r>
            <a:endParaRPr sz="2400" b="1">
              <a:solidFill>
                <a:schemeClr val="dk1"/>
              </a:solidFill>
              <a:latin typeface="Arial"/>
              <a:ea typeface="Arial"/>
              <a:cs typeface="Arial"/>
              <a:sym typeface="Arial"/>
            </a:endParaRPr>
          </a:p>
        </p:txBody>
      </p:sp>
      <p:sp>
        <p:nvSpPr>
          <p:cNvPr id="936" name="Google Shape;936;p28"/>
          <p:cNvSpPr txBox="1"/>
          <p:nvPr/>
        </p:nvSpPr>
        <p:spPr>
          <a:xfrm>
            <a:off x="2976780" y="1992208"/>
            <a:ext cx="7687661" cy="2954625"/>
          </a:xfrm>
          <a:prstGeom prst="rect">
            <a:avLst/>
          </a:prstGeom>
          <a:noFill/>
          <a:ln>
            <a:noFill/>
          </a:ln>
        </p:spPr>
        <p:txBody>
          <a:bodyPr spcFirstLastPara="1" wrap="square" lIns="91425" tIns="91425" rIns="91425" bIns="91425" anchor="t" anchorCtr="0">
            <a:spAutoFit/>
          </a:bodyPr>
          <a:lstStyle/>
          <a:p>
            <a:pPr marL="465138"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Phát triển nhóm dự án là quy trình cải thiện năng lực, cải thiện giao tiếp giữa các thành viên trong dự án và cải thiện môi trường đội dự án để tăng hiệu suất dự án. </a:t>
            </a:r>
            <a:endParaRPr/>
          </a:p>
          <a:p>
            <a:pPr marL="465138" marR="0" lvl="0" indent="-355600" algn="l" rtl="0">
              <a:lnSpc>
                <a:spcPct val="150000"/>
              </a:lnSpc>
              <a:spcBef>
                <a:spcPts val="0"/>
              </a:spcBef>
              <a:spcAft>
                <a:spcPts val="0"/>
              </a:spcAft>
              <a:buClr>
                <a:schemeClr val="dk1"/>
              </a:buClr>
              <a:buSzPts val="2000"/>
              <a:buFont typeface="Times New Roman"/>
              <a:buChar char="-"/>
            </a:pPr>
            <a:r>
              <a:rPr lang="vi-VN" sz="2000">
                <a:solidFill>
                  <a:schemeClr val="dk1"/>
                </a:solidFill>
                <a:latin typeface="Arial"/>
                <a:ea typeface="Arial"/>
                <a:cs typeface="Arial"/>
                <a:sym typeface="Arial"/>
              </a:rPr>
              <a:t>Lợi ích của quy trình này là cải thiện tinh thần làm việc nhóm, tăng cường kỹ năng mềm và năng lực, động viên nhân viên, và giảm tỷ lệ nghỉ việc.</a:t>
            </a:r>
            <a:endParaRPr sz="2000" b="1">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941"/>
        <p:cNvGrpSpPr/>
        <p:nvPr/>
      </p:nvGrpSpPr>
      <p:grpSpPr>
        <a:xfrm>
          <a:off x="0" y="0"/>
          <a:ext cx="0" cy="0"/>
          <a:chOff x="0" y="0"/>
          <a:chExt cx="0" cy="0"/>
        </a:xfrm>
      </p:grpSpPr>
      <p:sp>
        <p:nvSpPr>
          <p:cNvPr id="942" name="Google Shape;942;p29"/>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3" name="Google Shape;943;p29"/>
          <p:cNvSpPr/>
          <p:nvPr/>
        </p:nvSpPr>
        <p:spPr>
          <a:xfrm>
            <a:off x="9818498" y="3543754"/>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4" name="Google Shape;944;p29"/>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5" name="Google Shape;945;p29"/>
          <p:cNvGrpSpPr/>
          <p:nvPr/>
        </p:nvGrpSpPr>
        <p:grpSpPr>
          <a:xfrm>
            <a:off x="-7359493" y="876339"/>
            <a:ext cx="5032068" cy="1261893"/>
            <a:chOff x="-7359493" y="876339"/>
            <a:chExt cx="5032068" cy="1261893"/>
          </a:xfrm>
        </p:grpSpPr>
        <p:sp>
          <p:nvSpPr>
            <p:cNvPr id="946" name="Google Shape;946;p29"/>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7" name="Google Shape;947;p29"/>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8" name="Google Shape;948;p29"/>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grpSp>
      <p:grpSp>
        <p:nvGrpSpPr>
          <p:cNvPr id="949" name="Google Shape;949;p29"/>
          <p:cNvGrpSpPr/>
          <p:nvPr/>
        </p:nvGrpSpPr>
        <p:grpSpPr>
          <a:xfrm>
            <a:off x="-15518123" y="3942243"/>
            <a:ext cx="5032068" cy="1261893"/>
            <a:chOff x="-7700002" y="3942243"/>
            <a:chExt cx="5032068" cy="1261893"/>
          </a:xfrm>
        </p:grpSpPr>
        <p:sp>
          <p:nvSpPr>
            <p:cNvPr id="950" name="Google Shape;950;p29"/>
            <p:cNvSpPr/>
            <p:nvPr/>
          </p:nvSpPr>
          <p:spPr>
            <a:xfrm>
              <a:off x="-7700002"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1" name="Google Shape;951;p29"/>
            <p:cNvSpPr/>
            <p:nvPr/>
          </p:nvSpPr>
          <p:spPr>
            <a:xfrm>
              <a:off x="-7328220"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2" name="Google Shape;952;p29"/>
            <p:cNvSpPr txBox="1"/>
            <p:nvPr/>
          </p:nvSpPr>
          <p:spPr>
            <a:xfrm>
              <a:off x="-6335645"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grpSp>
      <p:sp>
        <p:nvSpPr>
          <p:cNvPr id="953" name="Google Shape;953;p29"/>
          <p:cNvSpPr/>
          <p:nvPr/>
        </p:nvSpPr>
        <p:spPr>
          <a:xfrm>
            <a:off x="424407" y="15497"/>
            <a:ext cx="4262922" cy="7129221"/>
          </a:xfrm>
          <a:prstGeom prst="roundRect">
            <a:avLst>
              <a:gd name="adj" fmla="val 9490"/>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54" name="Google Shape;954;p29"/>
          <p:cNvGrpSpPr/>
          <p:nvPr/>
        </p:nvGrpSpPr>
        <p:grpSpPr>
          <a:xfrm>
            <a:off x="-11426152" y="2553396"/>
            <a:ext cx="5032068" cy="1261893"/>
            <a:chOff x="-7631392" y="2553396"/>
            <a:chExt cx="5032068" cy="1261893"/>
          </a:xfrm>
        </p:grpSpPr>
        <p:sp>
          <p:nvSpPr>
            <p:cNvPr id="955" name="Google Shape;955;p29"/>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6" name="Google Shape;956;p29"/>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7" name="Google Shape;957;p29"/>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grpSp>
      <p:grpSp>
        <p:nvGrpSpPr>
          <p:cNvPr id="958" name="Google Shape;958;p29"/>
          <p:cNvGrpSpPr/>
          <p:nvPr/>
        </p:nvGrpSpPr>
        <p:grpSpPr>
          <a:xfrm>
            <a:off x="4817102" y="113788"/>
            <a:ext cx="6546143" cy="2914491"/>
            <a:chOff x="-120927" y="1888886"/>
            <a:chExt cx="6546143" cy="2914491"/>
          </a:xfrm>
        </p:grpSpPr>
        <p:sp>
          <p:nvSpPr>
            <p:cNvPr id="959" name="Google Shape;959;p29"/>
            <p:cNvSpPr/>
            <p:nvPr/>
          </p:nvSpPr>
          <p:spPr>
            <a:xfrm>
              <a:off x="662986" y="2409330"/>
              <a:ext cx="5762230" cy="2394047"/>
            </a:xfrm>
            <a:prstGeom prst="roundRect">
              <a:avLst>
                <a:gd name="adj" fmla="val 1005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60" name="Google Shape;960;p29"/>
            <p:cNvSpPr txBox="1"/>
            <p:nvPr/>
          </p:nvSpPr>
          <p:spPr>
            <a:xfrm>
              <a:off x="1530630" y="1888886"/>
              <a:ext cx="4830253" cy="584775"/>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vi-VN" sz="3200" b="1">
                  <a:solidFill>
                    <a:srgbClr val="7E3BFF"/>
                  </a:solidFill>
                  <a:latin typeface="Arial"/>
                  <a:ea typeface="Arial"/>
                  <a:cs typeface="Arial"/>
                  <a:sym typeface="Arial"/>
                </a:rPr>
                <a:t>Vai trò của nhóm dự án:</a:t>
              </a:r>
              <a:endParaRPr sz="3200" b="1">
                <a:solidFill>
                  <a:srgbClr val="7E3BFF"/>
                </a:solidFill>
                <a:latin typeface="Arial"/>
                <a:ea typeface="Arial"/>
                <a:cs typeface="Arial"/>
                <a:sym typeface="Arial"/>
              </a:endParaRPr>
            </a:p>
          </p:txBody>
        </p:sp>
        <p:sp>
          <p:nvSpPr>
            <p:cNvPr id="961" name="Google Shape;961;p29"/>
            <p:cNvSpPr txBox="1"/>
            <p:nvPr/>
          </p:nvSpPr>
          <p:spPr>
            <a:xfrm>
              <a:off x="-120927" y="1927031"/>
              <a:ext cx="1629500" cy="20356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1500">
                  <a:solidFill>
                    <a:schemeClr val="dk1"/>
                  </a:solidFill>
                  <a:latin typeface="Calibri"/>
                  <a:ea typeface="Calibri"/>
                  <a:cs typeface="Calibri"/>
                  <a:sym typeface="Calibri"/>
                </a:rPr>
                <a:t>😡</a:t>
              </a:r>
              <a:endParaRPr sz="11500">
                <a:solidFill>
                  <a:schemeClr val="dk1"/>
                </a:solidFill>
                <a:latin typeface="Calibri"/>
                <a:ea typeface="Calibri"/>
                <a:cs typeface="Calibri"/>
                <a:sym typeface="Calibri"/>
              </a:endParaRPr>
            </a:p>
          </p:txBody>
        </p:sp>
      </p:grpSp>
      <p:grpSp>
        <p:nvGrpSpPr>
          <p:cNvPr id="962" name="Google Shape;962;p29"/>
          <p:cNvGrpSpPr/>
          <p:nvPr/>
        </p:nvGrpSpPr>
        <p:grpSpPr>
          <a:xfrm>
            <a:off x="4818613" y="3080894"/>
            <a:ext cx="7182310" cy="3283108"/>
            <a:chOff x="6318410" y="1654485"/>
            <a:chExt cx="7182310" cy="3283108"/>
          </a:xfrm>
        </p:grpSpPr>
        <p:sp>
          <p:nvSpPr>
            <p:cNvPr id="963" name="Google Shape;963;p29"/>
            <p:cNvSpPr/>
            <p:nvPr/>
          </p:nvSpPr>
          <p:spPr>
            <a:xfrm>
              <a:off x="7565258" y="2724067"/>
              <a:ext cx="5935463" cy="2213526"/>
            </a:xfrm>
            <a:prstGeom prst="roundRect">
              <a:avLst>
                <a:gd name="adj" fmla="val 1005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64" name="Google Shape;964;p29"/>
            <p:cNvSpPr txBox="1"/>
            <p:nvPr/>
          </p:nvSpPr>
          <p:spPr>
            <a:xfrm>
              <a:off x="8606106" y="1654485"/>
              <a:ext cx="4303428" cy="1077218"/>
            </a:xfrm>
            <a:prstGeom prst="rect">
              <a:avLst/>
            </a:prstGeom>
            <a:gradFill>
              <a:gsLst>
                <a:gs pos="0">
                  <a:srgbClr val="FFDC9B"/>
                </a:gs>
                <a:gs pos="50000">
                  <a:srgbClr val="FFD68D"/>
                </a:gs>
                <a:gs pos="100000">
                  <a:srgbClr val="FFD478"/>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vi-VN" sz="3200" b="1">
                  <a:solidFill>
                    <a:srgbClr val="7E3BFF"/>
                  </a:solidFill>
                  <a:latin typeface="Arial"/>
                  <a:ea typeface="Arial"/>
                  <a:cs typeface="Arial"/>
                  <a:sym typeface="Arial"/>
                </a:rPr>
                <a:t>Mục tiêu phát triển nhóm dự án</a:t>
              </a:r>
              <a:endParaRPr sz="3200" b="1">
                <a:solidFill>
                  <a:srgbClr val="7E3BFF"/>
                </a:solidFill>
                <a:latin typeface="Arial"/>
                <a:ea typeface="Arial"/>
                <a:cs typeface="Arial"/>
                <a:sym typeface="Arial"/>
              </a:endParaRPr>
            </a:p>
          </p:txBody>
        </p:sp>
        <p:sp>
          <p:nvSpPr>
            <p:cNvPr id="965" name="Google Shape;965;p29"/>
            <p:cNvSpPr txBox="1"/>
            <p:nvPr/>
          </p:nvSpPr>
          <p:spPr>
            <a:xfrm>
              <a:off x="6318410" y="1848097"/>
              <a:ext cx="1655598" cy="22159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3800">
                  <a:solidFill>
                    <a:schemeClr val="dk1"/>
                  </a:solidFill>
                  <a:latin typeface="Calibri"/>
                  <a:ea typeface="Calibri"/>
                  <a:cs typeface="Calibri"/>
                  <a:sym typeface="Calibri"/>
                </a:rPr>
                <a:t>😣</a:t>
              </a:r>
              <a:endParaRPr sz="13800">
                <a:solidFill>
                  <a:schemeClr val="dk1"/>
                </a:solidFill>
                <a:latin typeface="Calibri"/>
                <a:ea typeface="Calibri"/>
                <a:cs typeface="Calibri"/>
                <a:sym typeface="Calibri"/>
              </a:endParaRPr>
            </a:p>
          </p:txBody>
        </p:sp>
      </p:grpSp>
      <p:sp>
        <p:nvSpPr>
          <p:cNvPr id="966" name="Google Shape;966;p29"/>
          <p:cNvSpPr/>
          <p:nvPr/>
        </p:nvSpPr>
        <p:spPr>
          <a:xfrm>
            <a:off x="2105073" y="-940740"/>
            <a:ext cx="1672196" cy="595582"/>
          </a:xfrm>
          <a:prstGeom prst="roundRect">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400" b="1">
                <a:solidFill>
                  <a:schemeClr val="lt1"/>
                </a:solidFill>
                <a:latin typeface="Arial"/>
                <a:ea typeface="Arial"/>
                <a:cs typeface="Arial"/>
                <a:sym typeface="Arial"/>
              </a:rPr>
              <a:t>Nội dung Thuyết trình</a:t>
            </a:r>
            <a:endParaRPr sz="1400" b="1">
              <a:solidFill>
                <a:schemeClr val="lt1"/>
              </a:solidFill>
              <a:latin typeface="Arial"/>
              <a:ea typeface="Arial"/>
              <a:cs typeface="Arial"/>
              <a:sym typeface="Arial"/>
            </a:endParaRPr>
          </a:p>
        </p:txBody>
      </p:sp>
      <p:grpSp>
        <p:nvGrpSpPr>
          <p:cNvPr id="967" name="Google Shape;967;p29"/>
          <p:cNvGrpSpPr/>
          <p:nvPr/>
        </p:nvGrpSpPr>
        <p:grpSpPr>
          <a:xfrm>
            <a:off x="6064726" y="8595773"/>
            <a:ext cx="5883433" cy="5976609"/>
            <a:chOff x="6064726" y="543150"/>
            <a:chExt cx="5883433" cy="5976609"/>
          </a:xfrm>
        </p:grpSpPr>
        <p:sp>
          <p:nvSpPr>
            <p:cNvPr id="968" name="Google Shape;968;p29"/>
            <p:cNvSpPr/>
            <p:nvPr/>
          </p:nvSpPr>
          <p:spPr>
            <a:xfrm>
              <a:off x="6064726" y="543150"/>
              <a:ext cx="5883433" cy="5976609"/>
            </a:xfrm>
            <a:prstGeom prst="roundRect">
              <a:avLst>
                <a:gd name="adj" fmla="val 3027"/>
              </a:avLst>
            </a:prstGeom>
            <a:solidFill>
              <a:srgbClr val="7E3B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9" name="Google Shape;969;p29"/>
            <p:cNvSpPr/>
            <p:nvPr/>
          </p:nvSpPr>
          <p:spPr>
            <a:xfrm>
              <a:off x="6360609" y="780692"/>
              <a:ext cx="5286763" cy="5447388"/>
            </a:xfrm>
            <a:prstGeom prst="roundRect">
              <a:avLst>
                <a:gd name="adj" fmla="val 3608"/>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0" name="Google Shape;970;p29"/>
            <p:cNvSpPr/>
            <p:nvPr/>
          </p:nvSpPr>
          <p:spPr>
            <a:xfrm>
              <a:off x="6491854" y="900780"/>
              <a:ext cx="295808" cy="284925"/>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1" name="Google Shape;971;p29"/>
            <p:cNvSpPr txBox="1"/>
            <p:nvPr/>
          </p:nvSpPr>
          <p:spPr>
            <a:xfrm>
              <a:off x="9785529" y="790687"/>
              <a:ext cx="19134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3200" b="1">
                  <a:solidFill>
                    <a:schemeClr val="dk1"/>
                  </a:solidFill>
                  <a:latin typeface="Arial"/>
                  <a:ea typeface="Arial"/>
                  <a:cs typeface="Arial"/>
                  <a:sym typeface="Arial"/>
                </a:rPr>
                <a:t>Kết luận</a:t>
              </a:r>
              <a:endParaRPr sz="3200" b="1">
                <a:solidFill>
                  <a:schemeClr val="dk1"/>
                </a:solidFill>
                <a:latin typeface="Arial"/>
                <a:ea typeface="Arial"/>
                <a:cs typeface="Arial"/>
                <a:sym typeface="Arial"/>
              </a:endParaRPr>
            </a:p>
          </p:txBody>
        </p:sp>
      </p:grpSp>
      <p:sp>
        <p:nvSpPr>
          <p:cNvPr id="972" name="Google Shape;972;p29"/>
          <p:cNvSpPr/>
          <p:nvPr/>
        </p:nvSpPr>
        <p:spPr>
          <a:xfrm>
            <a:off x="397427" y="-30998"/>
            <a:ext cx="4303032" cy="1439400"/>
          </a:xfrm>
          <a:prstGeom prst="roundRect">
            <a:avLst>
              <a:gd name="adj" fmla="val 3040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973" name="Google Shape;973;p29"/>
          <p:cNvSpPr txBox="1"/>
          <p:nvPr/>
        </p:nvSpPr>
        <p:spPr>
          <a:xfrm>
            <a:off x="1006843" y="2527328"/>
            <a:ext cx="3122585" cy="19851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974" name="Google Shape;974;p29"/>
          <p:cNvSpPr txBox="1"/>
          <p:nvPr/>
        </p:nvSpPr>
        <p:spPr>
          <a:xfrm>
            <a:off x="7182131" y="1136339"/>
            <a:ext cx="3424446" cy="120032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400">
                <a:solidFill>
                  <a:schemeClr val="dk1"/>
                </a:solidFill>
                <a:latin typeface="Arial"/>
                <a:ea typeface="Arial"/>
                <a:cs typeface="Arial"/>
                <a:sym typeface="Arial"/>
              </a:rPr>
              <a:t>Cải thiện năng lực, sự tương tác giữa các thành viên trong nhóm</a:t>
            </a:r>
            <a:endParaRPr/>
          </a:p>
        </p:txBody>
      </p:sp>
      <p:sp>
        <p:nvSpPr>
          <p:cNvPr id="975" name="Google Shape;975;p29"/>
          <p:cNvSpPr txBox="1"/>
          <p:nvPr/>
        </p:nvSpPr>
        <p:spPr>
          <a:xfrm>
            <a:off x="7106309" y="4348451"/>
            <a:ext cx="4773496" cy="1785104"/>
          </a:xfrm>
          <a:prstGeom prst="rect">
            <a:avLst/>
          </a:prstGeom>
          <a:solidFill>
            <a:schemeClr val="lt1"/>
          </a:solidFill>
          <a:ln>
            <a:noFill/>
          </a:ln>
        </p:spPr>
        <p:txBody>
          <a:bodyPr spcFirstLastPara="1" wrap="square" lIns="91425" tIns="45700" rIns="91425" bIns="45700" anchor="t" anchorCtr="0">
            <a:spAutoFit/>
          </a:bodyPr>
          <a:lstStyle/>
          <a:p>
            <a:pPr marL="457200" marR="0" lvl="1" indent="0" algn="l" rtl="0">
              <a:spcBef>
                <a:spcPts val="0"/>
              </a:spcBef>
              <a:spcAft>
                <a:spcPts val="0"/>
              </a:spcAft>
              <a:buClr>
                <a:schemeClr val="dk1"/>
              </a:buClr>
              <a:buSzPts val="2200"/>
              <a:buFont typeface="Arial"/>
              <a:buNone/>
            </a:pPr>
            <a:r>
              <a:rPr lang="vi-VN" sz="2200" b="0" i="0" u="none" strike="noStrike" cap="none">
                <a:solidFill>
                  <a:schemeClr val="dk1"/>
                </a:solidFill>
                <a:latin typeface="Arial"/>
                <a:ea typeface="Arial"/>
                <a:cs typeface="Arial"/>
                <a:sym typeface="Arial"/>
              </a:rPr>
              <a:t>Nâng cao kỹ năng và kiến thức </a:t>
            </a:r>
            <a:endParaRPr/>
          </a:p>
          <a:p>
            <a:pPr marL="457200" marR="0" lvl="1" indent="0" algn="l" rtl="0">
              <a:spcBef>
                <a:spcPts val="0"/>
              </a:spcBef>
              <a:spcAft>
                <a:spcPts val="0"/>
              </a:spcAft>
              <a:buClr>
                <a:schemeClr val="dk1"/>
              </a:buClr>
              <a:buSzPts val="2200"/>
              <a:buFont typeface="Arial"/>
              <a:buNone/>
            </a:pPr>
            <a:r>
              <a:rPr lang="vi-VN" sz="2200" b="0" i="0" u="none" strike="noStrike" cap="none">
                <a:solidFill>
                  <a:schemeClr val="dk1"/>
                </a:solidFill>
                <a:latin typeface="Arial"/>
                <a:ea typeface="Arial"/>
                <a:cs typeface="Arial"/>
                <a:sym typeface="Arial"/>
              </a:rPr>
              <a:t>Tăng cường sự tin tưởng và thỏa thuận </a:t>
            </a:r>
            <a:endParaRPr/>
          </a:p>
          <a:p>
            <a:pPr marL="457200" marR="0" lvl="1" indent="0" algn="l" rtl="0">
              <a:spcBef>
                <a:spcPts val="0"/>
              </a:spcBef>
              <a:spcAft>
                <a:spcPts val="0"/>
              </a:spcAft>
              <a:buClr>
                <a:schemeClr val="dk1"/>
              </a:buClr>
              <a:buSzPts val="2200"/>
              <a:buFont typeface="Arial"/>
              <a:buNone/>
            </a:pPr>
            <a:r>
              <a:rPr lang="vi-VN" sz="2200" b="0" i="0" u="none" strike="noStrike" cap="none">
                <a:solidFill>
                  <a:schemeClr val="dk1"/>
                </a:solidFill>
                <a:latin typeface="Arial"/>
                <a:ea typeface="Arial"/>
                <a:cs typeface="Arial"/>
                <a:sym typeface="Arial"/>
              </a:rPr>
              <a:t>Tăng cường sự gắn kết giữa các thành viên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30"/>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2" name="Google Shape;982;p30"/>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3" name="Google Shape;983;p30"/>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4" name="Google Shape;984;p30"/>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5" name="Google Shape;985;p30"/>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6" name="Google Shape;986;p30"/>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7" name="Google Shape;987;p30"/>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988" name="Google Shape;988;p30"/>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9" name="Google Shape;989;p30"/>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0" name="Google Shape;990;p30"/>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991" name="Google Shape;991;p30"/>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2" name="Google Shape;992;p30"/>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3" name="Google Shape;993;p30"/>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994" name="Google Shape;994;p30"/>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95" name="Google Shape;995;p30"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996" name="Google Shape;996;p30"/>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997" name="Google Shape;997;p30"/>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998" name="Google Shape;998;p30"/>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999" name="Google Shape;999;p30"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000" name="Google Shape;1000;p30"/>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001" name="Google Shape;1001;p30"/>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002" name="Google Shape;1002;p30"/>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1003" name="Google Shape;1003;p30"/>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1004" name="Google Shape;1004;p30"/>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4.3 Phát triển nhóm dự án</a:t>
            </a:r>
            <a:endParaRPr sz="2400" b="1">
              <a:solidFill>
                <a:schemeClr val="dk1"/>
              </a:solidFill>
              <a:latin typeface="Arial"/>
              <a:ea typeface="Arial"/>
              <a:cs typeface="Arial"/>
              <a:sym typeface="Arial"/>
            </a:endParaRPr>
          </a:p>
        </p:txBody>
      </p:sp>
      <p:sp>
        <p:nvSpPr>
          <p:cNvPr id="1005" name="Google Shape;1005;p30"/>
          <p:cNvSpPr txBox="1"/>
          <p:nvPr/>
        </p:nvSpPr>
        <p:spPr>
          <a:xfrm>
            <a:off x="2976780" y="1992208"/>
            <a:ext cx="7687661" cy="3877954"/>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VN" sz="2000" b="1">
                <a:solidFill>
                  <a:schemeClr val="dk1"/>
                </a:solidFill>
                <a:latin typeface="Calibri"/>
                <a:ea typeface="Calibri"/>
                <a:cs typeface="Calibri"/>
                <a:sym typeface="Calibri"/>
              </a:rPr>
              <a:t>Phương pháp thực hiện</a:t>
            </a:r>
            <a:endParaRPr sz="2000">
              <a:solidFill>
                <a:schemeClr val="dk1"/>
              </a:solidFill>
              <a:latin typeface="Calibri"/>
              <a:ea typeface="Calibri"/>
              <a:cs typeface="Calibri"/>
              <a:sym typeface="Calibri"/>
            </a:endParaRPr>
          </a:p>
          <a:p>
            <a:pPr marL="573088" marR="0" lvl="0" indent="-355599" algn="l" rtl="0">
              <a:lnSpc>
                <a:spcPct val="150000"/>
              </a:lnSpc>
              <a:spcBef>
                <a:spcPts val="0"/>
              </a:spcBef>
              <a:spcAft>
                <a:spcPts val="0"/>
              </a:spcAft>
              <a:buClr>
                <a:srgbClr val="000000"/>
              </a:buClr>
              <a:buSzPts val="2000"/>
              <a:buFont typeface="Times New Roman"/>
              <a:buChar char="➢"/>
            </a:pPr>
            <a:r>
              <a:rPr lang="vi-VN" sz="2000">
                <a:solidFill>
                  <a:schemeClr val="dk1"/>
                </a:solidFill>
                <a:latin typeface="Calibri"/>
                <a:ea typeface="Calibri"/>
                <a:cs typeface="Calibri"/>
                <a:sym typeface="Calibri"/>
              </a:rPr>
              <a:t>Sử dụng các kỹ năng mềm </a:t>
            </a:r>
            <a:endParaRPr/>
          </a:p>
          <a:p>
            <a:pPr marL="573088" marR="0" lvl="0" indent="-355599" algn="l" rtl="0">
              <a:lnSpc>
                <a:spcPct val="150000"/>
              </a:lnSpc>
              <a:spcBef>
                <a:spcPts val="0"/>
              </a:spcBef>
              <a:spcAft>
                <a:spcPts val="0"/>
              </a:spcAft>
              <a:buClr>
                <a:srgbClr val="000000"/>
              </a:buClr>
              <a:buSzPts val="2000"/>
              <a:buFont typeface="Times New Roman"/>
              <a:buChar char="➢"/>
            </a:pPr>
            <a:r>
              <a:rPr lang="vi-VN" sz="2000">
                <a:solidFill>
                  <a:schemeClr val="dk1"/>
                </a:solidFill>
                <a:latin typeface="Calibri"/>
                <a:ea typeface="Calibri"/>
                <a:cs typeface="Calibri"/>
                <a:sym typeface="Calibri"/>
              </a:rPr>
              <a:t>Đào tạo </a:t>
            </a:r>
            <a:endParaRPr/>
          </a:p>
          <a:p>
            <a:pPr marL="573088" marR="0" lvl="0" indent="-355599" algn="l" rtl="0">
              <a:lnSpc>
                <a:spcPct val="150000"/>
              </a:lnSpc>
              <a:spcBef>
                <a:spcPts val="0"/>
              </a:spcBef>
              <a:spcAft>
                <a:spcPts val="0"/>
              </a:spcAft>
              <a:buClr>
                <a:srgbClr val="000000"/>
              </a:buClr>
              <a:buSzPts val="2000"/>
              <a:buFont typeface="Times New Roman"/>
              <a:buChar char="➢"/>
            </a:pPr>
            <a:r>
              <a:rPr lang="vi-VN" sz="2000">
                <a:solidFill>
                  <a:schemeClr val="dk1"/>
                </a:solidFill>
                <a:latin typeface="Calibri"/>
                <a:ea typeface="Calibri"/>
                <a:cs typeface="Calibri"/>
                <a:sym typeface="Calibri"/>
              </a:rPr>
              <a:t>Xây dựng mục tiêu của hoạt động của nhóm </a:t>
            </a:r>
            <a:endParaRPr sz="2000">
              <a:solidFill>
                <a:schemeClr val="dk1"/>
              </a:solidFill>
              <a:latin typeface="Calibri"/>
              <a:ea typeface="Calibri"/>
              <a:cs typeface="Calibri"/>
              <a:sym typeface="Calibri"/>
            </a:endParaRPr>
          </a:p>
          <a:p>
            <a:pPr marL="573088" marR="0" lvl="0" indent="-355599" algn="l" rtl="0">
              <a:lnSpc>
                <a:spcPct val="150000"/>
              </a:lnSpc>
              <a:spcBef>
                <a:spcPts val="0"/>
              </a:spcBef>
              <a:spcAft>
                <a:spcPts val="0"/>
              </a:spcAft>
              <a:buClr>
                <a:srgbClr val="000000"/>
              </a:buClr>
              <a:buSzPts val="2000"/>
              <a:buFont typeface="Times New Roman"/>
              <a:buChar char="➢"/>
            </a:pPr>
            <a:r>
              <a:rPr lang="vi-VN" sz="2000">
                <a:solidFill>
                  <a:schemeClr val="dk1"/>
                </a:solidFill>
                <a:latin typeface="Calibri"/>
                <a:ea typeface="Calibri"/>
                <a:cs typeface="Calibri"/>
                <a:sym typeface="Calibri"/>
              </a:rPr>
              <a:t>Thiết lập các kỳ vọng </a:t>
            </a:r>
            <a:endParaRPr/>
          </a:p>
          <a:p>
            <a:pPr marL="573088" marR="0" lvl="0" indent="-355599" algn="l" rtl="0">
              <a:lnSpc>
                <a:spcPct val="150000"/>
              </a:lnSpc>
              <a:spcBef>
                <a:spcPts val="0"/>
              </a:spcBef>
              <a:spcAft>
                <a:spcPts val="0"/>
              </a:spcAft>
              <a:buClr>
                <a:srgbClr val="000000"/>
              </a:buClr>
              <a:buSzPts val="2000"/>
              <a:buFont typeface="Times New Roman"/>
              <a:buChar char="➢"/>
            </a:pPr>
            <a:r>
              <a:rPr lang="vi-VN" sz="2000">
                <a:solidFill>
                  <a:schemeClr val="dk1"/>
                </a:solidFill>
                <a:latin typeface="Calibri"/>
                <a:ea typeface="Calibri"/>
                <a:cs typeface="Calibri"/>
                <a:sym typeface="Calibri"/>
              </a:rPr>
              <a:t>Đưa các thành viên tích cực nhất vào cùng một vị trí địa lý</a:t>
            </a:r>
            <a:endParaRPr/>
          </a:p>
          <a:p>
            <a:pPr marL="573088" marR="0" lvl="0" indent="-355599" algn="l" rtl="0">
              <a:lnSpc>
                <a:spcPct val="150000"/>
              </a:lnSpc>
              <a:spcBef>
                <a:spcPts val="0"/>
              </a:spcBef>
              <a:spcAft>
                <a:spcPts val="0"/>
              </a:spcAft>
              <a:buClr>
                <a:srgbClr val="000000"/>
              </a:buClr>
              <a:buSzPts val="2000"/>
              <a:buFont typeface="Times New Roman"/>
              <a:buChar char="➢"/>
            </a:pPr>
            <a:r>
              <a:rPr lang="vi-VN" sz="2000">
                <a:solidFill>
                  <a:schemeClr val="dk1"/>
                </a:solidFill>
                <a:latin typeface="Calibri"/>
                <a:ea typeface="Calibri"/>
                <a:cs typeface="Calibri"/>
                <a:sym typeface="Calibri"/>
              </a:rPr>
              <a:t>Công nhận và khen thưởng </a:t>
            </a:r>
            <a:endParaRPr sz="2000">
              <a:solidFill>
                <a:schemeClr val="dk1"/>
              </a:solidFill>
              <a:latin typeface="Calibri"/>
              <a:ea typeface="Calibri"/>
              <a:cs typeface="Calibri"/>
              <a:sym typeface="Calibri"/>
            </a:endParaRPr>
          </a:p>
          <a:p>
            <a:pPr marL="573088" marR="0" lvl="0" indent="-355599" algn="l" rtl="0">
              <a:lnSpc>
                <a:spcPct val="150000"/>
              </a:lnSpc>
              <a:spcBef>
                <a:spcPts val="0"/>
              </a:spcBef>
              <a:spcAft>
                <a:spcPts val="0"/>
              </a:spcAft>
              <a:buClr>
                <a:srgbClr val="000000"/>
              </a:buClr>
              <a:buSzPts val="2000"/>
              <a:buFont typeface="Times New Roman"/>
              <a:buChar char="➢"/>
            </a:pPr>
            <a:r>
              <a:rPr lang="vi-VN" sz="2000">
                <a:solidFill>
                  <a:schemeClr val="dk1"/>
                </a:solidFill>
                <a:latin typeface="Calibri"/>
                <a:ea typeface="Calibri"/>
                <a:cs typeface="Calibri"/>
                <a:sym typeface="Calibri"/>
              </a:rPr>
              <a:t>Quyền hạn của người quản lý dự án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31"/>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2" name="Google Shape;1012;p31"/>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3" name="Google Shape;1013;p31"/>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4" name="Google Shape;1014;p31"/>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5" name="Google Shape;1015;p31"/>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6" name="Google Shape;1016;p31"/>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7" name="Google Shape;1017;p31"/>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018" name="Google Shape;1018;p31"/>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9" name="Google Shape;1019;p31"/>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0" name="Google Shape;1020;p31"/>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021" name="Google Shape;1021;p31"/>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2" name="Google Shape;1022;p31"/>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3" name="Google Shape;1023;p31"/>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1024" name="Google Shape;1024;p31"/>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25" name="Google Shape;1025;p31"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1026" name="Google Shape;1026;p31"/>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1027" name="Google Shape;1027;p31"/>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1028" name="Google Shape;1028;p31"/>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1029" name="Google Shape;1029;p31"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030" name="Google Shape;1030;p31"/>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031" name="Google Shape;1031;p31"/>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032" name="Google Shape;1032;p31"/>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1033" name="Google Shape;1033;p31"/>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1034" name="Google Shape;1034;p31"/>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4.4 Quản lý nhóm dự án</a:t>
            </a:r>
            <a:endParaRPr sz="2400" b="1">
              <a:solidFill>
                <a:schemeClr val="dk1"/>
              </a:solidFill>
              <a:latin typeface="Arial"/>
              <a:ea typeface="Arial"/>
              <a:cs typeface="Arial"/>
              <a:sym typeface="Arial"/>
            </a:endParaRPr>
          </a:p>
        </p:txBody>
      </p:sp>
      <p:sp>
        <p:nvSpPr>
          <p:cNvPr id="1035" name="Google Shape;1035;p31"/>
          <p:cNvSpPr txBox="1"/>
          <p:nvPr/>
        </p:nvSpPr>
        <p:spPr>
          <a:xfrm>
            <a:off x="2976780" y="1992208"/>
            <a:ext cx="8213860" cy="249296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2000"/>
              <a:buFont typeface="Arial"/>
              <a:buNone/>
            </a:pPr>
            <a:r>
              <a:rPr lang="vi-VN" sz="2000">
                <a:solidFill>
                  <a:schemeClr val="dk1"/>
                </a:solidFill>
                <a:latin typeface="Arial"/>
                <a:ea typeface="Arial"/>
                <a:cs typeface="Arial"/>
                <a:sym typeface="Arial"/>
              </a:rPr>
              <a:t>- Quản lý nhóm dự án là: quy trình theo dõi hiệu suất đội dự án, phản hồi cho nhân viên, giải quyết các phát sinh, và quản lý các thay đổi trong đội dự án để tối ưu hiệu suất dự án.</a:t>
            </a:r>
            <a:endParaRPr/>
          </a:p>
          <a:p>
            <a:pPr marL="342900" marR="0" lvl="0" indent="-342900" algn="l" rtl="0">
              <a:lnSpc>
                <a:spcPct val="150000"/>
              </a:lnSpc>
              <a:spcBef>
                <a:spcPts val="0"/>
              </a:spcBef>
              <a:spcAft>
                <a:spcPts val="0"/>
              </a:spcAft>
              <a:buClr>
                <a:schemeClr val="dk1"/>
              </a:buClr>
              <a:buSzPts val="2000"/>
              <a:buFont typeface="Arial"/>
              <a:buChar char="•"/>
            </a:pPr>
            <a:r>
              <a:rPr lang="vi-VN" sz="2000" b="1">
                <a:solidFill>
                  <a:schemeClr val="dk1"/>
                </a:solidFill>
                <a:latin typeface="Arial"/>
                <a:ea typeface="Arial"/>
                <a:cs typeface="Arial"/>
                <a:sym typeface="Arial"/>
              </a:rPr>
              <a:t>Lợi ích:</a:t>
            </a:r>
            <a:r>
              <a:rPr lang="vi-VN" sz="2000">
                <a:solidFill>
                  <a:schemeClr val="dk1"/>
                </a:solidFill>
                <a:latin typeface="Arial"/>
                <a:ea typeface="Arial"/>
                <a:cs typeface="Arial"/>
                <a:sym typeface="Arial"/>
              </a:rPr>
              <a:t> nhằm ảnh hưởng hành vi của đội dự án, quản lý xung đột và đánh giá hiệu suất làm việc của từng nhân viên. </a:t>
            </a:r>
            <a:endParaRPr/>
          </a:p>
        </p:txBody>
      </p:sp>
      <p:sp>
        <p:nvSpPr>
          <p:cNvPr id="1036" name="Google Shape;1036;p31"/>
          <p:cNvSpPr txBox="1"/>
          <p:nvPr/>
        </p:nvSpPr>
        <p:spPr>
          <a:xfrm>
            <a:off x="2890949" y="4261949"/>
            <a:ext cx="8213860" cy="249296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FF0000"/>
              </a:buClr>
              <a:buSzPts val="2000"/>
              <a:buFont typeface="Arial"/>
              <a:buNone/>
            </a:pPr>
            <a:r>
              <a:rPr lang="vi-VN" sz="2000" b="1">
                <a:solidFill>
                  <a:srgbClr val="FF0000"/>
                </a:solidFill>
                <a:latin typeface="Arial"/>
                <a:ea typeface="Arial"/>
                <a:cs typeface="Arial"/>
                <a:sym typeface="Arial"/>
              </a:rPr>
              <a:t>Các hoạt động quản lý nhóm dự án </a:t>
            </a:r>
            <a:endParaRPr sz="2000">
              <a:solidFill>
                <a:schemeClr val="dk1"/>
              </a:solidFill>
              <a:latin typeface="Arial"/>
              <a:ea typeface="Arial"/>
              <a:cs typeface="Arial"/>
              <a:sym typeface="Arial"/>
            </a:endParaRPr>
          </a:p>
          <a:p>
            <a:pPr marL="457200" marR="0" lvl="1" indent="0" algn="l" rtl="0">
              <a:lnSpc>
                <a:spcPct val="150000"/>
              </a:lnSpc>
              <a:spcBef>
                <a:spcPts val="0"/>
              </a:spcBef>
              <a:spcAft>
                <a:spcPts val="0"/>
              </a:spcAft>
              <a:buClr>
                <a:srgbClr val="000000"/>
              </a:buClr>
              <a:buSzPts val="2000"/>
              <a:buFont typeface="Arial"/>
              <a:buNone/>
            </a:pPr>
            <a:r>
              <a:rPr lang="vi-VN" sz="2000" b="0" i="0" u="none" strike="noStrike" cap="none">
                <a:solidFill>
                  <a:srgbClr val="000000"/>
                </a:solidFill>
                <a:latin typeface="Arial"/>
                <a:ea typeface="Arial"/>
                <a:cs typeface="Arial"/>
                <a:sym typeface="Arial"/>
              </a:rPr>
              <a:t>Quan sát hành vi của nhóm</a:t>
            </a:r>
            <a:r>
              <a:rPr lang="vi-VN" sz="2000" b="0" i="0" u="none" strike="noStrike" cap="none">
                <a:solidFill>
                  <a:schemeClr val="dk1"/>
                </a:solidFill>
                <a:latin typeface="Arial"/>
                <a:ea typeface="Arial"/>
                <a:cs typeface="Arial"/>
                <a:sym typeface="Arial"/>
              </a:rPr>
              <a:t>.</a:t>
            </a:r>
            <a:endParaRPr sz="2000" b="0" i="0" u="none" strike="noStrike" cap="none">
              <a:solidFill>
                <a:schemeClr val="dk1"/>
              </a:solidFill>
              <a:latin typeface="Arial"/>
              <a:ea typeface="Arial"/>
              <a:cs typeface="Arial"/>
              <a:sym typeface="Arial"/>
            </a:endParaRPr>
          </a:p>
          <a:p>
            <a:pPr marL="457200" marR="0" lvl="1" indent="0" algn="l" rtl="0">
              <a:lnSpc>
                <a:spcPct val="150000"/>
              </a:lnSpc>
              <a:spcBef>
                <a:spcPts val="0"/>
              </a:spcBef>
              <a:spcAft>
                <a:spcPts val="0"/>
              </a:spcAft>
              <a:buClr>
                <a:srgbClr val="000000"/>
              </a:buClr>
              <a:buSzPts val="2000"/>
              <a:buFont typeface="Arial"/>
              <a:buNone/>
            </a:pPr>
            <a:r>
              <a:rPr lang="vi-VN" sz="2000" b="0" i="0" u="none" strike="noStrike" cap="none">
                <a:solidFill>
                  <a:srgbClr val="000000"/>
                </a:solidFill>
                <a:latin typeface="Arial"/>
                <a:ea typeface="Arial"/>
                <a:cs typeface="Arial"/>
                <a:sym typeface="Arial"/>
              </a:rPr>
              <a:t>Giải quyết các xung đột.</a:t>
            </a:r>
            <a:endParaRPr sz="2000" b="0" i="0" u="none" strike="noStrike" cap="none">
              <a:solidFill>
                <a:schemeClr val="dk1"/>
              </a:solidFill>
              <a:latin typeface="Arial"/>
              <a:ea typeface="Arial"/>
              <a:cs typeface="Arial"/>
              <a:sym typeface="Arial"/>
            </a:endParaRPr>
          </a:p>
          <a:p>
            <a:pPr marL="457200" marR="0" lvl="1" indent="0" algn="l" rtl="0">
              <a:lnSpc>
                <a:spcPct val="150000"/>
              </a:lnSpc>
              <a:spcBef>
                <a:spcPts val="0"/>
              </a:spcBef>
              <a:spcAft>
                <a:spcPts val="0"/>
              </a:spcAft>
              <a:buClr>
                <a:srgbClr val="000000"/>
              </a:buClr>
              <a:buSzPts val="2000"/>
              <a:buFont typeface="Arial"/>
              <a:buNone/>
            </a:pPr>
            <a:r>
              <a:rPr lang="vi-VN" sz="2000" b="0" i="0" u="none" strike="noStrike" cap="none">
                <a:solidFill>
                  <a:srgbClr val="000000"/>
                </a:solidFill>
                <a:latin typeface="Arial"/>
                <a:ea typeface="Arial"/>
                <a:cs typeface="Arial"/>
                <a:sym typeface="Arial"/>
              </a:rPr>
              <a:t>Giải quyết các vấn đề.</a:t>
            </a:r>
            <a:endParaRPr sz="2000" b="0" i="0" u="none" strike="noStrike" cap="none">
              <a:solidFill>
                <a:schemeClr val="dk1"/>
              </a:solidFill>
              <a:latin typeface="Arial"/>
              <a:ea typeface="Arial"/>
              <a:cs typeface="Arial"/>
              <a:sym typeface="Arial"/>
            </a:endParaRPr>
          </a:p>
          <a:p>
            <a:pPr marL="457200" marR="0" lvl="1" indent="0" algn="l" rtl="0">
              <a:lnSpc>
                <a:spcPct val="150000"/>
              </a:lnSpc>
              <a:spcBef>
                <a:spcPts val="0"/>
              </a:spcBef>
              <a:spcAft>
                <a:spcPts val="0"/>
              </a:spcAft>
              <a:buClr>
                <a:srgbClr val="000000"/>
              </a:buClr>
              <a:buSzPts val="2000"/>
              <a:buFont typeface="Arial"/>
              <a:buNone/>
            </a:pPr>
            <a:r>
              <a:rPr lang="vi-VN" sz="2000" b="0" i="0" u="none" strike="noStrike" cap="none">
                <a:solidFill>
                  <a:srgbClr val="000000"/>
                </a:solidFill>
                <a:latin typeface="Arial"/>
                <a:ea typeface="Arial"/>
                <a:cs typeface="Arial"/>
                <a:sym typeface="Arial"/>
              </a:rPr>
              <a:t>Thẩm định hiệu suất thành viên trong nhóm.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6">
                                            <p:txEl>
                                              <p:pRg st="0" end="0"/>
                                            </p:txEl>
                                          </p:spTgt>
                                        </p:tgtEl>
                                        <p:attrNameLst>
                                          <p:attrName>style.visibility</p:attrName>
                                        </p:attrNameLst>
                                      </p:cBhvr>
                                      <p:to>
                                        <p:strVal val="visible"/>
                                      </p:to>
                                    </p:set>
                                    <p:anim calcmode="lin" valueType="num">
                                      <p:cBhvr additive="base">
                                        <p:cTn id="7" dur="500"/>
                                        <p:tgtEl>
                                          <p:spTgt spid="10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36">
                                            <p:txEl>
                                              <p:pRg st="1" end="1"/>
                                            </p:txEl>
                                          </p:spTgt>
                                        </p:tgtEl>
                                        <p:attrNameLst>
                                          <p:attrName>style.visibility</p:attrName>
                                        </p:attrNameLst>
                                      </p:cBhvr>
                                      <p:to>
                                        <p:strVal val="visible"/>
                                      </p:to>
                                    </p:set>
                                    <p:anim calcmode="lin" valueType="num">
                                      <p:cBhvr additive="base">
                                        <p:cTn id="12" dur="500"/>
                                        <p:tgtEl>
                                          <p:spTgt spid="10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6">
                                            <p:txEl>
                                              <p:pRg st="2" end="2"/>
                                            </p:txEl>
                                          </p:spTgt>
                                        </p:tgtEl>
                                        <p:attrNameLst>
                                          <p:attrName>style.visibility</p:attrName>
                                        </p:attrNameLst>
                                      </p:cBhvr>
                                      <p:to>
                                        <p:strVal val="visible"/>
                                      </p:to>
                                    </p:set>
                                    <p:anim calcmode="lin" valueType="num">
                                      <p:cBhvr additive="base">
                                        <p:cTn id="17" dur="500"/>
                                        <p:tgtEl>
                                          <p:spTgt spid="10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36">
                                            <p:txEl>
                                              <p:pRg st="3" end="3"/>
                                            </p:txEl>
                                          </p:spTgt>
                                        </p:tgtEl>
                                        <p:attrNameLst>
                                          <p:attrName>style.visibility</p:attrName>
                                        </p:attrNameLst>
                                      </p:cBhvr>
                                      <p:to>
                                        <p:strVal val="visible"/>
                                      </p:to>
                                    </p:set>
                                    <p:anim calcmode="lin" valueType="num">
                                      <p:cBhvr additive="base">
                                        <p:cTn id="22" dur="500"/>
                                        <p:tgtEl>
                                          <p:spTgt spid="10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36">
                                            <p:txEl>
                                              <p:pRg st="4" end="4"/>
                                            </p:txEl>
                                          </p:spTgt>
                                        </p:tgtEl>
                                        <p:attrNameLst>
                                          <p:attrName>style.visibility</p:attrName>
                                        </p:attrNameLst>
                                      </p:cBhvr>
                                      <p:to>
                                        <p:strVal val="visible"/>
                                      </p:to>
                                    </p:set>
                                    <p:anim calcmode="lin" valueType="num">
                                      <p:cBhvr additive="base">
                                        <p:cTn id="27" dur="500"/>
                                        <p:tgtEl>
                                          <p:spTgt spid="103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05"/>
        <p:cNvGrpSpPr/>
        <p:nvPr/>
      </p:nvGrpSpPr>
      <p:grpSpPr>
        <a:xfrm>
          <a:off x="0" y="0"/>
          <a:ext cx="0" cy="0"/>
          <a:chOff x="0" y="0"/>
          <a:chExt cx="0" cy="0"/>
        </a:xfrm>
      </p:grpSpPr>
      <p:sp>
        <p:nvSpPr>
          <p:cNvPr id="206" name="Google Shape;206;p5"/>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5"/>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5"/>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9" name="Google Shape;209;p5"/>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0" name="Google Shape;210;p5"/>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5"/>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5"/>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213" name="Google Shape;213;p5"/>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5"/>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5" name="Google Shape;215;p5"/>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216" name="Google Shape;216;p5"/>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7" name="Google Shape;217;p5"/>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8" name="Google Shape;218;p5"/>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219" name="Google Shape;219;p5"/>
          <p:cNvSpPr/>
          <p:nvPr/>
        </p:nvSpPr>
        <p:spPr>
          <a:xfrm>
            <a:off x="2474346"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0" name="Google Shape;220;p5"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221" name="Google Shape;221;p5"/>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222" name="Google Shape;222;p5"/>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223" name="Google Shape;223;p5"/>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224" name="Google Shape;224;p5"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225" name="Google Shape;225;p5"/>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226" name="Google Shape;226;p5"/>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227" name="Google Shape;227;p5"/>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1</a:t>
            </a:r>
            <a:endParaRPr sz="4000">
              <a:solidFill>
                <a:schemeClr val="dk1"/>
              </a:solidFill>
              <a:latin typeface="Calibri"/>
              <a:ea typeface="Calibri"/>
              <a:cs typeface="Calibri"/>
              <a:sym typeface="Calibri"/>
            </a:endParaRPr>
          </a:p>
        </p:txBody>
      </p:sp>
      <p:sp>
        <p:nvSpPr>
          <p:cNvPr id="228" name="Google Shape;228;p5"/>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Tầm quan trọng của quản lý nhân sự</a:t>
            </a:r>
            <a:endParaRPr sz="4100" b="1">
              <a:solidFill>
                <a:schemeClr val="tx1">
                  <a:lumMod val="95000"/>
                  <a:lumOff val="5000"/>
                </a:schemeClr>
              </a:solidFill>
              <a:sym typeface="Arial"/>
            </a:endParaRPr>
          </a:p>
        </p:txBody>
      </p:sp>
      <p:pic>
        <p:nvPicPr>
          <p:cNvPr id="229" name="Google Shape;229;p5" descr="Quản lý nhân sự hiệu quả bằng việc … không quản lý"/>
          <p:cNvPicPr preferRelativeResize="0"/>
          <p:nvPr/>
        </p:nvPicPr>
        <p:blipFill rotWithShape="1">
          <a:blip r:embed="rId10">
            <a:alphaModFix/>
          </a:blip>
          <a:srcRect/>
          <a:stretch/>
        </p:blipFill>
        <p:spPr>
          <a:xfrm>
            <a:off x="5106400" y="1452675"/>
            <a:ext cx="3900250" cy="2453050"/>
          </a:xfrm>
          <a:prstGeom prst="rect">
            <a:avLst/>
          </a:prstGeom>
          <a:noFill/>
          <a:ln>
            <a:noFill/>
          </a:ln>
        </p:spPr>
      </p:pic>
      <p:sp>
        <p:nvSpPr>
          <p:cNvPr id="230" name="Google Shape;230;p5"/>
          <p:cNvSpPr txBox="1"/>
          <p:nvPr/>
        </p:nvSpPr>
        <p:spPr>
          <a:xfrm>
            <a:off x="3083900" y="3744875"/>
            <a:ext cx="8239200" cy="26475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000"/>
              <a:buFont typeface="Calibri"/>
              <a:buNone/>
            </a:pP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Quản lý nhân sự giúp bạn đạt được mục tiêu của mình</a:t>
            </a: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Phát triển chuyên môn</a:t>
            </a: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Đánh giá năng lực</a:t>
            </a: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Duy trì môi trường làm việc tốt</a:t>
            </a: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Nâng cao khả năng làm việc theo nhóm</a:t>
            </a: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Giải quyết tranh chấp</a:t>
            </a: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Duy trì chi phí quản lý</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2"/>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3" name="Google Shape;1043;p32"/>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4" name="Google Shape;1044;p32"/>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5" name="Google Shape;1045;p32"/>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6" name="Google Shape;1046;p32"/>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7" name="Google Shape;1047;p32"/>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8" name="Google Shape;1048;p32"/>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049" name="Google Shape;1049;p32"/>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0" name="Google Shape;1050;p32"/>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1" name="Google Shape;1051;p32"/>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052" name="Google Shape;1052;p32"/>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3" name="Google Shape;1053;p32"/>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4" name="Google Shape;1054;p32"/>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1055" name="Google Shape;1055;p32"/>
          <p:cNvSpPr/>
          <p:nvPr/>
        </p:nvSpPr>
        <p:spPr>
          <a:xfrm>
            <a:off x="2405255" y="1327790"/>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1056" name="Google Shape;1056;p32"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1057" name="Google Shape;1057;p32"/>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1058" name="Google Shape;1058;p32"/>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1059" name="Google Shape;1059;p32"/>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1060" name="Google Shape;1060;p32"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061" name="Google Shape;1061;p32"/>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062" name="Google Shape;1062;p32"/>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063" name="Google Shape;1063;p32"/>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1064" name="Google Shape;1064;p32"/>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1065" name="Google Shape;1065;p32"/>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4.4 Quản lý nhóm dự án</a:t>
            </a:r>
            <a:endParaRPr sz="2400" b="1">
              <a:solidFill>
                <a:schemeClr val="dk1"/>
              </a:solidFill>
              <a:latin typeface="Arial"/>
              <a:ea typeface="Arial"/>
              <a:cs typeface="Arial"/>
              <a:sym typeface="Arial"/>
            </a:endParaRPr>
          </a:p>
        </p:txBody>
      </p:sp>
      <p:sp>
        <p:nvSpPr>
          <p:cNvPr id="1066" name="Google Shape;1066;p32"/>
          <p:cNvSpPr txBox="1"/>
          <p:nvPr/>
        </p:nvSpPr>
        <p:spPr>
          <a:xfrm>
            <a:off x="2976780" y="1992208"/>
            <a:ext cx="8213860" cy="738633"/>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Công cụ và phương pháp thực hiện</a:t>
            </a:r>
            <a:endParaRPr/>
          </a:p>
        </p:txBody>
      </p:sp>
      <p:sp>
        <p:nvSpPr>
          <p:cNvPr id="1067" name="Google Shape;1067;p32"/>
          <p:cNvSpPr txBox="1"/>
          <p:nvPr/>
        </p:nvSpPr>
        <p:spPr>
          <a:xfrm>
            <a:off x="2929591" y="2544084"/>
            <a:ext cx="8213860" cy="1846629"/>
          </a:xfrm>
          <a:prstGeom prst="rect">
            <a:avLst/>
          </a:prstGeom>
          <a:noFill/>
          <a:ln>
            <a:noFill/>
          </a:ln>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000000"/>
              </a:buClr>
              <a:buSzPts val="1400"/>
              <a:buFont typeface="Times New Roman"/>
              <a:buChar char="-"/>
            </a:pPr>
            <a:r>
              <a:rPr lang="vi-VN" sz="2400">
                <a:solidFill>
                  <a:schemeClr val="dk1"/>
                </a:solidFill>
                <a:latin typeface="Calibri"/>
                <a:ea typeface="Calibri"/>
                <a:cs typeface="Calibri"/>
                <a:sym typeface="Calibri"/>
              </a:rPr>
              <a:t>Quan sát và hội thoại</a:t>
            </a:r>
            <a:endParaRPr sz="2400" b="1">
              <a:solidFill>
                <a:schemeClr val="dk1"/>
              </a:solidFill>
              <a:latin typeface="Calibri"/>
              <a:ea typeface="Calibri"/>
              <a:cs typeface="Calibri"/>
              <a:sym typeface="Calibri"/>
            </a:endParaRPr>
          </a:p>
          <a:p>
            <a:pPr marL="457200" marR="0" lvl="0" indent="-317500" algn="l" rtl="0">
              <a:lnSpc>
                <a:spcPct val="150000"/>
              </a:lnSpc>
              <a:spcBef>
                <a:spcPts val="0"/>
              </a:spcBef>
              <a:spcAft>
                <a:spcPts val="0"/>
              </a:spcAft>
              <a:buClr>
                <a:srgbClr val="000000"/>
              </a:buClr>
              <a:buSzPts val="1400"/>
              <a:buFont typeface="Times New Roman"/>
              <a:buChar char="-"/>
            </a:pPr>
            <a:r>
              <a:rPr lang="vi-VN" sz="2400">
                <a:solidFill>
                  <a:schemeClr val="dk1"/>
                </a:solidFill>
                <a:latin typeface="Calibri"/>
                <a:ea typeface="Calibri"/>
                <a:cs typeface="Calibri"/>
                <a:sym typeface="Calibri"/>
              </a:rPr>
              <a:t>Đánh giá kết quả trong quá trình thực hiện dự án</a:t>
            </a:r>
            <a:endParaRPr sz="2400">
              <a:solidFill>
                <a:schemeClr val="dk1"/>
              </a:solidFill>
              <a:latin typeface="Calibri"/>
              <a:ea typeface="Calibri"/>
              <a:cs typeface="Calibri"/>
              <a:sym typeface="Calibri"/>
            </a:endParaRPr>
          </a:p>
          <a:p>
            <a:pPr marL="457200" marR="0" lvl="0" indent="-317500" algn="l" rtl="0">
              <a:lnSpc>
                <a:spcPct val="150000"/>
              </a:lnSpc>
              <a:spcBef>
                <a:spcPts val="0"/>
              </a:spcBef>
              <a:spcAft>
                <a:spcPts val="0"/>
              </a:spcAft>
              <a:buClr>
                <a:srgbClr val="000000"/>
              </a:buClr>
              <a:buSzPts val="1400"/>
              <a:buFont typeface="Times New Roman"/>
              <a:buChar char="-"/>
            </a:pPr>
            <a:r>
              <a:rPr lang="vi-VN" sz="2400">
                <a:solidFill>
                  <a:schemeClr val="dk1"/>
                </a:solidFill>
                <a:latin typeface="Calibri"/>
                <a:ea typeface="Calibri"/>
                <a:cs typeface="Calibri"/>
                <a:sym typeface="Calibri"/>
              </a:rPr>
              <a:t>Giải quyết xung đột </a:t>
            </a:r>
            <a:endParaRPr sz="2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33"/>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4" name="Google Shape;1074;p33"/>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5" name="Google Shape;1075;p33"/>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6" name="Google Shape;1076;p33"/>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7" name="Google Shape;1077;p33"/>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8" name="Google Shape;1078;p33"/>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79" name="Google Shape;1079;p33"/>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080" name="Google Shape;1080;p33"/>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1" name="Google Shape;1081;p33"/>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2" name="Google Shape;1082;p33"/>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083" name="Google Shape;1083;p33"/>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4" name="Google Shape;1084;p33"/>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5" name="Google Shape;1085;p33"/>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1086" name="Google Shape;1086;p33"/>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87" name="Google Shape;1087;p33"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1088" name="Google Shape;1088;p33"/>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1089" name="Google Shape;1089;p33"/>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1090" name="Google Shape;1090;p33"/>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1091" name="Google Shape;1091;p33"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092" name="Google Shape;1092;p33"/>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093" name="Google Shape;1093;p33"/>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094" name="Google Shape;1094;p33"/>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4</a:t>
            </a:r>
            <a:endParaRPr sz="4000">
              <a:solidFill>
                <a:schemeClr val="dk1"/>
              </a:solidFill>
              <a:latin typeface="Calibri"/>
              <a:ea typeface="Calibri"/>
              <a:cs typeface="Calibri"/>
              <a:sym typeface="Calibri"/>
            </a:endParaRPr>
          </a:p>
        </p:txBody>
      </p:sp>
      <p:sp>
        <p:nvSpPr>
          <p:cNvPr id="1095" name="Google Shape;1095;p33"/>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Các quá trình quản lý nhân sự</a:t>
            </a:r>
            <a:endParaRPr sz="4100" b="1">
              <a:solidFill>
                <a:schemeClr val="tx1">
                  <a:lumMod val="95000"/>
                  <a:lumOff val="5000"/>
                </a:schemeClr>
              </a:solidFill>
              <a:sym typeface="Arial"/>
            </a:endParaRPr>
          </a:p>
        </p:txBody>
      </p:sp>
      <p:sp>
        <p:nvSpPr>
          <p:cNvPr id="1096" name="Google Shape;1096;p33"/>
          <p:cNvSpPr txBox="1"/>
          <p:nvPr/>
        </p:nvSpPr>
        <p:spPr>
          <a:xfrm>
            <a:off x="2951440" y="1527077"/>
            <a:ext cx="8239200" cy="55396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400"/>
              <a:buFont typeface="Arial"/>
              <a:buNone/>
            </a:pPr>
            <a:r>
              <a:rPr lang="vi-VN" sz="2400" b="1">
                <a:solidFill>
                  <a:schemeClr val="dk1"/>
                </a:solidFill>
                <a:latin typeface="Arial"/>
                <a:ea typeface="Arial"/>
                <a:cs typeface="Arial"/>
                <a:sym typeface="Arial"/>
              </a:rPr>
              <a:t>4.4 Quản lý nhóm dự án</a:t>
            </a:r>
            <a:endParaRPr sz="2400" b="1">
              <a:solidFill>
                <a:schemeClr val="dk1"/>
              </a:solidFill>
              <a:latin typeface="Arial"/>
              <a:ea typeface="Arial"/>
              <a:cs typeface="Arial"/>
              <a:sym typeface="Arial"/>
            </a:endParaRPr>
          </a:p>
        </p:txBody>
      </p:sp>
      <p:sp>
        <p:nvSpPr>
          <p:cNvPr id="1097" name="Google Shape;1097;p33"/>
          <p:cNvSpPr txBox="1"/>
          <p:nvPr/>
        </p:nvSpPr>
        <p:spPr>
          <a:xfrm>
            <a:off x="2823249" y="1961212"/>
            <a:ext cx="8844538" cy="295462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vi-VN" sz="2000" b="1">
                <a:solidFill>
                  <a:schemeClr val="dk1"/>
                </a:solidFill>
                <a:latin typeface="Arial"/>
                <a:ea typeface="Arial"/>
                <a:cs typeface="Arial"/>
                <a:sym typeface="Arial"/>
              </a:rPr>
              <a:t>Kết quả của việc quản lý nhóm dự án</a:t>
            </a:r>
            <a:endParaRPr sz="2000">
              <a:solidFill>
                <a:schemeClr val="dk1"/>
              </a:solidFill>
              <a:latin typeface="Arial"/>
              <a:ea typeface="Arial"/>
              <a:cs typeface="Arial"/>
              <a:sym typeface="Arial"/>
            </a:endParaRPr>
          </a:p>
          <a:p>
            <a:pPr marL="457200" marR="0" lvl="1" indent="0" algn="l" rtl="0">
              <a:lnSpc>
                <a:spcPct val="150000"/>
              </a:lnSpc>
              <a:spcBef>
                <a:spcPts val="0"/>
              </a:spcBef>
              <a:spcAft>
                <a:spcPts val="0"/>
              </a:spcAft>
              <a:buNone/>
            </a:pPr>
            <a:r>
              <a:rPr lang="vi-VN" sz="2000" b="0" i="0" u="none" strike="noStrike" cap="none">
                <a:solidFill>
                  <a:schemeClr val="dk1"/>
                </a:solidFill>
                <a:latin typeface="Arial"/>
                <a:ea typeface="Arial"/>
                <a:cs typeface="Arial"/>
                <a:sym typeface="Arial"/>
              </a:rPr>
              <a:t>- Yêu cầu thay đổi được cung cấp.</a:t>
            </a:r>
            <a:endParaRPr/>
          </a:p>
          <a:p>
            <a:pPr marL="457200" marR="0" lvl="1" indent="0" algn="l" rtl="0">
              <a:lnSpc>
                <a:spcPct val="150000"/>
              </a:lnSpc>
              <a:spcBef>
                <a:spcPts val="0"/>
              </a:spcBef>
              <a:spcAft>
                <a:spcPts val="0"/>
              </a:spcAft>
              <a:buNone/>
            </a:pPr>
            <a:r>
              <a:rPr lang="vi-VN" sz="2000" b="0" i="0" u="none" strike="noStrike" cap="none">
                <a:solidFill>
                  <a:schemeClr val="dk1"/>
                </a:solidFill>
                <a:latin typeface="Arial"/>
                <a:ea typeface="Arial"/>
                <a:cs typeface="Arial"/>
                <a:sym typeface="Arial"/>
              </a:rPr>
              <a:t>- Kế hoạch nguồn nhân lực được cập nhật.</a:t>
            </a:r>
            <a:endParaRPr/>
          </a:p>
          <a:p>
            <a:pPr marL="457200" marR="0" lvl="1" indent="0" algn="l" rtl="0">
              <a:lnSpc>
                <a:spcPct val="150000"/>
              </a:lnSpc>
              <a:spcBef>
                <a:spcPts val="0"/>
              </a:spcBef>
              <a:spcAft>
                <a:spcPts val="0"/>
              </a:spcAft>
              <a:buNone/>
            </a:pPr>
            <a:r>
              <a:rPr lang="vi-VN" sz="2000" b="0" i="0" u="none" strike="noStrike" cap="none">
                <a:solidFill>
                  <a:schemeClr val="dk1"/>
                </a:solidFill>
                <a:latin typeface="Arial"/>
                <a:ea typeface="Arial"/>
                <a:cs typeface="Arial"/>
                <a:sym typeface="Arial"/>
              </a:rPr>
              <a:t>- Các vấn đề được giải quyết.</a:t>
            </a:r>
            <a:endParaRPr/>
          </a:p>
          <a:p>
            <a:pPr marL="457200" marR="0" lvl="1" indent="0" algn="l" rtl="0">
              <a:lnSpc>
                <a:spcPct val="150000"/>
              </a:lnSpc>
              <a:spcBef>
                <a:spcPts val="0"/>
              </a:spcBef>
              <a:spcAft>
                <a:spcPts val="0"/>
              </a:spcAft>
              <a:buNone/>
            </a:pPr>
            <a:r>
              <a:rPr lang="vi-VN" sz="2000" b="0" i="0" u="none" strike="noStrike" cap="none">
                <a:solidFill>
                  <a:schemeClr val="dk1"/>
                </a:solidFill>
                <a:latin typeface="Arial"/>
                <a:ea typeface="Arial"/>
                <a:cs typeface="Arial"/>
                <a:sym typeface="Arial"/>
              </a:rPr>
              <a:t>- Cung cấp dữ liệu cho việc đánh giá kết quả hoạt động của nhóm dự án</a:t>
            </a:r>
            <a:endParaRPr/>
          </a:p>
          <a:p>
            <a:pPr marL="457200" marR="0" lvl="1" indent="0" algn="l" rtl="0">
              <a:lnSpc>
                <a:spcPct val="150000"/>
              </a:lnSpc>
              <a:spcBef>
                <a:spcPts val="0"/>
              </a:spcBef>
              <a:spcAft>
                <a:spcPts val="0"/>
              </a:spcAft>
              <a:buNone/>
            </a:pPr>
            <a:r>
              <a:rPr lang="vi-VN" sz="2000" b="0" i="0" u="none" strike="noStrike" cap="none">
                <a:solidFill>
                  <a:schemeClr val="dk1"/>
                </a:solidFill>
                <a:latin typeface="Arial"/>
                <a:ea typeface="Arial"/>
                <a:cs typeface="Arial"/>
                <a:sym typeface="Arial"/>
              </a:rPr>
              <a:t>- Cung cấp bài ​​học kinh nghiệm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34"/>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3" name="Google Shape;1103;p34"/>
          <p:cNvSpPr/>
          <p:nvPr/>
        </p:nvSpPr>
        <p:spPr>
          <a:xfrm>
            <a:off x="9818498" y="3543754"/>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4" name="Google Shape;1104;p34"/>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5" name="Google Shape;1105;p34"/>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6" name="Google Shape;1106;p34"/>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7" name="Google Shape;1107;p34"/>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1108" name="Google Shape;1108;p34"/>
          <p:cNvSpPr/>
          <p:nvPr/>
        </p:nvSpPr>
        <p:spPr>
          <a:xfrm>
            <a:off x="-7700002"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9" name="Google Shape;1109;p34"/>
          <p:cNvSpPr/>
          <p:nvPr/>
        </p:nvSpPr>
        <p:spPr>
          <a:xfrm>
            <a:off x="-7328220"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0" name="Google Shape;1110;p34"/>
          <p:cNvSpPr txBox="1"/>
          <p:nvPr/>
        </p:nvSpPr>
        <p:spPr>
          <a:xfrm>
            <a:off x="-6335645"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111" name="Google Shape;1111;p34"/>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2" name="Google Shape;1112;p34"/>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3" name="Google Shape;1113;p34"/>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grpSp>
        <p:nvGrpSpPr>
          <p:cNvPr id="1114" name="Google Shape;1114;p34"/>
          <p:cNvGrpSpPr/>
          <p:nvPr/>
        </p:nvGrpSpPr>
        <p:grpSpPr>
          <a:xfrm>
            <a:off x="6566533" y="-16324978"/>
            <a:ext cx="2538972" cy="2993321"/>
            <a:chOff x="6566533" y="199767"/>
            <a:chExt cx="2538972" cy="2993321"/>
          </a:xfrm>
        </p:grpSpPr>
        <p:sp>
          <p:nvSpPr>
            <p:cNvPr id="1115" name="Google Shape;1115;p34"/>
            <p:cNvSpPr/>
            <p:nvPr/>
          </p:nvSpPr>
          <p:spPr>
            <a:xfrm>
              <a:off x="6566533" y="199767"/>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6" name="Google Shape;1116;p34"/>
            <p:cNvSpPr/>
            <p:nvPr/>
          </p:nvSpPr>
          <p:spPr>
            <a:xfrm>
              <a:off x="6720134" y="413933"/>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117" name="Google Shape;1117;p34"/>
          <p:cNvGrpSpPr/>
          <p:nvPr/>
        </p:nvGrpSpPr>
        <p:grpSpPr>
          <a:xfrm>
            <a:off x="9319258" y="-4513044"/>
            <a:ext cx="2538972" cy="2993321"/>
            <a:chOff x="9319258" y="3382473"/>
            <a:chExt cx="2538972" cy="2993321"/>
          </a:xfrm>
        </p:grpSpPr>
        <p:sp>
          <p:nvSpPr>
            <p:cNvPr id="1118" name="Google Shape;1118;p34"/>
            <p:cNvSpPr/>
            <p:nvPr/>
          </p:nvSpPr>
          <p:spPr>
            <a:xfrm>
              <a:off x="9319258" y="3382473"/>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9" name="Google Shape;1119;p34"/>
            <p:cNvSpPr/>
            <p:nvPr/>
          </p:nvSpPr>
          <p:spPr>
            <a:xfrm>
              <a:off x="9472859" y="3621289"/>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20" name="Google Shape;1120;p34"/>
          <p:cNvSpPr/>
          <p:nvPr/>
        </p:nvSpPr>
        <p:spPr>
          <a:xfrm>
            <a:off x="8943317" y="-9064522"/>
            <a:ext cx="162188" cy="2938931"/>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1" name="Google Shape;1121;p34"/>
          <p:cNvSpPr/>
          <p:nvPr/>
        </p:nvSpPr>
        <p:spPr>
          <a:xfrm>
            <a:off x="9259106" y="-14662131"/>
            <a:ext cx="162188" cy="2938931"/>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2" name="Google Shape;1122;p34"/>
          <p:cNvSpPr/>
          <p:nvPr/>
        </p:nvSpPr>
        <p:spPr>
          <a:xfrm>
            <a:off x="6624308" y="-10741918"/>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3" name="Google Shape;1123;p34"/>
          <p:cNvSpPr/>
          <p:nvPr/>
        </p:nvSpPr>
        <p:spPr>
          <a:xfrm>
            <a:off x="7832419" y="-4937690"/>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4" name="Google Shape;1124;p34"/>
          <p:cNvSpPr/>
          <p:nvPr/>
        </p:nvSpPr>
        <p:spPr>
          <a:xfrm>
            <a:off x="6387988" y="-7286384"/>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5" name="Google Shape;1125;p34"/>
          <p:cNvSpPr/>
          <p:nvPr/>
        </p:nvSpPr>
        <p:spPr>
          <a:xfrm>
            <a:off x="9527388" y="-13556539"/>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6" name="Google Shape;1126;p34"/>
          <p:cNvSpPr/>
          <p:nvPr/>
        </p:nvSpPr>
        <p:spPr>
          <a:xfrm>
            <a:off x="11217865" y="-7520105"/>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7" name="Google Shape;1127;p34"/>
          <p:cNvSpPr/>
          <p:nvPr/>
        </p:nvSpPr>
        <p:spPr>
          <a:xfrm>
            <a:off x="9851330" y="-11502456"/>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8" name="Google Shape;1128;p34"/>
          <p:cNvSpPr/>
          <p:nvPr/>
        </p:nvSpPr>
        <p:spPr>
          <a:xfrm>
            <a:off x="3515497" y="2835025"/>
            <a:ext cx="5391546" cy="794289"/>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9" name="Google Shape;1129;p34"/>
          <p:cNvSpPr/>
          <p:nvPr/>
        </p:nvSpPr>
        <p:spPr>
          <a:xfrm>
            <a:off x="3515497" y="2828713"/>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a:solidFill>
                  <a:schemeClr val="dk1"/>
                </a:solidFill>
                <a:latin typeface="Calibri"/>
                <a:ea typeface="Calibri"/>
                <a:cs typeface="Calibri"/>
                <a:sym typeface="Calibri"/>
              </a:rPr>
              <a:t>5</a:t>
            </a:r>
            <a:endParaRPr b="1"/>
          </a:p>
        </p:txBody>
      </p:sp>
      <p:sp>
        <p:nvSpPr>
          <p:cNvPr id="1130" name="Google Shape;1130;p34"/>
          <p:cNvSpPr txBox="1"/>
          <p:nvPr/>
        </p:nvSpPr>
        <p:spPr>
          <a:xfrm>
            <a:off x="4361151" y="2982674"/>
            <a:ext cx="3700237"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b="1">
                <a:solidFill>
                  <a:schemeClr val="tx1">
                    <a:lumMod val="95000"/>
                    <a:lumOff val="5000"/>
                  </a:schemeClr>
                </a:solidFill>
                <a:sym typeface="Arial"/>
              </a:rPr>
              <a:t>Bí quyết quản lý con người</a:t>
            </a:r>
            <a:endParaRPr b="1">
              <a:solidFill>
                <a:schemeClr val="tx1">
                  <a:lumMod val="95000"/>
                  <a:lumOff val="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5"/>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6" name="Google Shape;1136;p35"/>
          <p:cNvSpPr/>
          <p:nvPr/>
        </p:nvSpPr>
        <p:spPr>
          <a:xfrm>
            <a:off x="9818498" y="3543754"/>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7" name="Google Shape;1137;p35"/>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8" name="Google Shape;1138;p35"/>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9" name="Google Shape;1139;p35"/>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0" name="Google Shape;1140;p35"/>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1141" name="Google Shape;1141;p35"/>
          <p:cNvSpPr/>
          <p:nvPr/>
        </p:nvSpPr>
        <p:spPr>
          <a:xfrm>
            <a:off x="-7700002"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2" name="Google Shape;1142;p35"/>
          <p:cNvSpPr/>
          <p:nvPr/>
        </p:nvSpPr>
        <p:spPr>
          <a:xfrm>
            <a:off x="-7328220"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3" name="Google Shape;1143;p35"/>
          <p:cNvSpPr txBox="1"/>
          <p:nvPr/>
        </p:nvSpPr>
        <p:spPr>
          <a:xfrm>
            <a:off x="-6335645"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144" name="Google Shape;1144;p35"/>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5" name="Google Shape;1145;p35"/>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6" name="Google Shape;1146;p35"/>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grpSp>
        <p:nvGrpSpPr>
          <p:cNvPr id="1147" name="Google Shape;1147;p35"/>
          <p:cNvGrpSpPr/>
          <p:nvPr/>
        </p:nvGrpSpPr>
        <p:grpSpPr>
          <a:xfrm>
            <a:off x="5064536" y="8680424"/>
            <a:ext cx="7172090" cy="2960985"/>
            <a:chOff x="5064536" y="194792"/>
            <a:chExt cx="7172090" cy="2960985"/>
          </a:xfrm>
        </p:grpSpPr>
        <p:sp>
          <p:nvSpPr>
            <p:cNvPr id="1148" name="Google Shape;1148;p35"/>
            <p:cNvSpPr/>
            <p:nvPr/>
          </p:nvSpPr>
          <p:spPr>
            <a:xfrm>
              <a:off x="5848449" y="761730"/>
              <a:ext cx="5762230" cy="2394047"/>
            </a:xfrm>
            <a:prstGeom prst="roundRect">
              <a:avLst>
                <a:gd name="adj" fmla="val 10057"/>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9" name="Google Shape;1149;p35"/>
            <p:cNvSpPr txBox="1"/>
            <p:nvPr/>
          </p:nvSpPr>
          <p:spPr>
            <a:xfrm>
              <a:off x="6948563" y="194792"/>
              <a:ext cx="5288063"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000" b="1">
                  <a:solidFill>
                    <a:srgbClr val="7E3BFF"/>
                  </a:solidFill>
                  <a:latin typeface="Arial"/>
                  <a:ea typeface="Arial"/>
                  <a:cs typeface="Arial"/>
                  <a:sym typeface="Arial"/>
                </a:rPr>
                <a:t>Nội dung ý 4</a:t>
              </a:r>
              <a:endParaRPr sz="6000" b="1">
                <a:solidFill>
                  <a:srgbClr val="7E3BFF"/>
                </a:solidFill>
                <a:latin typeface="Arial"/>
                <a:ea typeface="Arial"/>
                <a:cs typeface="Arial"/>
                <a:sym typeface="Arial"/>
              </a:endParaRPr>
            </a:p>
          </p:txBody>
        </p:sp>
        <p:sp>
          <p:nvSpPr>
            <p:cNvPr id="1150" name="Google Shape;1150;p35"/>
            <p:cNvSpPr txBox="1"/>
            <p:nvPr/>
          </p:nvSpPr>
          <p:spPr>
            <a:xfrm>
              <a:off x="5064536" y="279431"/>
              <a:ext cx="1629500" cy="18620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1500">
                  <a:solidFill>
                    <a:schemeClr val="dk1"/>
                  </a:solidFill>
                  <a:latin typeface="Calibri"/>
                  <a:ea typeface="Calibri"/>
                  <a:cs typeface="Calibri"/>
                  <a:sym typeface="Calibri"/>
                </a:rPr>
                <a:t>😡</a:t>
              </a:r>
              <a:endParaRPr sz="11500">
                <a:solidFill>
                  <a:schemeClr val="dk1"/>
                </a:solidFill>
                <a:latin typeface="Calibri"/>
                <a:ea typeface="Calibri"/>
                <a:cs typeface="Calibri"/>
                <a:sym typeface="Calibri"/>
              </a:endParaRPr>
            </a:p>
          </p:txBody>
        </p:sp>
      </p:grpSp>
      <p:grpSp>
        <p:nvGrpSpPr>
          <p:cNvPr id="1151" name="Google Shape;1151;p35"/>
          <p:cNvGrpSpPr/>
          <p:nvPr/>
        </p:nvGrpSpPr>
        <p:grpSpPr>
          <a:xfrm>
            <a:off x="4035553" y="15582422"/>
            <a:ext cx="7601360" cy="3089496"/>
            <a:chOff x="4035553" y="3608526"/>
            <a:chExt cx="7601360" cy="3089496"/>
          </a:xfrm>
        </p:grpSpPr>
        <p:sp>
          <p:nvSpPr>
            <p:cNvPr id="1152" name="Google Shape;1152;p35"/>
            <p:cNvSpPr/>
            <p:nvPr/>
          </p:nvSpPr>
          <p:spPr>
            <a:xfrm>
              <a:off x="5282401" y="4484496"/>
              <a:ext cx="5935463" cy="2213526"/>
            </a:xfrm>
            <a:prstGeom prst="roundRect">
              <a:avLst>
                <a:gd name="adj" fmla="val 10057"/>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3" name="Google Shape;1153;p35"/>
            <p:cNvSpPr txBox="1"/>
            <p:nvPr/>
          </p:nvSpPr>
          <p:spPr>
            <a:xfrm>
              <a:off x="6348850" y="3842006"/>
              <a:ext cx="5288063"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000" b="1">
                  <a:solidFill>
                    <a:srgbClr val="7E3BFF"/>
                  </a:solidFill>
                  <a:latin typeface="Arial"/>
                  <a:ea typeface="Arial"/>
                  <a:cs typeface="Arial"/>
                  <a:sym typeface="Arial"/>
                </a:rPr>
                <a:t>Nội dung ý 4</a:t>
              </a:r>
              <a:endParaRPr sz="6000" b="1">
                <a:solidFill>
                  <a:srgbClr val="7E3BFF"/>
                </a:solidFill>
                <a:latin typeface="Arial"/>
                <a:ea typeface="Arial"/>
                <a:cs typeface="Arial"/>
                <a:sym typeface="Arial"/>
              </a:endParaRPr>
            </a:p>
          </p:txBody>
        </p:sp>
        <p:sp>
          <p:nvSpPr>
            <p:cNvPr id="1154" name="Google Shape;1154;p35"/>
            <p:cNvSpPr txBox="1"/>
            <p:nvPr/>
          </p:nvSpPr>
          <p:spPr>
            <a:xfrm>
              <a:off x="4035553" y="3608526"/>
              <a:ext cx="1655598" cy="22159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3800">
                  <a:solidFill>
                    <a:schemeClr val="dk1"/>
                  </a:solidFill>
                  <a:latin typeface="Calibri"/>
                  <a:ea typeface="Calibri"/>
                  <a:cs typeface="Calibri"/>
                  <a:sym typeface="Calibri"/>
                </a:rPr>
                <a:t>😣</a:t>
              </a:r>
              <a:endParaRPr sz="13800">
                <a:solidFill>
                  <a:schemeClr val="dk1"/>
                </a:solidFill>
                <a:latin typeface="Calibri"/>
                <a:ea typeface="Calibri"/>
                <a:cs typeface="Calibri"/>
                <a:sym typeface="Calibri"/>
              </a:endParaRPr>
            </a:p>
          </p:txBody>
        </p:sp>
      </p:grpSp>
      <p:sp>
        <p:nvSpPr>
          <p:cNvPr id="1155" name="Google Shape;1155;p35"/>
          <p:cNvSpPr/>
          <p:nvPr/>
        </p:nvSpPr>
        <p:spPr>
          <a:xfrm>
            <a:off x="3515497" y="2835025"/>
            <a:ext cx="5391546" cy="794289"/>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6" name="Google Shape;1156;p35"/>
          <p:cNvSpPr/>
          <p:nvPr/>
        </p:nvSpPr>
        <p:spPr>
          <a:xfrm>
            <a:off x="3515497" y="2828713"/>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a:solidFill>
                  <a:schemeClr val="dk1"/>
                </a:solidFill>
                <a:latin typeface="Calibri"/>
                <a:ea typeface="Calibri"/>
                <a:cs typeface="Calibri"/>
                <a:sym typeface="Calibri"/>
              </a:rPr>
              <a:t>5</a:t>
            </a:r>
            <a:endParaRPr b="1"/>
          </a:p>
        </p:txBody>
      </p:sp>
      <p:sp>
        <p:nvSpPr>
          <p:cNvPr id="1157" name="Google Shape;1157;p35"/>
          <p:cNvSpPr txBox="1"/>
          <p:nvPr/>
        </p:nvSpPr>
        <p:spPr>
          <a:xfrm>
            <a:off x="4361151" y="2982674"/>
            <a:ext cx="3700237"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a:solidFill>
                  <a:schemeClr val="tx1">
                    <a:lumMod val="95000"/>
                    <a:lumOff val="5000"/>
                  </a:schemeClr>
                </a:solidFill>
                <a:sym typeface="Arial"/>
              </a:rPr>
              <a:t>Bí quyết quản lý con người</a:t>
            </a:r>
            <a:endParaRPr>
              <a:solidFill>
                <a:schemeClr val="tx1">
                  <a:lumMod val="95000"/>
                  <a:lumOff val="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6"/>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4" name="Google Shape;1164;p36"/>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5" name="Google Shape;1165;p36"/>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6" name="Google Shape;1166;p36"/>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tx1">
                  <a:lumMod val="95000"/>
                  <a:lumOff val="5000"/>
                </a:schemeClr>
              </a:solidFill>
              <a:latin typeface="Calibri"/>
              <a:ea typeface="Calibri"/>
              <a:cs typeface="Calibri"/>
              <a:sym typeface="Calibri"/>
            </a:endParaRPr>
          </a:p>
        </p:txBody>
      </p:sp>
      <p:sp>
        <p:nvSpPr>
          <p:cNvPr id="1167" name="Google Shape;1167;p36"/>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8" name="Google Shape;1168;p36"/>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9" name="Google Shape;1169;p36"/>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170" name="Google Shape;1170;p36"/>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1" name="Google Shape;1171;p36"/>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2" name="Google Shape;1172;p36"/>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173" name="Google Shape;1173;p36"/>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4" name="Google Shape;1174;p36"/>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5" name="Google Shape;1175;p36"/>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1176" name="Google Shape;1176;p36"/>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177" name="Google Shape;1177;p36"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1178" name="Google Shape;1178;p36"/>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1179" name="Google Shape;1179;p36"/>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1180" name="Google Shape;1180;p36"/>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1181" name="Google Shape;1181;p36"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182" name="Google Shape;1182;p36"/>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183" name="Google Shape;1183;p36"/>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184" name="Google Shape;1184;p36"/>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5</a:t>
            </a:r>
            <a:endParaRPr sz="4000">
              <a:solidFill>
                <a:schemeClr val="dk1"/>
              </a:solidFill>
              <a:latin typeface="Calibri"/>
              <a:ea typeface="Calibri"/>
              <a:cs typeface="Calibri"/>
              <a:sym typeface="Calibri"/>
            </a:endParaRPr>
          </a:p>
        </p:txBody>
      </p:sp>
      <p:sp>
        <p:nvSpPr>
          <p:cNvPr id="1185" name="Google Shape;1185;p36"/>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Bí quyết quản lý con người</a:t>
            </a:r>
            <a:endParaRPr sz="4100" b="1">
              <a:solidFill>
                <a:schemeClr val="tx1">
                  <a:lumMod val="95000"/>
                  <a:lumOff val="5000"/>
                </a:schemeClr>
              </a:solidFill>
              <a:sym typeface="Arial"/>
            </a:endParaRPr>
          </a:p>
        </p:txBody>
      </p:sp>
      <p:sp>
        <p:nvSpPr>
          <p:cNvPr id="1186" name="Google Shape;1186;p36"/>
          <p:cNvSpPr txBox="1"/>
          <p:nvPr/>
        </p:nvSpPr>
        <p:spPr>
          <a:xfrm>
            <a:off x="2961282" y="1527261"/>
            <a:ext cx="8336984" cy="3108513"/>
          </a:xfrm>
          <a:prstGeom prst="rect">
            <a:avLst/>
          </a:prstGeom>
          <a:noFill/>
          <a:ln>
            <a:noFill/>
          </a:ln>
        </p:spPr>
        <p:txBody>
          <a:bodyPr spcFirstLastPara="1" wrap="square" lIns="91425" tIns="91425" rIns="91425" bIns="91425" anchor="t" anchorCtr="0">
            <a:spAutoFit/>
          </a:bodyPr>
          <a:lstStyle/>
          <a:p>
            <a:pPr marL="457200" marR="0" lvl="0" indent="-379730" algn="just" rtl="0">
              <a:lnSpc>
                <a:spcPct val="150000"/>
              </a:lnSpc>
              <a:spcBef>
                <a:spcPts val="1200"/>
              </a:spcBef>
              <a:spcAft>
                <a:spcPts val="0"/>
              </a:spcAft>
              <a:buClr>
                <a:schemeClr val="dk1"/>
              </a:buClr>
              <a:buSzPts val="2000"/>
              <a:buFont typeface="Arial"/>
              <a:buChar char="❖"/>
            </a:pPr>
            <a:r>
              <a:rPr lang="vi-VN" sz="2000">
                <a:solidFill>
                  <a:schemeClr val="dk1"/>
                </a:solidFill>
                <a:latin typeface="Arial"/>
                <a:ea typeface="Arial"/>
                <a:cs typeface="Arial"/>
                <a:sym typeface="Arial"/>
              </a:rPr>
              <a:t>Các nhà tâm lý và các nhà luận lý quản lý đã đóng góp nhiều nghiên cứu và ý kiến cho lĩnh vực quản lý con người ở nơi làm việc</a:t>
            </a:r>
            <a:endParaRPr/>
          </a:p>
          <a:p>
            <a:pPr marL="457200" marR="0" lvl="0" indent="-379730" algn="just" rtl="0">
              <a:lnSpc>
                <a:spcPct val="150000"/>
              </a:lnSpc>
              <a:spcBef>
                <a:spcPts val="0"/>
              </a:spcBef>
              <a:spcAft>
                <a:spcPts val="0"/>
              </a:spcAft>
              <a:buClr>
                <a:schemeClr val="dk1"/>
              </a:buClr>
              <a:buSzPts val="2000"/>
              <a:buFont typeface="Arial"/>
              <a:buChar char="❖"/>
            </a:pPr>
            <a:r>
              <a:rPr lang="vi-VN" sz="2000" b="1">
                <a:solidFill>
                  <a:schemeClr val="dk1"/>
                </a:solidFill>
                <a:latin typeface="Arial"/>
                <a:ea typeface="Arial"/>
                <a:cs typeface="Arial"/>
                <a:sym typeface="Arial"/>
              </a:rPr>
              <a:t>Các yếu tố liên quan đến Quản lý con người :</a:t>
            </a:r>
            <a:endParaRPr/>
          </a:p>
          <a:p>
            <a:pPr marL="914400" marR="0" lvl="1" indent="-379730" algn="just" rtl="0">
              <a:lnSpc>
                <a:spcPct val="150000"/>
              </a:lnSpc>
              <a:spcBef>
                <a:spcPts val="0"/>
              </a:spcBef>
              <a:spcAft>
                <a:spcPts val="0"/>
              </a:spcAft>
              <a:buClr>
                <a:schemeClr val="dk1"/>
              </a:buClr>
              <a:buSzPts val="2000"/>
              <a:buFont typeface="Arial"/>
              <a:buChar char="➢"/>
            </a:pPr>
            <a:r>
              <a:rPr lang="vi-VN" sz="2000" b="0" i="0" u="none" strike="noStrike" cap="none">
                <a:solidFill>
                  <a:schemeClr val="dk1"/>
                </a:solidFill>
                <a:latin typeface="Arial"/>
                <a:ea typeface="Arial"/>
                <a:cs typeface="Arial"/>
                <a:sym typeface="Arial"/>
              </a:rPr>
              <a:t>Động cơ (Bên trong &amp; bên ngoài)</a:t>
            </a:r>
            <a:endParaRPr/>
          </a:p>
          <a:p>
            <a:pPr marL="914400" marR="0" lvl="1" indent="-379730" algn="just" rtl="0">
              <a:lnSpc>
                <a:spcPct val="150000"/>
              </a:lnSpc>
              <a:spcBef>
                <a:spcPts val="0"/>
              </a:spcBef>
              <a:spcAft>
                <a:spcPts val="0"/>
              </a:spcAft>
              <a:buClr>
                <a:schemeClr val="dk1"/>
              </a:buClr>
              <a:buSzPts val="2000"/>
              <a:buFont typeface="Arial"/>
              <a:buChar char="➢"/>
            </a:pPr>
            <a:r>
              <a:rPr lang="vi-VN" sz="2000" b="0" i="0" u="none" strike="noStrike" cap="none">
                <a:solidFill>
                  <a:schemeClr val="dk1"/>
                </a:solidFill>
                <a:latin typeface="Arial"/>
                <a:ea typeface="Arial"/>
                <a:cs typeface="Arial"/>
                <a:sym typeface="Arial"/>
              </a:rPr>
              <a:t>Ảnh hưởng và Sức mạnh (Quyền lực).</a:t>
            </a:r>
            <a:endParaRPr/>
          </a:p>
          <a:p>
            <a:pPr marL="914400" marR="0" lvl="1" indent="-379730" algn="just" rtl="0">
              <a:lnSpc>
                <a:spcPct val="150000"/>
              </a:lnSpc>
              <a:spcBef>
                <a:spcPts val="0"/>
              </a:spcBef>
              <a:spcAft>
                <a:spcPts val="0"/>
              </a:spcAft>
              <a:buClr>
                <a:schemeClr val="dk1"/>
              </a:buClr>
              <a:buSzPts val="2000"/>
              <a:buFont typeface="Arial"/>
              <a:buChar char="➢"/>
            </a:pPr>
            <a:r>
              <a:rPr lang="vi-VN" sz="2000" b="0" i="0" u="none" strike="noStrike" cap="none">
                <a:solidFill>
                  <a:schemeClr val="dk1"/>
                </a:solidFill>
                <a:latin typeface="Arial"/>
                <a:ea typeface="Arial"/>
                <a:cs typeface="Arial"/>
                <a:sym typeface="Arial"/>
              </a:rPr>
              <a:t>Hiệu quả</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37"/>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3" name="Google Shape;1193;p37"/>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4" name="Google Shape;1194;p37"/>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5" name="Google Shape;1195;p37"/>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6" name="Google Shape;1196;p37"/>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7" name="Google Shape;1197;p37"/>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8" name="Google Shape;1198;p37"/>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199" name="Google Shape;1199;p37"/>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0" name="Google Shape;1200;p37"/>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1" name="Google Shape;1201;p37"/>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202" name="Google Shape;1202;p37"/>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3" name="Google Shape;1203;p37"/>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4" name="Google Shape;1204;p37"/>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1205" name="Google Shape;1205;p37"/>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206" name="Google Shape;1206;p37"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1207" name="Google Shape;1207;p37"/>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1208" name="Google Shape;1208;p37"/>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1209" name="Google Shape;1209;p37"/>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1210" name="Google Shape;1210;p37"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211" name="Google Shape;1211;p37"/>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212" name="Google Shape;1212;p37"/>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213" name="Google Shape;1213;p37"/>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5</a:t>
            </a:r>
            <a:endParaRPr sz="4000">
              <a:solidFill>
                <a:schemeClr val="dk1"/>
              </a:solidFill>
              <a:latin typeface="Calibri"/>
              <a:ea typeface="Calibri"/>
              <a:cs typeface="Calibri"/>
              <a:sym typeface="Calibri"/>
            </a:endParaRPr>
          </a:p>
        </p:txBody>
      </p:sp>
      <p:sp>
        <p:nvSpPr>
          <p:cNvPr id="1214" name="Google Shape;1214;p37"/>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Bí quyết quản lý con người</a:t>
            </a:r>
            <a:endParaRPr sz="4100" b="1">
              <a:solidFill>
                <a:schemeClr val="tx1">
                  <a:lumMod val="95000"/>
                  <a:lumOff val="5000"/>
                </a:schemeClr>
              </a:solidFill>
              <a:sym typeface="Arial"/>
            </a:endParaRPr>
          </a:p>
        </p:txBody>
      </p:sp>
      <p:sp>
        <p:nvSpPr>
          <p:cNvPr id="1215" name="Google Shape;1215;p37"/>
          <p:cNvSpPr txBox="1"/>
          <p:nvPr/>
        </p:nvSpPr>
        <p:spPr>
          <a:xfrm>
            <a:off x="2961282" y="1527261"/>
            <a:ext cx="8336984" cy="2693015"/>
          </a:xfrm>
          <a:prstGeom prst="rect">
            <a:avLst/>
          </a:prstGeom>
          <a:noFill/>
          <a:ln>
            <a:noFill/>
          </a:ln>
        </p:spPr>
        <p:txBody>
          <a:bodyPr spcFirstLastPara="1" wrap="square" lIns="91425" tIns="91425" rIns="91425" bIns="91425" anchor="t" anchorCtr="0">
            <a:spAutoFit/>
          </a:bodyPr>
          <a:lstStyle/>
          <a:p>
            <a:pPr marL="457200" marR="0" lvl="0" indent="-406400" algn="just" rtl="0">
              <a:lnSpc>
                <a:spcPct val="150000"/>
              </a:lnSpc>
              <a:spcBef>
                <a:spcPts val="1200"/>
              </a:spcBef>
              <a:spcAft>
                <a:spcPts val="0"/>
              </a:spcAft>
              <a:buClr>
                <a:srgbClr val="FF0000"/>
              </a:buClr>
              <a:buSzPts val="2800"/>
              <a:buFont typeface="Arial"/>
              <a:buChar char="❖"/>
            </a:pPr>
            <a:r>
              <a:rPr lang="vi-VN" sz="2200" b="1">
                <a:solidFill>
                  <a:srgbClr val="FF0000"/>
                </a:solidFill>
                <a:latin typeface="Arial"/>
                <a:ea typeface="Arial"/>
                <a:cs typeface="Arial"/>
                <a:sym typeface="Arial"/>
              </a:rPr>
              <a:t>Các Lý thuyết về động cơ.</a:t>
            </a:r>
            <a:endParaRPr/>
          </a:p>
          <a:p>
            <a:pPr marL="914400" marR="0" lvl="1" indent="-381000" algn="just" rtl="0">
              <a:lnSpc>
                <a:spcPct val="150000"/>
              </a:lnSpc>
              <a:spcBef>
                <a:spcPts val="0"/>
              </a:spcBef>
              <a:spcAft>
                <a:spcPts val="0"/>
              </a:spcAft>
              <a:buClr>
                <a:srgbClr val="404040"/>
              </a:buClr>
              <a:buSzPts val="2400"/>
              <a:buFont typeface="Arial"/>
              <a:buChar char="➢"/>
            </a:pPr>
            <a:r>
              <a:rPr lang="vi-VN" sz="2000" b="0" i="0" u="none" strike="noStrike" cap="none">
                <a:solidFill>
                  <a:schemeClr val="dk1"/>
                </a:solidFill>
                <a:latin typeface="Arial"/>
                <a:ea typeface="Arial"/>
                <a:cs typeface="Arial"/>
                <a:sym typeface="Arial"/>
              </a:rPr>
              <a:t>Lý thuyết thứ bậc nhu cầu của A. Maslow.</a:t>
            </a:r>
            <a:endParaRPr/>
          </a:p>
          <a:p>
            <a:pPr marL="914400" marR="0" lvl="1" indent="-381000" algn="just" rtl="0">
              <a:lnSpc>
                <a:spcPct val="150000"/>
              </a:lnSpc>
              <a:spcBef>
                <a:spcPts val="0"/>
              </a:spcBef>
              <a:spcAft>
                <a:spcPts val="0"/>
              </a:spcAft>
              <a:buClr>
                <a:srgbClr val="404040"/>
              </a:buClr>
              <a:buSzPts val="2400"/>
              <a:buFont typeface="Arial"/>
              <a:buChar char="➢"/>
            </a:pPr>
            <a:r>
              <a:rPr lang="vi-VN" sz="2000" b="0" i="0" u="none" strike="noStrike" cap="none">
                <a:solidFill>
                  <a:schemeClr val="dk1"/>
                </a:solidFill>
                <a:latin typeface="Arial"/>
                <a:ea typeface="Arial"/>
                <a:cs typeface="Arial"/>
                <a:sym typeface="Arial"/>
              </a:rPr>
              <a:t>Lý thuyết “hai yếu tố” của F. Herzberg.</a:t>
            </a:r>
            <a:endParaRPr/>
          </a:p>
          <a:p>
            <a:pPr marL="914400" marR="0" lvl="1" indent="-381000" algn="just" rtl="0">
              <a:lnSpc>
                <a:spcPct val="150000"/>
              </a:lnSpc>
              <a:spcBef>
                <a:spcPts val="0"/>
              </a:spcBef>
              <a:spcAft>
                <a:spcPts val="0"/>
              </a:spcAft>
              <a:buClr>
                <a:srgbClr val="404040"/>
              </a:buClr>
              <a:buSzPts val="2400"/>
              <a:buFont typeface="Arial"/>
              <a:buChar char="➢"/>
            </a:pPr>
            <a:r>
              <a:rPr lang="vi-VN" sz="2000" b="0" i="0" u="none" strike="noStrike" cap="none">
                <a:solidFill>
                  <a:schemeClr val="dk1"/>
                </a:solidFill>
                <a:latin typeface="Arial"/>
                <a:ea typeface="Arial"/>
                <a:cs typeface="Arial"/>
                <a:sym typeface="Arial"/>
              </a:rPr>
              <a:t>Lý thuyết về nhu cầu đã được thỏa của D. McClelland</a:t>
            </a:r>
            <a:endParaRPr/>
          </a:p>
          <a:p>
            <a:pPr marL="914400" marR="0" lvl="1" indent="-381000" algn="l" rtl="0">
              <a:lnSpc>
                <a:spcPct val="150000"/>
              </a:lnSpc>
              <a:spcBef>
                <a:spcPts val="0"/>
              </a:spcBef>
              <a:spcAft>
                <a:spcPts val="0"/>
              </a:spcAft>
              <a:buClr>
                <a:srgbClr val="404040"/>
              </a:buClr>
              <a:buSzPts val="2400"/>
              <a:buFont typeface="Arial"/>
              <a:buChar char="➢"/>
            </a:pPr>
            <a:r>
              <a:rPr lang="vi-VN" sz="2000" b="0" i="0" u="none" strike="noStrike" cap="none">
                <a:solidFill>
                  <a:schemeClr val="dk1"/>
                </a:solidFill>
                <a:latin typeface="Arial"/>
                <a:ea typeface="Arial"/>
                <a:cs typeface="Arial"/>
                <a:sym typeface="Arial"/>
              </a:rPr>
              <a:t>Lý thuyết X &amp; Y của D. McGregor</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20"/>
        <p:cNvGrpSpPr/>
        <p:nvPr/>
      </p:nvGrpSpPr>
      <p:grpSpPr>
        <a:xfrm>
          <a:off x="0" y="0"/>
          <a:ext cx="0" cy="0"/>
          <a:chOff x="0" y="0"/>
          <a:chExt cx="0" cy="0"/>
        </a:xfrm>
      </p:grpSpPr>
      <p:sp>
        <p:nvSpPr>
          <p:cNvPr id="1221" name="Google Shape;1221;p38"/>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2" name="Google Shape;1222;p38"/>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3" name="Google Shape;1223;p38"/>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4" name="Google Shape;1224;p38"/>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5" name="Google Shape;1225;p38"/>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6" name="Google Shape;1226;p38"/>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7" name="Google Shape;1227;p38"/>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228" name="Google Shape;1228;p38"/>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29" name="Google Shape;1229;p38"/>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0" name="Google Shape;1230;p38"/>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231" name="Google Shape;1231;p38"/>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2" name="Google Shape;1232;p38"/>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3" name="Google Shape;1233;p38"/>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1234" name="Google Shape;1234;p38"/>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235" name="Google Shape;1235;p38"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1236" name="Google Shape;1236;p38"/>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1237" name="Google Shape;1237;p38"/>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1238" name="Google Shape;1238;p38"/>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1239" name="Google Shape;1239;p38"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240" name="Google Shape;1240;p38"/>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241" name="Google Shape;1241;p38"/>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242" name="Google Shape;1242;p38"/>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5</a:t>
            </a:r>
            <a:endParaRPr sz="4000">
              <a:solidFill>
                <a:schemeClr val="dk1"/>
              </a:solidFill>
              <a:latin typeface="Calibri"/>
              <a:ea typeface="Calibri"/>
              <a:cs typeface="Calibri"/>
              <a:sym typeface="Calibri"/>
            </a:endParaRPr>
          </a:p>
        </p:txBody>
      </p:sp>
      <p:sp>
        <p:nvSpPr>
          <p:cNvPr id="1243" name="Google Shape;1243;p38"/>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Bí quyết quản lý con người</a:t>
            </a:r>
            <a:endParaRPr sz="4100" b="1">
              <a:solidFill>
                <a:schemeClr val="tx1">
                  <a:lumMod val="95000"/>
                  <a:lumOff val="5000"/>
                </a:schemeClr>
              </a:solidFill>
              <a:sym typeface="Arial"/>
            </a:endParaRPr>
          </a:p>
        </p:txBody>
      </p:sp>
      <p:sp>
        <p:nvSpPr>
          <p:cNvPr id="1244" name="Google Shape;1244;p38"/>
          <p:cNvSpPr txBox="1"/>
          <p:nvPr/>
        </p:nvSpPr>
        <p:spPr>
          <a:xfrm>
            <a:off x="2961282" y="1527261"/>
            <a:ext cx="8336984" cy="2693015"/>
          </a:xfrm>
          <a:prstGeom prst="rect">
            <a:avLst/>
          </a:prstGeom>
          <a:noFill/>
          <a:ln>
            <a:noFill/>
          </a:ln>
        </p:spPr>
        <p:txBody>
          <a:bodyPr spcFirstLastPara="1" wrap="square" lIns="91425" tIns="91425" rIns="91425" bIns="91425" anchor="t" anchorCtr="0">
            <a:spAutoFit/>
          </a:bodyPr>
          <a:lstStyle/>
          <a:p>
            <a:pPr marL="457200" marR="0" lvl="0" indent="-393065" algn="just" rtl="0">
              <a:lnSpc>
                <a:spcPct val="150000"/>
              </a:lnSpc>
              <a:spcBef>
                <a:spcPts val="1200"/>
              </a:spcBef>
              <a:spcAft>
                <a:spcPts val="0"/>
              </a:spcAft>
              <a:buClr>
                <a:srgbClr val="FF0000"/>
              </a:buClr>
              <a:buSzPts val="2200"/>
              <a:buFont typeface="Arial"/>
              <a:buChar char="❖"/>
            </a:pPr>
            <a:r>
              <a:rPr lang="vi-VN" sz="2200" b="1">
                <a:solidFill>
                  <a:srgbClr val="FF0000"/>
                </a:solidFill>
                <a:latin typeface="Arial"/>
                <a:ea typeface="Arial"/>
                <a:cs typeface="Arial"/>
                <a:sym typeface="Arial"/>
              </a:rPr>
              <a:t>Lý thuyết thứ bậc nhu cầu của A. Maslow. </a:t>
            </a:r>
            <a:endParaRPr/>
          </a:p>
          <a:p>
            <a:pPr marL="0" marR="0" lvl="0" indent="0" algn="just" rtl="0">
              <a:lnSpc>
                <a:spcPct val="150000"/>
              </a:lnSpc>
              <a:spcBef>
                <a:spcPts val="0"/>
              </a:spcBef>
              <a:spcAft>
                <a:spcPts val="0"/>
              </a:spcAft>
              <a:buClr>
                <a:schemeClr val="dk1"/>
              </a:buClr>
              <a:buSzPts val="786"/>
              <a:buFont typeface="Arial"/>
              <a:buNone/>
            </a:pPr>
            <a:r>
              <a:rPr lang="vi-VN" sz="2000" b="1" i="1">
                <a:solidFill>
                  <a:schemeClr val="dk1"/>
                </a:solidFill>
                <a:latin typeface="Arial"/>
                <a:ea typeface="Arial"/>
                <a:cs typeface="Arial"/>
                <a:sym typeface="Arial"/>
              </a:rPr>
              <a:t>“Hành vi</a:t>
            </a:r>
            <a:r>
              <a:rPr lang="vi-VN" sz="2000">
                <a:solidFill>
                  <a:schemeClr val="dk1"/>
                </a:solidFill>
                <a:latin typeface="Arial"/>
                <a:ea typeface="Arial"/>
                <a:cs typeface="Arial"/>
                <a:sym typeface="Arial"/>
              </a:rPr>
              <a:t> của con người </a:t>
            </a:r>
            <a:r>
              <a:rPr lang="vi-VN" sz="2000" b="1" i="1">
                <a:solidFill>
                  <a:schemeClr val="dk1"/>
                </a:solidFill>
                <a:latin typeface="Arial"/>
                <a:ea typeface="Arial"/>
                <a:cs typeface="Arial"/>
                <a:sym typeface="Arial"/>
              </a:rPr>
              <a:t>bị dẫn dắt bởi </a:t>
            </a:r>
            <a:r>
              <a:rPr lang="vi-VN" sz="2000">
                <a:solidFill>
                  <a:schemeClr val="dk1"/>
                </a:solidFill>
                <a:latin typeface="Arial"/>
                <a:ea typeface="Arial"/>
                <a:cs typeface="Arial"/>
                <a:sym typeface="Arial"/>
              </a:rPr>
              <a:t>một </a:t>
            </a:r>
            <a:r>
              <a:rPr lang="vi-VN" sz="2000" b="1" i="1">
                <a:solidFill>
                  <a:schemeClr val="dk1"/>
                </a:solidFill>
                <a:latin typeface="Arial"/>
                <a:ea typeface="Arial"/>
                <a:cs typeface="Arial"/>
                <a:sym typeface="Arial"/>
              </a:rPr>
              <a:t>chuỗi nhu cầu</a:t>
            </a:r>
            <a:r>
              <a:rPr lang="vi-VN" sz="2000">
                <a:solidFill>
                  <a:schemeClr val="dk1"/>
                </a:solidFill>
                <a:latin typeface="Arial"/>
                <a:ea typeface="Arial"/>
                <a:cs typeface="Arial"/>
                <a:sym typeface="Arial"/>
              </a:rPr>
              <a:t>. </a:t>
            </a:r>
            <a:endParaRPr/>
          </a:p>
          <a:p>
            <a:pPr marL="0" marR="0" lvl="0" indent="0" algn="just" rtl="0">
              <a:lnSpc>
                <a:spcPct val="150000"/>
              </a:lnSpc>
              <a:spcBef>
                <a:spcPts val="0"/>
              </a:spcBef>
              <a:spcAft>
                <a:spcPts val="0"/>
              </a:spcAft>
              <a:buClr>
                <a:schemeClr val="dk1"/>
              </a:buClr>
              <a:buSzPts val="786"/>
              <a:buFont typeface="Arial"/>
              <a:buNone/>
            </a:pPr>
            <a:r>
              <a:rPr lang="vi-VN" sz="2000">
                <a:solidFill>
                  <a:schemeClr val="dk1"/>
                </a:solidFill>
                <a:latin typeface="Arial"/>
                <a:ea typeface="Arial"/>
                <a:cs typeface="Arial"/>
                <a:sym typeface="Arial"/>
              </a:rPr>
              <a:t>Con người có những tài năng đặc biệt, cho phép họ có khả năng chọn lựa độc lập, vì thế mang lại cho họ quyền kiểm soát vận mệnh của mình.”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39"/>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1" name="Google Shape;1251;p39"/>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2" name="Google Shape;1252;p39"/>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3" name="Google Shape;1253;p39"/>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4" name="Google Shape;1254;p39"/>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5" name="Google Shape;1255;p39"/>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6" name="Google Shape;1256;p39"/>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257" name="Google Shape;1257;p39"/>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8" name="Google Shape;1258;p39"/>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9" name="Google Shape;1259;p39"/>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260" name="Google Shape;1260;p39"/>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1" name="Google Shape;1261;p39"/>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2" name="Google Shape;1262;p39"/>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1263" name="Google Shape;1263;p39"/>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264" name="Google Shape;1264;p39"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1265" name="Google Shape;1265;p39"/>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1266" name="Google Shape;1266;p39"/>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1267" name="Google Shape;1267;p39"/>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1268" name="Google Shape;1268;p39"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269" name="Google Shape;1269;p39"/>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270" name="Google Shape;1270;p39"/>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271" name="Google Shape;1271;p39"/>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5</a:t>
            </a:r>
            <a:endParaRPr sz="4000">
              <a:solidFill>
                <a:schemeClr val="dk1"/>
              </a:solidFill>
              <a:latin typeface="Calibri"/>
              <a:ea typeface="Calibri"/>
              <a:cs typeface="Calibri"/>
              <a:sym typeface="Calibri"/>
            </a:endParaRPr>
          </a:p>
        </p:txBody>
      </p:sp>
      <p:sp>
        <p:nvSpPr>
          <p:cNvPr id="1272" name="Google Shape;1272;p39"/>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Bí quyết quản lý con người</a:t>
            </a:r>
            <a:endParaRPr sz="4100" b="1">
              <a:solidFill>
                <a:schemeClr val="tx1">
                  <a:lumMod val="95000"/>
                  <a:lumOff val="5000"/>
                </a:schemeClr>
              </a:solidFill>
              <a:sym typeface="Arial"/>
            </a:endParaRPr>
          </a:p>
        </p:txBody>
      </p:sp>
      <p:sp>
        <p:nvSpPr>
          <p:cNvPr id="1273" name="Google Shape;1273;p39"/>
          <p:cNvSpPr txBox="1"/>
          <p:nvPr/>
        </p:nvSpPr>
        <p:spPr>
          <a:xfrm>
            <a:off x="2961282" y="1527261"/>
            <a:ext cx="8336984" cy="3616344"/>
          </a:xfrm>
          <a:prstGeom prst="rect">
            <a:avLst/>
          </a:prstGeom>
          <a:noFill/>
          <a:ln>
            <a:noFill/>
          </a:ln>
        </p:spPr>
        <p:txBody>
          <a:bodyPr spcFirstLastPara="1" wrap="square" lIns="91425" tIns="91425" rIns="91425" bIns="91425" anchor="t" anchorCtr="0">
            <a:spAutoFit/>
          </a:bodyPr>
          <a:lstStyle/>
          <a:p>
            <a:pPr marL="457200" marR="0" lvl="0" indent="-393065" algn="just" rtl="0">
              <a:lnSpc>
                <a:spcPct val="150000"/>
              </a:lnSpc>
              <a:spcBef>
                <a:spcPts val="1200"/>
              </a:spcBef>
              <a:spcAft>
                <a:spcPts val="0"/>
              </a:spcAft>
              <a:buClr>
                <a:srgbClr val="FF0000"/>
              </a:buClr>
              <a:buSzPts val="2200"/>
              <a:buFont typeface="Arial"/>
              <a:buChar char="❖"/>
            </a:pPr>
            <a:r>
              <a:rPr lang="vi-VN" sz="2200" b="1">
                <a:solidFill>
                  <a:srgbClr val="FF0000"/>
                </a:solidFill>
                <a:latin typeface="Arial"/>
                <a:ea typeface="Arial"/>
                <a:cs typeface="Arial"/>
                <a:sym typeface="Arial"/>
              </a:rPr>
              <a:t>Lý thuyết hai yếu tố của F. Herzberg. </a:t>
            </a:r>
            <a:endParaRPr/>
          </a:p>
          <a:p>
            <a:pPr marL="0" marR="0" lvl="0" indent="0" algn="just" rtl="0">
              <a:lnSpc>
                <a:spcPct val="150000"/>
              </a:lnSpc>
              <a:spcBef>
                <a:spcPts val="0"/>
              </a:spcBef>
              <a:spcAft>
                <a:spcPts val="0"/>
              </a:spcAft>
              <a:buClr>
                <a:schemeClr val="dk1"/>
              </a:buClr>
              <a:buSzPts val="2000"/>
              <a:buFont typeface="Arial"/>
              <a:buNone/>
            </a:pPr>
            <a:r>
              <a:rPr lang="vi-VN" sz="2000" b="1">
                <a:solidFill>
                  <a:schemeClr val="dk1"/>
                </a:solidFill>
                <a:latin typeface="Arial"/>
                <a:ea typeface="Arial"/>
                <a:cs typeface="Arial"/>
                <a:sym typeface="Arial"/>
              </a:rPr>
              <a:t>- Các Yếu tố hài lòng (motivational factors): </a:t>
            </a:r>
            <a:r>
              <a:rPr lang="vi-VN" sz="2000" b="1">
                <a:solidFill>
                  <a:srgbClr val="FF0000"/>
                </a:solidFill>
                <a:latin typeface="Arial"/>
                <a:ea typeface="Arial"/>
                <a:cs typeface="Arial"/>
                <a:sym typeface="Arial"/>
              </a:rPr>
              <a:t>thành tựu, được công nhận, tự làm việc, trách nhiệm, thăng tiến và phát triển </a:t>
            </a:r>
            <a:r>
              <a:rPr lang="vi-VN" sz="2000">
                <a:solidFill>
                  <a:schemeClr val="dk1"/>
                </a:solidFill>
                <a:latin typeface="Arial"/>
                <a:ea typeface="Arial"/>
                <a:cs typeface="Arial"/>
                <a:sym typeface="Arial"/>
              </a:rPr>
              <a:t>- tất cả những điều này tạo nên sự </a:t>
            </a:r>
            <a:r>
              <a:rPr lang="vi-VN" sz="2000" b="1">
                <a:solidFill>
                  <a:schemeClr val="dk1"/>
                </a:solidFill>
                <a:latin typeface="Arial"/>
                <a:ea typeface="Arial"/>
                <a:cs typeface="Arial"/>
                <a:sym typeface="Arial"/>
              </a:rPr>
              <a:t>thỏa mãn với công việc</a:t>
            </a:r>
            <a:r>
              <a:rPr lang="vi-VN" sz="2000">
                <a:solidFill>
                  <a:schemeClr val="dk1"/>
                </a:solidFill>
                <a:latin typeface="Arial"/>
                <a:ea typeface="Arial"/>
                <a:cs typeface="Arial"/>
                <a:sym typeface="Arial"/>
              </a:rPr>
              <a:t>.</a:t>
            </a:r>
            <a:endParaRPr/>
          </a:p>
          <a:p>
            <a:pPr marL="0" marR="0" lvl="0" indent="0" algn="just" rtl="0">
              <a:lnSpc>
                <a:spcPct val="150000"/>
              </a:lnSpc>
              <a:spcBef>
                <a:spcPts val="0"/>
              </a:spcBef>
              <a:spcAft>
                <a:spcPts val="0"/>
              </a:spcAft>
              <a:buClr>
                <a:schemeClr val="dk1"/>
              </a:buClr>
              <a:buSzPts val="2000"/>
              <a:buFont typeface="Arial"/>
              <a:buNone/>
            </a:pPr>
            <a:r>
              <a:rPr lang="vi-VN" sz="2000" b="1">
                <a:solidFill>
                  <a:schemeClr val="dk1"/>
                </a:solidFill>
                <a:latin typeface="Arial"/>
                <a:ea typeface="Arial"/>
                <a:cs typeface="Arial"/>
                <a:sym typeface="Arial"/>
              </a:rPr>
              <a:t>- Các nhân tố không hài lòng (hygiene factors): </a:t>
            </a:r>
            <a:r>
              <a:rPr lang="vi-VN" sz="2000">
                <a:solidFill>
                  <a:schemeClr val="dk1"/>
                </a:solidFill>
                <a:latin typeface="Arial"/>
                <a:ea typeface="Arial"/>
                <a:cs typeface="Arial"/>
                <a:sym typeface="Arial"/>
              </a:rPr>
              <a:t>gây nên sự không thỏa mãn nếu không được đáp ứng, và </a:t>
            </a:r>
            <a:r>
              <a:rPr lang="vi-VN" sz="2000" b="1">
                <a:solidFill>
                  <a:srgbClr val="FF0000"/>
                </a:solidFill>
                <a:latin typeface="Arial"/>
                <a:ea typeface="Arial"/>
                <a:cs typeface="Arial"/>
                <a:sym typeface="Arial"/>
              </a:rPr>
              <a:t>không thúc đẩy con người làm việc nữa.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1277"/>
        <p:cNvGrpSpPr/>
        <p:nvPr/>
      </p:nvGrpSpPr>
      <p:grpSpPr>
        <a:xfrm>
          <a:off x="0" y="0"/>
          <a:ext cx="0" cy="0"/>
          <a:chOff x="0" y="0"/>
          <a:chExt cx="0" cy="0"/>
        </a:xfrm>
      </p:grpSpPr>
      <p:sp>
        <p:nvSpPr>
          <p:cNvPr id="1278" name="Google Shape;1278;p3"/>
          <p:cNvSpPr/>
          <p:nvPr/>
        </p:nvSpPr>
        <p:spPr>
          <a:xfrm>
            <a:off x="-1826392" y="-2762367"/>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9" name="Google Shape;1279;p3"/>
          <p:cNvSpPr/>
          <p:nvPr/>
        </p:nvSpPr>
        <p:spPr>
          <a:xfrm>
            <a:off x="12048771" y="670557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0" name="Google Shape;1280;p3"/>
          <p:cNvSpPr txBox="1"/>
          <p:nvPr/>
        </p:nvSpPr>
        <p:spPr>
          <a:xfrm>
            <a:off x="3026753" y="-2735358"/>
            <a:ext cx="6138493"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4000" b="1">
                <a:solidFill>
                  <a:srgbClr val="4C216D"/>
                </a:solidFill>
                <a:latin typeface="Arial"/>
                <a:ea typeface="Arial"/>
                <a:cs typeface="Arial"/>
                <a:sym typeface="Arial"/>
              </a:rPr>
              <a:t>Thành Viên Trong Nhóm</a:t>
            </a:r>
            <a:endParaRPr sz="4000" b="1">
              <a:solidFill>
                <a:srgbClr val="4C216D"/>
              </a:solidFill>
              <a:latin typeface="Arial"/>
              <a:ea typeface="Arial"/>
              <a:cs typeface="Arial"/>
              <a:sym typeface="Arial"/>
            </a:endParaRPr>
          </a:p>
        </p:txBody>
      </p:sp>
      <p:grpSp>
        <p:nvGrpSpPr>
          <p:cNvPr id="1281" name="Google Shape;1281;p3"/>
          <p:cNvGrpSpPr/>
          <p:nvPr/>
        </p:nvGrpSpPr>
        <p:grpSpPr>
          <a:xfrm>
            <a:off x="467376" y="-3882793"/>
            <a:ext cx="2303930" cy="2630734"/>
            <a:chOff x="467376" y="2408279"/>
            <a:chExt cx="2303930" cy="2630734"/>
          </a:xfrm>
        </p:grpSpPr>
        <p:sp>
          <p:nvSpPr>
            <p:cNvPr id="1282" name="Google Shape;1282;p3"/>
            <p:cNvSpPr/>
            <p:nvPr/>
          </p:nvSpPr>
          <p:spPr>
            <a:xfrm>
              <a:off x="467376" y="2408279"/>
              <a:ext cx="2303930" cy="2630734"/>
            </a:xfrm>
            <a:prstGeom prst="roundRect">
              <a:avLst>
                <a:gd name="adj" fmla="val 11375"/>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3" name="Google Shape;1283;p3"/>
            <p:cNvSpPr/>
            <p:nvPr/>
          </p:nvSpPr>
          <p:spPr>
            <a:xfrm>
              <a:off x="746939" y="2584673"/>
              <a:ext cx="1744803" cy="1633759"/>
            </a:xfrm>
            <a:prstGeom prst="ellipse">
              <a:avLst/>
            </a:prstGeom>
            <a:blipFill rotWithShape="1">
              <a:blip r:embed="rId3">
                <a:alphaModFix/>
              </a:blip>
              <a:stretch>
                <a:fillRect t="-6593" b="-6593"/>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4" name="Google Shape;1284;p3"/>
            <p:cNvSpPr txBox="1"/>
            <p:nvPr/>
          </p:nvSpPr>
          <p:spPr>
            <a:xfrm>
              <a:off x="827145" y="4210160"/>
              <a:ext cx="158439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b="1">
                  <a:solidFill>
                    <a:schemeClr val="dk1"/>
                  </a:solidFill>
                  <a:latin typeface="Arial"/>
                  <a:ea typeface="Arial"/>
                  <a:cs typeface="Arial"/>
                  <a:sym typeface="Arial"/>
                </a:rPr>
                <a:t>Họ và tên</a:t>
              </a:r>
              <a:endParaRPr sz="1800" b="1">
                <a:solidFill>
                  <a:schemeClr val="dk1"/>
                </a:solidFill>
                <a:latin typeface="Arial"/>
                <a:ea typeface="Arial"/>
                <a:cs typeface="Arial"/>
                <a:sym typeface="Arial"/>
              </a:endParaRPr>
            </a:p>
          </p:txBody>
        </p:sp>
        <p:sp>
          <p:nvSpPr>
            <p:cNvPr id="1285" name="Google Shape;1285;p3"/>
            <p:cNvSpPr txBox="1"/>
            <p:nvPr/>
          </p:nvSpPr>
          <p:spPr>
            <a:xfrm>
              <a:off x="924061" y="4502303"/>
              <a:ext cx="14034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200">
                  <a:solidFill>
                    <a:schemeClr val="dk1"/>
                  </a:solidFill>
                  <a:latin typeface="Arial"/>
                  <a:ea typeface="Arial"/>
                  <a:cs typeface="Arial"/>
                  <a:sym typeface="Arial"/>
                </a:rPr>
                <a:t>Mã Học Sinh </a:t>
              </a:r>
              <a:endParaRPr sz="1200">
                <a:solidFill>
                  <a:schemeClr val="dk1"/>
                </a:solidFill>
                <a:latin typeface="Arial"/>
                <a:ea typeface="Arial"/>
                <a:cs typeface="Arial"/>
                <a:sym typeface="Arial"/>
              </a:endParaRPr>
            </a:p>
          </p:txBody>
        </p:sp>
      </p:grpSp>
      <p:grpSp>
        <p:nvGrpSpPr>
          <p:cNvPr id="1286" name="Google Shape;1286;p3"/>
          <p:cNvGrpSpPr/>
          <p:nvPr/>
        </p:nvGrpSpPr>
        <p:grpSpPr>
          <a:xfrm>
            <a:off x="3475078" y="-6074992"/>
            <a:ext cx="2303930" cy="2630734"/>
            <a:chOff x="3475078" y="2408279"/>
            <a:chExt cx="2303930" cy="2630734"/>
          </a:xfrm>
        </p:grpSpPr>
        <p:sp>
          <p:nvSpPr>
            <p:cNvPr id="1287" name="Google Shape;1287;p3"/>
            <p:cNvSpPr/>
            <p:nvPr/>
          </p:nvSpPr>
          <p:spPr>
            <a:xfrm>
              <a:off x="3475078" y="2408279"/>
              <a:ext cx="2303930" cy="2630734"/>
            </a:xfrm>
            <a:prstGeom prst="roundRect">
              <a:avLst>
                <a:gd name="adj" fmla="val 11375"/>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8" name="Google Shape;1288;p3"/>
            <p:cNvSpPr/>
            <p:nvPr/>
          </p:nvSpPr>
          <p:spPr>
            <a:xfrm>
              <a:off x="3754641" y="2615324"/>
              <a:ext cx="1744803" cy="1633759"/>
            </a:xfrm>
            <a:prstGeom prst="ellipse">
              <a:avLst/>
            </a:prstGeom>
            <a:blipFill rotWithShape="1">
              <a:blip r:embed="rId4">
                <a:alphaModFix/>
              </a:blip>
              <a:stretch>
                <a:fillRect t="-3398" b="-3397"/>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9" name="Google Shape;1289;p3"/>
            <p:cNvSpPr txBox="1"/>
            <p:nvPr/>
          </p:nvSpPr>
          <p:spPr>
            <a:xfrm>
              <a:off x="3835039" y="4241784"/>
              <a:ext cx="158439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b="1">
                  <a:solidFill>
                    <a:schemeClr val="dk1"/>
                  </a:solidFill>
                  <a:latin typeface="Arial"/>
                  <a:ea typeface="Arial"/>
                  <a:cs typeface="Arial"/>
                  <a:sym typeface="Arial"/>
                </a:rPr>
                <a:t>Họ và tên</a:t>
              </a:r>
              <a:endParaRPr sz="1800" b="1">
                <a:solidFill>
                  <a:schemeClr val="dk1"/>
                </a:solidFill>
                <a:latin typeface="Arial"/>
                <a:ea typeface="Arial"/>
                <a:cs typeface="Arial"/>
                <a:sym typeface="Arial"/>
              </a:endParaRPr>
            </a:p>
          </p:txBody>
        </p:sp>
        <p:sp>
          <p:nvSpPr>
            <p:cNvPr id="1290" name="Google Shape;1290;p3"/>
            <p:cNvSpPr txBox="1"/>
            <p:nvPr/>
          </p:nvSpPr>
          <p:spPr>
            <a:xfrm>
              <a:off x="3931955" y="4533927"/>
              <a:ext cx="14034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200">
                  <a:solidFill>
                    <a:schemeClr val="dk1"/>
                  </a:solidFill>
                  <a:latin typeface="Arial"/>
                  <a:ea typeface="Arial"/>
                  <a:cs typeface="Arial"/>
                  <a:sym typeface="Arial"/>
                </a:rPr>
                <a:t>Mã Học Sinh </a:t>
              </a:r>
              <a:endParaRPr sz="1200">
                <a:solidFill>
                  <a:schemeClr val="dk1"/>
                </a:solidFill>
                <a:latin typeface="Arial"/>
                <a:ea typeface="Arial"/>
                <a:cs typeface="Arial"/>
                <a:sym typeface="Arial"/>
              </a:endParaRPr>
            </a:p>
          </p:txBody>
        </p:sp>
      </p:grpSp>
      <p:grpSp>
        <p:nvGrpSpPr>
          <p:cNvPr id="1291" name="Google Shape;1291;p3"/>
          <p:cNvGrpSpPr/>
          <p:nvPr/>
        </p:nvGrpSpPr>
        <p:grpSpPr>
          <a:xfrm>
            <a:off x="6482780" y="-7363412"/>
            <a:ext cx="2303930" cy="2630734"/>
            <a:chOff x="6482780" y="2408279"/>
            <a:chExt cx="2303930" cy="2630734"/>
          </a:xfrm>
        </p:grpSpPr>
        <p:sp>
          <p:nvSpPr>
            <p:cNvPr id="1292" name="Google Shape;1292;p3"/>
            <p:cNvSpPr/>
            <p:nvPr/>
          </p:nvSpPr>
          <p:spPr>
            <a:xfrm>
              <a:off x="6482780" y="2408279"/>
              <a:ext cx="2303930" cy="2630734"/>
            </a:xfrm>
            <a:prstGeom prst="roundRect">
              <a:avLst>
                <a:gd name="adj" fmla="val 11375"/>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3" name="Google Shape;1293;p3"/>
            <p:cNvSpPr/>
            <p:nvPr/>
          </p:nvSpPr>
          <p:spPr>
            <a:xfrm>
              <a:off x="6762343" y="2615324"/>
              <a:ext cx="1744803" cy="1633759"/>
            </a:xfrm>
            <a:prstGeom prst="ellipse">
              <a:avLst/>
            </a:prstGeom>
            <a:blipFill rotWithShape="1">
              <a:blip r:embed="rId5">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4" name="Google Shape;1294;p3"/>
            <p:cNvSpPr txBox="1"/>
            <p:nvPr/>
          </p:nvSpPr>
          <p:spPr>
            <a:xfrm>
              <a:off x="6913692" y="4249083"/>
              <a:ext cx="158439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b="1">
                  <a:solidFill>
                    <a:schemeClr val="dk1"/>
                  </a:solidFill>
                  <a:latin typeface="Arial"/>
                  <a:ea typeface="Arial"/>
                  <a:cs typeface="Arial"/>
                  <a:sym typeface="Arial"/>
                </a:rPr>
                <a:t>Họ và tên</a:t>
              </a:r>
              <a:endParaRPr sz="1800" b="1">
                <a:solidFill>
                  <a:schemeClr val="dk1"/>
                </a:solidFill>
                <a:latin typeface="Arial"/>
                <a:ea typeface="Arial"/>
                <a:cs typeface="Arial"/>
                <a:sym typeface="Arial"/>
              </a:endParaRPr>
            </a:p>
          </p:txBody>
        </p:sp>
        <p:sp>
          <p:nvSpPr>
            <p:cNvPr id="1295" name="Google Shape;1295;p3"/>
            <p:cNvSpPr txBox="1"/>
            <p:nvPr/>
          </p:nvSpPr>
          <p:spPr>
            <a:xfrm>
              <a:off x="7010608" y="4541226"/>
              <a:ext cx="14034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200">
                  <a:solidFill>
                    <a:schemeClr val="dk1"/>
                  </a:solidFill>
                  <a:latin typeface="Arial"/>
                  <a:ea typeface="Arial"/>
                  <a:cs typeface="Arial"/>
                  <a:sym typeface="Arial"/>
                </a:rPr>
                <a:t>Mã Học Sinh </a:t>
              </a:r>
              <a:endParaRPr sz="1200">
                <a:solidFill>
                  <a:schemeClr val="dk1"/>
                </a:solidFill>
                <a:latin typeface="Arial"/>
                <a:ea typeface="Arial"/>
                <a:cs typeface="Arial"/>
                <a:sym typeface="Arial"/>
              </a:endParaRPr>
            </a:p>
          </p:txBody>
        </p:sp>
      </p:grpSp>
      <p:grpSp>
        <p:nvGrpSpPr>
          <p:cNvPr id="1296" name="Google Shape;1296;p3"/>
          <p:cNvGrpSpPr/>
          <p:nvPr/>
        </p:nvGrpSpPr>
        <p:grpSpPr>
          <a:xfrm>
            <a:off x="9490482" y="-8313208"/>
            <a:ext cx="2303930" cy="2630734"/>
            <a:chOff x="9490482" y="2408279"/>
            <a:chExt cx="2303930" cy="2630734"/>
          </a:xfrm>
        </p:grpSpPr>
        <p:sp>
          <p:nvSpPr>
            <p:cNvPr id="1297" name="Google Shape;1297;p3"/>
            <p:cNvSpPr/>
            <p:nvPr/>
          </p:nvSpPr>
          <p:spPr>
            <a:xfrm>
              <a:off x="9490482" y="2408279"/>
              <a:ext cx="2303930" cy="2630734"/>
            </a:xfrm>
            <a:prstGeom prst="roundRect">
              <a:avLst>
                <a:gd name="adj" fmla="val 11375"/>
              </a:avLst>
            </a:prstGeom>
            <a:solidFill>
              <a:srgbClr val="9C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8" name="Google Shape;1298;p3"/>
            <p:cNvSpPr/>
            <p:nvPr/>
          </p:nvSpPr>
          <p:spPr>
            <a:xfrm>
              <a:off x="9770045" y="2584673"/>
              <a:ext cx="1744803" cy="1633759"/>
            </a:xfrm>
            <a:prstGeom prst="ellipse">
              <a:avLst/>
            </a:prstGeom>
            <a:blipFill rotWithShape="1">
              <a:blip r:embed="rId6">
                <a:alphaModFix/>
              </a:blip>
              <a:stretch>
                <a:fillRect t="-3398" b="-3397"/>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1299" name="Google Shape;1299;p3"/>
            <p:cNvSpPr txBox="1"/>
            <p:nvPr/>
          </p:nvSpPr>
          <p:spPr>
            <a:xfrm>
              <a:off x="9897138" y="4239891"/>
              <a:ext cx="158439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800" b="1">
                  <a:solidFill>
                    <a:schemeClr val="dk1"/>
                  </a:solidFill>
                  <a:latin typeface="Arial"/>
                  <a:ea typeface="Arial"/>
                  <a:cs typeface="Arial"/>
                  <a:sym typeface="Arial"/>
                </a:rPr>
                <a:t>Họ và tên</a:t>
              </a:r>
              <a:endParaRPr sz="1800" b="1">
                <a:solidFill>
                  <a:schemeClr val="dk1"/>
                </a:solidFill>
                <a:latin typeface="Arial"/>
                <a:ea typeface="Arial"/>
                <a:cs typeface="Arial"/>
                <a:sym typeface="Arial"/>
              </a:endParaRPr>
            </a:p>
          </p:txBody>
        </p:sp>
        <p:sp>
          <p:nvSpPr>
            <p:cNvPr id="1300" name="Google Shape;1300;p3"/>
            <p:cNvSpPr txBox="1"/>
            <p:nvPr/>
          </p:nvSpPr>
          <p:spPr>
            <a:xfrm>
              <a:off x="9994054" y="4532034"/>
              <a:ext cx="14034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1200">
                  <a:solidFill>
                    <a:schemeClr val="dk1"/>
                  </a:solidFill>
                  <a:latin typeface="Arial"/>
                  <a:ea typeface="Arial"/>
                  <a:cs typeface="Arial"/>
                  <a:sym typeface="Arial"/>
                </a:rPr>
                <a:t>Mã Học Sinh </a:t>
              </a:r>
              <a:endParaRPr sz="1200">
                <a:solidFill>
                  <a:schemeClr val="dk1"/>
                </a:solidFill>
                <a:latin typeface="Arial"/>
                <a:ea typeface="Arial"/>
                <a:cs typeface="Arial"/>
                <a:sym typeface="Arial"/>
              </a:endParaRPr>
            </a:p>
          </p:txBody>
        </p:sp>
      </p:grpSp>
      <p:sp>
        <p:nvSpPr>
          <p:cNvPr id="1301" name="Google Shape;1301;p3"/>
          <p:cNvSpPr/>
          <p:nvPr/>
        </p:nvSpPr>
        <p:spPr>
          <a:xfrm>
            <a:off x="-2665202" y="5530623"/>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2" name="Google Shape;1302;p3"/>
          <p:cNvSpPr/>
          <p:nvPr/>
        </p:nvSpPr>
        <p:spPr>
          <a:xfrm>
            <a:off x="1922437" y="160817"/>
            <a:ext cx="2164680" cy="595582"/>
          </a:xfrm>
          <a:prstGeom prst="roundRect">
            <a:avLst>
              <a:gd name="adj" fmla="val 50000"/>
            </a:avLst>
          </a:prstGeom>
          <a:solidFill>
            <a:srgbClr val="7030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2800" b="1">
                <a:solidFill>
                  <a:schemeClr val="lt1"/>
                </a:solidFill>
                <a:latin typeface="Arial"/>
                <a:ea typeface="Arial"/>
                <a:cs typeface="Arial"/>
                <a:sym typeface="Arial"/>
              </a:rPr>
              <a:t>Nội dung</a:t>
            </a:r>
            <a:endParaRPr sz="2800" b="1">
              <a:solidFill>
                <a:schemeClr val="lt1"/>
              </a:solidFill>
              <a:latin typeface="Arial"/>
              <a:ea typeface="Arial"/>
              <a:cs typeface="Arial"/>
              <a:sym typeface="Arial"/>
            </a:endParaRPr>
          </a:p>
        </p:txBody>
      </p:sp>
      <p:sp>
        <p:nvSpPr>
          <p:cNvPr id="1303" name="Google Shape;1303;p3"/>
          <p:cNvSpPr/>
          <p:nvPr/>
        </p:nvSpPr>
        <p:spPr>
          <a:xfrm>
            <a:off x="328016" y="1016110"/>
            <a:ext cx="5395111" cy="806794"/>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4" name="Google Shape;1304;p3"/>
          <p:cNvSpPr/>
          <p:nvPr/>
        </p:nvSpPr>
        <p:spPr>
          <a:xfrm>
            <a:off x="325829" y="1016110"/>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a:solidFill>
                  <a:schemeClr val="dk1"/>
                </a:solidFill>
                <a:latin typeface="Calibri"/>
                <a:ea typeface="Calibri"/>
                <a:cs typeface="Calibri"/>
                <a:sym typeface="Calibri"/>
              </a:rPr>
              <a:t>1</a:t>
            </a:r>
            <a:endParaRPr/>
          </a:p>
        </p:txBody>
      </p:sp>
      <p:sp>
        <p:nvSpPr>
          <p:cNvPr id="1305" name="Google Shape;1305;p3"/>
          <p:cNvSpPr txBox="1"/>
          <p:nvPr/>
        </p:nvSpPr>
        <p:spPr>
          <a:xfrm>
            <a:off x="1214884" y="1186965"/>
            <a:ext cx="4427674"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vi-VN" sz="2000">
                <a:solidFill>
                  <a:schemeClr val="tx1">
                    <a:lumMod val="95000"/>
                    <a:lumOff val="5000"/>
                  </a:schemeClr>
                </a:solidFill>
                <a:latin typeface="Arial"/>
                <a:ea typeface="Arial"/>
                <a:cs typeface="Arial"/>
                <a:sym typeface="Arial"/>
              </a:rPr>
              <a:t>Tầm quan trọng của quản lý nhân sự</a:t>
            </a:r>
            <a:endParaRPr sz="2000">
              <a:solidFill>
                <a:schemeClr val="tx1">
                  <a:lumMod val="95000"/>
                  <a:lumOff val="5000"/>
                </a:schemeClr>
              </a:solidFill>
              <a:latin typeface="Arial"/>
              <a:ea typeface="Arial"/>
              <a:cs typeface="Arial"/>
              <a:sym typeface="Arial"/>
            </a:endParaRPr>
          </a:p>
        </p:txBody>
      </p:sp>
      <p:sp>
        <p:nvSpPr>
          <p:cNvPr id="1306" name="Google Shape;1306;p3"/>
          <p:cNvSpPr/>
          <p:nvPr/>
        </p:nvSpPr>
        <p:spPr>
          <a:xfrm>
            <a:off x="326899" y="2006970"/>
            <a:ext cx="5405847" cy="783495"/>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7" name="Google Shape;1307;p3"/>
          <p:cNvSpPr/>
          <p:nvPr/>
        </p:nvSpPr>
        <p:spPr>
          <a:xfrm>
            <a:off x="328165" y="199123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a:solidFill>
                  <a:schemeClr val="dk1"/>
                </a:solidFill>
                <a:latin typeface="Calibri"/>
                <a:ea typeface="Calibri"/>
                <a:cs typeface="Calibri"/>
                <a:sym typeface="Calibri"/>
              </a:rPr>
              <a:t>2</a:t>
            </a:r>
            <a:endParaRPr/>
          </a:p>
        </p:txBody>
      </p:sp>
      <p:sp>
        <p:nvSpPr>
          <p:cNvPr id="1308" name="Google Shape;1308;p3"/>
          <p:cNvSpPr txBox="1"/>
          <p:nvPr/>
        </p:nvSpPr>
        <p:spPr>
          <a:xfrm>
            <a:off x="1287971" y="2184418"/>
            <a:ext cx="3824239"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a:solidFill>
                  <a:schemeClr val="tx1">
                    <a:lumMod val="95000"/>
                    <a:lumOff val="5000"/>
                  </a:schemeClr>
                </a:solidFill>
                <a:sym typeface="Arial"/>
              </a:rPr>
              <a:t>Quản lý nhân sự dự án là gì?</a:t>
            </a:r>
            <a:endParaRPr>
              <a:solidFill>
                <a:schemeClr val="tx1">
                  <a:lumMod val="95000"/>
                  <a:lumOff val="5000"/>
                </a:schemeClr>
              </a:solidFill>
            </a:endParaRPr>
          </a:p>
        </p:txBody>
      </p:sp>
      <p:sp>
        <p:nvSpPr>
          <p:cNvPr id="1309" name="Google Shape;1309;p3"/>
          <p:cNvSpPr/>
          <p:nvPr/>
        </p:nvSpPr>
        <p:spPr>
          <a:xfrm>
            <a:off x="311527" y="2980772"/>
            <a:ext cx="5405848" cy="804302"/>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0" name="Google Shape;1310;p3"/>
          <p:cNvSpPr/>
          <p:nvPr/>
        </p:nvSpPr>
        <p:spPr>
          <a:xfrm>
            <a:off x="310632" y="2979826"/>
            <a:ext cx="842700" cy="8100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a:solidFill>
                  <a:schemeClr val="dk1"/>
                </a:solidFill>
                <a:latin typeface="Calibri"/>
                <a:ea typeface="Calibri"/>
                <a:cs typeface="Calibri"/>
                <a:sym typeface="Calibri"/>
              </a:rPr>
              <a:t>3</a:t>
            </a:r>
            <a:endParaRPr/>
          </a:p>
        </p:txBody>
      </p:sp>
      <p:sp>
        <p:nvSpPr>
          <p:cNvPr id="1311" name="Google Shape;1311;p3"/>
          <p:cNvSpPr txBox="1"/>
          <p:nvPr/>
        </p:nvSpPr>
        <p:spPr>
          <a:xfrm>
            <a:off x="1247156" y="3013259"/>
            <a:ext cx="4052835" cy="800179"/>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a:solidFill>
                  <a:schemeClr val="tx1">
                    <a:lumMod val="95000"/>
                    <a:lumOff val="5000"/>
                  </a:schemeClr>
                </a:solidFill>
                <a:latin typeface="Arial"/>
                <a:ea typeface="Arial"/>
                <a:cs typeface="Arial"/>
                <a:sym typeface="Arial"/>
              </a:rPr>
              <a:t>Giới thiệu các khái niệm về quản lý con người</a:t>
            </a:r>
            <a:endParaRPr sz="2000">
              <a:solidFill>
                <a:schemeClr val="tx1">
                  <a:lumMod val="95000"/>
                  <a:lumOff val="5000"/>
                </a:schemeClr>
              </a:solidFill>
              <a:latin typeface="Arial"/>
              <a:ea typeface="Arial"/>
              <a:cs typeface="Arial"/>
              <a:sym typeface="Arial"/>
            </a:endParaRPr>
          </a:p>
        </p:txBody>
      </p:sp>
      <p:sp>
        <p:nvSpPr>
          <p:cNvPr id="1312" name="Google Shape;1312;p3"/>
          <p:cNvSpPr/>
          <p:nvPr/>
        </p:nvSpPr>
        <p:spPr>
          <a:xfrm>
            <a:off x="303027" y="3975381"/>
            <a:ext cx="5414348" cy="801687"/>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3" name="Google Shape;1313;p3"/>
          <p:cNvSpPr/>
          <p:nvPr/>
        </p:nvSpPr>
        <p:spPr>
          <a:xfrm>
            <a:off x="303392" y="3966964"/>
            <a:ext cx="859273"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a:solidFill>
                  <a:schemeClr val="dk1"/>
                </a:solidFill>
                <a:latin typeface="Calibri"/>
                <a:ea typeface="Calibri"/>
                <a:cs typeface="Calibri"/>
                <a:sym typeface="Calibri"/>
              </a:rPr>
              <a:t>4</a:t>
            </a:r>
            <a:endParaRPr/>
          </a:p>
        </p:txBody>
      </p:sp>
      <p:sp>
        <p:nvSpPr>
          <p:cNvPr id="1314" name="Google Shape;1314;p3"/>
          <p:cNvSpPr txBox="1"/>
          <p:nvPr/>
        </p:nvSpPr>
        <p:spPr>
          <a:xfrm>
            <a:off x="1193505" y="4180444"/>
            <a:ext cx="4013170"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a:solidFill>
                  <a:schemeClr val="tx1">
                    <a:lumMod val="95000"/>
                    <a:lumOff val="5000"/>
                  </a:schemeClr>
                </a:solidFill>
                <a:latin typeface="Arial"/>
                <a:ea typeface="Arial"/>
                <a:cs typeface="Arial"/>
                <a:sym typeface="Arial"/>
              </a:rPr>
              <a:t>Các quá trình quản lý nhân sự</a:t>
            </a:r>
            <a:endParaRPr sz="2000">
              <a:solidFill>
                <a:schemeClr val="tx1">
                  <a:lumMod val="95000"/>
                  <a:lumOff val="5000"/>
                </a:schemeClr>
              </a:solidFill>
              <a:latin typeface="Arial"/>
              <a:ea typeface="Arial"/>
              <a:cs typeface="Arial"/>
              <a:sym typeface="Arial"/>
            </a:endParaRPr>
          </a:p>
        </p:txBody>
      </p:sp>
      <p:sp>
        <p:nvSpPr>
          <p:cNvPr id="1315" name="Google Shape;1315;p3"/>
          <p:cNvSpPr/>
          <p:nvPr/>
        </p:nvSpPr>
        <p:spPr>
          <a:xfrm>
            <a:off x="11131074" y="244676"/>
            <a:ext cx="221765" cy="3348190"/>
          </a:xfrm>
          <a:prstGeom prst="rect">
            <a:avLst/>
          </a:prstGeom>
          <a:solidFill>
            <a:srgbClr val="94EBC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6" name="Google Shape;1316;p3"/>
          <p:cNvSpPr/>
          <p:nvPr/>
        </p:nvSpPr>
        <p:spPr>
          <a:xfrm>
            <a:off x="6385876" y="3297353"/>
            <a:ext cx="221765" cy="3348190"/>
          </a:xfrm>
          <a:prstGeom prst="rect">
            <a:avLst/>
          </a:prstGeom>
          <a:solidFill>
            <a:srgbClr val="94EBC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317" name="Google Shape;1317;p3"/>
          <p:cNvGrpSpPr/>
          <p:nvPr/>
        </p:nvGrpSpPr>
        <p:grpSpPr>
          <a:xfrm>
            <a:off x="6347545" y="468166"/>
            <a:ext cx="5005296" cy="6112498"/>
            <a:chOff x="6347545" y="468166"/>
            <a:chExt cx="5005296" cy="6112498"/>
          </a:xfrm>
        </p:grpSpPr>
        <p:grpSp>
          <p:nvGrpSpPr>
            <p:cNvPr id="1318" name="Google Shape;1318;p3"/>
            <p:cNvGrpSpPr/>
            <p:nvPr/>
          </p:nvGrpSpPr>
          <p:grpSpPr>
            <a:xfrm>
              <a:off x="6347545" y="468166"/>
              <a:ext cx="5005296" cy="6112498"/>
              <a:chOff x="6810380" y="496059"/>
              <a:chExt cx="3558888" cy="4139869"/>
            </a:xfrm>
          </p:grpSpPr>
          <p:sp>
            <p:nvSpPr>
              <p:cNvPr id="1319" name="Google Shape;1319;p3"/>
              <p:cNvSpPr/>
              <p:nvPr/>
            </p:nvSpPr>
            <p:spPr>
              <a:xfrm>
                <a:off x="9500418" y="3816356"/>
                <a:ext cx="868850" cy="819572"/>
              </a:xfrm>
              <a:prstGeom prst="rect">
                <a:avLst/>
              </a:prstGeom>
              <a:solidFill>
                <a:srgbClr val="7E3B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0" name="Google Shape;1320;p3"/>
              <p:cNvSpPr/>
              <p:nvPr/>
            </p:nvSpPr>
            <p:spPr>
              <a:xfrm>
                <a:off x="6810380" y="496059"/>
                <a:ext cx="868850" cy="819572"/>
              </a:xfrm>
              <a:prstGeom prst="rect">
                <a:avLst/>
              </a:prstGeom>
              <a:solidFill>
                <a:srgbClr val="7E3B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1" name="Google Shape;1321;p3"/>
              <p:cNvSpPr/>
              <p:nvPr/>
            </p:nvSpPr>
            <p:spPr>
              <a:xfrm>
                <a:off x="7176162" y="753744"/>
                <a:ext cx="3008172" cy="3601437"/>
              </a:xfrm>
              <a:prstGeom prst="rect">
                <a:avLst/>
              </a:prstGeom>
              <a:solidFill>
                <a:srgbClr val="7E3B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22" name="Google Shape;1322;p3"/>
            <p:cNvSpPr/>
            <p:nvPr/>
          </p:nvSpPr>
          <p:spPr>
            <a:xfrm>
              <a:off x="7045089" y="1299411"/>
              <a:ext cx="3718113" cy="3880923"/>
            </a:xfrm>
            <a:prstGeom prst="rect">
              <a:avLst/>
            </a:prstGeom>
            <a:solidFill>
              <a:srgbClr val="FBE4D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323" name="Google Shape;1323;p3"/>
          <p:cNvPicPr preferRelativeResize="0"/>
          <p:nvPr/>
        </p:nvPicPr>
        <p:blipFill rotWithShape="1">
          <a:blip r:embed="rId7">
            <a:alphaModFix/>
          </a:blip>
          <a:srcRect/>
          <a:stretch/>
        </p:blipFill>
        <p:spPr>
          <a:xfrm>
            <a:off x="7205577" y="1522180"/>
            <a:ext cx="3710852" cy="3867567"/>
          </a:xfrm>
          <a:prstGeom prst="rect">
            <a:avLst/>
          </a:prstGeom>
          <a:noFill/>
          <a:ln>
            <a:noFill/>
          </a:ln>
        </p:spPr>
      </p:pic>
      <p:sp>
        <p:nvSpPr>
          <p:cNvPr id="1324" name="Google Shape;1324;p3"/>
          <p:cNvSpPr/>
          <p:nvPr/>
        </p:nvSpPr>
        <p:spPr>
          <a:xfrm>
            <a:off x="325829" y="4973425"/>
            <a:ext cx="5391546" cy="794289"/>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5" name="Google Shape;1325;p3"/>
          <p:cNvSpPr/>
          <p:nvPr/>
        </p:nvSpPr>
        <p:spPr>
          <a:xfrm>
            <a:off x="325829" y="4967113"/>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a:solidFill>
                  <a:schemeClr val="dk1"/>
                </a:solidFill>
                <a:latin typeface="Calibri"/>
                <a:ea typeface="Calibri"/>
                <a:cs typeface="Calibri"/>
                <a:sym typeface="Calibri"/>
              </a:rPr>
              <a:t>5</a:t>
            </a:r>
            <a:endParaRPr/>
          </a:p>
        </p:txBody>
      </p:sp>
      <p:sp>
        <p:nvSpPr>
          <p:cNvPr id="1326" name="Google Shape;1326;p3"/>
          <p:cNvSpPr txBox="1"/>
          <p:nvPr/>
        </p:nvSpPr>
        <p:spPr>
          <a:xfrm>
            <a:off x="1290523" y="5163642"/>
            <a:ext cx="3700237"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a:solidFill>
                  <a:schemeClr val="tx1">
                    <a:lumMod val="95000"/>
                    <a:lumOff val="5000"/>
                  </a:schemeClr>
                </a:solidFill>
                <a:sym typeface="Arial"/>
              </a:rPr>
              <a:t>Bí quyết quản lý con người</a:t>
            </a:r>
            <a:endParaRPr>
              <a:solidFill>
                <a:schemeClr val="tx1">
                  <a:lumMod val="95000"/>
                  <a:lumOff val="5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40"/>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3" name="Google Shape;1333;p40"/>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4" name="Google Shape;1334;p40"/>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5" name="Google Shape;1335;p40"/>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6" name="Google Shape;1336;p40"/>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7" name="Google Shape;1337;p40"/>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8" name="Google Shape;1338;p40"/>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339" name="Google Shape;1339;p40"/>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0" name="Google Shape;1340;p40"/>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1" name="Google Shape;1341;p40"/>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342" name="Google Shape;1342;p40"/>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3" name="Google Shape;1343;p40"/>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4" name="Google Shape;1344;p40"/>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1345" name="Google Shape;1345;p40"/>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46" name="Google Shape;1346;p40"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1347" name="Google Shape;1347;p40"/>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1348" name="Google Shape;1348;p40"/>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1349" name="Google Shape;1349;p40"/>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1350" name="Google Shape;1350;p40"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351" name="Google Shape;1351;p40"/>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352" name="Google Shape;1352;p40"/>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353" name="Google Shape;1353;p40"/>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5</a:t>
            </a:r>
            <a:endParaRPr sz="4000">
              <a:solidFill>
                <a:schemeClr val="dk1"/>
              </a:solidFill>
              <a:latin typeface="Calibri"/>
              <a:ea typeface="Calibri"/>
              <a:cs typeface="Calibri"/>
              <a:sym typeface="Calibri"/>
            </a:endParaRPr>
          </a:p>
        </p:txBody>
      </p:sp>
      <p:sp>
        <p:nvSpPr>
          <p:cNvPr id="1354" name="Google Shape;1354;p40"/>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Bí quyết quản lý con người</a:t>
            </a:r>
            <a:endParaRPr sz="4100" b="1">
              <a:solidFill>
                <a:schemeClr val="tx1">
                  <a:lumMod val="95000"/>
                  <a:lumOff val="5000"/>
                </a:schemeClr>
              </a:solidFill>
              <a:sym typeface="Arial"/>
            </a:endParaRPr>
          </a:p>
        </p:txBody>
      </p:sp>
      <p:sp>
        <p:nvSpPr>
          <p:cNvPr id="1355" name="Google Shape;1355;p40"/>
          <p:cNvSpPr txBox="1"/>
          <p:nvPr/>
        </p:nvSpPr>
        <p:spPr>
          <a:xfrm>
            <a:off x="2961282" y="1310288"/>
            <a:ext cx="8336984" cy="4539674"/>
          </a:xfrm>
          <a:prstGeom prst="rect">
            <a:avLst/>
          </a:prstGeom>
          <a:noFill/>
          <a:ln>
            <a:noFill/>
          </a:ln>
        </p:spPr>
        <p:txBody>
          <a:bodyPr spcFirstLastPara="1" wrap="square" lIns="91425" tIns="91425" rIns="91425" bIns="91425" anchor="t" anchorCtr="0">
            <a:spAutoFit/>
          </a:bodyPr>
          <a:lstStyle/>
          <a:p>
            <a:pPr marL="419100" marR="0" lvl="0" indent="-342900" algn="just" rtl="0">
              <a:lnSpc>
                <a:spcPct val="150000"/>
              </a:lnSpc>
              <a:spcBef>
                <a:spcPts val="1200"/>
              </a:spcBef>
              <a:spcAft>
                <a:spcPts val="0"/>
              </a:spcAft>
              <a:buClr>
                <a:srgbClr val="FF0000"/>
              </a:buClr>
              <a:buSzPts val="2400"/>
              <a:buFont typeface="Noto Sans Symbols"/>
              <a:buChar char="❖"/>
            </a:pPr>
            <a:r>
              <a:rPr lang="vi-VN" sz="2200" b="1">
                <a:solidFill>
                  <a:srgbClr val="FF0000"/>
                </a:solidFill>
                <a:latin typeface="Arial"/>
                <a:ea typeface="Arial"/>
                <a:cs typeface="Arial"/>
                <a:sym typeface="Arial"/>
              </a:rPr>
              <a:t>Lý thuyết về nhu cầu đã được thỏa của D. McClelland</a:t>
            </a:r>
            <a:endParaRPr/>
          </a:p>
          <a:p>
            <a:pPr marL="914400" marR="0" lvl="1" indent="-342900" algn="just" rtl="0">
              <a:lnSpc>
                <a:spcPct val="150000"/>
              </a:lnSpc>
              <a:spcBef>
                <a:spcPts val="0"/>
              </a:spcBef>
              <a:spcAft>
                <a:spcPts val="0"/>
              </a:spcAft>
              <a:buClr>
                <a:srgbClr val="333333"/>
              </a:buClr>
              <a:buSzPts val="1800"/>
              <a:buFont typeface="Times"/>
              <a:buChar char="➢"/>
            </a:pPr>
            <a:r>
              <a:rPr lang="vi-VN" sz="2000" b="1" i="1" u="none" strike="noStrike" cap="none">
                <a:solidFill>
                  <a:srgbClr val="333333"/>
                </a:solidFill>
                <a:latin typeface="Arial"/>
                <a:ea typeface="Arial"/>
                <a:cs typeface="Arial"/>
                <a:sym typeface="Arial"/>
              </a:rPr>
              <a:t>Nhu cầu về thành tích (Achievement-nAch):</a:t>
            </a:r>
            <a:r>
              <a:rPr lang="vi-VN" sz="2000" b="0" i="1" u="none" strike="noStrike" cap="none">
                <a:solidFill>
                  <a:srgbClr val="333333"/>
                </a:solidFill>
                <a:latin typeface="Arial"/>
                <a:ea typeface="Arial"/>
                <a:cs typeface="Arial"/>
                <a:sym typeface="Arial"/>
              </a:rPr>
              <a:t> </a:t>
            </a:r>
            <a:r>
              <a:rPr lang="vi-VN" sz="2000" b="0" i="0" u="none" strike="noStrike" cap="none">
                <a:solidFill>
                  <a:srgbClr val="333333"/>
                </a:solidFill>
                <a:latin typeface="Arial"/>
                <a:ea typeface="Arial"/>
                <a:cs typeface="Arial"/>
                <a:sym typeface="Arial"/>
              </a:rPr>
              <a:t>Động cơ để trội hơn, để đạt được thành tích xét theo một loạt các tiêu chuẩn, để phấn đấu thành công.</a:t>
            </a:r>
            <a:endParaRPr/>
          </a:p>
          <a:p>
            <a:pPr marL="914400" marR="0" lvl="1" indent="-342900" algn="just" rtl="0">
              <a:lnSpc>
                <a:spcPct val="150000"/>
              </a:lnSpc>
              <a:spcBef>
                <a:spcPts val="0"/>
              </a:spcBef>
              <a:spcAft>
                <a:spcPts val="0"/>
              </a:spcAft>
              <a:buClr>
                <a:srgbClr val="333333"/>
              </a:buClr>
              <a:buSzPts val="1800"/>
              <a:buFont typeface="Times"/>
              <a:buChar char="➢"/>
            </a:pPr>
            <a:r>
              <a:rPr lang="vi-VN" sz="2000" b="1" i="1" u="none" strike="noStrike" cap="none">
                <a:solidFill>
                  <a:srgbClr val="333333"/>
                </a:solidFill>
                <a:latin typeface="Arial"/>
                <a:ea typeface="Arial"/>
                <a:cs typeface="Arial"/>
                <a:sym typeface="Arial"/>
              </a:rPr>
              <a:t>Nhu cầu về quyền lực (Power-nPow):</a:t>
            </a:r>
            <a:r>
              <a:rPr lang="vi-VN" sz="2000" b="1" i="0" u="none" strike="noStrike" cap="none">
                <a:solidFill>
                  <a:srgbClr val="333333"/>
                </a:solidFill>
                <a:latin typeface="Arial"/>
                <a:ea typeface="Arial"/>
                <a:cs typeface="Arial"/>
                <a:sym typeface="Arial"/>
              </a:rPr>
              <a:t> </a:t>
            </a:r>
            <a:r>
              <a:rPr lang="vi-VN" sz="2000" b="0" i="0" u="none" strike="noStrike" cap="none">
                <a:solidFill>
                  <a:srgbClr val="333333"/>
                </a:solidFill>
                <a:latin typeface="Arial"/>
                <a:ea typeface="Arial"/>
                <a:cs typeface="Arial"/>
                <a:sym typeface="Arial"/>
              </a:rPr>
              <a:t>Nhu cầu làm gây ảnh hưởng tới hành vi và cách ứng xử của người khác, mong muốn người khác làm theo ý mình.</a:t>
            </a:r>
            <a:endParaRPr/>
          </a:p>
          <a:p>
            <a:pPr marL="914400" marR="0" lvl="1" indent="-342900" algn="just" rtl="0">
              <a:lnSpc>
                <a:spcPct val="150000"/>
              </a:lnSpc>
              <a:spcBef>
                <a:spcPts val="0"/>
              </a:spcBef>
              <a:spcAft>
                <a:spcPts val="0"/>
              </a:spcAft>
              <a:buClr>
                <a:srgbClr val="333333"/>
              </a:buClr>
              <a:buSzPts val="1800"/>
              <a:buFont typeface="Times"/>
              <a:buChar char="➢"/>
            </a:pPr>
            <a:r>
              <a:rPr lang="vi-VN" sz="2000" b="1" i="1" u="none" strike="noStrike" cap="none">
                <a:solidFill>
                  <a:srgbClr val="333333"/>
                </a:solidFill>
                <a:latin typeface="Arial"/>
                <a:ea typeface="Arial"/>
                <a:cs typeface="Arial"/>
                <a:sym typeface="Arial"/>
              </a:rPr>
              <a:t>Nhu cầu về hòa nhập (Affinity-nAff): </a:t>
            </a:r>
            <a:r>
              <a:rPr lang="vi-VN" sz="2000" b="0" i="0" u="none" strike="noStrike" cap="none">
                <a:solidFill>
                  <a:srgbClr val="333333"/>
                </a:solidFill>
                <a:latin typeface="Arial"/>
                <a:ea typeface="Arial"/>
                <a:cs typeface="Arial"/>
                <a:sym typeface="Arial"/>
              </a:rPr>
              <a:t>Sự mong muốn có được các mối quan hệ thân thiện và gần gũi giữa người với người.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34"/>
        <p:cNvGrpSpPr/>
        <p:nvPr/>
      </p:nvGrpSpPr>
      <p:grpSpPr>
        <a:xfrm>
          <a:off x="0" y="0"/>
          <a:ext cx="0" cy="0"/>
          <a:chOff x="0" y="0"/>
          <a:chExt cx="0" cy="0"/>
        </a:xfrm>
      </p:grpSpPr>
      <p:sp>
        <p:nvSpPr>
          <p:cNvPr id="235" name="Google Shape;235;p6"/>
          <p:cNvSpPr/>
          <p:nvPr/>
        </p:nvSpPr>
        <p:spPr>
          <a:xfrm>
            <a:off x="-3738383" y="-4103964"/>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6"/>
          <p:cNvSpPr/>
          <p:nvPr/>
        </p:nvSpPr>
        <p:spPr>
          <a:xfrm>
            <a:off x="9341420" y="-2377627"/>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6"/>
          <p:cNvSpPr/>
          <p:nvPr/>
        </p:nvSpPr>
        <p:spPr>
          <a:xfrm>
            <a:off x="-1259905" y="4137388"/>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6"/>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6"/>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6"/>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241" name="Google Shape;241;p6"/>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6"/>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6"/>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244" name="Google Shape;244;p6"/>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6"/>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6"/>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247" name="Google Shape;247;p6"/>
          <p:cNvSpPr/>
          <p:nvPr/>
        </p:nvSpPr>
        <p:spPr>
          <a:xfrm>
            <a:off x="3537470" y="2873361"/>
            <a:ext cx="5405847" cy="783495"/>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6"/>
          <p:cNvSpPr/>
          <p:nvPr/>
        </p:nvSpPr>
        <p:spPr>
          <a:xfrm>
            <a:off x="3538736" y="2857622"/>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a:solidFill>
                  <a:schemeClr val="dk1"/>
                </a:solidFill>
                <a:latin typeface="Calibri"/>
                <a:ea typeface="Calibri"/>
                <a:cs typeface="Calibri"/>
                <a:sym typeface="Calibri"/>
              </a:rPr>
              <a:t>2</a:t>
            </a:r>
            <a:endParaRPr b="1"/>
          </a:p>
        </p:txBody>
      </p:sp>
      <p:sp>
        <p:nvSpPr>
          <p:cNvPr id="249" name="Google Shape;249;p6"/>
          <p:cNvSpPr txBox="1"/>
          <p:nvPr/>
        </p:nvSpPr>
        <p:spPr>
          <a:xfrm>
            <a:off x="4498542" y="3050809"/>
            <a:ext cx="3824239"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b="1">
                <a:solidFill>
                  <a:schemeClr val="tx1">
                    <a:lumMod val="95000"/>
                    <a:lumOff val="5000"/>
                  </a:schemeClr>
                </a:solidFill>
                <a:sym typeface="Arial"/>
              </a:rPr>
              <a:t>Quản lý nhân sự dự án là gì?</a:t>
            </a:r>
            <a:endParaRPr b="1">
              <a:solidFill>
                <a:schemeClr val="tx1">
                  <a:lumMod val="95000"/>
                  <a:lumOff val="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1"/>
          <p:cNvSpPr/>
          <p:nvPr/>
        </p:nvSpPr>
        <p:spPr>
          <a:xfrm>
            <a:off x="-966608" y="-1215312"/>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2" name="Google Shape;1362;p41"/>
          <p:cNvSpPr/>
          <p:nvPr/>
        </p:nvSpPr>
        <p:spPr>
          <a:xfrm>
            <a:off x="9770045" y="-3762"/>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3" name="Google Shape;1363;p41"/>
          <p:cNvSpPr/>
          <p:nvPr/>
        </p:nvSpPr>
        <p:spPr>
          <a:xfrm>
            <a:off x="-872930" y="4715119"/>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4" name="Google Shape;1364;p41"/>
          <p:cNvSpPr/>
          <p:nvPr/>
        </p:nvSpPr>
        <p:spPr>
          <a:xfrm>
            <a:off x="-425900" y="-304801"/>
            <a:ext cx="13125898" cy="8619067"/>
          </a:xfrm>
          <a:prstGeom prst="roundRect">
            <a:avLst>
              <a:gd name="adj" fmla="val 6122"/>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5" name="Google Shape;1365;p41"/>
          <p:cNvSpPr/>
          <p:nvPr/>
        </p:nvSpPr>
        <p:spPr>
          <a:xfrm>
            <a:off x="-7389697" y="2438088"/>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6" name="Google Shape;1366;p41"/>
          <p:cNvSpPr/>
          <p:nvPr/>
        </p:nvSpPr>
        <p:spPr>
          <a:xfrm>
            <a:off x="-7017915" y="2670416"/>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7" name="Google Shape;1367;p41"/>
          <p:cNvSpPr txBox="1"/>
          <p:nvPr/>
        </p:nvSpPr>
        <p:spPr>
          <a:xfrm>
            <a:off x="-6025340" y="2777223"/>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1368" name="Google Shape;1368;p41"/>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9" name="Google Shape;1369;p41"/>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0" name="Google Shape;1370;p41"/>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1371" name="Google Shape;1371;p41"/>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2" name="Google Shape;1372;p41"/>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3" name="Google Shape;1373;p41"/>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1374" name="Google Shape;1374;p41"/>
          <p:cNvSpPr/>
          <p:nvPr/>
        </p:nvSpPr>
        <p:spPr>
          <a:xfrm>
            <a:off x="2474293" y="1299792"/>
            <a:ext cx="9262532"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375" name="Google Shape;1375;p41" descr="Ảnh có chứa văn bản&#10;&#10;Mô tả được tạo tự động"/>
          <p:cNvPicPr preferRelativeResize="0"/>
          <p:nvPr/>
        </p:nvPicPr>
        <p:blipFill rotWithShape="1">
          <a:blip r:embed="rId3">
            <a:alphaModFix/>
          </a:blip>
          <a:srcRect/>
          <a:stretch/>
        </p:blipFill>
        <p:spPr>
          <a:xfrm rot="-988026">
            <a:off x="748801" y="2409023"/>
            <a:ext cx="701912" cy="701912"/>
          </a:xfrm>
          <a:prstGeom prst="rect">
            <a:avLst/>
          </a:prstGeom>
          <a:noFill/>
          <a:ln>
            <a:noFill/>
          </a:ln>
        </p:spPr>
      </p:pic>
      <p:pic>
        <p:nvPicPr>
          <p:cNvPr id="1376" name="Google Shape;1376;p41"/>
          <p:cNvPicPr preferRelativeResize="0"/>
          <p:nvPr/>
        </p:nvPicPr>
        <p:blipFill rotWithShape="1">
          <a:blip r:embed="rId4">
            <a:alphaModFix/>
          </a:blip>
          <a:srcRect/>
          <a:stretch/>
        </p:blipFill>
        <p:spPr>
          <a:xfrm>
            <a:off x="1508128" y="3412303"/>
            <a:ext cx="776443" cy="776443"/>
          </a:xfrm>
          <a:prstGeom prst="rect">
            <a:avLst/>
          </a:prstGeom>
          <a:noFill/>
          <a:ln>
            <a:noFill/>
          </a:ln>
        </p:spPr>
      </p:pic>
      <p:pic>
        <p:nvPicPr>
          <p:cNvPr id="1377" name="Google Shape;1377;p41"/>
          <p:cNvPicPr preferRelativeResize="0"/>
          <p:nvPr/>
        </p:nvPicPr>
        <p:blipFill rotWithShape="1">
          <a:blip r:embed="rId5">
            <a:alphaModFix/>
          </a:blip>
          <a:srcRect/>
          <a:stretch/>
        </p:blipFill>
        <p:spPr>
          <a:xfrm rot="-918146">
            <a:off x="422558" y="4396640"/>
            <a:ext cx="766327" cy="766327"/>
          </a:xfrm>
          <a:prstGeom prst="rect">
            <a:avLst/>
          </a:prstGeom>
          <a:noFill/>
          <a:ln>
            <a:noFill/>
          </a:ln>
        </p:spPr>
      </p:pic>
      <p:pic>
        <p:nvPicPr>
          <p:cNvPr id="1378" name="Google Shape;1378;p41"/>
          <p:cNvPicPr preferRelativeResize="0"/>
          <p:nvPr/>
        </p:nvPicPr>
        <p:blipFill rotWithShape="1">
          <a:blip r:embed="rId6">
            <a:alphaModFix/>
          </a:blip>
          <a:srcRect/>
          <a:stretch/>
        </p:blipFill>
        <p:spPr>
          <a:xfrm rot="714658">
            <a:off x="1627757" y="4825964"/>
            <a:ext cx="685133" cy="685133"/>
          </a:xfrm>
          <a:prstGeom prst="rect">
            <a:avLst/>
          </a:prstGeom>
          <a:noFill/>
          <a:ln>
            <a:noFill/>
          </a:ln>
        </p:spPr>
      </p:pic>
      <p:pic>
        <p:nvPicPr>
          <p:cNvPr id="1379" name="Google Shape;1379;p41" descr="Ảnh có chứa iPod&#10;&#10;Mô tả được tạo tự động"/>
          <p:cNvPicPr preferRelativeResize="0"/>
          <p:nvPr/>
        </p:nvPicPr>
        <p:blipFill rotWithShape="1">
          <a:blip r:embed="rId7">
            <a:alphaModFix/>
          </a:blip>
          <a:srcRect/>
          <a:stretch/>
        </p:blipFill>
        <p:spPr>
          <a:xfrm>
            <a:off x="370830" y="3317311"/>
            <a:ext cx="588389" cy="588389"/>
          </a:xfrm>
          <a:prstGeom prst="rect">
            <a:avLst/>
          </a:prstGeom>
          <a:noFill/>
          <a:ln>
            <a:noFill/>
          </a:ln>
        </p:spPr>
      </p:pic>
      <p:pic>
        <p:nvPicPr>
          <p:cNvPr id="1380" name="Google Shape;1380;p41"/>
          <p:cNvPicPr preferRelativeResize="0"/>
          <p:nvPr/>
        </p:nvPicPr>
        <p:blipFill rotWithShape="1">
          <a:blip r:embed="rId8">
            <a:alphaModFix/>
          </a:blip>
          <a:srcRect/>
          <a:stretch/>
        </p:blipFill>
        <p:spPr>
          <a:xfrm rot="-1413046">
            <a:off x="445091" y="5676620"/>
            <a:ext cx="752364" cy="752364"/>
          </a:xfrm>
          <a:prstGeom prst="rect">
            <a:avLst/>
          </a:prstGeom>
          <a:noFill/>
          <a:ln>
            <a:noFill/>
          </a:ln>
        </p:spPr>
      </p:pic>
      <p:pic>
        <p:nvPicPr>
          <p:cNvPr id="1381" name="Google Shape;1381;p41"/>
          <p:cNvPicPr preferRelativeResize="0"/>
          <p:nvPr/>
        </p:nvPicPr>
        <p:blipFill rotWithShape="1">
          <a:blip r:embed="rId9">
            <a:alphaModFix/>
          </a:blip>
          <a:srcRect/>
          <a:stretch/>
        </p:blipFill>
        <p:spPr>
          <a:xfrm>
            <a:off x="1479021" y="6029680"/>
            <a:ext cx="805550" cy="805550"/>
          </a:xfrm>
          <a:prstGeom prst="rect">
            <a:avLst/>
          </a:prstGeom>
          <a:noFill/>
          <a:ln>
            <a:noFill/>
          </a:ln>
        </p:spPr>
      </p:pic>
      <p:sp>
        <p:nvSpPr>
          <p:cNvPr id="1382" name="Google Shape;1382;p41"/>
          <p:cNvSpPr/>
          <p:nvPr/>
        </p:nvSpPr>
        <p:spPr>
          <a:xfrm>
            <a:off x="412925" y="-2"/>
            <a:ext cx="1545300" cy="14394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5</a:t>
            </a:r>
            <a:endParaRPr sz="4000">
              <a:solidFill>
                <a:schemeClr val="dk1"/>
              </a:solidFill>
              <a:latin typeface="Calibri"/>
              <a:ea typeface="Calibri"/>
              <a:cs typeface="Calibri"/>
              <a:sym typeface="Calibri"/>
            </a:endParaRPr>
          </a:p>
        </p:txBody>
      </p:sp>
      <p:sp>
        <p:nvSpPr>
          <p:cNvPr id="1383" name="Google Shape;1383;p41"/>
          <p:cNvSpPr txBox="1"/>
          <p:nvPr/>
        </p:nvSpPr>
        <p:spPr>
          <a:xfrm>
            <a:off x="2405255" y="343638"/>
            <a:ext cx="9331570" cy="72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4100"/>
              <a:buFont typeface="Calibri"/>
              <a:buNone/>
            </a:pPr>
            <a:r>
              <a:rPr lang="vi-VN" sz="4100" b="1">
                <a:solidFill>
                  <a:schemeClr val="tx1">
                    <a:lumMod val="95000"/>
                    <a:lumOff val="5000"/>
                  </a:schemeClr>
                </a:solidFill>
                <a:latin typeface="Calibri"/>
                <a:ea typeface="Calibri"/>
                <a:cs typeface="Calibri"/>
                <a:sym typeface="Calibri"/>
              </a:rPr>
              <a:t>Bí quyết quản lý con người</a:t>
            </a:r>
            <a:endParaRPr sz="4100" b="1">
              <a:solidFill>
                <a:schemeClr val="tx1">
                  <a:lumMod val="95000"/>
                  <a:lumOff val="5000"/>
                </a:schemeClr>
              </a:solidFill>
              <a:sym typeface="Arial"/>
            </a:endParaRPr>
          </a:p>
        </p:txBody>
      </p:sp>
      <p:sp>
        <p:nvSpPr>
          <p:cNvPr id="1384" name="Google Shape;1384;p41"/>
          <p:cNvSpPr txBox="1"/>
          <p:nvPr/>
        </p:nvSpPr>
        <p:spPr>
          <a:xfrm>
            <a:off x="2961282" y="1186302"/>
            <a:ext cx="8336984" cy="6586388"/>
          </a:xfrm>
          <a:prstGeom prst="rect">
            <a:avLst/>
          </a:prstGeom>
          <a:noFill/>
          <a:ln>
            <a:noFill/>
          </a:ln>
        </p:spPr>
        <p:txBody>
          <a:bodyPr spcFirstLastPara="1" wrap="square" lIns="91425" tIns="91425" rIns="91425" bIns="91425" anchor="t" anchorCtr="0">
            <a:spAutoFit/>
          </a:bodyPr>
          <a:lstStyle/>
          <a:p>
            <a:pPr marL="457200" marR="0" lvl="0" indent="-353060" algn="just" rtl="0">
              <a:lnSpc>
                <a:spcPct val="150000"/>
              </a:lnSpc>
              <a:spcBef>
                <a:spcPts val="1200"/>
              </a:spcBef>
              <a:spcAft>
                <a:spcPts val="0"/>
              </a:spcAft>
              <a:buClr>
                <a:srgbClr val="FF0000"/>
              </a:buClr>
              <a:buSzPts val="2200"/>
              <a:buFont typeface="Arial"/>
              <a:buChar char="❖"/>
            </a:pPr>
            <a:r>
              <a:rPr lang="vi-VN" sz="2200" b="1">
                <a:solidFill>
                  <a:srgbClr val="FF0000"/>
                </a:solidFill>
                <a:latin typeface="Arial"/>
                <a:ea typeface="Arial"/>
                <a:cs typeface="Arial"/>
                <a:sym typeface="Arial"/>
              </a:rPr>
              <a:t>Lý thuyết X &amp; Y của D. McGregor</a:t>
            </a:r>
            <a:endParaRPr/>
          </a:p>
          <a:p>
            <a:pPr marL="457200" marR="0" lvl="0" indent="0" algn="just" rtl="0">
              <a:lnSpc>
                <a:spcPct val="150000"/>
              </a:lnSpc>
              <a:spcBef>
                <a:spcPts val="1200"/>
              </a:spcBef>
              <a:spcAft>
                <a:spcPts val="0"/>
              </a:spcAft>
              <a:buClr>
                <a:schemeClr val="dk1"/>
              </a:buClr>
              <a:buSzPts val="2000"/>
              <a:buFont typeface="Arial"/>
              <a:buNone/>
            </a:pPr>
            <a:r>
              <a:rPr lang="vi-VN" sz="2000">
                <a:solidFill>
                  <a:schemeClr val="dk1"/>
                </a:solidFill>
                <a:latin typeface="Arial"/>
                <a:ea typeface="Arial"/>
                <a:cs typeface="Arial"/>
                <a:sym typeface="Arial"/>
              </a:rPr>
              <a:t>–</a:t>
            </a:r>
            <a:r>
              <a:rPr lang="vi-VN" sz="2000" b="1">
                <a:solidFill>
                  <a:srgbClr val="FF0000"/>
                </a:solidFill>
                <a:latin typeface="Arial"/>
                <a:ea typeface="Arial"/>
                <a:cs typeface="Arial"/>
                <a:sym typeface="Arial"/>
              </a:rPr>
              <a:t>Thuyết X:</a:t>
            </a:r>
            <a:r>
              <a:rPr lang="vi-VN" sz="2000">
                <a:solidFill>
                  <a:srgbClr val="404040"/>
                </a:solidFill>
                <a:latin typeface="Arial"/>
                <a:ea typeface="Arial"/>
                <a:cs typeface="Arial"/>
                <a:sym typeface="Arial"/>
              </a:rPr>
              <a:t> Nhân viên né tránh công việc, vì thế người quản lý phải sử dụng các biện pháp </a:t>
            </a:r>
            <a:r>
              <a:rPr lang="vi-VN" sz="2000" b="1">
                <a:solidFill>
                  <a:srgbClr val="404040"/>
                </a:solidFill>
                <a:latin typeface="Arial"/>
                <a:ea typeface="Arial"/>
                <a:cs typeface="Arial"/>
                <a:sym typeface="Arial"/>
              </a:rPr>
              <a:t>bắt buộc, đe dọa và kiểm soát </a:t>
            </a:r>
            <a:r>
              <a:rPr lang="vi-VN" sz="2000">
                <a:solidFill>
                  <a:srgbClr val="404040"/>
                </a:solidFill>
                <a:latin typeface="Arial"/>
                <a:ea typeface="Arial"/>
                <a:cs typeface="Arial"/>
                <a:sym typeface="Arial"/>
              </a:rPr>
              <a:t>để làm cho nhân viên phải đáp ứng các mục tiêu.</a:t>
            </a:r>
            <a:endParaRPr/>
          </a:p>
          <a:p>
            <a:pPr marL="457200" marR="0" lvl="0" indent="0" algn="just" rtl="0">
              <a:lnSpc>
                <a:spcPct val="150000"/>
              </a:lnSpc>
              <a:spcBef>
                <a:spcPts val="1200"/>
              </a:spcBef>
              <a:spcAft>
                <a:spcPts val="0"/>
              </a:spcAft>
              <a:buClr>
                <a:schemeClr val="dk1"/>
              </a:buClr>
              <a:buSzPts val="2000"/>
              <a:buFont typeface="Arial"/>
              <a:buNone/>
            </a:pPr>
            <a:r>
              <a:rPr lang="vi-VN" sz="2000">
                <a:solidFill>
                  <a:schemeClr val="dk1"/>
                </a:solidFill>
                <a:latin typeface="Arial"/>
                <a:ea typeface="Arial"/>
                <a:cs typeface="Arial"/>
                <a:sym typeface="Arial"/>
              </a:rPr>
              <a:t>–</a:t>
            </a:r>
            <a:r>
              <a:rPr lang="vi-VN" sz="2000" b="1">
                <a:solidFill>
                  <a:srgbClr val="FF0000"/>
                </a:solidFill>
                <a:latin typeface="Arial"/>
                <a:ea typeface="Arial"/>
                <a:cs typeface="Arial"/>
                <a:sym typeface="Arial"/>
              </a:rPr>
              <a:t>Thuyết Y:</a:t>
            </a:r>
            <a:r>
              <a:rPr lang="vi-VN" sz="2000">
                <a:solidFill>
                  <a:srgbClr val="404040"/>
                </a:solidFill>
                <a:latin typeface="Arial"/>
                <a:ea typeface="Arial"/>
                <a:cs typeface="Arial"/>
                <a:sym typeface="Arial"/>
              </a:rPr>
              <a:t> Nhân viên </a:t>
            </a:r>
            <a:r>
              <a:rPr lang="vi-VN" sz="2000" b="1">
                <a:solidFill>
                  <a:srgbClr val="404040"/>
                </a:solidFill>
                <a:latin typeface="Arial"/>
                <a:ea typeface="Arial"/>
                <a:cs typeface="Arial"/>
                <a:sym typeface="Arial"/>
              </a:rPr>
              <a:t>coi công việc như chơi, hay nghỉ ngơi, và thưởng thức sự hài lòng khi được kính trọng và các nhu cầu thật sự của bản thân</a:t>
            </a:r>
            <a:r>
              <a:rPr lang="vi-VN" sz="2000">
                <a:solidFill>
                  <a:srgbClr val="404040"/>
                </a:solidFill>
                <a:latin typeface="Arial"/>
                <a:ea typeface="Arial"/>
                <a:cs typeface="Arial"/>
                <a:sym typeface="Arial"/>
              </a:rPr>
              <a:t>.</a:t>
            </a:r>
            <a:endParaRPr/>
          </a:p>
          <a:p>
            <a:pPr marL="457200" marR="0" lvl="0" indent="0" algn="just" rtl="0">
              <a:lnSpc>
                <a:spcPct val="150000"/>
              </a:lnSpc>
              <a:spcBef>
                <a:spcPts val="1200"/>
              </a:spcBef>
              <a:spcAft>
                <a:spcPts val="0"/>
              </a:spcAft>
              <a:buClr>
                <a:schemeClr val="dk1"/>
              </a:buClr>
              <a:buSzPts val="2000"/>
              <a:buFont typeface="Arial"/>
              <a:buNone/>
            </a:pPr>
            <a:r>
              <a:rPr lang="vi-VN" sz="2000">
                <a:solidFill>
                  <a:schemeClr val="dk1"/>
                </a:solidFill>
                <a:latin typeface="Arial"/>
                <a:ea typeface="Arial"/>
                <a:cs typeface="Arial"/>
                <a:sym typeface="Arial"/>
              </a:rPr>
              <a:t>–</a:t>
            </a:r>
            <a:r>
              <a:rPr lang="vi-VN" sz="2000" b="1">
                <a:solidFill>
                  <a:srgbClr val="FF0000"/>
                </a:solidFill>
                <a:latin typeface="Arial"/>
                <a:ea typeface="Arial"/>
                <a:cs typeface="Arial"/>
                <a:sym typeface="Arial"/>
              </a:rPr>
              <a:t>Thuyết Z</a:t>
            </a:r>
            <a:r>
              <a:rPr lang="vi-VN" sz="2000">
                <a:solidFill>
                  <a:srgbClr val="404040"/>
                </a:solidFill>
                <a:latin typeface="Arial"/>
                <a:ea typeface="Arial"/>
                <a:cs typeface="Arial"/>
                <a:sym typeface="Arial"/>
              </a:rPr>
              <a:t>: Dựa trên phương pháp </a:t>
            </a:r>
            <a:r>
              <a:rPr lang="vi-VN" sz="2000" b="1">
                <a:solidFill>
                  <a:srgbClr val="404040"/>
                </a:solidFill>
                <a:latin typeface="Arial"/>
                <a:ea typeface="Arial"/>
                <a:cs typeface="Arial"/>
                <a:sym typeface="Arial"/>
              </a:rPr>
              <a:t>hướng đến việc động viên nhân viên, nhấn mạnh vào sự tin tưởng, chất lượng, tập thể quyết định, và giá trị văn hóa</a:t>
            </a:r>
            <a:endParaRPr sz="2000">
              <a:solidFill>
                <a:srgbClr val="404040"/>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2000"/>
              <a:buFont typeface="Calibri"/>
              <a:buNone/>
            </a:pPr>
            <a:endParaRPr sz="2000" b="1">
              <a:solidFill>
                <a:srgbClr val="FF0000"/>
              </a:solidFill>
              <a:latin typeface="Arial"/>
              <a:ea typeface="Arial"/>
              <a:cs typeface="Arial"/>
              <a:sym typeface="Arial"/>
            </a:endParaRPr>
          </a:p>
          <a:p>
            <a:pPr marL="0" marR="0" lvl="0" indent="0" algn="l" rtl="0">
              <a:lnSpc>
                <a:spcPct val="150000"/>
              </a:lnSpc>
              <a:spcBef>
                <a:spcPts val="0"/>
              </a:spcBef>
              <a:spcAft>
                <a:spcPts val="1200"/>
              </a:spcAft>
              <a:buClr>
                <a:schemeClr val="dk1"/>
              </a:buClr>
              <a:buSzPts val="2000"/>
              <a:buFont typeface="Calibri"/>
              <a:buNone/>
            </a:pPr>
            <a:endParaRPr sz="2000" b="1">
              <a:solidFill>
                <a:srgbClr val="FF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53"/>
        <p:cNvGrpSpPr/>
        <p:nvPr/>
      </p:nvGrpSpPr>
      <p:grpSpPr>
        <a:xfrm>
          <a:off x="0" y="0"/>
          <a:ext cx="0" cy="0"/>
          <a:chOff x="0" y="0"/>
          <a:chExt cx="0" cy="0"/>
        </a:xfrm>
      </p:grpSpPr>
      <p:sp>
        <p:nvSpPr>
          <p:cNvPr id="254" name="Google Shape;254;p7"/>
          <p:cNvSpPr/>
          <p:nvPr/>
        </p:nvSpPr>
        <p:spPr>
          <a:xfrm>
            <a:off x="-3738383" y="-4103964"/>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7"/>
          <p:cNvSpPr/>
          <p:nvPr/>
        </p:nvSpPr>
        <p:spPr>
          <a:xfrm>
            <a:off x="9341420" y="-2377627"/>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7"/>
          <p:cNvSpPr/>
          <p:nvPr/>
        </p:nvSpPr>
        <p:spPr>
          <a:xfrm>
            <a:off x="-1259905" y="4137388"/>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7"/>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7"/>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7"/>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260" name="Google Shape;260;p7"/>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1" name="Google Shape;261;p7"/>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7"/>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263" name="Google Shape;263;p7"/>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4" name="Google Shape;264;p7"/>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7"/>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grpSp>
        <p:nvGrpSpPr>
          <p:cNvPr id="266" name="Google Shape;266;p7"/>
          <p:cNvGrpSpPr/>
          <p:nvPr/>
        </p:nvGrpSpPr>
        <p:grpSpPr>
          <a:xfrm>
            <a:off x="6114326" y="7179827"/>
            <a:ext cx="5533292" cy="2192922"/>
            <a:chOff x="6114326" y="310095"/>
            <a:chExt cx="5533292" cy="2192922"/>
          </a:xfrm>
        </p:grpSpPr>
        <p:sp>
          <p:nvSpPr>
            <p:cNvPr id="267" name="Google Shape;267;p7"/>
            <p:cNvSpPr/>
            <p:nvPr/>
          </p:nvSpPr>
          <p:spPr>
            <a:xfrm>
              <a:off x="6114326" y="310095"/>
              <a:ext cx="5533292" cy="2192922"/>
            </a:xfrm>
            <a:prstGeom prst="roundRect">
              <a:avLst>
                <a:gd name="adj" fmla="val 9717"/>
              </a:avLst>
            </a:prstGeom>
            <a:solidFill>
              <a:srgbClr val="FEE5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7"/>
            <p:cNvSpPr txBox="1"/>
            <p:nvPr/>
          </p:nvSpPr>
          <p:spPr>
            <a:xfrm>
              <a:off x="6432732" y="607839"/>
              <a:ext cx="43375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dk1"/>
                  </a:solidFill>
                  <a:latin typeface="Arial"/>
                  <a:ea typeface="Arial"/>
                  <a:cs typeface="Arial"/>
                  <a:sym typeface="Arial"/>
                </a:rPr>
                <a:t>Ý Nội dung 1</a:t>
              </a:r>
              <a:endParaRPr sz="1800">
                <a:solidFill>
                  <a:schemeClr val="dk1"/>
                </a:solidFill>
                <a:latin typeface="Arial"/>
                <a:ea typeface="Arial"/>
                <a:cs typeface="Arial"/>
                <a:sym typeface="Arial"/>
              </a:endParaRPr>
            </a:p>
          </p:txBody>
        </p:sp>
      </p:grpSp>
      <p:grpSp>
        <p:nvGrpSpPr>
          <p:cNvPr id="269" name="Google Shape;269;p7"/>
          <p:cNvGrpSpPr/>
          <p:nvPr/>
        </p:nvGrpSpPr>
        <p:grpSpPr>
          <a:xfrm>
            <a:off x="6114326" y="11105849"/>
            <a:ext cx="5533292" cy="2192922"/>
            <a:chOff x="6114326" y="2726295"/>
            <a:chExt cx="5533292" cy="2192922"/>
          </a:xfrm>
        </p:grpSpPr>
        <p:sp>
          <p:nvSpPr>
            <p:cNvPr id="270" name="Google Shape;270;p7"/>
            <p:cNvSpPr/>
            <p:nvPr/>
          </p:nvSpPr>
          <p:spPr>
            <a:xfrm>
              <a:off x="6114326" y="2726295"/>
              <a:ext cx="5533292" cy="2192922"/>
            </a:xfrm>
            <a:prstGeom prst="roundRect">
              <a:avLst>
                <a:gd name="adj" fmla="val 9717"/>
              </a:avLst>
            </a:prstGeom>
            <a:solidFill>
              <a:srgbClr val="FEE5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7"/>
            <p:cNvSpPr txBox="1"/>
            <p:nvPr/>
          </p:nvSpPr>
          <p:spPr>
            <a:xfrm>
              <a:off x="6432732" y="3137630"/>
              <a:ext cx="43375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dk1"/>
                  </a:solidFill>
                  <a:latin typeface="Arial"/>
                  <a:ea typeface="Arial"/>
                  <a:cs typeface="Arial"/>
                  <a:sym typeface="Arial"/>
                </a:rPr>
                <a:t>Ý Nội dung 2</a:t>
              </a:r>
              <a:endParaRPr sz="1800">
                <a:solidFill>
                  <a:schemeClr val="dk1"/>
                </a:solidFill>
                <a:latin typeface="Arial"/>
                <a:ea typeface="Arial"/>
                <a:cs typeface="Arial"/>
                <a:sym typeface="Arial"/>
              </a:endParaRPr>
            </a:p>
          </p:txBody>
        </p:sp>
      </p:grpSp>
      <p:grpSp>
        <p:nvGrpSpPr>
          <p:cNvPr id="272" name="Google Shape;272;p7"/>
          <p:cNvGrpSpPr/>
          <p:nvPr/>
        </p:nvGrpSpPr>
        <p:grpSpPr>
          <a:xfrm>
            <a:off x="6114326" y="14561886"/>
            <a:ext cx="5533292" cy="2192922"/>
            <a:chOff x="6114326" y="5204136"/>
            <a:chExt cx="5533292" cy="2192922"/>
          </a:xfrm>
        </p:grpSpPr>
        <p:sp>
          <p:nvSpPr>
            <p:cNvPr id="273" name="Google Shape;273;p7"/>
            <p:cNvSpPr/>
            <p:nvPr/>
          </p:nvSpPr>
          <p:spPr>
            <a:xfrm>
              <a:off x="6114326" y="5204136"/>
              <a:ext cx="5533292" cy="2192922"/>
            </a:xfrm>
            <a:prstGeom prst="roundRect">
              <a:avLst>
                <a:gd name="adj" fmla="val 9717"/>
              </a:avLst>
            </a:prstGeom>
            <a:solidFill>
              <a:srgbClr val="FEE5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4" name="Google Shape;274;p7"/>
            <p:cNvSpPr txBox="1"/>
            <p:nvPr/>
          </p:nvSpPr>
          <p:spPr>
            <a:xfrm>
              <a:off x="6432732" y="5421857"/>
              <a:ext cx="43375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dk1"/>
                  </a:solidFill>
                  <a:latin typeface="Arial"/>
                  <a:ea typeface="Arial"/>
                  <a:cs typeface="Arial"/>
                  <a:sym typeface="Arial"/>
                </a:rPr>
                <a:t>Ý Nội dung 3</a:t>
              </a:r>
              <a:endParaRPr sz="1800">
                <a:solidFill>
                  <a:schemeClr val="dk1"/>
                </a:solidFill>
                <a:latin typeface="Arial"/>
                <a:ea typeface="Arial"/>
                <a:cs typeface="Arial"/>
                <a:sym typeface="Arial"/>
              </a:endParaRPr>
            </a:p>
          </p:txBody>
        </p:sp>
      </p:grpSp>
      <p:sp>
        <p:nvSpPr>
          <p:cNvPr id="275" name="Google Shape;275;p7"/>
          <p:cNvSpPr/>
          <p:nvPr/>
        </p:nvSpPr>
        <p:spPr>
          <a:xfrm>
            <a:off x="3537470" y="2873361"/>
            <a:ext cx="5405847" cy="783495"/>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7"/>
          <p:cNvSpPr/>
          <p:nvPr/>
        </p:nvSpPr>
        <p:spPr>
          <a:xfrm>
            <a:off x="3538736" y="2857622"/>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a:solidFill>
                  <a:schemeClr val="dk1"/>
                </a:solidFill>
                <a:latin typeface="Calibri"/>
                <a:ea typeface="Calibri"/>
                <a:cs typeface="Calibri"/>
                <a:sym typeface="Calibri"/>
              </a:rPr>
              <a:t>2</a:t>
            </a:r>
            <a:endParaRPr b="1"/>
          </a:p>
        </p:txBody>
      </p:sp>
      <p:sp>
        <p:nvSpPr>
          <p:cNvPr id="277" name="Google Shape;277;p7"/>
          <p:cNvSpPr txBox="1"/>
          <p:nvPr/>
        </p:nvSpPr>
        <p:spPr>
          <a:xfrm>
            <a:off x="4498542" y="3050809"/>
            <a:ext cx="3824239"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b="1">
                <a:solidFill>
                  <a:schemeClr val="tx1">
                    <a:lumMod val="95000"/>
                    <a:lumOff val="5000"/>
                  </a:schemeClr>
                </a:solidFill>
                <a:sym typeface="Arial"/>
              </a:rPr>
              <a:t>Quản lý nhân sự dự án là gì?</a:t>
            </a:r>
            <a:endParaRPr b="1">
              <a:solidFill>
                <a:schemeClr val="tx1">
                  <a:lumMod val="95000"/>
                  <a:lumOff val="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281"/>
        <p:cNvGrpSpPr/>
        <p:nvPr/>
      </p:nvGrpSpPr>
      <p:grpSpPr>
        <a:xfrm>
          <a:off x="0" y="0"/>
          <a:ext cx="0" cy="0"/>
          <a:chOff x="0" y="0"/>
          <a:chExt cx="0" cy="0"/>
        </a:xfrm>
      </p:grpSpPr>
      <p:sp>
        <p:nvSpPr>
          <p:cNvPr id="282" name="Google Shape;282;p8"/>
          <p:cNvSpPr/>
          <p:nvPr/>
        </p:nvSpPr>
        <p:spPr>
          <a:xfrm>
            <a:off x="-2520895" y="-2333913"/>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8"/>
          <p:cNvSpPr/>
          <p:nvPr/>
        </p:nvSpPr>
        <p:spPr>
          <a:xfrm>
            <a:off x="10104801" y="-642753"/>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8"/>
          <p:cNvSpPr/>
          <p:nvPr/>
        </p:nvSpPr>
        <p:spPr>
          <a:xfrm>
            <a:off x="-517388" y="4650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8"/>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6" name="Google Shape;286;p8"/>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7" name="Google Shape;287;p8"/>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288" name="Google Shape;288;p8"/>
          <p:cNvSpPr/>
          <p:nvPr/>
        </p:nvSpPr>
        <p:spPr>
          <a:xfrm>
            <a:off x="-7389697" y="3942243"/>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8"/>
          <p:cNvSpPr/>
          <p:nvPr/>
        </p:nvSpPr>
        <p:spPr>
          <a:xfrm>
            <a:off x="-7017915" y="4174571"/>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8"/>
          <p:cNvSpPr txBox="1"/>
          <p:nvPr/>
        </p:nvSpPr>
        <p:spPr>
          <a:xfrm>
            <a:off x="-6025340" y="4281378"/>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3</a:t>
            </a:r>
            <a:endParaRPr/>
          </a:p>
        </p:txBody>
      </p:sp>
      <p:sp>
        <p:nvSpPr>
          <p:cNvPr id="291" name="Google Shape;291;p8"/>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8"/>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8"/>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294" name="Google Shape;294;p8"/>
          <p:cNvSpPr/>
          <p:nvPr/>
        </p:nvSpPr>
        <p:spPr>
          <a:xfrm>
            <a:off x="769083" y="310095"/>
            <a:ext cx="10790571" cy="6340850"/>
          </a:xfrm>
          <a:prstGeom prst="roundRect">
            <a:avLst>
              <a:gd name="adj" fmla="val 7747"/>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8"/>
          <p:cNvSpPr/>
          <p:nvPr/>
        </p:nvSpPr>
        <p:spPr>
          <a:xfrm>
            <a:off x="1907947" y="1405076"/>
            <a:ext cx="8669068" cy="8006265"/>
          </a:xfrm>
          <a:prstGeom prst="roundRect">
            <a:avLst>
              <a:gd name="adj" fmla="val 68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96" name="Google Shape;296;p8"/>
          <p:cNvGrpSpPr/>
          <p:nvPr/>
        </p:nvGrpSpPr>
        <p:grpSpPr>
          <a:xfrm>
            <a:off x="2204076" y="1726188"/>
            <a:ext cx="8107651" cy="2192922"/>
            <a:chOff x="6114326" y="310095"/>
            <a:chExt cx="5533292" cy="2192922"/>
          </a:xfrm>
        </p:grpSpPr>
        <p:sp>
          <p:nvSpPr>
            <p:cNvPr id="297" name="Google Shape;297;p8"/>
            <p:cNvSpPr/>
            <p:nvPr/>
          </p:nvSpPr>
          <p:spPr>
            <a:xfrm>
              <a:off x="6114326" y="310095"/>
              <a:ext cx="5533292" cy="2192922"/>
            </a:xfrm>
            <a:prstGeom prst="roundRect">
              <a:avLst>
                <a:gd name="adj" fmla="val 9717"/>
              </a:avLst>
            </a:prstGeom>
            <a:solidFill>
              <a:srgbClr val="FEE5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8"/>
            <p:cNvSpPr txBox="1"/>
            <p:nvPr/>
          </p:nvSpPr>
          <p:spPr>
            <a:xfrm>
              <a:off x="6337190" y="638031"/>
              <a:ext cx="5068706" cy="1292662"/>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2600"/>
                <a:buFont typeface="Times New Roman"/>
                <a:buChar char="-"/>
              </a:pPr>
              <a:r>
                <a:rPr lang="vi-VN" sz="2600">
                  <a:solidFill>
                    <a:schemeClr val="dk1"/>
                  </a:solidFill>
                  <a:latin typeface="Arial"/>
                  <a:ea typeface="Arial"/>
                  <a:cs typeface="Arial"/>
                  <a:sym typeface="Arial"/>
                </a:rPr>
                <a:t>Quản lý nhân sự dự án bao gồm các quá trình đòi hỏi phải sử dụng hiệu quả nguồn lực con người liên quan đến dự án.</a:t>
              </a:r>
              <a:endParaRPr/>
            </a:p>
          </p:txBody>
        </p:sp>
      </p:grpSp>
      <p:grpSp>
        <p:nvGrpSpPr>
          <p:cNvPr id="299" name="Google Shape;299;p8"/>
          <p:cNvGrpSpPr/>
          <p:nvPr/>
        </p:nvGrpSpPr>
        <p:grpSpPr>
          <a:xfrm>
            <a:off x="2216017" y="4121767"/>
            <a:ext cx="8107651" cy="2192922"/>
            <a:chOff x="6114326" y="2726295"/>
            <a:chExt cx="5533292" cy="2192922"/>
          </a:xfrm>
        </p:grpSpPr>
        <p:sp>
          <p:nvSpPr>
            <p:cNvPr id="300" name="Google Shape;300;p8"/>
            <p:cNvSpPr/>
            <p:nvPr/>
          </p:nvSpPr>
          <p:spPr>
            <a:xfrm>
              <a:off x="6114326" y="2726295"/>
              <a:ext cx="5533292" cy="2192922"/>
            </a:xfrm>
            <a:prstGeom prst="roundRect">
              <a:avLst>
                <a:gd name="adj" fmla="val 9717"/>
              </a:avLst>
            </a:prstGeom>
            <a:solidFill>
              <a:srgbClr val="FEE5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8"/>
            <p:cNvSpPr txBox="1"/>
            <p:nvPr/>
          </p:nvSpPr>
          <p:spPr>
            <a:xfrm>
              <a:off x="6310504" y="2806395"/>
              <a:ext cx="4337538" cy="2092881"/>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2600"/>
                <a:buFont typeface="Times New Roman"/>
                <a:buChar char="-"/>
              </a:pPr>
              <a:r>
                <a:rPr lang="vi-VN" sz="2600">
                  <a:solidFill>
                    <a:schemeClr val="dk1"/>
                  </a:solidFill>
                  <a:latin typeface="Arial"/>
                  <a:ea typeface="Arial"/>
                  <a:cs typeface="Arial"/>
                  <a:sym typeface="Arial"/>
                </a:rPr>
                <a:t>Các quá trình bao gồm:  </a:t>
              </a:r>
              <a:endParaRPr/>
            </a:p>
            <a:p>
              <a:pPr marL="457200" marR="0" lvl="0" indent="0" algn="l" rtl="0">
                <a:spcBef>
                  <a:spcPts val="0"/>
                </a:spcBef>
                <a:spcAft>
                  <a:spcPts val="0"/>
                </a:spcAft>
                <a:buClr>
                  <a:schemeClr val="dk1"/>
                </a:buClr>
                <a:buSzPts val="1200"/>
                <a:buFont typeface="Arial"/>
                <a:buNone/>
              </a:pPr>
              <a:r>
                <a:rPr lang="vi-VN" sz="2600">
                  <a:solidFill>
                    <a:schemeClr val="dk1"/>
                  </a:solidFill>
                  <a:latin typeface="Arial"/>
                  <a:ea typeface="Arial"/>
                  <a:cs typeface="Arial"/>
                  <a:sym typeface="Arial"/>
                </a:rPr>
                <a:t>+ Lên kế hoạch tổ chức</a:t>
              </a:r>
              <a:endParaRPr sz="2600">
                <a:solidFill>
                  <a:schemeClr val="dk1"/>
                </a:solidFill>
                <a:latin typeface="Arial"/>
                <a:ea typeface="Arial"/>
                <a:cs typeface="Arial"/>
                <a:sym typeface="Arial"/>
              </a:endParaRPr>
            </a:p>
            <a:p>
              <a:pPr marL="457200" marR="0" lvl="0" indent="0" algn="l" rtl="0">
                <a:spcBef>
                  <a:spcPts val="0"/>
                </a:spcBef>
                <a:spcAft>
                  <a:spcPts val="0"/>
                </a:spcAft>
                <a:buClr>
                  <a:schemeClr val="dk1"/>
                </a:buClr>
                <a:buSzPts val="1200"/>
                <a:buFont typeface="Arial"/>
                <a:buNone/>
              </a:pPr>
              <a:r>
                <a:rPr lang="vi-VN" sz="2600">
                  <a:solidFill>
                    <a:schemeClr val="dk1"/>
                  </a:solidFill>
                  <a:latin typeface="Arial"/>
                  <a:ea typeface="Arial"/>
                  <a:cs typeface="Arial"/>
                  <a:sym typeface="Arial"/>
                </a:rPr>
                <a:t>+ Thu nhận nhân viên</a:t>
              </a:r>
              <a:endParaRPr sz="2600">
                <a:solidFill>
                  <a:schemeClr val="dk1"/>
                </a:solidFill>
                <a:latin typeface="Arial"/>
                <a:ea typeface="Arial"/>
                <a:cs typeface="Arial"/>
                <a:sym typeface="Arial"/>
              </a:endParaRPr>
            </a:p>
            <a:p>
              <a:pPr marL="457200" marR="0" lvl="0" indent="0" algn="l" rtl="0">
                <a:spcBef>
                  <a:spcPts val="0"/>
                </a:spcBef>
                <a:spcAft>
                  <a:spcPts val="0"/>
                </a:spcAft>
                <a:buClr>
                  <a:schemeClr val="dk1"/>
                </a:buClr>
                <a:buSzPts val="1200"/>
                <a:buFont typeface="Arial"/>
                <a:buNone/>
              </a:pPr>
              <a:r>
                <a:rPr lang="vi-VN" sz="2600">
                  <a:solidFill>
                    <a:schemeClr val="dk1"/>
                  </a:solidFill>
                  <a:latin typeface="Arial"/>
                  <a:ea typeface="Arial"/>
                  <a:cs typeface="Arial"/>
                  <a:sym typeface="Arial"/>
                </a:rPr>
                <a:t>+ Phát triển nhóm dự án</a:t>
              </a:r>
              <a:endParaRPr sz="2600">
                <a:solidFill>
                  <a:schemeClr val="dk1"/>
                </a:solidFill>
                <a:latin typeface="Arial"/>
                <a:ea typeface="Arial"/>
                <a:cs typeface="Arial"/>
                <a:sym typeface="Arial"/>
              </a:endParaRPr>
            </a:p>
            <a:p>
              <a:pPr marL="457200" marR="0" lvl="0" indent="0" algn="l" rtl="0">
                <a:spcBef>
                  <a:spcPts val="0"/>
                </a:spcBef>
                <a:spcAft>
                  <a:spcPts val="0"/>
                </a:spcAft>
                <a:buClr>
                  <a:schemeClr val="dk1"/>
                </a:buClr>
                <a:buSzPts val="1200"/>
                <a:buFont typeface="Arial"/>
                <a:buNone/>
              </a:pPr>
              <a:r>
                <a:rPr lang="vi-VN" sz="2600">
                  <a:solidFill>
                    <a:schemeClr val="dk1"/>
                  </a:solidFill>
                  <a:latin typeface="Arial"/>
                  <a:ea typeface="Arial"/>
                  <a:cs typeface="Arial"/>
                  <a:sym typeface="Arial"/>
                </a:rPr>
                <a:t>+ Quản lý nhóm dự án</a:t>
              </a:r>
              <a:endParaRPr sz="2600">
                <a:solidFill>
                  <a:schemeClr val="dk1"/>
                </a:solidFill>
                <a:latin typeface="Arial"/>
                <a:ea typeface="Arial"/>
                <a:cs typeface="Arial"/>
                <a:sym typeface="Arial"/>
              </a:endParaRPr>
            </a:p>
          </p:txBody>
        </p:sp>
      </p:grpSp>
      <p:sp>
        <p:nvSpPr>
          <p:cNvPr id="302" name="Google Shape;302;p8"/>
          <p:cNvSpPr/>
          <p:nvPr/>
        </p:nvSpPr>
        <p:spPr>
          <a:xfrm>
            <a:off x="1127632" y="572119"/>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2</a:t>
            </a:r>
            <a:endParaRPr sz="4000">
              <a:solidFill>
                <a:schemeClr val="dk1"/>
              </a:solidFill>
              <a:latin typeface="Calibri"/>
              <a:ea typeface="Calibri"/>
              <a:cs typeface="Calibri"/>
              <a:sym typeface="Calibri"/>
            </a:endParaRPr>
          </a:p>
        </p:txBody>
      </p:sp>
      <p:sp>
        <p:nvSpPr>
          <p:cNvPr id="303" name="Google Shape;303;p8"/>
          <p:cNvSpPr txBox="1"/>
          <p:nvPr/>
        </p:nvSpPr>
        <p:spPr>
          <a:xfrm>
            <a:off x="2204076" y="543886"/>
            <a:ext cx="7907976" cy="999208"/>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1000"/>
              </a:spcAft>
              <a:buClr>
                <a:schemeClr val="lt1"/>
              </a:buClr>
              <a:buSzPts val="1100"/>
              <a:buFont typeface="Arial"/>
              <a:buNone/>
            </a:pPr>
            <a:r>
              <a:rPr lang="vi-VN" sz="4400">
                <a:solidFill>
                  <a:schemeClr val="tx1">
                    <a:lumMod val="95000"/>
                    <a:lumOff val="5000"/>
                  </a:schemeClr>
                </a:solidFill>
                <a:latin typeface="Arial"/>
                <a:ea typeface="Arial"/>
                <a:cs typeface="Arial"/>
                <a:sym typeface="Arial"/>
              </a:rPr>
              <a:t>Quản lý nhân sự dự án là gì?</a:t>
            </a:r>
            <a:endParaRPr sz="2800">
              <a:solidFill>
                <a:schemeClr val="tx1">
                  <a:lumMod val="95000"/>
                  <a:lumOff val="5000"/>
                </a:schemeClr>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307"/>
        <p:cNvGrpSpPr/>
        <p:nvPr/>
      </p:nvGrpSpPr>
      <p:grpSpPr>
        <a:xfrm>
          <a:off x="0" y="0"/>
          <a:ext cx="0" cy="0"/>
          <a:chOff x="0" y="0"/>
          <a:chExt cx="0" cy="0"/>
        </a:xfrm>
      </p:grpSpPr>
      <p:sp>
        <p:nvSpPr>
          <p:cNvPr id="308" name="Google Shape;308;p9"/>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9"/>
          <p:cNvSpPr/>
          <p:nvPr/>
        </p:nvSpPr>
        <p:spPr>
          <a:xfrm>
            <a:off x="9818498" y="3543754"/>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9"/>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9"/>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9"/>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9"/>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314" name="Google Shape;314;p9"/>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9"/>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9"/>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317" name="Google Shape;317;p9"/>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p9"/>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9" name="Google Shape;319;p9"/>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grpSp>
        <p:nvGrpSpPr>
          <p:cNvPr id="320" name="Google Shape;320;p9"/>
          <p:cNvGrpSpPr/>
          <p:nvPr/>
        </p:nvGrpSpPr>
        <p:grpSpPr>
          <a:xfrm>
            <a:off x="6566533" y="7957422"/>
            <a:ext cx="2538972" cy="2993321"/>
            <a:chOff x="6566533" y="199767"/>
            <a:chExt cx="2538972" cy="2993321"/>
          </a:xfrm>
        </p:grpSpPr>
        <p:sp>
          <p:nvSpPr>
            <p:cNvPr id="321" name="Google Shape;321;p9"/>
            <p:cNvSpPr/>
            <p:nvPr/>
          </p:nvSpPr>
          <p:spPr>
            <a:xfrm>
              <a:off x="6566533" y="199767"/>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2" name="Google Shape;322;p9"/>
            <p:cNvSpPr/>
            <p:nvPr/>
          </p:nvSpPr>
          <p:spPr>
            <a:xfrm>
              <a:off x="6720134" y="413933"/>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23" name="Google Shape;323;p9"/>
          <p:cNvGrpSpPr/>
          <p:nvPr/>
        </p:nvGrpSpPr>
        <p:grpSpPr>
          <a:xfrm>
            <a:off x="9319258" y="19769356"/>
            <a:ext cx="2538972" cy="2993321"/>
            <a:chOff x="9319258" y="3382473"/>
            <a:chExt cx="2538972" cy="2993321"/>
          </a:xfrm>
        </p:grpSpPr>
        <p:sp>
          <p:nvSpPr>
            <p:cNvPr id="324" name="Google Shape;324;p9"/>
            <p:cNvSpPr/>
            <p:nvPr/>
          </p:nvSpPr>
          <p:spPr>
            <a:xfrm>
              <a:off x="9319258" y="3382473"/>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5" name="Google Shape;325;p9"/>
            <p:cNvSpPr/>
            <p:nvPr/>
          </p:nvSpPr>
          <p:spPr>
            <a:xfrm>
              <a:off x="9472859" y="3621289"/>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26" name="Google Shape;326;p9"/>
          <p:cNvSpPr/>
          <p:nvPr/>
        </p:nvSpPr>
        <p:spPr>
          <a:xfrm>
            <a:off x="8943317" y="15217878"/>
            <a:ext cx="162188" cy="2938931"/>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p9"/>
          <p:cNvSpPr/>
          <p:nvPr/>
        </p:nvSpPr>
        <p:spPr>
          <a:xfrm>
            <a:off x="9259106" y="9620269"/>
            <a:ext cx="162188" cy="2938931"/>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8" name="Google Shape;328;p9"/>
          <p:cNvSpPr/>
          <p:nvPr/>
        </p:nvSpPr>
        <p:spPr>
          <a:xfrm>
            <a:off x="6624308" y="13540481"/>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9"/>
          <p:cNvSpPr/>
          <p:nvPr/>
        </p:nvSpPr>
        <p:spPr>
          <a:xfrm>
            <a:off x="7832419" y="19344709"/>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0" name="Google Shape;330;p9"/>
          <p:cNvSpPr/>
          <p:nvPr/>
        </p:nvSpPr>
        <p:spPr>
          <a:xfrm>
            <a:off x="6387988" y="16996016"/>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1" name="Google Shape;331;p9"/>
          <p:cNvSpPr/>
          <p:nvPr/>
        </p:nvSpPr>
        <p:spPr>
          <a:xfrm>
            <a:off x="9527388" y="10725861"/>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2" name="Google Shape;332;p9"/>
          <p:cNvSpPr/>
          <p:nvPr/>
        </p:nvSpPr>
        <p:spPr>
          <a:xfrm>
            <a:off x="11217865" y="16762295"/>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3" name="Google Shape;333;p9"/>
          <p:cNvSpPr/>
          <p:nvPr/>
        </p:nvSpPr>
        <p:spPr>
          <a:xfrm>
            <a:off x="9851330" y="12779944"/>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9"/>
          <p:cNvSpPr/>
          <p:nvPr/>
        </p:nvSpPr>
        <p:spPr>
          <a:xfrm>
            <a:off x="3546055" y="2879673"/>
            <a:ext cx="6802056" cy="804302"/>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335" name="Google Shape;335;p9"/>
          <p:cNvSpPr/>
          <p:nvPr/>
        </p:nvSpPr>
        <p:spPr>
          <a:xfrm>
            <a:off x="3537556" y="2880183"/>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a:solidFill>
                  <a:schemeClr val="dk1"/>
                </a:solidFill>
                <a:latin typeface="Calibri"/>
                <a:ea typeface="Calibri"/>
                <a:cs typeface="Calibri"/>
                <a:sym typeface="Calibri"/>
              </a:rPr>
              <a:t>3</a:t>
            </a:r>
            <a:endParaRPr b="1"/>
          </a:p>
        </p:txBody>
      </p:sp>
      <p:sp>
        <p:nvSpPr>
          <p:cNvPr id="336" name="Google Shape;336;p9"/>
          <p:cNvSpPr txBox="1"/>
          <p:nvPr/>
        </p:nvSpPr>
        <p:spPr>
          <a:xfrm>
            <a:off x="4481685" y="3075178"/>
            <a:ext cx="5942848"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b="1">
                <a:solidFill>
                  <a:schemeClr val="tx1">
                    <a:lumMod val="95000"/>
                    <a:lumOff val="5000"/>
                  </a:schemeClr>
                </a:solidFill>
                <a:latin typeface="Arial"/>
                <a:ea typeface="Arial"/>
                <a:cs typeface="Arial"/>
                <a:sym typeface="Arial"/>
              </a:rPr>
              <a:t>Giới thiệu các khái niệm về quản lý con người</a:t>
            </a:r>
            <a:endParaRPr sz="2000" b="1">
              <a:solidFill>
                <a:schemeClr val="tx1">
                  <a:lumMod val="95000"/>
                  <a:lumOff val="5000"/>
                </a:schemeClr>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340"/>
        <p:cNvGrpSpPr/>
        <p:nvPr/>
      </p:nvGrpSpPr>
      <p:grpSpPr>
        <a:xfrm>
          <a:off x="0" y="0"/>
          <a:ext cx="0" cy="0"/>
          <a:chOff x="0" y="0"/>
          <a:chExt cx="0" cy="0"/>
        </a:xfrm>
      </p:grpSpPr>
      <p:sp>
        <p:nvSpPr>
          <p:cNvPr id="341" name="Google Shape;341;p10"/>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10"/>
          <p:cNvSpPr/>
          <p:nvPr/>
        </p:nvSpPr>
        <p:spPr>
          <a:xfrm>
            <a:off x="9818498" y="3543754"/>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3" name="Google Shape;343;p10"/>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10"/>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10"/>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10"/>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347" name="Google Shape;347;p10"/>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8" name="Google Shape;348;p10"/>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9" name="Google Shape;349;p10"/>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350" name="Google Shape;350;p10"/>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p10"/>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2" name="Google Shape;352;p10"/>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grpSp>
        <p:nvGrpSpPr>
          <p:cNvPr id="353" name="Google Shape;353;p10"/>
          <p:cNvGrpSpPr/>
          <p:nvPr/>
        </p:nvGrpSpPr>
        <p:grpSpPr>
          <a:xfrm>
            <a:off x="6566533" y="7957422"/>
            <a:ext cx="2538972" cy="2993321"/>
            <a:chOff x="6566533" y="199767"/>
            <a:chExt cx="2538972" cy="2993321"/>
          </a:xfrm>
        </p:grpSpPr>
        <p:sp>
          <p:nvSpPr>
            <p:cNvPr id="354" name="Google Shape;354;p10"/>
            <p:cNvSpPr/>
            <p:nvPr/>
          </p:nvSpPr>
          <p:spPr>
            <a:xfrm>
              <a:off x="6566533" y="199767"/>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10"/>
            <p:cNvSpPr/>
            <p:nvPr/>
          </p:nvSpPr>
          <p:spPr>
            <a:xfrm>
              <a:off x="6720134" y="413933"/>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56" name="Google Shape;356;p10"/>
          <p:cNvGrpSpPr/>
          <p:nvPr/>
        </p:nvGrpSpPr>
        <p:grpSpPr>
          <a:xfrm>
            <a:off x="9319258" y="19769356"/>
            <a:ext cx="2538972" cy="2993321"/>
            <a:chOff x="9319258" y="3382473"/>
            <a:chExt cx="2538972" cy="2993321"/>
          </a:xfrm>
        </p:grpSpPr>
        <p:sp>
          <p:nvSpPr>
            <p:cNvPr id="357" name="Google Shape;357;p10"/>
            <p:cNvSpPr/>
            <p:nvPr/>
          </p:nvSpPr>
          <p:spPr>
            <a:xfrm>
              <a:off x="9319258" y="3382473"/>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10"/>
            <p:cNvSpPr/>
            <p:nvPr/>
          </p:nvSpPr>
          <p:spPr>
            <a:xfrm>
              <a:off x="9472859" y="3621289"/>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59" name="Google Shape;359;p10"/>
          <p:cNvSpPr/>
          <p:nvPr/>
        </p:nvSpPr>
        <p:spPr>
          <a:xfrm>
            <a:off x="8943317" y="15217878"/>
            <a:ext cx="162188" cy="2938931"/>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10"/>
          <p:cNvSpPr/>
          <p:nvPr/>
        </p:nvSpPr>
        <p:spPr>
          <a:xfrm>
            <a:off x="9259106" y="9620269"/>
            <a:ext cx="162188" cy="2938931"/>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10"/>
          <p:cNvSpPr/>
          <p:nvPr/>
        </p:nvSpPr>
        <p:spPr>
          <a:xfrm>
            <a:off x="6624308" y="13540481"/>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10"/>
          <p:cNvSpPr/>
          <p:nvPr/>
        </p:nvSpPr>
        <p:spPr>
          <a:xfrm>
            <a:off x="7832419" y="19344709"/>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10"/>
          <p:cNvSpPr/>
          <p:nvPr/>
        </p:nvSpPr>
        <p:spPr>
          <a:xfrm>
            <a:off x="6387988" y="16996016"/>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10"/>
          <p:cNvSpPr/>
          <p:nvPr/>
        </p:nvSpPr>
        <p:spPr>
          <a:xfrm>
            <a:off x="9527388" y="10725861"/>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10"/>
          <p:cNvSpPr/>
          <p:nvPr/>
        </p:nvSpPr>
        <p:spPr>
          <a:xfrm>
            <a:off x="11217865" y="16762295"/>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10"/>
          <p:cNvSpPr/>
          <p:nvPr/>
        </p:nvSpPr>
        <p:spPr>
          <a:xfrm>
            <a:off x="9851330" y="12779944"/>
            <a:ext cx="897145" cy="893561"/>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7" name="Google Shape;367;p10"/>
          <p:cNvSpPr/>
          <p:nvPr/>
        </p:nvSpPr>
        <p:spPr>
          <a:xfrm>
            <a:off x="3546055" y="2879673"/>
            <a:ext cx="6971072" cy="804302"/>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10"/>
          <p:cNvSpPr/>
          <p:nvPr/>
        </p:nvSpPr>
        <p:spPr>
          <a:xfrm>
            <a:off x="3537556" y="2880183"/>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b="1">
                <a:solidFill>
                  <a:schemeClr val="dk1"/>
                </a:solidFill>
                <a:latin typeface="Calibri"/>
                <a:ea typeface="Calibri"/>
                <a:cs typeface="Calibri"/>
                <a:sym typeface="Calibri"/>
              </a:rPr>
              <a:t>3</a:t>
            </a:r>
            <a:endParaRPr b="1"/>
          </a:p>
        </p:txBody>
      </p:sp>
      <p:sp>
        <p:nvSpPr>
          <p:cNvPr id="369" name="Google Shape;369;p10"/>
          <p:cNvSpPr txBox="1"/>
          <p:nvPr/>
        </p:nvSpPr>
        <p:spPr>
          <a:xfrm>
            <a:off x="4481685" y="3076533"/>
            <a:ext cx="6035442" cy="44623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lt1"/>
              </a:buClr>
              <a:buSzPts val="1100"/>
              <a:buFont typeface="Arial"/>
              <a:buNone/>
            </a:pPr>
            <a:r>
              <a:rPr lang="vi-VN" sz="2000" b="1">
                <a:solidFill>
                  <a:schemeClr val="tx1">
                    <a:lumMod val="95000"/>
                    <a:lumOff val="5000"/>
                  </a:schemeClr>
                </a:solidFill>
                <a:latin typeface="Arial"/>
                <a:ea typeface="Arial"/>
                <a:cs typeface="Arial"/>
                <a:sym typeface="Arial"/>
              </a:rPr>
              <a:t>Giới thiệu các khái niệm về quản lý con người</a:t>
            </a:r>
            <a:endParaRPr sz="2000" b="1">
              <a:solidFill>
                <a:schemeClr val="tx1">
                  <a:lumMod val="95000"/>
                  <a:lumOff val="5000"/>
                </a:schemeClr>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1EFD8"/>
        </a:solidFill>
        <a:effectLst/>
      </p:bgPr>
    </p:bg>
    <p:spTree>
      <p:nvGrpSpPr>
        <p:cNvPr id="1" name="Shape 374"/>
        <p:cNvGrpSpPr/>
        <p:nvPr/>
      </p:nvGrpSpPr>
      <p:grpSpPr>
        <a:xfrm>
          <a:off x="0" y="0"/>
          <a:ext cx="0" cy="0"/>
          <a:chOff x="0" y="0"/>
          <a:chExt cx="0" cy="0"/>
        </a:xfrm>
      </p:grpSpPr>
      <p:sp>
        <p:nvSpPr>
          <p:cNvPr id="375" name="Google Shape;375;p11"/>
          <p:cNvSpPr/>
          <p:nvPr/>
        </p:nvSpPr>
        <p:spPr>
          <a:xfrm>
            <a:off x="10125635" y="-2153078"/>
            <a:ext cx="4132730" cy="3841198"/>
          </a:xfrm>
          <a:prstGeom prst="ellipse">
            <a:avLst/>
          </a:prstGeom>
          <a:solidFill>
            <a:srgbClr val="F7CA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6" name="Google Shape;376;p11"/>
          <p:cNvSpPr/>
          <p:nvPr/>
        </p:nvSpPr>
        <p:spPr>
          <a:xfrm>
            <a:off x="9520324" y="4895476"/>
            <a:ext cx="6102237" cy="556197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11"/>
          <p:cNvSpPr/>
          <p:nvPr/>
        </p:nvSpPr>
        <p:spPr>
          <a:xfrm>
            <a:off x="-2177541" y="-2142710"/>
            <a:ext cx="4132730" cy="3830830"/>
          </a:xfrm>
          <a:prstGeom prst="ellipse">
            <a:avLst/>
          </a:pr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11"/>
          <p:cNvSpPr/>
          <p:nvPr/>
        </p:nvSpPr>
        <p:spPr>
          <a:xfrm>
            <a:off x="-7359493" y="876339"/>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9" name="Google Shape;379;p11"/>
          <p:cNvSpPr/>
          <p:nvPr/>
        </p:nvSpPr>
        <p:spPr>
          <a:xfrm>
            <a:off x="-6987711" y="1108667"/>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11"/>
          <p:cNvSpPr txBox="1"/>
          <p:nvPr/>
        </p:nvSpPr>
        <p:spPr>
          <a:xfrm>
            <a:off x="-5995136" y="1215474"/>
            <a:ext cx="2889226" cy="333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1</a:t>
            </a:r>
            <a:endParaRPr/>
          </a:p>
        </p:txBody>
      </p:sp>
      <p:sp>
        <p:nvSpPr>
          <p:cNvPr id="381" name="Google Shape;381;p11"/>
          <p:cNvSpPr/>
          <p:nvPr/>
        </p:nvSpPr>
        <p:spPr>
          <a:xfrm>
            <a:off x="-587406" y="-298174"/>
            <a:ext cx="7959926" cy="8289235"/>
          </a:xfrm>
          <a:prstGeom prst="roundRect">
            <a:avLst>
              <a:gd name="adj" fmla="val 12803"/>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2" name="Google Shape;382;p11"/>
          <p:cNvSpPr/>
          <p:nvPr/>
        </p:nvSpPr>
        <p:spPr>
          <a:xfrm>
            <a:off x="-7389697" y="5421857"/>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3" name="Google Shape;383;p11"/>
          <p:cNvSpPr/>
          <p:nvPr/>
        </p:nvSpPr>
        <p:spPr>
          <a:xfrm>
            <a:off x="-7017915" y="5654185"/>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4" name="Google Shape;384;p11"/>
          <p:cNvSpPr txBox="1"/>
          <p:nvPr/>
        </p:nvSpPr>
        <p:spPr>
          <a:xfrm>
            <a:off x="-6025340" y="5760992"/>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4</a:t>
            </a:r>
            <a:endParaRPr/>
          </a:p>
        </p:txBody>
      </p:sp>
      <p:sp>
        <p:nvSpPr>
          <p:cNvPr id="385" name="Google Shape;385;p11"/>
          <p:cNvSpPr/>
          <p:nvPr/>
        </p:nvSpPr>
        <p:spPr>
          <a:xfrm>
            <a:off x="-7631392" y="2553396"/>
            <a:ext cx="5032068" cy="1261893"/>
          </a:xfrm>
          <a:prstGeom prst="roundRect">
            <a:avLst>
              <a:gd name="adj" fmla="val 37654"/>
            </a:avLst>
          </a:prstGeom>
          <a:solidFill>
            <a:srgbClr val="6DDCC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11"/>
          <p:cNvSpPr/>
          <p:nvPr/>
        </p:nvSpPr>
        <p:spPr>
          <a:xfrm>
            <a:off x="-7259610" y="2785724"/>
            <a:ext cx="842691" cy="810104"/>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11"/>
          <p:cNvSpPr txBox="1"/>
          <p:nvPr/>
        </p:nvSpPr>
        <p:spPr>
          <a:xfrm>
            <a:off x="-6267035" y="2930319"/>
            <a:ext cx="288922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1800">
                <a:solidFill>
                  <a:schemeClr val="lt1"/>
                </a:solidFill>
                <a:latin typeface="Arial"/>
                <a:ea typeface="Arial"/>
                <a:cs typeface="Arial"/>
                <a:sym typeface="Arial"/>
              </a:rPr>
              <a:t>Nội dung 2</a:t>
            </a:r>
            <a:endParaRPr/>
          </a:p>
        </p:txBody>
      </p:sp>
      <p:sp>
        <p:nvSpPr>
          <p:cNvPr id="388" name="Google Shape;388;p11"/>
          <p:cNvSpPr/>
          <p:nvPr/>
        </p:nvSpPr>
        <p:spPr>
          <a:xfrm>
            <a:off x="405567" y="263771"/>
            <a:ext cx="842700" cy="810000"/>
          </a:xfrm>
          <a:prstGeom prst="roundRect">
            <a:avLst>
              <a:gd name="adj" fmla="val 36860"/>
            </a:avLst>
          </a:prstGeom>
          <a:solidFill>
            <a:srgbClr val="FFEFA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000"/>
              <a:buFont typeface="Calibri"/>
              <a:buNone/>
            </a:pPr>
            <a:r>
              <a:rPr lang="vi-VN" sz="4000">
                <a:solidFill>
                  <a:schemeClr val="dk1"/>
                </a:solidFill>
                <a:latin typeface="Calibri"/>
                <a:ea typeface="Calibri"/>
                <a:cs typeface="Calibri"/>
                <a:sym typeface="Calibri"/>
              </a:rPr>
              <a:t>3</a:t>
            </a:r>
            <a:endParaRPr sz="4000">
              <a:solidFill>
                <a:schemeClr val="dk1"/>
              </a:solidFill>
              <a:latin typeface="Calibri"/>
              <a:ea typeface="Calibri"/>
              <a:cs typeface="Calibri"/>
              <a:sym typeface="Calibri"/>
            </a:endParaRPr>
          </a:p>
        </p:txBody>
      </p:sp>
      <p:sp>
        <p:nvSpPr>
          <p:cNvPr id="389" name="Google Shape;389;p11"/>
          <p:cNvSpPr txBox="1"/>
          <p:nvPr/>
        </p:nvSpPr>
        <p:spPr>
          <a:xfrm>
            <a:off x="1467501" y="68475"/>
            <a:ext cx="55677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3600"/>
              <a:buFont typeface="Calibri"/>
              <a:buNone/>
            </a:pPr>
            <a:r>
              <a:rPr lang="vi-VN" sz="3600" b="1">
                <a:solidFill>
                  <a:schemeClr val="tx1">
                    <a:lumMod val="95000"/>
                    <a:lumOff val="5000"/>
                  </a:schemeClr>
                </a:solidFill>
                <a:latin typeface="Calibri"/>
                <a:ea typeface="Calibri"/>
                <a:cs typeface="Calibri"/>
                <a:sym typeface="Calibri"/>
              </a:rPr>
              <a:t>Giới thiệu các khái niệm về quản lý con người</a:t>
            </a:r>
            <a:endParaRPr sz="3600" b="1">
              <a:solidFill>
                <a:schemeClr val="tx1">
                  <a:lumMod val="95000"/>
                  <a:lumOff val="5000"/>
                </a:schemeClr>
              </a:solidFill>
              <a:sym typeface="Arial"/>
            </a:endParaRPr>
          </a:p>
        </p:txBody>
      </p:sp>
      <p:grpSp>
        <p:nvGrpSpPr>
          <p:cNvPr id="390" name="Google Shape;390;p11"/>
          <p:cNvGrpSpPr/>
          <p:nvPr/>
        </p:nvGrpSpPr>
        <p:grpSpPr>
          <a:xfrm>
            <a:off x="7742705" y="199763"/>
            <a:ext cx="2001218" cy="2993321"/>
            <a:chOff x="6566533" y="199767"/>
            <a:chExt cx="2538972" cy="2993321"/>
          </a:xfrm>
        </p:grpSpPr>
        <p:sp>
          <p:nvSpPr>
            <p:cNvPr id="391" name="Google Shape;391;p11"/>
            <p:cNvSpPr/>
            <p:nvPr/>
          </p:nvSpPr>
          <p:spPr>
            <a:xfrm>
              <a:off x="6566533" y="199767"/>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92" name="Google Shape;392;p11"/>
            <p:cNvSpPr/>
            <p:nvPr/>
          </p:nvSpPr>
          <p:spPr>
            <a:xfrm>
              <a:off x="6720134" y="413933"/>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grpSp>
        <p:nvGrpSpPr>
          <p:cNvPr id="393" name="Google Shape;393;p11"/>
          <p:cNvGrpSpPr/>
          <p:nvPr/>
        </p:nvGrpSpPr>
        <p:grpSpPr>
          <a:xfrm>
            <a:off x="9319224" y="3382470"/>
            <a:ext cx="2594068" cy="2993321"/>
            <a:chOff x="9319258" y="3382473"/>
            <a:chExt cx="2538972" cy="2993321"/>
          </a:xfrm>
        </p:grpSpPr>
        <p:sp>
          <p:nvSpPr>
            <p:cNvPr id="394" name="Google Shape;394;p11"/>
            <p:cNvSpPr/>
            <p:nvPr/>
          </p:nvSpPr>
          <p:spPr>
            <a:xfrm>
              <a:off x="9319258" y="3382473"/>
              <a:ext cx="2538972" cy="2993321"/>
            </a:xfrm>
            <a:prstGeom prst="roundRect">
              <a:avLst>
                <a:gd name="adj" fmla="val 7101"/>
              </a:avLst>
            </a:prstGeom>
            <a:solidFill>
              <a:srgbClr val="7E3B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95" name="Google Shape;395;p11"/>
            <p:cNvSpPr/>
            <p:nvPr/>
          </p:nvSpPr>
          <p:spPr>
            <a:xfrm>
              <a:off x="9472859" y="3621289"/>
              <a:ext cx="2231770" cy="2548374"/>
            </a:xfrm>
            <a:prstGeom prst="roundRect">
              <a:avLst>
                <a:gd name="adj" fmla="val 6556"/>
              </a:avLst>
            </a:prstGeom>
            <a:solidFill>
              <a:srgbClr val="C4E0B2"/>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grpSp>
      <p:sp>
        <p:nvSpPr>
          <p:cNvPr id="396" name="Google Shape;396;p11"/>
          <p:cNvSpPr/>
          <p:nvPr/>
        </p:nvSpPr>
        <p:spPr>
          <a:xfrm>
            <a:off x="8890755" y="3436925"/>
            <a:ext cx="162300" cy="2938800"/>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97" name="Google Shape;397;p11"/>
          <p:cNvSpPr/>
          <p:nvPr/>
        </p:nvSpPr>
        <p:spPr>
          <a:xfrm>
            <a:off x="9864194" y="176050"/>
            <a:ext cx="127800" cy="2938800"/>
          </a:xfrm>
          <a:prstGeom prst="rect">
            <a:avLst/>
          </a:prstGeom>
          <a:solidFill>
            <a:srgbClr val="FEB0C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98" name="Google Shape;398;p11"/>
          <p:cNvSpPr/>
          <p:nvPr/>
        </p:nvSpPr>
        <p:spPr>
          <a:xfrm>
            <a:off x="7787673" y="3689860"/>
            <a:ext cx="7068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99" name="Google Shape;399;p11"/>
          <p:cNvSpPr/>
          <p:nvPr/>
        </p:nvSpPr>
        <p:spPr>
          <a:xfrm>
            <a:off x="7946086" y="4731635"/>
            <a:ext cx="783600" cy="7455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00" name="Google Shape;400;p11"/>
          <p:cNvSpPr/>
          <p:nvPr/>
        </p:nvSpPr>
        <p:spPr>
          <a:xfrm>
            <a:off x="7601426" y="5587525"/>
            <a:ext cx="7068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01" name="Google Shape;401;p11"/>
          <p:cNvSpPr/>
          <p:nvPr/>
        </p:nvSpPr>
        <p:spPr>
          <a:xfrm>
            <a:off x="10075631" y="661882"/>
            <a:ext cx="7068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02" name="Google Shape;402;p11"/>
          <p:cNvSpPr/>
          <p:nvPr/>
        </p:nvSpPr>
        <p:spPr>
          <a:xfrm>
            <a:off x="11407918" y="2068740"/>
            <a:ext cx="7068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403" name="Google Shape;403;p11"/>
          <p:cNvSpPr/>
          <p:nvPr/>
        </p:nvSpPr>
        <p:spPr>
          <a:xfrm>
            <a:off x="10330933" y="1832043"/>
            <a:ext cx="706800" cy="893700"/>
          </a:xfrm>
          <a:prstGeom prst="ellipse">
            <a:avLst/>
          </a:prstGeom>
          <a:solidFill>
            <a:srgbClr val="0CB5B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pic>
        <p:nvPicPr>
          <p:cNvPr id="404" name="Google Shape;404;p11" descr="QUẢN LÝ CON NGƯỜI LÀ GÌ? CÁC KỸ NĂNG CẦN CÓ ĐỂ QUẢN LÝ CON NGƯỜI"/>
          <p:cNvPicPr preferRelativeResize="0"/>
          <p:nvPr/>
        </p:nvPicPr>
        <p:blipFill rotWithShape="1">
          <a:blip r:embed="rId3">
            <a:alphaModFix/>
          </a:blip>
          <a:srcRect/>
          <a:stretch/>
        </p:blipFill>
        <p:spPr>
          <a:xfrm>
            <a:off x="7832425" y="405400"/>
            <a:ext cx="1825976" cy="2609400"/>
          </a:xfrm>
          <a:prstGeom prst="rect">
            <a:avLst/>
          </a:prstGeom>
          <a:noFill/>
          <a:ln>
            <a:noFill/>
          </a:ln>
        </p:spPr>
      </p:pic>
      <p:pic>
        <p:nvPicPr>
          <p:cNvPr id="405" name="Google Shape;405;p11" descr="Quản lý con người là gì?] Kỹ năng cần có của người quản lý!"/>
          <p:cNvPicPr preferRelativeResize="0"/>
          <p:nvPr/>
        </p:nvPicPr>
        <p:blipFill rotWithShape="1">
          <a:blip r:embed="rId4">
            <a:alphaModFix/>
          </a:blip>
          <a:srcRect/>
          <a:stretch/>
        </p:blipFill>
        <p:spPr>
          <a:xfrm>
            <a:off x="9411200" y="3523275"/>
            <a:ext cx="2409674" cy="2756050"/>
          </a:xfrm>
          <a:prstGeom prst="rect">
            <a:avLst/>
          </a:prstGeom>
          <a:noFill/>
          <a:ln>
            <a:noFill/>
          </a:ln>
        </p:spPr>
      </p:pic>
      <p:sp>
        <p:nvSpPr>
          <p:cNvPr id="406" name="Google Shape;406;p11"/>
          <p:cNvSpPr/>
          <p:nvPr/>
        </p:nvSpPr>
        <p:spPr>
          <a:xfrm>
            <a:off x="267050" y="1341175"/>
            <a:ext cx="6603900" cy="43860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407" name="Google Shape;407;p11"/>
          <p:cNvSpPr txBox="1"/>
          <p:nvPr/>
        </p:nvSpPr>
        <p:spPr>
          <a:xfrm>
            <a:off x="444450" y="1535725"/>
            <a:ext cx="3297000" cy="4926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dk1"/>
              </a:buClr>
              <a:buSzPts val="2000"/>
              <a:buFont typeface="Times New Roman"/>
              <a:buNone/>
            </a:pPr>
            <a:r>
              <a:rPr lang="vi-VN" sz="2000" b="1">
                <a:solidFill>
                  <a:schemeClr val="dk1"/>
                </a:solidFill>
                <a:latin typeface="Times New Roman"/>
                <a:ea typeface="Times New Roman"/>
                <a:cs typeface="Times New Roman"/>
                <a:sym typeface="Times New Roman"/>
              </a:rPr>
              <a:t>3.1. Quản lý con người là gì?</a:t>
            </a:r>
            <a:endParaRPr sz="2000" b="1">
              <a:solidFill>
                <a:schemeClr val="dk1"/>
              </a:solidFill>
              <a:latin typeface="Times New Roman"/>
              <a:ea typeface="Times New Roman"/>
              <a:cs typeface="Times New Roman"/>
              <a:sym typeface="Times New Roman"/>
            </a:endParaRPr>
          </a:p>
        </p:txBody>
      </p:sp>
      <p:sp>
        <p:nvSpPr>
          <p:cNvPr id="408" name="Google Shape;408;p11"/>
          <p:cNvSpPr txBox="1"/>
          <p:nvPr/>
        </p:nvSpPr>
        <p:spPr>
          <a:xfrm>
            <a:off x="442850" y="1918775"/>
            <a:ext cx="6307200" cy="347784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91425" rIns="91425" bIns="91425" anchor="t" anchorCtr="0">
            <a:spAutoFit/>
          </a:bodyPr>
          <a:lstStyle/>
          <a:p>
            <a:pPr marL="457200" marR="0" lvl="0" indent="-355600" algn="l" rtl="0">
              <a:lnSpc>
                <a:spcPct val="150000"/>
              </a:lnSpc>
              <a:spcBef>
                <a:spcPts val="0"/>
              </a:spcBef>
              <a:spcAft>
                <a:spcPts val="0"/>
              </a:spcAft>
              <a:buClr>
                <a:schemeClr val="dk1"/>
              </a:buClr>
              <a:buSzPts val="2000"/>
              <a:buFont typeface="Times New Roman"/>
              <a:buChar char="-"/>
            </a:pPr>
            <a:r>
              <a:rPr lang="vi-VN" sz="2000" b="1">
                <a:solidFill>
                  <a:schemeClr val="dk1"/>
                </a:solidFill>
                <a:latin typeface="Times New Roman"/>
                <a:ea typeface="Times New Roman"/>
                <a:cs typeface="Times New Roman"/>
                <a:sym typeface="Times New Roman"/>
              </a:rPr>
              <a:t>Quản lý con người là :</a:t>
            </a:r>
            <a:endParaRPr sz="2000" b="1">
              <a:solidFill>
                <a:schemeClr val="dk1"/>
              </a:solidFill>
              <a:latin typeface="Times New Roman"/>
              <a:ea typeface="Times New Roman"/>
              <a:cs typeface="Times New Roman"/>
              <a:sym typeface="Times New Roman"/>
            </a:endParaRPr>
          </a:p>
          <a:p>
            <a:pPr marL="914400" marR="0" lvl="0" indent="-355600" algn="l" rtl="0">
              <a:lnSpc>
                <a:spcPct val="115000"/>
              </a:lnSpc>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Sự bồi dưỡng, đào tạo con người, đảm bảo sự hài hòa và chấp thuận giữa các nguyện vọng, lợi ích của cá nhân và tổ chức. </a:t>
            </a:r>
            <a:endParaRPr sz="2000">
              <a:solidFill>
                <a:schemeClr val="dk1"/>
              </a:solidFill>
              <a:latin typeface="Times New Roman"/>
              <a:ea typeface="Times New Roman"/>
              <a:cs typeface="Times New Roman"/>
              <a:sym typeface="Times New Roman"/>
            </a:endParaRPr>
          </a:p>
          <a:p>
            <a:pPr marL="914400" marR="0" lvl="0" indent="-355600" algn="l" rtl="0">
              <a:lnSpc>
                <a:spcPct val="115000"/>
              </a:lnSpc>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Xác định đúng đắn vị trí của cá nhân cụ thể nào đó trong một tổ chức.</a:t>
            </a:r>
            <a:endParaRPr sz="2000">
              <a:solidFill>
                <a:schemeClr val="dk1"/>
              </a:solidFill>
              <a:latin typeface="Times New Roman"/>
              <a:ea typeface="Times New Roman"/>
              <a:cs typeface="Times New Roman"/>
              <a:sym typeface="Times New Roman"/>
            </a:endParaRPr>
          </a:p>
          <a:p>
            <a:pPr marL="914400" marR="0" lvl="0" indent="-355600" algn="l" rtl="0">
              <a:lnSpc>
                <a:spcPct val="115000"/>
              </a:lnSpc>
              <a:spcBef>
                <a:spcPts val="0"/>
              </a:spcBef>
              <a:spcAft>
                <a:spcPts val="0"/>
              </a:spcAft>
              <a:buClr>
                <a:schemeClr val="dk1"/>
              </a:buClr>
              <a:buSzPts val="2000"/>
              <a:buFont typeface="Times New Roman"/>
              <a:buChar char="+"/>
            </a:pPr>
            <a:r>
              <a:rPr lang="vi-VN" sz="2000">
                <a:solidFill>
                  <a:schemeClr val="dk1"/>
                </a:solidFill>
                <a:latin typeface="Times New Roman"/>
                <a:ea typeface="Times New Roman"/>
                <a:cs typeface="Times New Roman"/>
                <a:sym typeface="Times New Roman"/>
              </a:rPr>
              <a:t>Cũng có nghĩa là tạo điều kiện thuận lợi để giúp con người thực hiện tốt vai trò và nghĩa vụ của  mình đối với nhiệm vụ được giao.</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4264</Words>
  <Application>Microsoft Office PowerPoint</Application>
  <PresentationFormat>Widescreen</PresentationFormat>
  <Paragraphs>481</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Noto Sans Symbols</vt:lpstr>
      <vt:lpstr>Open Sans</vt:lpstr>
      <vt:lpstr>Times</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Công</dc:creator>
  <cp:lastModifiedBy>Adam Vinh</cp:lastModifiedBy>
  <cp:revision>6</cp:revision>
  <dcterms:created xsi:type="dcterms:W3CDTF">2021-08-30T03:02:01Z</dcterms:created>
  <dcterms:modified xsi:type="dcterms:W3CDTF">2023-03-08T01:57:39Z</dcterms:modified>
</cp:coreProperties>
</file>