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23"/>
  </p:notesMasterIdLst>
  <p:sldIdLst>
    <p:sldId id="257" r:id="rId2"/>
    <p:sldId id="258" r:id="rId3"/>
    <p:sldId id="259" r:id="rId4"/>
    <p:sldId id="260" r:id="rId5"/>
    <p:sldId id="261" r:id="rId6"/>
    <p:sldId id="275" r:id="rId7"/>
    <p:sldId id="276" r:id="rId8"/>
    <p:sldId id="277" r:id="rId9"/>
    <p:sldId id="278" r:id="rId10"/>
    <p:sldId id="279" r:id="rId11"/>
    <p:sldId id="280" r:id="rId12"/>
    <p:sldId id="262" r:id="rId13"/>
    <p:sldId id="263" r:id="rId14"/>
    <p:sldId id="264" r:id="rId15"/>
    <p:sldId id="265" r:id="rId16"/>
    <p:sldId id="266" r:id="rId17"/>
    <p:sldId id="267" r:id="rId18"/>
    <p:sldId id="268" r:id="rId19"/>
    <p:sldId id="269"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8" d="100"/>
          <a:sy n="108" d="100"/>
        </p:scale>
        <p:origin x="714"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4C0B0-CAEB-441F-A5F3-6457FBCA678A}"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19C0C-5347-4756-BA99-45FBA21AEED8}" type="slidenum">
              <a:rPr lang="en-US" smtClean="0"/>
              <a:t>‹#›</a:t>
            </a:fld>
            <a:endParaRPr lang="en-US"/>
          </a:p>
        </p:txBody>
      </p:sp>
    </p:spTree>
    <p:extLst>
      <p:ext uri="{BB962C8B-B14F-4D97-AF65-F5344CB8AC3E}">
        <p14:creationId xmlns:p14="http://schemas.microsoft.com/office/powerpoint/2010/main" val="44742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3cmedia.vn/bat-bi-cach-chay-google-adwords-hieu-qua/"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Project manager và nhóm xem xét những gì đã xảy ra trong dự án, tình trạng hiện tại của dự án và những gì chưa xảy ra, sau đó đánh giá lại các mối nguy và cơ hội tiềm ẩn.</a:t>
            </a:r>
            <a:endParaRPr lang="en-US"/>
          </a:p>
        </p:txBody>
      </p:sp>
      <p:sp>
        <p:nvSpPr>
          <p:cNvPr id="4" name="Slide Number Placeholder 3"/>
          <p:cNvSpPr>
            <a:spLocks noGrp="1"/>
          </p:cNvSpPr>
          <p:nvPr>
            <p:ph type="sldNum" sz="quarter" idx="10"/>
          </p:nvPr>
        </p:nvSpPr>
        <p:spPr/>
        <p:txBody>
          <a:bodyPr/>
          <a:lstStyle/>
          <a:p>
            <a:fld id="{02D19C0C-5347-4756-BA99-45FBA21AEED8}" type="slidenum">
              <a:rPr lang="en-US" smtClean="0"/>
              <a:t>4</a:t>
            </a:fld>
            <a:endParaRPr lang="en-US"/>
          </a:p>
        </p:txBody>
      </p:sp>
    </p:spTree>
    <p:extLst>
      <p:ext uri="{BB962C8B-B14F-4D97-AF65-F5344CB8AC3E}">
        <p14:creationId xmlns:p14="http://schemas.microsoft.com/office/powerpoint/2010/main" val="326652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Các dự án thử nghiệm không được lên lịch một cách hiệu quả hoặc không hoàn toàn để đáp ứng thời hạn triển khai. Lập kế hoạch kém hiệu quả có thể bao gồm:</a:t>
            </a:r>
          </a:p>
          <a:p>
            <a:pPr lvl="0"/>
            <a:r>
              <a:rPr lang="en-US" sz="1200" kern="1200" smtClean="0">
                <a:solidFill>
                  <a:schemeClr val="tx1"/>
                </a:solidFill>
                <a:effectLst/>
                <a:latin typeface="+mn-lt"/>
                <a:ea typeface="+mn-ea"/>
                <a:cs typeface="+mn-cs"/>
              </a:rPr>
              <a:t>Ước tính thời gian không chính xác</a:t>
            </a:r>
          </a:p>
          <a:p>
            <a:pPr lvl="0"/>
            <a:r>
              <a:rPr lang="en-US" sz="1200" kern="1200" smtClean="0">
                <a:solidFill>
                  <a:schemeClr val="tx1"/>
                </a:solidFill>
                <a:effectLst/>
                <a:latin typeface="+mn-lt"/>
                <a:ea typeface="+mn-ea"/>
                <a:cs typeface="+mn-cs"/>
              </a:rPr>
              <a:t>Đánh giá không đúng các nguồn công cụ cần thiết</a:t>
            </a:r>
          </a:p>
          <a:p>
            <a:pPr lvl="0"/>
            <a:r>
              <a:rPr lang="en-US" sz="1200" kern="1200" smtClean="0">
                <a:solidFill>
                  <a:schemeClr val="tx1"/>
                </a:solidFill>
                <a:effectLst/>
                <a:latin typeface="+mn-lt"/>
                <a:ea typeface="+mn-ea"/>
                <a:cs typeface="+mn-cs"/>
              </a:rPr>
              <a:t>Đánh giá không đúng nguồn nhân lực cần thiết</a:t>
            </a:r>
          </a:p>
          <a:p>
            <a:pPr lvl="0"/>
            <a:r>
              <a:rPr lang="en-US" sz="1200" kern="1200" smtClean="0">
                <a:solidFill>
                  <a:schemeClr val="tx1"/>
                </a:solidFill>
                <a:effectLst/>
                <a:latin typeface="+mn-lt"/>
                <a:ea typeface="+mn-ea"/>
                <a:cs typeface="+mn-cs"/>
              </a:rPr>
              <a:t>(Các) mở rộng ngoài dự kiến ​​trong phạm vi dự án</a:t>
            </a:r>
          </a:p>
          <a:p>
            <a:pPr lvl="0"/>
            <a:r>
              <a:rPr lang="en-US" sz="1200" kern="1200" smtClean="0">
                <a:solidFill>
                  <a:schemeClr val="tx1"/>
                </a:solidFill>
                <a:effectLst/>
                <a:latin typeface="+mn-lt"/>
                <a:ea typeface="+mn-ea"/>
                <a:cs typeface="+mn-cs"/>
              </a:rPr>
              <a:t>Nhận dạng không chính xác về độ phức tạp, chức năng hoặc hoạt động</a:t>
            </a:r>
          </a:p>
          <a:p>
            <a:r>
              <a:rPr lang="en-US" smtClean="0"/>
              <a:t>----</a:t>
            </a:r>
            <a:r>
              <a:rPr lang="en-US" sz="1200" i="1" kern="1200" smtClean="0">
                <a:solidFill>
                  <a:schemeClr val="tx1"/>
                </a:solidFill>
                <a:effectLst/>
                <a:latin typeface="+mn-lt"/>
                <a:ea typeface="+mn-ea"/>
                <a:cs typeface="+mn-cs"/>
              </a:rPr>
              <a:t>Rủi ro ngân sách:</a:t>
            </a:r>
            <a:r>
              <a:rPr lang="en-US" sz="1200" kern="1200" smtClean="0">
                <a:solidFill>
                  <a:schemeClr val="tx1"/>
                </a:solidFill>
                <a:effectLst/>
                <a:latin typeface="+mn-lt"/>
                <a:ea typeface="+mn-ea"/>
                <a:cs typeface="+mn-cs"/>
              </a:rPr>
              <a:t> Đầu tư bắt buộc được dự đoán không chính xác, bao gồm:</a:t>
            </a:r>
          </a:p>
          <a:p>
            <a:pPr lvl="0"/>
            <a:r>
              <a:rPr lang="en-US" sz="1200" i="1" kern="1200" smtClean="0">
                <a:solidFill>
                  <a:schemeClr val="tx1"/>
                </a:solidFill>
                <a:effectLst/>
                <a:latin typeface="+mn-lt"/>
                <a:ea typeface="+mn-ea"/>
                <a:cs typeface="+mn-cs"/>
              </a:rPr>
              <a:t>Ước tính chi phí không chính xác:</a:t>
            </a:r>
            <a:r>
              <a:rPr lang="en-US" sz="1200" kern="1200" smtClean="0">
                <a:solidFill>
                  <a:schemeClr val="tx1"/>
                </a:solidFill>
                <a:effectLst/>
                <a:latin typeface="+mn-lt"/>
                <a:ea typeface="+mn-ea"/>
                <a:cs typeface="+mn-cs"/>
              </a:rPr>
              <a:t> Các mục bắt buộc nhất định bị loại trừ khỏi ước tính chi phí</a:t>
            </a:r>
          </a:p>
          <a:p>
            <a:pPr lvl="0"/>
            <a:r>
              <a:rPr lang="en-US" sz="1200" i="1" kern="1200" smtClean="0">
                <a:solidFill>
                  <a:schemeClr val="tx1"/>
                </a:solidFill>
                <a:effectLst/>
                <a:latin typeface="+mn-lt"/>
                <a:ea typeface="+mn-ea"/>
                <a:cs typeface="+mn-cs"/>
              </a:rPr>
              <a:t>Chi phí vượt mức:</a:t>
            </a:r>
            <a:r>
              <a:rPr lang="en-US" sz="1200" kern="1200" smtClean="0">
                <a:solidFill>
                  <a:schemeClr val="tx1"/>
                </a:solidFill>
                <a:effectLst/>
                <a:latin typeface="+mn-lt"/>
                <a:ea typeface="+mn-ea"/>
                <a:cs typeface="+mn-cs"/>
              </a:rPr>
              <a:t> Các chi phí không lường trước được, hoặc ước tính không chính xác, gây ra các chi phí không lường trước được</a:t>
            </a:r>
          </a:p>
          <a:p>
            <a:pPr lvl="0"/>
            <a:r>
              <a:rPr lang="en-US" sz="1200" i="1" kern="1200" smtClean="0">
                <a:solidFill>
                  <a:schemeClr val="tx1"/>
                </a:solidFill>
                <a:effectLst/>
                <a:latin typeface="+mn-lt"/>
                <a:ea typeface="+mn-ea"/>
                <a:cs typeface="+mn-cs"/>
              </a:rPr>
              <a:t>Mở rộng phạm vi dự án: Phạm vi</a:t>
            </a:r>
            <a:r>
              <a:rPr lang="en-US" sz="1200" kern="1200" smtClean="0">
                <a:solidFill>
                  <a:schemeClr val="tx1"/>
                </a:solidFill>
                <a:effectLst/>
                <a:latin typeface="+mn-lt"/>
                <a:ea typeface="+mn-ea"/>
                <a:cs typeface="+mn-cs"/>
              </a:rPr>
              <a:t> dự án được mở rộng để bao gồm các chi phí dự kiến ​​ban đầu.</a:t>
            </a:r>
          </a:p>
          <a:p>
            <a:r>
              <a:rPr lang="en-US" sz="1200" i="1" kern="1200" smtClean="0">
                <a:solidFill>
                  <a:schemeClr val="tx1"/>
                </a:solidFill>
                <a:effectLst/>
                <a:latin typeface="+mn-lt"/>
                <a:ea typeface="+mn-ea"/>
                <a:cs typeface="+mn-cs"/>
              </a:rPr>
              <a:t>Rủi ro hoạt động: </a:t>
            </a:r>
            <a:r>
              <a:rPr lang="en-US" sz="1200" kern="1200" smtClean="0">
                <a:solidFill>
                  <a:schemeClr val="tx1"/>
                </a:solidFill>
                <a:effectLst/>
                <a:latin typeface="+mn-lt"/>
                <a:ea typeface="+mn-ea"/>
                <a:cs typeface="+mn-cs"/>
              </a:rPr>
              <a:t> Xử lý không hiệu quả, lỗi hệ thống hoặc các trường hợp không lường trước được xác định rủi ro hoạt động. Nguyên nhân bao gồm:</a:t>
            </a:r>
          </a:p>
          <a:p>
            <a:pPr lvl="0"/>
            <a:r>
              <a:rPr lang="en-US" sz="1200" kern="1200" smtClean="0">
                <a:solidFill>
                  <a:schemeClr val="tx1"/>
                </a:solidFill>
                <a:effectLst/>
                <a:latin typeface="+mn-lt"/>
                <a:ea typeface="+mn-ea"/>
                <a:cs typeface="+mn-cs"/>
              </a:rPr>
              <a:t>Không thiết lập được các ưu tiên kiểm tra</a:t>
            </a:r>
          </a:p>
          <a:p>
            <a:pPr lvl="0"/>
            <a:r>
              <a:rPr lang="en-US" sz="1200" kern="1200" smtClean="0">
                <a:solidFill>
                  <a:schemeClr val="tx1"/>
                </a:solidFill>
                <a:effectLst/>
                <a:latin typeface="+mn-lt"/>
                <a:ea typeface="+mn-ea"/>
                <a:cs typeface="+mn-cs"/>
              </a:rPr>
              <a:t>Các ưu tiên kiểm tra xung đột</a:t>
            </a:r>
          </a:p>
          <a:p>
            <a:pPr lvl="0"/>
            <a:r>
              <a:rPr lang="en-US" sz="1200" kern="1200" smtClean="0">
                <a:solidFill>
                  <a:schemeClr val="tx1"/>
                </a:solidFill>
                <a:effectLst/>
                <a:latin typeface="+mn-lt"/>
                <a:ea typeface="+mn-ea"/>
                <a:cs typeface="+mn-cs"/>
              </a:rPr>
              <a:t>Nguồn lực không đủ</a:t>
            </a:r>
          </a:p>
          <a:p>
            <a:pPr lvl="0"/>
            <a:r>
              <a:rPr lang="en-US" sz="1200" kern="1200" smtClean="0">
                <a:solidFill>
                  <a:schemeClr val="tx1"/>
                </a:solidFill>
                <a:effectLst/>
                <a:latin typeface="+mn-lt"/>
                <a:ea typeface="+mn-ea"/>
                <a:cs typeface="+mn-cs"/>
              </a:rPr>
              <a:t>Đào tạo không đúng cách</a:t>
            </a:r>
          </a:p>
          <a:p>
            <a:pPr lvl="0"/>
            <a:r>
              <a:rPr lang="en-US" sz="1200" kern="1200" smtClean="0">
                <a:solidFill>
                  <a:schemeClr val="tx1"/>
                </a:solidFill>
                <a:effectLst/>
                <a:latin typeface="+mn-lt"/>
                <a:ea typeface="+mn-ea"/>
                <a:cs typeface="+mn-cs"/>
              </a:rPr>
              <a:t>Giao tiếp không đúng cách giữa các thành viên trong nhóm</a:t>
            </a:r>
          </a:p>
          <a:p>
            <a:pPr lvl="0"/>
            <a:r>
              <a:rPr lang="en-US" sz="1200" kern="1200" smtClean="0">
                <a:solidFill>
                  <a:schemeClr val="tx1"/>
                </a:solidFill>
                <a:effectLst/>
                <a:latin typeface="+mn-lt"/>
                <a:ea typeface="+mn-ea"/>
                <a:cs typeface="+mn-cs"/>
              </a:rPr>
              <a:t>Giao tiếp không đúng cách với các bên liên quan của doanh nghiệp</a:t>
            </a:r>
          </a:p>
          <a:p>
            <a:r>
              <a:rPr lang="en-US" sz="1200" i="1" kern="1200" smtClean="0">
                <a:solidFill>
                  <a:schemeClr val="tx1"/>
                </a:solidFill>
                <a:effectLst/>
                <a:latin typeface="+mn-lt"/>
                <a:ea typeface="+mn-ea"/>
                <a:cs typeface="+mn-cs"/>
              </a:rPr>
              <a:t>Rủi ro kỹ thuật: Rủi ro</a:t>
            </a:r>
            <a:r>
              <a:rPr lang="en-US" sz="1200" kern="1200" smtClean="0">
                <a:solidFill>
                  <a:schemeClr val="tx1"/>
                </a:solidFill>
                <a:effectLst/>
                <a:latin typeface="+mn-lt"/>
                <a:ea typeface="+mn-ea"/>
                <a:cs typeface="+mn-cs"/>
              </a:rPr>
              <a:t> kỹ thuật thường dẫn đến các lỗi về chức năng và hiệu suất. Một số nguyên nhân bao gồm:</a:t>
            </a:r>
          </a:p>
          <a:p>
            <a:pPr lvl="0"/>
            <a:r>
              <a:rPr lang="en-US" sz="1200" kern="1200" smtClean="0">
                <a:solidFill>
                  <a:schemeClr val="tx1"/>
                </a:solidFill>
                <a:effectLst/>
                <a:latin typeface="+mn-lt"/>
                <a:ea typeface="+mn-ea"/>
                <a:cs typeface="+mn-cs"/>
              </a:rPr>
              <a:t>Yêu cầu liên tục thay đổi</a:t>
            </a:r>
          </a:p>
          <a:p>
            <a:pPr lvl="0"/>
            <a:r>
              <a:rPr lang="en-US" sz="1200" kern="1200" smtClean="0">
                <a:solidFill>
                  <a:schemeClr val="tx1"/>
                </a:solidFill>
                <a:effectLst/>
                <a:latin typeface="+mn-lt"/>
                <a:ea typeface="+mn-ea"/>
                <a:cs typeface="+mn-cs"/>
              </a:rPr>
              <a:t>Thiếu nguồn lực kỹ thuật</a:t>
            </a:r>
          </a:p>
          <a:p>
            <a:pPr lvl="0"/>
            <a:r>
              <a:rPr lang="en-US" sz="1200" kern="1200" smtClean="0">
                <a:solidFill>
                  <a:schemeClr val="tx1"/>
                </a:solidFill>
                <a:effectLst/>
                <a:latin typeface="+mn-lt"/>
                <a:ea typeface="+mn-ea"/>
                <a:cs typeface="+mn-cs"/>
              </a:rPr>
              <a:t>Sự phức tạp của sản phẩm</a:t>
            </a:r>
          </a:p>
          <a:p>
            <a:r>
              <a:rPr lang="en-US" sz="1200" i="1" kern="1200" smtClean="0">
                <a:solidFill>
                  <a:schemeClr val="tx1"/>
                </a:solidFill>
                <a:effectLst/>
                <a:latin typeface="+mn-lt"/>
                <a:ea typeface="+mn-ea"/>
                <a:cs typeface="+mn-cs"/>
              </a:rPr>
              <a:t>Rủi ro chung:</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Những thay đổi trong chiến lược thị trường</a:t>
            </a:r>
          </a:p>
          <a:p>
            <a:pPr lvl="0"/>
            <a:r>
              <a:rPr lang="en-US" sz="1200" kern="1200" smtClean="0">
                <a:solidFill>
                  <a:schemeClr val="tx1"/>
                </a:solidFill>
                <a:effectLst/>
                <a:latin typeface="+mn-lt"/>
                <a:ea typeface="+mn-ea"/>
                <a:cs typeface="+mn-cs"/>
              </a:rPr>
              <a:t>Những thay đổi trong quy định của chính phủ</a:t>
            </a:r>
          </a:p>
          <a:p>
            <a:pPr lvl="0"/>
            <a:r>
              <a:rPr lang="en-US" sz="1200" kern="1200" smtClean="0">
                <a:solidFill>
                  <a:schemeClr val="tx1"/>
                </a:solidFill>
                <a:effectLst/>
                <a:latin typeface="+mn-lt"/>
                <a:ea typeface="+mn-ea"/>
                <a:cs typeface="+mn-cs"/>
              </a:rPr>
              <a:t>Những thay đổi về nhu cầu và sở thích của khách hàng</a:t>
            </a:r>
          </a:p>
          <a:p>
            <a:endParaRPr lang="en-US"/>
          </a:p>
        </p:txBody>
      </p:sp>
      <p:sp>
        <p:nvSpPr>
          <p:cNvPr id="4" name="Slide Number Placeholder 3"/>
          <p:cNvSpPr>
            <a:spLocks noGrp="1"/>
          </p:cNvSpPr>
          <p:nvPr>
            <p:ph type="sldNum" sz="quarter" idx="10"/>
          </p:nvPr>
        </p:nvSpPr>
        <p:spPr/>
        <p:txBody>
          <a:bodyPr/>
          <a:lstStyle/>
          <a:p>
            <a:fld id="{02D19C0C-5347-4756-BA99-45FBA21AEED8}" type="slidenum">
              <a:rPr lang="en-US" smtClean="0"/>
              <a:t>10</a:t>
            </a:fld>
            <a:endParaRPr lang="en-US"/>
          </a:p>
        </p:txBody>
      </p:sp>
    </p:spTree>
    <p:extLst>
      <p:ext uri="{BB962C8B-B14F-4D97-AF65-F5344CB8AC3E}">
        <p14:creationId xmlns:p14="http://schemas.microsoft.com/office/powerpoint/2010/main" val="217608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smtClean="0">
                <a:solidFill>
                  <a:schemeClr val="tx1"/>
                </a:solidFill>
                <a:effectLst/>
                <a:latin typeface="+mn-lt"/>
                <a:ea typeface="+mn-ea"/>
                <a:cs typeface="+mn-cs"/>
              </a:rPr>
              <a:t>ROI là chỉ số giúp cho các doanh nghiệp biết được tầm quan trọng của marketing online hay nói chính xác nhất là marketing online. Thông qua ROI thì công ty có thể nhận thấy được hiệu quả của việc đầu tư. Và sử dụng nguồn vốn đề chi trả các chi phí liên quan.</a:t>
            </a:r>
          </a:p>
          <a:p>
            <a:pPr fontAlgn="base"/>
            <a:r>
              <a:rPr lang="vi-VN" sz="1200" b="0" i="0" kern="1200" smtClean="0">
                <a:solidFill>
                  <a:schemeClr val="tx1"/>
                </a:solidFill>
                <a:effectLst/>
                <a:latin typeface="+mn-lt"/>
                <a:ea typeface="+mn-ea"/>
                <a:cs typeface="+mn-cs"/>
              </a:rPr>
              <a:t>Dựa vào chỉ số ROI thì doanh nghiệp có được chiến lược đầu tư rõ ràng, đầu tư chuẩn và đúng phương hướng. ROI (Return On Investment) nghĩa là “Lợi tức đầu tư”. Hiểu một cách đơn giản, đây là số tiền mà bạn nhận lại so với số tiền mà bạn bỏ ra đầu tư.</a:t>
            </a:r>
          </a:p>
          <a:p>
            <a:pPr fontAlgn="base"/>
            <a:r>
              <a:rPr lang="vi-VN" sz="1200" b="0" i="0" kern="1200" smtClean="0">
                <a:solidFill>
                  <a:schemeClr val="tx1"/>
                </a:solidFill>
                <a:effectLst/>
                <a:latin typeface="+mn-lt"/>
                <a:ea typeface="+mn-ea"/>
                <a:cs typeface="+mn-cs"/>
              </a:rPr>
              <a:t>Vì ROI dựa vào các chỉ số cụ thể, nên nó cũng là một thước đo rất cụ thể. Nó thường được tham chiếu theo tỷ lệ phần trăm</a:t>
            </a:r>
          </a:p>
          <a:p>
            <a:pPr fontAlgn="base"/>
            <a:r>
              <a:rPr lang="vi-VN" sz="1200" b="1" i="0" kern="1200" smtClean="0">
                <a:solidFill>
                  <a:schemeClr val="tx1"/>
                </a:solidFill>
                <a:effectLst/>
                <a:latin typeface="+mn-lt"/>
                <a:ea typeface="+mn-ea"/>
                <a:cs typeface="+mn-cs"/>
              </a:rPr>
              <a:t>ROI = (Doanh thu từ đầu tư – Chi phí đầu tư) / Chi phí đầu tư</a:t>
            </a:r>
            <a:endParaRPr lang="vi-VN"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Tôi lấy ví dụ về cách mà ROI hoạt động cho một doanh nghiệp. Bạn đầu tư 100 triệu vào </a:t>
            </a:r>
            <a:r>
              <a:rPr lang="vi-VN" sz="1200" b="0" i="0" u="none" strike="noStrike" kern="1200" smtClean="0">
                <a:solidFill>
                  <a:schemeClr val="tx1"/>
                </a:solidFill>
                <a:effectLst/>
                <a:latin typeface="+mn-lt"/>
                <a:ea typeface="+mn-ea"/>
                <a:cs typeface="+mn-cs"/>
                <a:hlinkClick r:id="rId3"/>
              </a:rPr>
              <a:t>Google Adwords để quảng cáo</a:t>
            </a:r>
            <a:r>
              <a:rPr lang="vi-VN" sz="1200" b="0" i="0" kern="1200" smtClean="0">
                <a:solidFill>
                  <a:schemeClr val="tx1"/>
                </a:solidFill>
                <a:effectLst/>
                <a:latin typeface="+mn-lt"/>
                <a:ea typeface="+mn-ea"/>
                <a:cs typeface="+mn-cs"/>
              </a:rPr>
              <a:t> cho dịch vụ sửa điều hòa tại địa phương của bạn. Lưu lượng truy cập chuyển đổi thành 200 khách hàng mà bạn kiếm được 700.000 trên mỗi khách hàng. Tổng lợi nhuận bạn thu được từ quảng cáo là 140 triệu. Vì vậy ROI sẽ là (140-100) / 100= 40% tức là ROI= 40%.</a:t>
            </a:r>
            <a:endParaRPr lang="en-US"/>
          </a:p>
        </p:txBody>
      </p:sp>
      <p:sp>
        <p:nvSpPr>
          <p:cNvPr id="4" name="Slide Number Placeholder 3"/>
          <p:cNvSpPr>
            <a:spLocks noGrp="1"/>
          </p:cNvSpPr>
          <p:nvPr>
            <p:ph type="sldNum" sz="quarter" idx="10"/>
          </p:nvPr>
        </p:nvSpPr>
        <p:spPr/>
        <p:txBody>
          <a:bodyPr/>
          <a:lstStyle/>
          <a:p>
            <a:fld id="{02D19C0C-5347-4756-BA99-45FBA21AEED8}" type="slidenum">
              <a:rPr lang="en-US" smtClean="0"/>
              <a:t>11</a:t>
            </a:fld>
            <a:endParaRPr lang="en-US"/>
          </a:p>
        </p:txBody>
      </p:sp>
    </p:spTree>
    <p:extLst>
      <p:ext uri="{BB962C8B-B14F-4D97-AF65-F5344CB8AC3E}">
        <p14:creationId xmlns:p14="http://schemas.microsoft.com/office/powerpoint/2010/main" val="268747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417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3869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84070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99215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7339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73534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5007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5310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764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26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879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2372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440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5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775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36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547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3/8/2023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38765266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597" y="452718"/>
            <a:ext cx="9464238" cy="849871"/>
          </a:xfrm>
        </p:spPr>
        <p:txBody>
          <a:bodyPr>
            <a:normAutofit/>
          </a:bodyPr>
          <a:lstStyle/>
          <a:p>
            <a:r>
              <a:rPr lang="vi-VN"/>
              <a:t>Chương 7 :QUẢN LÝ RỦI  RO DỰ </a:t>
            </a:r>
            <a:r>
              <a:rPr lang="vi-VN" smtClean="0"/>
              <a:t>ÁN</a:t>
            </a:r>
            <a:endParaRPr lang="en-US"/>
          </a:p>
        </p:txBody>
      </p:sp>
      <p:sp>
        <p:nvSpPr>
          <p:cNvPr id="5" name="Pentagon 4"/>
          <p:cNvSpPr/>
          <p:nvPr/>
        </p:nvSpPr>
        <p:spPr>
          <a:xfrm>
            <a:off x="1148286" y="1523231"/>
            <a:ext cx="10524227" cy="4632385"/>
          </a:xfrm>
          <a:prstGeom prst="homePlate">
            <a:avLst/>
          </a:prstGeom>
          <a:solidFill>
            <a:schemeClr val="tx1"/>
          </a:solidFill>
          <a:ln>
            <a:solidFill>
              <a:schemeClr val="accent2">
                <a:lumMod val="20000"/>
                <a:lumOff val="80000"/>
              </a:schemeClr>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smtClean="0">
                <a:solidFill>
                  <a:schemeClr val="bg1"/>
                </a:solidFill>
                <a:latin typeface="+mj-lt"/>
              </a:rPr>
              <a:t>Mục Lục</a:t>
            </a:r>
            <a:endParaRPr lang="en-US" sz="3000">
              <a:solidFill>
                <a:schemeClr val="bg1"/>
              </a:solidFill>
              <a:latin typeface="+mj-lt"/>
            </a:endParaRPr>
          </a:p>
          <a:p>
            <a:pPr algn="just"/>
            <a:r>
              <a:rPr lang="vi-VN" sz="3000" smtClean="0">
                <a:solidFill>
                  <a:schemeClr val="bg1"/>
                </a:solidFill>
                <a:latin typeface="+mj-lt"/>
              </a:rPr>
              <a:t>7.1</a:t>
            </a:r>
            <a:r>
              <a:rPr lang="vi-VN" sz="3000">
                <a:solidFill>
                  <a:schemeClr val="bg1"/>
                </a:solidFill>
                <a:latin typeface="+mj-lt"/>
              </a:rPr>
              <a:t>. Tầm quan trọng của việc quản lý rủi ro dự án </a:t>
            </a:r>
            <a:endParaRPr lang="en-US" sz="3000" smtClean="0">
              <a:solidFill>
                <a:schemeClr val="bg1"/>
              </a:solidFill>
              <a:latin typeface="+mj-lt"/>
            </a:endParaRPr>
          </a:p>
          <a:p>
            <a:pPr algn="just"/>
            <a:r>
              <a:rPr lang="vi-VN" sz="3000" smtClean="0">
                <a:solidFill>
                  <a:schemeClr val="bg1"/>
                </a:solidFill>
                <a:latin typeface="+mj-lt"/>
              </a:rPr>
              <a:t>7.2</a:t>
            </a:r>
            <a:r>
              <a:rPr lang="vi-VN" sz="3000">
                <a:solidFill>
                  <a:schemeClr val="bg1"/>
                </a:solidFill>
                <a:latin typeface="+mj-lt"/>
              </a:rPr>
              <a:t>. Thế nào là rủi ro </a:t>
            </a:r>
            <a:endParaRPr lang="en-US" sz="3000" smtClean="0">
              <a:solidFill>
                <a:schemeClr val="bg1"/>
              </a:solidFill>
              <a:latin typeface="+mj-lt"/>
            </a:endParaRPr>
          </a:p>
          <a:p>
            <a:pPr algn="just"/>
            <a:r>
              <a:rPr lang="vi-VN" sz="3000" smtClean="0">
                <a:solidFill>
                  <a:schemeClr val="bg1"/>
                </a:solidFill>
                <a:latin typeface="+mj-lt"/>
              </a:rPr>
              <a:t>7.3</a:t>
            </a:r>
            <a:r>
              <a:rPr lang="vi-VN" sz="3000">
                <a:solidFill>
                  <a:schemeClr val="bg1"/>
                </a:solidFill>
                <a:latin typeface="+mj-lt"/>
              </a:rPr>
              <a:t>. Quản lý rủi ro dự án là gì </a:t>
            </a:r>
            <a:endParaRPr lang="en-US" sz="3000" smtClean="0">
              <a:solidFill>
                <a:schemeClr val="bg1"/>
              </a:solidFill>
              <a:latin typeface="+mj-lt"/>
            </a:endParaRPr>
          </a:p>
          <a:p>
            <a:pPr algn="just"/>
            <a:r>
              <a:rPr lang="vi-VN" sz="3000" smtClean="0">
                <a:solidFill>
                  <a:schemeClr val="bg1"/>
                </a:solidFill>
                <a:latin typeface="+mj-lt"/>
              </a:rPr>
              <a:t>7.4</a:t>
            </a:r>
            <a:r>
              <a:rPr lang="vi-VN" sz="3000">
                <a:solidFill>
                  <a:schemeClr val="bg1"/>
                </a:solidFill>
                <a:latin typeface="+mj-lt"/>
              </a:rPr>
              <a:t>. Những quá trình chính của quản lý rủi ro </a:t>
            </a:r>
            <a:endParaRPr lang="en-US" sz="3000" smtClean="0">
              <a:solidFill>
                <a:schemeClr val="bg1"/>
              </a:solidFill>
              <a:latin typeface="+mj-lt"/>
            </a:endParaRPr>
          </a:p>
          <a:p>
            <a:pPr algn="just"/>
            <a:r>
              <a:rPr lang="vi-VN" sz="3000" smtClean="0">
                <a:solidFill>
                  <a:schemeClr val="bg1"/>
                </a:solidFill>
                <a:latin typeface="+mj-lt"/>
              </a:rPr>
              <a:t>7.5</a:t>
            </a:r>
            <a:r>
              <a:rPr lang="vi-VN" sz="3000">
                <a:solidFill>
                  <a:schemeClr val="bg1"/>
                </a:solidFill>
                <a:latin typeface="+mj-lt"/>
              </a:rPr>
              <a:t>. Một số kỹ thuật và công cụ cho việc Quản lý dự </a:t>
            </a:r>
            <a:r>
              <a:rPr lang="vi-VN" sz="3000" smtClean="0">
                <a:solidFill>
                  <a:schemeClr val="bg1"/>
                </a:solidFill>
                <a:latin typeface="+mj-lt"/>
              </a:rPr>
              <a:t>án</a:t>
            </a:r>
            <a:endParaRPr lang="en-US" sz="3000">
              <a:solidFill>
                <a:schemeClr val="bg1"/>
              </a:solidFill>
              <a:latin typeface="+mj-lt"/>
            </a:endParaRPr>
          </a:p>
        </p:txBody>
      </p:sp>
    </p:spTree>
    <p:extLst>
      <p:ext uri="{BB962C8B-B14F-4D97-AF65-F5344CB8AC3E}">
        <p14:creationId xmlns:p14="http://schemas.microsoft.com/office/powerpoint/2010/main" val="3776761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295" y="1264512"/>
            <a:ext cx="9909564" cy="4089090"/>
          </a:xfrm>
        </p:spPr>
        <p:txBody>
          <a:bodyPr>
            <a:normAutofit/>
          </a:bodyPr>
          <a:lstStyle/>
          <a:p>
            <a:pPr marL="0" indent="0">
              <a:buNone/>
            </a:pPr>
            <a:r>
              <a:rPr lang="en-US" b="1"/>
              <a:t>6. Chỉ định rủi </a:t>
            </a:r>
            <a:r>
              <a:rPr lang="en-US" b="1" smtClean="0"/>
              <a:t>ro</a:t>
            </a:r>
          </a:p>
          <a:p>
            <a:pPr marL="0" indent="0">
              <a:buNone/>
            </a:pPr>
            <a:r>
              <a:rPr lang="en-US"/>
              <a:t>Nắm rõ các mức độ rủi ro để giảm thiểu rủi ro </a:t>
            </a:r>
            <a:endParaRPr lang="en-US" smtClean="0"/>
          </a:p>
          <a:p>
            <a:pPr lvl="3" indent="-342900">
              <a:buFont typeface="Wingdings" panose="05000000000000000000" pitchFamily="2" charset="2"/>
              <a:buChar char="ü"/>
            </a:pPr>
            <a:r>
              <a:rPr lang="en-US" sz="2000"/>
              <a:t>Rủi ro lập lịch trình </a:t>
            </a:r>
          </a:p>
          <a:p>
            <a:pPr lvl="3" indent="-342900">
              <a:buFont typeface="Wingdings" panose="05000000000000000000" pitchFamily="2" charset="2"/>
              <a:buChar char="ü"/>
            </a:pPr>
            <a:r>
              <a:rPr lang="en-US" sz="2000"/>
              <a:t>Rủi ro ngân </a:t>
            </a:r>
            <a:r>
              <a:rPr lang="en-US" sz="2000" smtClean="0"/>
              <a:t>sách</a:t>
            </a:r>
            <a:endParaRPr lang="en-US" sz="2000"/>
          </a:p>
          <a:p>
            <a:pPr lvl="3" indent="-342900">
              <a:buFont typeface="Wingdings" panose="05000000000000000000" pitchFamily="2" charset="2"/>
              <a:buChar char="ü"/>
            </a:pPr>
            <a:r>
              <a:rPr lang="en-US" sz="2000"/>
              <a:t>Rủi ro hoạt </a:t>
            </a:r>
            <a:r>
              <a:rPr lang="en-US" sz="2000" smtClean="0"/>
              <a:t>động</a:t>
            </a:r>
            <a:endParaRPr lang="en-US" sz="2000"/>
          </a:p>
          <a:p>
            <a:pPr lvl="3" indent="-342900">
              <a:buFont typeface="Wingdings" panose="05000000000000000000" pitchFamily="2" charset="2"/>
              <a:buChar char="ü"/>
            </a:pPr>
            <a:r>
              <a:rPr lang="en-US" sz="2000"/>
              <a:t>Rủi ro kỹ </a:t>
            </a:r>
            <a:r>
              <a:rPr lang="en-US" sz="2000" smtClean="0"/>
              <a:t>thuật</a:t>
            </a:r>
          </a:p>
          <a:p>
            <a:pPr lvl="3" indent="-342900">
              <a:buFont typeface="Wingdings" panose="05000000000000000000" pitchFamily="2" charset="2"/>
              <a:buChar char="ü"/>
            </a:pPr>
            <a:r>
              <a:rPr lang="en-US" sz="2000"/>
              <a:t>Rủi ro </a:t>
            </a:r>
            <a:r>
              <a:rPr lang="en-US" sz="2000" smtClean="0"/>
              <a:t>chung</a:t>
            </a:r>
            <a:r>
              <a:rPr lang="en-US" smtClean="0"/>
              <a:t>							</a:t>
            </a:r>
            <a:endParaRPr lang="en-US"/>
          </a:p>
        </p:txBody>
      </p:sp>
    </p:spTree>
    <p:extLst>
      <p:ext uri="{BB962C8B-B14F-4D97-AF65-F5344CB8AC3E}">
        <p14:creationId xmlns:p14="http://schemas.microsoft.com/office/powerpoint/2010/main" val="2978421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870" y="1062460"/>
            <a:ext cx="9909564" cy="4089090"/>
          </a:xfrm>
        </p:spPr>
        <p:txBody>
          <a:bodyPr>
            <a:normAutofit/>
          </a:bodyPr>
          <a:lstStyle/>
          <a:p>
            <a:pPr marL="0" indent="0">
              <a:buNone/>
            </a:pPr>
            <a:r>
              <a:rPr lang="en-US" b="1"/>
              <a:t>7. Xử lý rủi ro đã xác </a:t>
            </a:r>
            <a:r>
              <a:rPr lang="en-US" b="1" smtClean="0"/>
              <a:t>định</a:t>
            </a:r>
          </a:p>
          <a:p>
            <a:pPr marL="0" indent="0">
              <a:buNone/>
            </a:pPr>
            <a:r>
              <a:rPr lang="en-US" b="1"/>
              <a:t>	</a:t>
            </a:r>
            <a:r>
              <a:rPr lang="en-US" b="1" smtClean="0"/>
              <a:t>Có </a:t>
            </a:r>
            <a:r>
              <a:rPr lang="en-US" smtClean="0"/>
              <a:t> </a:t>
            </a:r>
            <a:r>
              <a:rPr lang="en-US"/>
              <a:t>thể được xử lý theo một trong bốn </a:t>
            </a:r>
            <a:r>
              <a:rPr lang="en-US" smtClean="0"/>
              <a:t>cách :</a:t>
            </a:r>
          </a:p>
          <a:p>
            <a:pPr lvl="2">
              <a:buFont typeface="Courier New" panose="02070309020205020404" pitchFamily="49" charset="0"/>
              <a:buChar char="o"/>
            </a:pPr>
            <a:r>
              <a:rPr lang="en-US" sz="2000" smtClean="0"/>
              <a:t>Giảm </a:t>
            </a:r>
            <a:r>
              <a:rPr lang="en-US" sz="2000"/>
              <a:t>thiểu rủi ro - Lập kế hoạch được đổi mới để tránh rủi ro.</a:t>
            </a:r>
          </a:p>
          <a:p>
            <a:pPr lvl="2">
              <a:buFont typeface="Courier New" panose="02070309020205020404" pitchFamily="49" charset="0"/>
              <a:buChar char="o"/>
            </a:pPr>
            <a:r>
              <a:rPr lang="en-US" sz="2000"/>
              <a:t>Chấp nhận rủi ro - Rủi ro không được loại bỏ trong các bản phát hành trước, và do đó được chấp nhận trong bản phát hành hiện tại.</a:t>
            </a:r>
          </a:p>
          <a:p>
            <a:pPr lvl="2">
              <a:buFont typeface="Courier New" panose="02070309020205020404" pitchFamily="49" charset="0"/>
              <a:buChar char="o"/>
            </a:pPr>
            <a:r>
              <a:rPr lang="en-US" sz="2000"/>
              <a:t>Chuyển giao rủi ro - Gia công giải pháp cho một công ty chuyên xử lý rủi ro.</a:t>
            </a:r>
          </a:p>
          <a:p>
            <a:pPr lvl="2">
              <a:buFont typeface="Courier New" panose="02070309020205020404" pitchFamily="49" charset="0"/>
              <a:buChar char="o"/>
            </a:pPr>
            <a:r>
              <a:rPr lang="en-US" sz="2000"/>
              <a:t>Đầu hàng rủi ro - Trì hoãn việc phát triển ứng dụng để phát hành sau, tác động đáng kể đến việc giảm ROI của doanh nghiệp</a:t>
            </a:r>
          </a:p>
          <a:p>
            <a:pPr marL="800100" lvl="2" indent="0">
              <a:buNone/>
            </a:pPr>
            <a:endParaRPr lang="en-US" b="1" smtClean="0"/>
          </a:p>
        </p:txBody>
      </p:sp>
    </p:spTree>
    <p:extLst>
      <p:ext uri="{BB962C8B-B14F-4D97-AF65-F5344CB8AC3E}">
        <p14:creationId xmlns:p14="http://schemas.microsoft.com/office/powerpoint/2010/main" val="826037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1103312" y="0"/>
            <a:ext cx="8765307" cy="13112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7.5. MỘT SỐ KỸ THUẬT VÀ CÔNG CỤ CHO QUẢN LÝ DỰ ÁN.</a:t>
            </a:r>
          </a:p>
        </p:txBody>
      </p:sp>
      <p:sp>
        <p:nvSpPr>
          <p:cNvPr id="5" name="TextBox 4"/>
          <p:cNvSpPr txBox="1"/>
          <p:nvPr/>
        </p:nvSpPr>
        <p:spPr>
          <a:xfrm>
            <a:off x="1199072" y="1311215"/>
            <a:ext cx="3459192" cy="646331"/>
          </a:xfrm>
          <a:prstGeom prst="rect">
            <a:avLst/>
          </a:prstGeom>
          <a:noFill/>
        </p:spPr>
        <p:txBody>
          <a:bodyPr wrap="square" rtlCol="0">
            <a:spAutoFit/>
          </a:bodyPr>
          <a:lstStyle/>
          <a:p>
            <a:r>
              <a:rPr lang="en-US"/>
              <a:t>Lượt đồ xương cá.</a:t>
            </a:r>
          </a:p>
          <a:p>
            <a:endParaRPr lang="en-US"/>
          </a:p>
        </p:txBody>
      </p:sp>
      <p:pic>
        <p:nvPicPr>
          <p:cNvPr id="6" name="Picture 5"/>
          <p:cNvPicPr/>
          <p:nvPr/>
        </p:nvPicPr>
        <p:blipFill>
          <a:blip r:embed="rId2"/>
          <a:stretch>
            <a:fillRect/>
          </a:stretch>
        </p:blipFill>
        <p:spPr>
          <a:xfrm>
            <a:off x="1555915" y="1957546"/>
            <a:ext cx="8997350" cy="4442604"/>
          </a:xfrm>
          <a:prstGeom prst="rect">
            <a:avLst/>
          </a:prstGeom>
        </p:spPr>
      </p:pic>
    </p:spTree>
    <p:extLst>
      <p:ext uri="{BB962C8B-B14F-4D97-AF65-F5344CB8AC3E}">
        <p14:creationId xmlns:p14="http://schemas.microsoft.com/office/powerpoint/2010/main" val="3937802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3312" y="491705"/>
            <a:ext cx="3459192" cy="369332"/>
          </a:xfrm>
          <a:prstGeom prst="rect">
            <a:avLst/>
          </a:prstGeom>
          <a:noFill/>
        </p:spPr>
        <p:txBody>
          <a:bodyPr wrap="square" rtlCol="0">
            <a:spAutoFit/>
          </a:bodyPr>
          <a:lstStyle/>
          <a:p>
            <a:pPr lvl="0"/>
            <a:r>
              <a:rPr lang="en-US" smtClean="0"/>
              <a:t>Brainstorming.</a:t>
            </a:r>
            <a:endParaRPr lang="en-US"/>
          </a:p>
        </p:txBody>
      </p:sp>
      <p:pic>
        <p:nvPicPr>
          <p:cNvPr id="5" name="Picture 4"/>
          <p:cNvPicPr/>
          <p:nvPr/>
        </p:nvPicPr>
        <p:blipFill>
          <a:blip r:embed="rId2"/>
          <a:stretch>
            <a:fillRect/>
          </a:stretch>
        </p:blipFill>
        <p:spPr>
          <a:xfrm>
            <a:off x="1311215" y="861038"/>
            <a:ext cx="8850702" cy="5168826"/>
          </a:xfrm>
          <a:prstGeom prst="rect">
            <a:avLst/>
          </a:prstGeom>
        </p:spPr>
      </p:pic>
    </p:spTree>
    <p:extLst>
      <p:ext uri="{BB962C8B-B14F-4D97-AF65-F5344CB8AC3E}">
        <p14:creationId xmlns:p14="http://schemas.microsoft.com/office/powerpoint/2010/main" val="1241484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9"/>
            <a:ext cx="4443474" cy="418550"/>
          </a:xfrm>
        </p:spPr>
        <p:txBody>
          <a:bodyPr/>
          <a:lstStyle/>
          <a:p>
            <a:r>
              <a:rPr lang="en-US" sz="1800"/>
              <a:t>Delphi </a:t>
            </a:r>
            <a:r>
              <a:rPr lang="en-US" sz="1800" smtClean="0"/>
              <a:t>Technique</a:t>
            </a:r>
            <a:endParaRPr lang="en-US" sz="1800"/>
          </a:p>
        </p:txBody>
      </p:sp>
      <p:sp>
        <p:nvSpPr>
          <p:cNvPr id="3" name="Content Placeholder 2"/>
          <p:cNvSpPr>
            <a:spLocks noGrp="1"/>
          </p:cNvSpPr>
          <p:nvPr>
            <p:ph idx="1"/>
          </p:nvPr>
        </p:nvSpPr>
        <p:spPr>
          <a:xfrm>
            <a:off x="766882" y="1595719"/>
            <a:ext cx="8946541" cy="2570840"/>
          </a:xfrm>
        </p:spPr>
        <p:txBody>
          <a:bodyPr/>
          <a:lstStyle/>
          <a:p>
            <a:r>
              <a:rPr lang="en-US"/>
              <a:t>Đưa một vấn đề cho nhiều chuyên gia thảo luật (ẩn danh), sau đó thu lại kết quả, tập hợp các kết quả đó lại và đưa lại cho các chuyên gia xem xét và sửa đổ ý kiến của mình, cho tới khi ý kiến đồng nhất.</a:t>
            </a:r>
          </a:p>
          <a:p>
            <a:r>
              <a:rPr lang="en-US"/>
              <a:t>Vì là ẩn danh nên mọi người sẽ không sợ bị đánh giá, sẽ sẵn sàng sửa lại câu trả lời của mình.</a:t>
            </a:r>
          </a:p>
          <a:p>
            <a:endParaRPr lang="en-US"/>
          </a:p>
        </p:txBody>
      </p:sp>
    </p:spTree>
    <p:extLst>
      <p:ext uri="{BB962C8B-B14F-4D97-AF65-F5344CB8AC3E}">
        <p14:creationId xmlns:p14="http://schemas.microsoft.com/office/powerpoint/2010/main" val="3446058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419376"/>
            <a:ext cx="6096000" cy="981423"/>
          </a:xfrm>
          <a:prstGeom prst="rect">
            <a:avLst/>
          </a:prstGeom>
        </p:spPr>
        <p:txBody>
          <a:bodyPr>
            <a:spAutoFit/>
          </a:bodyPr>
          <a:lstStyle/>
          <a:p>
            <a:pPr marL="342900" marR="0" lvl="0" indent="-342900">
              <a:lnSpc>
                <a:spcPct val="107000"/>
              </a:lnSpc>
              <a:spcBef>
                <a:spcPts val="0"/>
              </a:spcBef>
              <a:spcAft>
                <a:spcPts val="0"/>
              </a:spcAft>
              <a:buFont typeface="Wingdings" panose="05000000000000000000" pitchFamily="2" charset="2"/>
              <a:buChar char=""/>
            </a:pPr>
            <a:r>
              <a:rPr lang="en-US">
                <a:latin typeface="Calibri" panose="020F0502020204030204" pitchFamily="34" charset="0"/>
                <a:ea typeface="Calibri" panose="020F0502020204030204" pitchFamily="34" charset="0"/>
                <a:cs typeface="Times New Roman" panose="02020603050405020304" pitchFamily="18" charset="0"/>
              </a:rPr>
              <a:t>Cây rủi ro</a:t>
            </a:r>
          </a:p>
          <a:p>
            <a:pPr marL="457200" marR="0">
              <a:lnSpc>
                <a:spcPct val="107000"/>
              </a:lnSpc>
              <a:spcBef>
                <a:spcPts val="0"/>
              </a:spcBef>
              <a:spcAft>
                <a:spcPts val="800"/>
              </a:spcAft>
            </a:pPr>
            <a:r>
              <a:rPr lang="en-US">
                <a:latin typeface="Calibri" panose="020F0502020204030204" pitchFamily="34" charset="0"/>
                <a:ea typeface="Calibri" panose="020F0502020204030204" pitchFamily="34" charset="0"/>
                <a:cs typeface="Times New Roman" panose="02020603050405020304" pitchFamily="18" charset="0"/>
              </a:rPr>
              <a:t>Là một dạng đồ thị hình cây thể hiện các nguyên nhân dẫn đến kết quả dựa trên bộ dữ liệu tự thu thập.</a:t>
            </a:r>
          </a:p>
        </p:txBody>
      </p:sp>
      <p:pic>
        <p:nvPicPr>
          <p:cNvPr id="1026" name="Picture 2" descr="https://www.cgerisk.com/wp-content/uploads/What-is-BowTieXP_bowtie_dropped-object-1024x6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568" y="1400799"/>
            <a:ext cx="9468232" cy="556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216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3222"/>
          </a:xfrm>
        </p:spPr>
        <p:txBody>
          <a:bodyPr/>
          <a:lstStyle/>
          <a:p>
            <a:pPr lvl="0"/>
            <a:r>
              <a:rPr lang="en-US" sz="1800"/>
              <a:t>Ma trận rủi ro</a:t>
            </a:r>
            <a:br>
              <a:rPr lang="en-US" sz="1800"/>
            </a:br>
            <a:r>
              <a:rPr lang="en-US" sz="1800"/>
              <a:t>Xác định mức độ nghiệm trọng của rủi ro.</a:t>
            </a:r>
            <a:br>
              <a:rPr lang="en-US" sz="1800"/>
            </a:br>
            <a:endParaRPr lang="en-US" sz="1800"/>
          </a:p>
        </p:txBody>
      </p:sp>
      <p:pic>
        <p:nvPicPr>
          <p:cNvPr id="4" name="Picture 3"/>
          <p:cNvPicPr/>
          <p:nvPr/>
        </p:nvPicPr>
        <p:blipFill>
          <a:blip r:embed="rId2"/>
          <a:stretch>
            <a:fillRect/>
          </a:stretch>
        </p:blipFill>
        <p:spPr>
          <a:xfrm>
            <a:off x="2376672" y="1864964"/>
            <a:ext cx="5943600" cy="3524885"/>
          </a:xfrm>
          <a:prstGeom prst="rect">
            <a:avLst/>
          </a:prstGeom>
        </p:spPr>
      </p:pic>
    </p:spTree>
    <p:extLst>
      <p:ext uri="{BB962C8B-B14F-4D97-AF65-F5344CB8AC3E}">
        <p14:creationId xmlns:p14="http://schemas.microsoft.com/office/powerpoint/2010/main" val="3055774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124200" y="716915"/>
            <a:ext cx="5943600" cy="5424170"/>
          </a:xfrm>
          <a:prstGeom prst="rect">
            <a:avLst/>
          </a:prstGeom>
        </p:spPr>
      </p:pic>
    </p:spTree>
    <p:extLst>
      <p:ext uri="{BB962C8B-B14F-4D97-AF65-F5344CB8AC3E}">
        <p14:creationId xmlns:p14="http://schemas.microsoft.com/office/powerpoint/2010/main" val="4200109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01297"/>
          </a:xfrm>
        </p:spPr>
        <p:txBody>
          <a:bodyPr/>
          <a:lstStyle/>
          <a:p>
            <a:r>
              <a:rPr lang="en-US" sz="1800" b="1"/>
              <a:t>Giám sát Rủi ro:</a:t>
            </a:r>
            <a:r>
              <a:rPr lang="en-US"/>
              <a:t/>
            </a:r>
            <a:br>
              <a:rPr lang="en-US"/>
            </a:br>
            <a:endParaRPr lang="en-US"/>
          </a:p>
        </p:txBody>
      </p:sp>
      <p:sp>
        <p:nvSpPr>
          <p:cNvPr id="3" name="Content Placeholder 2"/>
          <p:cNvSpPr>
            <a:spLocks noGrp="1"/>
          </p:cNvSpPr>
          <p:nvPr>
            <p:ph idx="1"/>
          </p:nvPr>
        </p:nvSpPr>
        <p:spPr>
          <a:xfrm>
            <a:off x="1104293" y="1293794"/>
            <a:ext cx="10049662" cy="5072500"/>
          </a:xfrm>
        </p:spPr>
        <p:txBody>
          <a:bodyPr>
            <a:normAutofit/>
          </a:bodyPr>
          <a:lstStyle/>
          <a:p>
            <a:pPr lvl="0"/>
            <a:r>
              <a:rPr lang="en-US" sz="1800" dirty="0" err="1"/>
              <a:t>Bao</a:t>
            </a:r>
            <a:r>
              <a:rPr lang="en-US" sz="1800" dirty="0"/>
              <a:t> </a:t>
            </a:r>
            <a:r>
              <a:rPr lang="en-US" sz="1800" dirty="0" err="1"/>
              <a:t>gồm</a:t>
            </a:r>
            <a:r>
              <a:rPr lang="en-US" sz="1800" dirty="0"/>
              <a:t> </a:t>
            </a:r>
            <a:r>
              <a:rPr lang="en-US" sz="1800" dirty="0" err="1"/>
              <a:t>hoạt</a:t>
            </a:r>
            <a:r>
              <a:rPr lang="en-US" sz="1800" dirty="0"/>
              <a:t> </a:t>
            </a:r>
            <a:r>
              <a:rPr lang="en-US" sz="1800" dirty="0" err="1"/>
              <a:t>động</a:t>
            </a:r>
            <a:r>
              <a:rPr lang="en-US" sz="1800" dirty="0"/>
              <a:t> </a:t>
            </a:r>
            <a:r>
              <a:rPr lang="en-US" sz="1800" dirty="0" err="1"/>
              <a:t>giám</a:t>
            </a:r>
            <a:r>
              <a:rPr lang="en-US" sz="1800" dirty="0"/>
              <a:t> </a:t>
            </a:r>
            <a:r>
              <a:rPr lang="en-US" sz="1800" dirty="0" err="1"/>
              <a:t>sát</a:t>
            </a:r>
            <a:r>
              <a:rPr lang="en-US" sz="1800" dirty="0"/>
              <a:t> </a:t>
            </a:r>
            <a:r>
              <a:rPr lang="en-US" sz="1800" dirty="0" err="1"/>
              <a:t>để</a:t>
            </a:r>
            <a:r>
              <a:rPr lang="en-US" sz="1800" dirty="0"/>
              <a:t> </a:t>
            </a:r>
            <a:r>
              <a:rPr lang="en-US" sz="1800" dirty="0" err="1"/>
              <a:t>đảm</a:t>
            </a:r>
            <a:r>
              <a:rPr lang="en-US" sz="1800" dirty="0"/>
              <a:t> </a:t>
            </a:r>
            <a:r>
              <a:rPr lang="en-US" sz="1800" dirty="0" err="1"/>
              <a:t>bảo</a:t>
            </a:r>
            <a:r>
              <a:rPr lang="en-US" sz="1800" dirty="0"/>
              <a:t> </a:t>
            </a:r>
            <a:r>
              <a:rPr lang="en-US" sz="1800" dirty="0" err="1"/>
              <a:t>các</a:t>
            </a:r>
            <a:r>
              <a:rPr lang="en-US" sz="1800" dirty="0"/>
              <a:t> </a:t>
            </a:r>
            <a:r>
              <a:rPr lang="en-US" sz="1800" dirty="0" err="1" smtClean="0"/>
              <a:t>chiến</a:t>
            </a:r>
            <a:r>
              <a:rPr lang="en-US" sz="1800" dirty="0" smtClean="0"/>
              <a:t> </a:t>
            </a:r>
            <a:r>
              <a:rPr lang="en-US" sz="1800" dirty="0" err="1"/>
              <a:t>lược</a:t>
            </a:r>
            <a:r>
              <a:rPr lang="en-US" sz="1800" dirty="0"/>
              <a:t> </a:t>
            </a:r>
            <a:r>
              <a:rPr lang="en-US" sz="1800" dirty="0" err="1"/>
              <a:t>đối</a:t>
            </a:r>
            <a:r>
              <a:rPr lang="en-US" sz="1800" dirty="0"/>
              <a:t> </a:t>
            </a:r>
            <a:r>
              <a:rPr lang="en-US" sz="1800" dirty="0" err="1"/>
              <a:t>phó</a:t>
            </a:r>
            <a:r>
              <a:rPr lang="en-US" sz="1800" dirty="0"/>
              <a:t> </a:t>
            </a:r>
            <a:r>
              <a:rPr lang="en-US" sz="1800" dirty="0" err="1"/>
              <a:t>rủi</a:t>
            </a:r>
            <a:r>
              <a:rPr lang="en-US" sz="1800" dirty="0"/>
              <a:t>  </a:t>
            </a:r>
            <a:r>
              <a:rPr lang="en-US" sz="1800" dirty="0" err="1"/>
              <a:t>ro</a:t>
            </a:r>
            <a:r>
              <a:rPr lang="en-US" sz="1800" dirty="0"/>
              <a:t> </a:t>
            </a:r>
            <a:r>
              <a:rPr lang="en-US" sz="1800" dirty="0" err="1"/>
              <a:t>đươc</a:t>
            </a:r>
            <a:r>
              <a:rPr lang="en-US" sz="1800" dirty="0"/>
              <a:t> </a:t>
            </a:r>
            <a:r>
              <a:rPr lang="en-US" sz="1800" dirty="0" err="1"/>
              <a:t>lên</a:t>
            </a:r>
            <a:r>
              <a:rPr lang="en-US" sz="1800" dirty="0"/>
              <a:t> </a:t>
            </a:r>
            <a:r>
              <a:rPr lang="en-US" sz="1800" dirty="0" err="1"/>
              <a:t>kế</a:t>
            </a:r>
            <a:r>
              <a:rPr lang="en-US" sz="1800" dirty="0"/>
              <a:t> </a:t>
            </a:r>
            <a:r>
              <a:rPr lang="en-US" sz="1800" dirty="0" err="1"/>
              <a:t>hoạch</a:t>
            </a:r>
            <a:r>
              <a:rPr lang="en-US" sz="1800" dirty="0"/>
              <a:t> </a:t>
            </a:r>
            <a:r>
              <a:rPr lang="en-US" sz="1800" dirty="0" err="1"/>
              <a:t>và</a:t>
            </a:r>
            <a:r>
              <a:rPr lang="en-US" sz="1800" dirty="0"/>
              <a:t> </a:t>
            </a:r>
            <a:r>
              <a:rPr lang="en-US" sz="1800" dirty="0" err="1"/>
              <a:t>thực</a:t>
            </a:r>
            <a:r>
              <a:rPr lang="en-US" sz="1800" dirty="0"/>
              <a:t> </a:t>
            </a:r>
            <a:r>
              <a:rPr lang="en-US" sz="1800" dirty="0" err="1"/>
              <a:t>thi</a:t>
            </a:r>
            <a:r>
              <a:rPr lang="en-US" sz="1800" dirty="0"/>
              <a:t> </a:t>
            </a:r>
            <a:r>
              <a:rPr lang="en-US" sz="1800" dirty="0" err="1"/>
              <a:t>chặt</a:t>
            </a:r>
            <a:r>
              <a:rPr lang="en-US" sz="1800" dirty="0"/>
              <a:t> </a:t>
            </a:r>
            <a:r>
              <a:rPr lang="en-US" sz="1800" dirty="0" err="1"/>
              <a:t>chẻ</a:t>
            </a:r>
            <a:r>
              <a:rPr lang="en-US" sz="1800" dirty="0"/>
              <a:t>. </a:t>
            </a:r>
            <a:r>
              <a:rPr lang="en-US" sz="1800" dirty="0" err="1"/>
              <a:t>Việc</a:t>
            </a:r>
            <a:r>
              <a:rPr lang="en-US" sz="1800" dirty="0"/>
              <a:t> </a:t>
            </a:r>
            <a:r>
              <a:rPr lang="en-US" sz="1800" dirty="0" err="1"/>
              <a:t>giám</a:t>
            </a:r>
            <a:r>
              <a:rPr lang="en-US" sz="1800" dirty="0"/>
              <a:t> </a:t>
            </a:r>
            <a:r>
              <a:rPr lang="en-US" sz="1800" dirty="0" err="1"/>
              <a:t>sát</a:t>
            </a:r>
            <a:r>
              <a:rPr lang="en-US" sz="1800" dirty="0"/>
              <a:t> </a:t>
            </a:r>
            <a:r>
              <a:rPr lang="en-US" sz="1800" dirty="0" err="1"/>
              <a:t>cũng</a:t>
            </a:r>
            <a:r>
              <a:rPr lang="en-US" sz="1800" dirty="0"/>
              <a:t> </a:t>
            </a:r>
            <a:r>
              <a:rPr lang="en-US" sz="1800" dirty="0" err="1"/>
              <a:t>nhằm</a:t>
            </a:r>
            <a:r>
              <a:rPr lang="en-US" sz="1800" dirty="0"/>
              <a:t> </a:t>
            </a:r>
            <a:r>
              <a:rPr lang="en-US" sz="1800" dirty="0" err="1"/>
              <a:t>mục</a:t>
            </a:r>
            <a:r>
              <a:rPr lang="en-US" sz="1800" dirty="0"/>
              <a:t> </a:t>
            </a:r>
            <a:r>
              <a:rPr lang="en-US" sz="1800" dirty="0" err="1"/>
              <a:t>đích</a:t>
            </a:r>
            <a:r>
              <a:rPr lang="en-US" sz="1800" dirty="0"/>
              <a:t> </a:t>
            </a:r>
            <a:r>
              <a:rPr lang="en-US" sz="1800" dirty="0" err="1"/>
              <a:t>điều</a:t>
            </a:r>
            <a:r>
              <a:rPr lang="en-US" sz="1800" dirty="0"/>
              <a:t> </a:t>
            </a:r>
            <a:r>
              <a:rPr lang="en-US" sz="1800" dirty="0" err="1"/>
              <a:t>chỉnh</a:t>
            </a:r>
            <a:r>
              <a:rPr lang="en-US" sz="1800" dirty="0"/>
              <a:t> </a:t>
            </a:r>
            <a:r>
              <a:rPr lang="en-US" sz="1800" dirty="0" err="1"/>
              <a:t>các</a:t>
            </a:r>
            <a:r>
              <a:rPr lang="en-US" sz="1800" dirty="0"/>
              <a:t> </a:t>
            </a:r>
            <a:r>
              <a:rPr lang="en-US" sz="1800" dirty="0" err="1"/>
              <a:t>chiến</a:t>
            </a:r>
            <a:r>
              <a:rPr lang="en-US" sz="1800" dirty="0"/>
              <a:t> </a:t>
            </a:r>
            <a:r>
              <a:rPr lang="en-US" sz="1800" dirty="0" err="1"/>
              <a:t>lược</a:t>
            </a:r>
            <a:r>
              <a:rPr lang="en-US" sz="1800" dirty="0"/>
              <a:t> </a:t>
            </a:r>
            <a:r>
              <a:rPr lang="en-US" sz="1800" dirty="0" err="1"/>
              <a:t>hoặc</a:t>
            </a:r>
            <a:r>
              <a:rPr lang="en-US" sz="1800" dirty="0"/>
              <a:t> </a:t>
            </a:r>
            <a:r>
              <a:rPr lang="en-US" sz="1800" dirty="0" err="1"/>
              <a:t>kế</a:t>
            </a:r>
            <a:r>
              <a:rPr lang="en-US" sz="1800" dirty="0"/>
              <a:t> </a:t>
            </a:r>
            <a:r>
              <a:rPr lang="en-US" sz="1800" dirty="0" err="1"/>
              <a:t>hoạch</a:t>
            </a:r>
            <a:r>
              <a:rPr lang="en-US" sz="1800" dirty="0"/>
              <a:t> </a:t>
            </a:r>
            <a:r>
              <a:rPr lang="en-US" sz="1800" dirty="0" err="1"/>
              <a:t>đối</a:t>
            </a:r>
            <a:r>
              <a:rPr lang="en-US" sz="1800" dirty="0"/>
              <a:t> </a:t>
            </a:r>
            <a:r>
              <a:rPr lang="en-US" sz="1800" dirty="0" err="1"/>
              <a:t>phó</a:t>
            </a:r>
            <a:r>
              <a:rPr lang="en-US" sz="1800" dirty="0"/>
              <a:t> </a:t>
            </a:r>
            <a:r>
              <a:rPr lang="en-US" sz="1800" dirty="0" err="1"/>
              <a:t>nếu</a:t>
            </a:r>
            <a:r>
              <a:rPr lang="en-US" sz="1800" dirty="0"/>
              <a:t> </a:t>
            </a:r>
            <a:r>
              <a:rPr lang="en-US" sz="1800" dirty="0" err="1"/>
              <a:t>chúng</a:t>
            </a:r>
            <a:r>
              <a:rPr lang="en-US" sz="1800" dirty="0"/>
              <a:t> </a:t>
            </a:r>
            <a:r>
              <a:rPr lang="en-US" sz="1800" dirty="0" err="1"/>
              <a:t>tỏ</a:t>
            </a:r>
            <a:r>
              <a:rPr lang="en-US" sz="1800" dirty="0"/>
              <a:t> </a:t>
            </a:r>
            <a:r>
              <a:rPr lang="en-US" sz="1800" dirty="0" err="1"/>
              <a:t>ra</a:t>
            </a:r>
            <a:r>
              <a:rPr lang="en-US" sz="1800" dirty="0"/>
              <a:t> </a:t>
            </a:r>
            <a:r>
              <a:rPr lang="en-US" sz="1800" dirty="0" err="1"/>
              <a:t>không</a:t>
            </a:r>
            <a:r>
              <a:rPr lang="en-US" sz="1800" dirty="0"/>
              <a:t> </a:t>
            </a:r>
            <a:r>
              <a:rPr lang="en-US" sz="1800" dirty="0" err="1"/>
              <a:t>hiệu</a:t>
            </a:r>
            <a:r>
              <a:rPr lang="en-US" sz="1800" dirty="0"/>
              <a:t> </a:t>
            </a:r>
            <a:r>
              <a:rPr lang="en-US" sz="1800" dirty="0" err="1"/>
              <a:t>quả,không</a:t>
            </a:r>
            <a:r>
              <a:rPr lang="en-US" sz="1800" dirty="0"/>
              <a:t> </a:t>
            </a:r>
            <a:r>
              <a:rPr lang="en-US" sz="1800" dirty="0" err="1"/>
              <a:t>khả</a:t>
            </a:r>
            <a:r>
              <a:rPr lang="en-US" sz="1800" dirty="0"/>
              <a:t> </a:t>
            </a:r>
            <a:r>
              <a:rPr lang="en-US" sz="1800" dirty="0" err="1"/>
              <a:t>thi</a:t>
            </a:r>
            <a:r>
              <a:rPr lang="en-US" sz="1800" dirty="0"/>
              <a:t>, </a:t>
            </a:r>
            <a:r>
              <a:rPr lang="en-US" sz="1800" dirty="0" err="1"/>
              <a:t>ngốn</a:t>
            </a:r>
            <a:r>
              <a:rPr lang="en-US" sz="1800" dirty="0"/>
              <a:t> </a:t>
            </a:r>
            <a:r>
              <a:rPr lang="en-US" sz="1800" dirty="0" err="1"/>
              <a:t>quá</a:t>
            </a:r>
            <a:r>
              <a:rPr lang="en-US" sz="1800" dirty="0"/>
              <a:t> </a:t>
            </a:r>
            <a:r>
              <a:rPr lang="en-US" sz="1800" dirty="0" err="1"/>
              <a:t>nhiều</a:t>
            </a:r>
            <a:r>
              <a:rPr lang="en-US" sz="1800" dirty="0"/>
              <a:t> </a:t>
            </a:r>
            <a:r>
              <a:rPr lang="en-US" sz="1800" dirty="0" err="1"/>
              <a:t>ngân</a:t>
            </a:r>
            <a:r>
              <a:rPr lang="en-US" sz="1800" dirty="0"/>
              <a:t> </a:t>
            </a:r>
            <a:r>
              <a:rPr lang="en-US" sz="1800" dirty="0" err="1"/>
              <a:t>sách</a:t>
            </a:r>
            <a:r>
              <a:rPr lang="en-US" sz="1800" dirty="0"/>
              <a:t>, </a:t>
            </a:r>
            <a:r>
              <a:rPr lang="en-US" sz="1800" dirty="0" err="1"/>
              <a:t>hoặc</a:t>
            </a:r>
            <a:r>
              <a:rPr lang="en-US" sz="1800" dirty="0"/>
              <a:t> </a:t>
            </a:r>
            <a:r>
              <a:rPr lang="en-US" sz="1800" dirty="0" err="1"/>
              <a:t>để</a:t>
            </a:r>
            <a:r>
              <a:rPr lang="en-US" sz="1800" dirty="0"/>
              <a:t> </a:t>
            </a:r>
            <a:r>
              <a:rPr lang="en-US" sz="1800" dirty="0" err="1"/>
              <a:t>đáp</a:t>
            </a:r>
            <a:r>
              <a:rPr lang="en-US" sz="1800" dirty="0"/>
              <a:t> </a:t>
            </a:r>
            <a:r>
              <a:rPr lang="en-US" sz="1800" dirty="0" err="1"/>
              <a:t>ứng</a:t>
            </a:r>
            <a:r>
              <a:rPr lang="en-US" sz="1800" dirty="0"/>
              <a:t> </a:t>
            </a:r>
            <a:r>
              <a:rPr lang="en-US" sz="1800" dirty="0" err="1"/>
              <a:t>với</a:t>
            </a:r>
            <a:r>
              <a:rPr lang="en-US" sz="1800" dirty="0"/>
              <a:t> </a:t>
            </a:r>
            <a:r>
              <a:rPr lang="en-US" sz="1800" dirty="0" err="1"/>
              <a:t>rủi</a:t>
            </a:r>
            <a:r>
              <a:rPr lang="en-US" sz="1800" dirty="0"/>
              <a:t> </a:t>
            </a:r>
            <a:r>
              <a:rPr lang="en-US" sz="1800" dirty="0" err="1"/>
              <a:t>ro</a:t>
            </a:r>
            <a:r>
              <a:rPr lang="en-US" sz="1800" dirty="0"/>
              <a:t> </a:t>
            </a:r>
            <a:r>
              <a:rPr lang="en-US" sz="1800" dirty="0" err="1"/>
              <a:t>mới</a:t>
            </a:r>
            <a:r>
              <a:rPr lang="en-US" sz="1800" dirty="0"/>
              <a:t> </a:t>
            </a:r>
            <a:r>
              <a:rPr lang="en-US" sz="1800" dirty="0" err="1"/>
              <a:t>xuất</a:t>
            </a:r>
            <a:r>
              <a:rPr lang="en-US" sz="1800" dirty="0"/>
              <a:t> </a:t>
            </a:r>
            <a:r>
              <a:rPr lang="en-US" sz="1800" dirty="0" err="1"/>
              <a:t>hiện</a:t>
            </a:r>
            <a:r>
              <a:rPr lang="en-US" sz="1800" dirty="0"/>
              <a:t>, </a:t>
            </a:r>
            <a:r>
              <a:rPr lang="en-US" sz="1800" dirty="0" err="1"/>
              <a:t>hoặc</a:t>
            </a:r>
            <a:r>
              <a:rPr lang="en-US" sz="1800" dirty="0"/>
              <a:t> </a:t>
            </a:r>
            <a:r>
              <a:rPr lang="en-US" sz="1800" dirty="0" err="1"/>
              <a:t>sự</a:t>
            </a:r>
            <a:r>
              <a:rPr lang="en-US" sz="1800" dirty="0"/>
              <a:t> </a:t>
            </a:r>
            <a:r>
              <a:rPr lang="en-US" sz="1800" dirty="0" err="1"/>
              <a:t>biến</a:t>
            </a:r>
            <a:r>
              <a:rPr lang="en-US" sz="1800" dirty="0"/>
              <a:t> </a:t>
            </a:r>
            <a:r>
              <a:rPr lang="en-US" sz="1800" dirty="0" err="1"/>
              <a:t>tướng</a:t>
            </a:r>
            <a:r>
              <a:rPr lang="en-US" sz="1800" dirty="0"/>
              <a:t> </a:t>
            </a:r>
            <a:r>
              <a:rPr lang="en-US" sz="1800" dirty="0" err="1"/>
              <a:t>của</a:t>
            </a:r>
            <a:r>
              <a:rPr lang="en-US" sz="1800" dirty="0"/>
              <a:t> </a:t>
            </a:r>
            <a:r>
              <a:rPr lang="en-US" sz="1800" dirty="0" err="1"/>
              <a:t>các</a:t>
            </a:r>
            <a:r>
              <a:rPr lang="en-US" sz="1800" dirty="0"/>
              <a:t> </a:t>
            </a:r>
            <a:r>
              <a:rPr lang="en-US" sz="1800" dirty="0" err="1"/>
              <a:t>rủi</a:t>
            </a:r>
            <a:r>
              <a:rPr lang="en-US" sz="1800" dirty="0"/>
              <a:t> </a:t>
            </a:r>
            <a:r>
              <a:rPr lang="en-US" sz="1800" dirty="0" err="1"/>
              <a:t>ro</a:t>
            </a:r>
            <a:r>
              <a:rPr lang="en-US" sz="1800" dirty="0"/>
              <a:t> </a:t>
            </a:r>
            <a:r>
              <a:rPr lang="en-US" sz="1800" dirty="0" err="1"/>
              <a:t>đã</a:t>
            </a:r>
            <a:r>
              <a:rPr lang="en-US" sz="1800" dirty="0"/>
              <a:t> </a:t>
            </a:r>
            <a:r>
              <a:rPr lang="en-US" sz="1800" dirty="0" err="1"/>
              <a:t>nhận</a:t>
            </a:r>
            <a:r>
              <a:rPr lang="en-US" sz="1800" dirty="0"/>
              <a:t> </a:t>
            </a:r>
            <a:r>
              <a:rPr lang="en-US" sz="1800" dirty="0" err="1"/>
              <a:t>diện</a:t>
            </a:r>
            <a:r>
              <a:rPr lang="en-US" sz="1800" dirty="0"/>
              <a:t> </a:t>
            </a:r>
            <a:r>
              <a:rPr lang="en-US" sz="1800" dirty="0" err="1"/>
              <a:t>trước</a:t>
            </a:r>
            <a:r>
              <a:rPr lang="en-US" sz="1800" dirty="0"/>
              <a:t> </a:t>
            </a:r>
            <a:r>
              <a:rPr lang="en-US" sz="1800" dirty="0" err="1"/>
              <a:t>đó</a:t>
            </a:r>
            <a:r>
              <a:rPr lang="en-US" sz="1800" dirty="0"/>
              <a:t>.</a:t>
            </a:r>
          </a:p>
          <a:p>
            <a:pPr lvl="0"/>
            <a:r>
              <a:rPr lang="en-US" sz="1800" dirty="0" err="1"/>
              <a:t>Két</a:t>
            </a:r>
            <a:r>
              <a:rPr lang="en-US" sz="1800" dirty="0"/>
              <a:t> </a:t>
            </a:r>
            <a:r>
              <a:rPr lang="en-US" sz="1800" dirty="0" err="1"/>
              <a:t>quả</a:t>
            </a:r>
            <a:r>
              <a:rPr lang="en-US" sz="1800" dirty="0"/>
              <a:t> </a:t>
            </a:r>
            <a:r>
              <a:rPr lang="en-US" sz="1800" dirty="0" err="1"/>
              <a:t>giám</a:t>
            </a:r>
            <a:r>
              <a:rPr lang="en-US" sz="1800" dirty="0"/>
              <a:t> </a:t>
            </a:r>
            <a:r>
              <a:rPr lang="en-US" sz="1800" dirty="0" err="1"/>
              <a:t>sát</a:t>
            </a:r>
            <a:r>
              <a:rPr lang="en-US" sz="1800" dirty="0"/>
              <a:t>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báo</a:t>
            </a:r>
            <a:r>
              <a:rPr lang="en-US" sz="1800" dirty="0"/>
              <a:t> </a:t>
            </a:r>
            <a:r>
              <a:rPr lang="en-US" sz="1800" dirty="0" err="1"/>
              <a:t>cáo</a:t>
            </a:r>
            <a:r>
              <a:rPr lang="en-US" sz="1800" dirty="0"/>
              <a:t> </a:t>
            </a:r>
            <a:r>
              <a:rPr lang="en-US" sz="1800" dirty="0" err="1"/>
              <a:t>định</a:t>
            </a:r>
            <a:r>
              <a:rPr lang="en-US" sz="1800" dirty="0"/>
              <a:t> </a:t>
            </a:r>
            <a:r>
              <a:rPr lang="en-US" sz="1800" dirty="0" err="1"/>
              <a:t>kỳ</a:t>
            </a:r>
            <a:r>
              <a:rPr lang="en-US" sz="1800" dirty="0"/>
              <a:t> </a:t>
            </a:r>
            <a:r>
              <a:rPr lang="en-US" sz="1800" dirty="0" err="1"/>
              <a:t>đến</a:t>
            </a:r>
            <a:r>
              <a:rPr lang="en-US" sz="1800" dirty="0"/>
              <a:t> </a:t>
            </a:r>
            <a:r>
              <a:rPr lang="en-US" sz="1800" dirty="0" err="1"/>
              <a:t>tất</a:t>
            </a:r>
            <a:r>
              <a:rPr lang="en-US" sz="1800" dirty="0"/>
              <a:t> </a:t>
            </a:r>
            <a:r>
              <a:rPr lang="en-US" sz="1800" dirty="0" err="1"/>
              <a:t>cả</a:t>
            </a:r>
            <a:r>
              <a:rPr lang="en-US" sz="1800" dirty="0"/>
              <a:t> </a:t>
            </a:r>
            <a:r>
              <a:rPr lang="en-US" sz="1800" dirty="0" err="1"/>
              <a:t>những</a:t>
            </a:r>
            <a:r>
              <a:rPr lang="en-US" sz="1800" dirty="0"/>
              <a:t> </a:t>
            </a:r>
            <a:r>
              <a:rPr lang="en-US" sz="1800" dirty="0" err="1"/>
              <a:t>người</a:t>
            </a:r>
            <a:r>
              <a:rPr lang="en-US" sz="1800" dirty="0"/>
              <a:t> </a:t>
            </a:r>
            <a:r>
              <a:rPr lang="en-US" sz="1800" dirty="0" err="1"/>
              <a:t>có</a:t>
            </a:r>
            <a:r>
              <a:rPr lang="en-US" sz="1800" dirty="0"/>
              <a:t> </a:t>
            </a:r>
            <a:r>
              <a:rPr lang="en-US" sz="1800" dirty="0" err="1"/>
              <a:t>liên</a:t>
            </a:r>
            <a:r>
              <a:rPr lang="en-US" sz="1800" dirty="0"/>
              <a:t> </a:t>
            </a:r>
            <a:r>
              <a:rPr lang="en-US" sz="1800" dirty="0" err="1"/>
              <a:t>quan</a:t>
            </a:r>
            <a:r>
              <a:rPr lang="en-US" sz="1800" dirty="0"/>
              <a:t>..</a:t>
            </a:r>
          </a:p>
          <a:p>
            <a:pPr lvl="0"/>
            <a:r>
              <a:rPr lang="en-US" sz="1800" dirty="0"/>
              <a:t>Trong </a:t>
            </a:r>
            <a:r>
              <a:rPr lang="en-US" sz="1800" dirty="0" err="1"/>
              <a:t>thực</a:t>
            </a:r>
            <a:r>
              <a:rPr lang="en-US" sz="1800" dirty="0"/>
              <a:t> </a:t>
            </a:r>
            <a:r>
              <a:rPr lang="en-US" sz="1800" dirty="0" err="1"/>
              <a:t>tế</a:t>
            </a:r>
            <a:r>
              <a:rPr lang="en-US" sz="1800" dirty="0"/>
              <a:t>, do </a:t>
            </a:r>
            <a:r>
              <a:rPr lang="en-US" sz="1800" dirty="0" err="1"/>
              <a:t>các</a:t>
            </a:r>
            <a:r>
              <a:rPr lang="en-US" sz="1800" dirty="0"/>
              <a:t> </a:t>
            </a:r>
            <a:r>
              <a:rPr lang="en-US" sz="1800" dirty="0" err="1"/>
              <a:t>yếu</a:t>
            </a:r>
            <a:r>
              <a:rPr lang="en-US" sz="1800" dirty="0"/>
              <a:t> </a:t>
            </a:r>
            <a:r>
              <a:rPr lang="en-US" sz="1800" dirty="0" err="1"/>
              <a:t>tố</a:t>
            </a:r>
            <a:r>
              <a:rPr lang="en-US" sz="1800" dirty="0"/>
              <a:t> </a:t>
            </a:r>
            <a:r>
              <a:rPr lang="en-US" sz="1800" dirty="0" err="1"/>
              <a:t>liên</a:t>
            </a:r>
            <a:r>
              <a:rPr lang="en-US" sz="1800" dirty="0"/>
              <a:t> </a:t>
            </a:r>
            <a:r>
              <a:rPr lang="en-US" sz="1800" dirty="0" err="1"/>
              <a:t>quan</a:t>
            </a:r>
            <a:r>
              <a:rPr lang="en-US" sz="1800" dirty="0"/>
              <a:t> </a:t>
            </a:r>
            <a:r>
              <a:rPr lang="en-US" sz="1800" dirty="0" err="1"/>
              <a:t>đến</a:t>
            </a:r>
            <a:r>
              <a:rPr lang="en-US" sz="1800" dirty="0"/>
              <a:t> </a:t>
            </a:r>
            <a:r>
              <a:rPr lang="en-US" sz="1800" dirty="0" err="1"/>
              <a:t>dự</a:t>
            </a:r>
            <a:r>
              <a:rPr lang="en-US" sz="1800" dirty="0"/>
              <a:t> </a:t>
            </a:r>
            <a:r>
              <a:rPr lang="en-US" sz="1800" dirty="0" err="1"/>
              <a:t>án</a:t>
            </a:r>
            <a:r>
              <a:rPr lang="en-US" sz="1800" dirty="0"/>
              <a:t> </a:t>
            </a:r>
            <a:r>
              <a:rPr lang="en-US" sz="1800" dirty="0" err="1"/>
              <a:t>thay</a:t>
            </a:r>
            <a:r>
              <a:rPr lang="en-US" sz="1800" dirty="0"/>
              <a:t> </a:t>
            </a:r>
            <a:r>
              <a:rPr lang="en-US" sz="1800" dirty="0" err="1"/>
              <a:t>dổi</a:t>
            </a:r>
            <a:r>
              <a:rPr lang="en-US" sz="1800" dirty="0"/>
              <a:t> </a:t>
            </a:r>
            <a:r>
              <a:rPr lang="en-US" sz="1800" dirty="0" err="1"/>
              <a:t>liên</a:t>
            </a:r>
            <a:r>
              <a:rPr lang="en-US" sz="1800" dirty="0"/>
              <a:t> </a:t>
            </a:r>
            <a:r>
              <a:rPr lang="en-US" sz="1800" dirty="0" err="1"/>
              <a:t>tục</a:t>
            </a:r>
            <a:r>
              <a:rPr lang="en-US" sz="1800" dirty="0"/>
              <a:t>, </a:t>
            </a:r>
            <a:r>
              <a:rPr lang="en-US" sz="1800" dirty="0" err="1"/>
              <a:t>chu</a:t>
            </a:r>
            <a:r>
              <a:rPr lang="en-US" sz="1800" dirty="0"/>
              <a:t> </a:t>
            </a:r>
            <a:r>
              <a:rPr lang="en-US" sz="1800" dirty="0" err="1"/>
              <a:t>trình</a:t>
            </a:r>
            <a:r>
              <a:rPr lang="en-US" sz="1800" dirty="0"/>
              <a:t> </a:t>
            </a:r>
            <a:r>
              <a:rPr lang="en-US" sz="1800" dirty="0" err="1"/>
              <a:t>quản</a:t>
            </a:r>
            <a:r>
              <a:rPr lang="en-US" sz="1800" dirty="0"/>
              <a:t> </a:t>
            </a:r>
            <a:r>
              <a:rPr lang="en-US" sz="1800" dirty="0" err="1"/>
              <a:t>lý</a:t>
            </a:r>
            <a:r>
              <a:rPr lang="en-US" sz="1800" dirty="0"/>
              <a:t> </a:t>
            </a:r>
            <a:r>
              <a:rPr lang="en-US" sz="1800" dirty="0" err="1"/>
              <a:t>rủi</a:t>
            </a:r>
            <a:r>
              <a:rPr lang="en-US" sz="1800" dirty="0"/>
              <a:t> </a:t>
            </a:r>
            <a:r>
              <a:rPr lang="en-US" sz="1800" dirty="0" err="1"/>
              <a:t>ro</a:t>
            </a:r>
            <a:r>
              <a:rPr lang="en-US" sz="1800" dirty="0"/>
              <a:t> </a:t>
            </a:r>
            <a:r>
              <a:rPr lang="en-US" sz="1800" dirty="0" err="1"/>
              <a:t>không</a:t>
            </a:r>
            <a:r>
              <a:rPr lang="en-US" sz="1800" dirty="0"/>
              <a:t> </a:t>
            </a:r>
            <a:r>
              <a:rPr lang="en-US" sz="1800" dirty="0" err="1"/>
              <a:t>đi</a:t>
            </a:r>
            <a:r>
              <a:rPr lang="en-US" sz="1800" dirty="0"/>
              <a:t> </a:t>
            </a:r>
            <a:r>
              <a:rPr lang="en-US" sz="1800" dirty="0" err="1"/>
              <a:t>theo</a:t>
            </a:r>
            <a:r>
              <a:rPr lang="en-US" sz="1800" dirty="0"/>
              <a:t> </a:t>
            </a:r>
            <a:r>
              <a:rPr lang="en-US" sz="1800" dirty="0" err="1"/>
              <a:t>hướng</a:t>
            </a:r>
            <a:r>
              <a:rPr lang="en-US" sz="1800" dirty="0"/>
              <a:t> </a:t>
            </a:r>
            <a:r>
              <a:rPr lang="en-US" sz="1800" dirty="0" err="1"/>
              <a:t>thẳng</a:t>
            </a:r>
            <a:r>
              <a:rPr lang="en-US" sz="1800" dirty="0"/>
              <a:t> </a:t>
            </a:r>
            <a:r>
              <a:rPr lang="en-US" sz="1800" dirty="0" err="1"/>
              <a:t>mà</a:t>
            </a:r>
            <a:r>
              <a:rPr lang="en-US" sz="1800" dirty="0"/>
              <a:t> </a:t>
            </a:r>
            <a:r>
              <a:rPr lang="en-US" sz="1800" dirty="0" err="1"/>
              <a:t>thường</a:t>
            </a:r>
            <a:r>
              <a:rPr lang="en-US" sz="1800" dirty="0"/>
              <a:t> </a:t>
            </a:r>
            <a:r>
              <a:rPr lang="en-US" sz="1800" dirty="0" err="1"/>
              <a:t>lặp</a:t>
            </a:r>
            <a:r>
              <a:rPr lang="en-US" sz="1800" dirty="0"/>
              <a:t> </a:t>
            </a:r>
            <a:r>
              <a:rPr lang="en-US" sz="1800" dirty="0" err="1"/>
              <a:t>đi</a:t>
            </a:r>
            <a:r>
              <a:rPr lang="en-US" sz="1800" dirty="0"/>
              <a:t> </a:t>
            </a:r>
            <a:r>
              <a:rPr lang="en-US" sz="1800" dirty="0" err="1"/>
              <a:t>lặp</a:t>
            </a:r>
            <a:r>
              <a:rPr lang="en-US" sz="1800" dirty="0"/>
              <a:t> </a:t>
            </a:r>
            <a:r>
              <a:rPr lang="en-US" sz="1800" dirty="0" err="1"/>
              <a:t>lại</a:t>
            </a:r>
            <a:r>
              <a:rPr lang="en-US" sz="1800" dirty="0"/>
              <a:t> </a:t>
            </a:r>
            <a:r>
              <a:rPr lang="en-US" sz="1800" dirty="0" err="1"/>
              <a:t>và</a:t>
            </a:r>
            <a:r>
              <a:rPr lang="en-US" sz="1800" dirty="0"/>
              <a:t> </a:t>
            </a:r>
            <a:r>
              <a:rPr lang="en-US" sz="1800" dirty="0" err="1"/>
              <a:t>điều</a:t>
            </a:r>
            <a:r>
              <a:rPr lang="en-US" sz="1800" dirty="0"/>
              <a:t> </a:t>
            </a:r>
            <a:r>
              <a:rPr lang="en-US" sz="1800" dirty="0" err="1"/>
              <a:t>chỉnh</a:t>
            </a:r>
            <a:r>
              <a:rPr lang="en-US" sz="1800" dirty="0"/>
              <a:t> </a:t>
            </a:r>
            <a:r>
              <a:rPr lang="en-US" sz="1800" dirty="0" err="1"/>
              <a:t>liên</a:t>
            </a:r>
            <a:r>
              <a:rPr lang="en-US" sz="1800" dirty="0"/>
              <a:t> </a:t>
            </a:r>
            <a:r>
              <a:rPr lang="en-US" sz="1800" dirty="0" err="1"/>
              <a:t>tục</a:t>
            </a:r>
            <a:r>
              <a:rPr lang="en-US" sz="1800" dirty="0"/>
              <a:t> </a:t>
            </a:r>
            <a:r>
              <a:rPr lang="en-US" sz="1800" dirty="0" err="1"/>
              <a:t>đẻ</a:t>
            </a:r>
            <a:r>
              <a:rPr lang="en-US" sz="1800" dirty="0"/>
              <a:t> </a:t>
            </a:r>
            <a:r>
              <a:rPr lang="en-US" sz="1800" dirty="0" err="1"/>
              <a:t>đói</a:t>
            </a:r>
            <a:r>
              <a:rPr lang="en-US" sz="1800" dirty="0"/>
              <a:t> </a:t>
            </a:r>
            <a:r>
              <a:rPr lang="en-US" sz="1800" dirty="0" err="1"/>
              <a:t>phó</a:t>
            </a:r>
            <a:r>
              <a:rPr lang="en-US" sz="1800" dirty="0"/>
              <a:t> </a:t>
            </a:r>
            <a:r>
              <a:rPr lang="en-US" sz="1800" dirty="0" err="1"/>
              <a:t>với</a:t>
            </a:r>
            <a:r>
              <a:rPr lang="en-US" sz="1800" dirty="0"/>
              <a:t> </a:t>
            </a:r>
            <a:r>
              <a:rPr lang="en-US" sz="1800" dirty="0" err="1"/>
              <a:t>rủi</a:t>
            </a:r>
            <a:r>
              <a:rPr lang="en-US" sz="1800" dirty="0"/>
              <a:t> ro.</a:t>
            </a:r>
          </a:p>
          <a:p>
            <a:endParaRPr lang="en-US" sz="1800" dirty="0"/>
          </a:p>
        </p:txBody>
      </p:sp>
    </p:spTree>
    <p:extLst>
      <p:ext uri="{BB962C8B-B14F-4D97-AF65-F5344CB8AC3E}">
        <p14:creationId xmlns:p14="http://schemas.microsoft.com/office/powerpoint/2010/main" val="1117072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19" y="516609"/>
            <a:ext cx="9404723" cy="478935"/>
          </a:xfrm>
        </p:spPr>
        <p:txBody>
          <a:bodyPr/>
          <a:lstStyle/>
          <a:p>
            <a:r>
              <a:rPr lang="en-US" sz="1800" b="1"/>
              <a:t>Đối phó rủi ro:</a:t>
            </a:r>
            <a:r>
              <a:rPr lang="en-US" sz="1800"/>
              <a:t/>
            </a:r>
            <a:br>
              <a:rPr lang="en-US" sz="1800"/>
            </a:br>
            <a:endParaRPr lang="en-US" sz="1800"/>
          </a:p>
        </p:txBody>
      </p:sp>
      <p:pic>
        <p:nvPicPr>
          <p:cNvPr id="4" name="Picture 3" descr="KSNB - Quản trị rủi ro - Hệ thống kiểm soát nội bộ coso"/>
          <p:cNvPicPr/>
          <p:nvPr/>
        </p:nvPicPr>
        <p:blipFill>
          <a:blip r:embed="rId2">
            <a:extLst>
              <a:ext uri="{28A0092B-C50C-407E-A947-70E740481C1C}">
                <a14:useLocalDpi xmlns:a14="http://schemas.microsoft.com/office/drawing/2010/main" val="0"/>
              </a:ext>
            </a:extLst>
          </a:blip>
          <a:srcRect/>
          <a:stretch>
            <a:fillRect/>
          </a:stretch>
        </p:blipFill>
        <p:spPr bwMode="auto">
          <a:xfrm>
            <a:off x="1529195" y="1747658"/>
            <a:ext cx="8813877" cy="4825671"/>
          </a:xfrm>
          <a:prstGeom prst="rect">
            <a:avLst/>
          </a:prstGeom>
          <a:noFill/>
          <a:ln>
            <a:noFill/>
          </a:ln>
        </p:spPr>
      </p:pic>
      <p:sp>
        <p:nvSpPr>
          <p:cNvPr id="5" name="Rectangle 4"/>
          <p:cNvSpPr/>
          <p:nvPr/>
        </p:nvSpPr>
        <p:spPr>
          <a:xfrm>
            <a:off x="632603" y="995544"/>
            <a:ext cx="9279147" cy="685059"/>
          </a:xfrm>
          <a:prstGeom prst="rect">
            <a:avLst/>
          </a:prstGeom>
        </p:spPr>
        <p:txBody>
          <a:bodyPr wrap="square">
            <a:spAutoFit/>
          </a:bodyPr>
          <a:lstStyle/>
          <a:p>
            <a:pPr>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Đối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rủi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bắt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đầu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bằng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việc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chọn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chiến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phương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pháp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rủi</a:t>
            </a:r>
            <a:r>
              <a:rPr lang="en-US" dirty="0">
                <a:latin typeface="Times New Roman" panose="02020603050405020304" pitchFamily="18" charset="0"/>
                <a:ea typeface="Calibri" panose="020F0502020204030204" pitchFamily="34" charset="0"/>
                <a:cs typeface="Times New Roman" panose="02020603050405020304" pitchFamily="18" charset="0"/>
              </a:rPr>
              <a:t> ro. Trong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tế</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chiến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phổ</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biến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bao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gồm</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467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atin typeface="Century Gothic (Headings)"/>
              </a:rPr>
              <a:t>Quản lý rủi ro dự án là một nghệ thuật và những nhận biết khoa học, là nhiệm vụ, và sự đối phó với rủi ro thông qua hoạt động của một dự án và những mục tiêu đòi hỏi quan trong nhất của dự </a:t>
            </a:r>
            <a:r>
              <a:rPr lang="en-US" smtClean="0">
                <a:latin typeface="Century Gothic (Headings)"/>
              </a:rPr>
              <a:t>án.</a:t>
            </a:r>
            <a:endParaRPr lang="en-US">
              <a:latin typeface="Century Gothic (Headings)"/>
            </a:endParaRPr>
          </a:p>
          <a:p>
            <a:r>
              <a:rPr lang="vi-VN">
                <a:latin typeface="Century Gothic (Headings)"/>
              </a:rPr>
              <a:t>Quản lý rủi ro thường không được chú ý trong các dự án, nhưng nó lại giúp cải thiện được sự thành công của dự án trong việc giúp chọn lựa những dự án tốt, xác định phạm vi dự án, và phát triển những ước tính có tính thực </a:t>
            </a:r>
            <a:r>
              <a:rPr lang="vi-VN" smtClean="0">
                <a:latin typeface="Century Gothic (Headings)"/>
              </a:rPr>
              <a:t>tế</a:t>
            </a:r>
            <a:r>
              <a:rPr lang="en-US" smtClean="0">
                <a:latin typeface="Century Gothic (Headings)"/>
              </a:rPr>
              <a:t>.</a:t>
            </a:r>
            <a:endParaRPr lang="vi-VN">
              <a:latin typeface="Century Gothic (Headings)"/>
            </a:endParaRPr>
          </a:p>
          <a:p>
            <a:r>
              <a:rPr lang="vi-VN">
                <a:latin typeface="Century Gothic (Headings)"/>
              </a:rPr>
              <a:t>Một nghiên cứu của Ibbs và Kwak chỉ ra việc quản lý rủi ro không khoa học như thế nào, đặc biệt là trong những dự án công nghệ thông tin</a:t>
            </a:r>
          </a:p>
          <a:p>
            <a:r>
              <a:rPr lang="vi-VN">
                <a:latin typeface="Century Gothic (Headings)"/>
              </a:rPr>
              <a:t>Nghiên cứu của KPMG cho thấy 55% các dự án đường băng sân bay không chú trọng trong việc quản lý rủi ro.</a:t>
            </a:r>
          </a:p>
          <a:p>
            <a:endParaRPr lang="en-US"/>
          </a:p>
        </p:txBody>
      </p:sp>
      <p:sp>
        <p:nvSpPr>
          <p:cNvPr id="4" name="Right Arrow 3"/>
          <p:cNvSpPr/>
          <p:nvPr/>
        </p:nvSpPr>
        <p:spPr>
          <a:xfrm>
            <a:off x="1103312" y="0"/>
            <a:ext cx="8765307" cy="13112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7.1. Tầm quan trọng của việc quản lý rủi ro dự án</a:t>
            </a:r>
          </a:p>
        </p:txBody>
      </p:sp>
    </p:spTree>
    <p:extLst>
      <p:ext uri="{BB962C8B-B14F-4D97-AF65-F5344CB8AC3E}">
        <p14:creationId xmlns:p14="http://schemas.microsoft.com/office/powerpoint/2010/main" val="2149078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282893" cy="944761"/>
          </a:xfrm>
        </p:spPr>
        <p:txBody>
          <a:bodyPr/>
          <a:lstStyle/>
          <a:p>
            <a:r>
              <a:rPr lang="en-US" b="1" dirty="0" err="1" smtClean="0"/>
              <a:t>Phân</a:t>
            </a:r>
            <a:r>
              <a:rPr lang="en-US" b="1" dirty="0" smtClean="0"/>
              <a:t> </a:t>
            </a:r>
            <a:r>
              <a:rPr lang="en-US" b="1" dirty="0" err="1"/>
              <a:t>tích</a:t>
            </a:r>
            <a:r>
              <a:rPr lang="en-US" b="1" dirty="0"/>
              <a:t> </a:t>
            </a:r>
            <a:r>
              <a:rPr lang="en-US" b="1" dirty="0" err="1"/>
              <a:t>cây</a:t>
            </a:r>
            <a:r>
              <a:rPr lang="en-US" b="1" dirty="0"/>
              <a:t> </a:t>
            </a:r>
            <a:r>
              <a:rPr lang="en-US" b="1" dirty="0" err="1"/>
              <a:t>quyết</a:t>
            </a:r>
            <a:r>
              <a:rPr lang="en-US" b="1" dirty="0"/>
              <a:t> </a:t>
            </a:r>
            <a:r>
              <a:rPr lang="en-US" b="1" dirty="0" err="1" smtClean="0"/>
              <a:t>định</a:t>
            </a:r>
            <a:r>
              <a:rPr lang="en-US" dirty="0"/>
              <a:t/>
            </a:r>
            <a:br>
              <a:rPr lang="en-US" dirty="0"/>
            </a:br>
            <a:endParaRPr lang="en-US" dirty="0"/>
          </a:p>
        </p:txBody>
      </p:sp>
      <p:sp>
        <p:nvSpPr>
          <p:cNvPr id="3" name="Content Placeholder 2"/>
          <p:cNvSpPr>
            <a:spLocks noGrp="1"/>
          </p:cNvSpPr>
          <p:nvPr>
            <p:ph idx="1"/>
          </p:nvPr>
        </p:nvSpPr>
        <p:spPr>
          <a:xfrm>
            <a:off x="646111" y="1509454"/>
            <a:ext cx="8946541" cy="4195481"/>
          </a:xfrm>
        </p:spPr>
        <p:txBody>
          <a:bodyPr/>
          <a:lstStyle/>
          <a:p>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đưa</a:t>
            </a:r>
            <a:r>
              <a:rPr lang="en-US" dirty="0"/>
              <a:t> </a:t>
            </a:r>
            <a:r>
              <a:rPr lang="en-US" dirty="0" err="1"/>
              <a:t>ra</a:t>
            </a:r>
            <a:r>
              <a:rPr lang="en-US" dirty="0"/>
              <a:t> </a:t>
            </a:r>
            <a:r>
              <a:rPr lang="en-US" dirty="0" err="1"/>
              <a:t>lựa</a:t>
            </a:r>
            <a:r>
              <a:rPr lang="en-US" dirty="0"/>
              <a:t> </a:t>
            </a:r>
            <a:r>
              <a:rPr lang="en-US" dirty="0" err="1"/>
              <a:t>chọn</a:t>
            </a:r>
            <a:r>
              <a:rPr lang="en-US" dirty="0"/>
              <a:t> </a:t>
            </a:r>
            <a:r>
              <a:rPr lang="en-US" dirty="0" err="1"/>
              <a:t>tốt</a:t>
            </a:r>
            <a:r>
              <a:rPr lang="en-US" dirty="0"/>
              <a:t> </a:t>
            </a:r>
            <a:r>
              <a:rPr lang="en-US" dirty="0" err="1"/>
              <a:t>nhất</a:t>
            </a:r>
            <a:r>
              <a:rPr lang="en-US" dirty="0"/>
              <a:t> </a:t>
            </a:r>
            <a:r>
              <a:rPr lang="en-US" dirty="0" err="1"/>
              <a:t>trong</a:t>
            </a:r>
            <a:r>
              <a:rPr lang="en-US" dirty="0"/>
              <a:t> </a:t>
            </a:r>
            <a:r>
              <a:rPr lang="en-US" dirty="0" err="1"/>
              <a:t>số</a:t>
            </a:r>
            <a:r>
              <a:rPr lang="en-US" dirty="0"/>
              <a:t> </a:t>
            </a:r>
            <a:r>
              <a:rPr lang="en-US" dirty="0" err="1"/>
              <a:t>một</a:t>
            </a:r>
            <a:r>
              <a:rPr lang="en-US" dirty="0"/>
              <a:t> </a:t>
            </a:r>
            <a:r>
              <a:rPr lang="en-US" dirty="0" err="1"/>
              <a:t>số</a:t>
            </a:r>
            <a:r>
              <a:rPr lang="en-US" dirty="0"/>
              <a:t> </a:t>
            </a:r>
            <a:r>
              <a:rPr lang="en-US" dirty="0" err="1"/>
              <a:t>phương</a:t>
            </a:r>
            <a:r>
              <a:rPr lang="en-US" dirty="0"/>
              <a:t> </a:t>
            </a:r>
            <a:r>
              <a:rPr lang="en-US" dirty="0" err="1"/>
              <a:t>án</a:t>
            </a:r>
            <a:r>
              <a:rPr lang="en-US" dirty="0"/>
              <a:t> </a:t>
            </a:r>
            <a:r>
              <a:rPr lang="en-US" dirty="0" err="1"/>
              <a:t>khác</a:t>
            </a:r>
            <a:r>
              <a:rPr lang="en-US" dirty="0"/>
              <a:t> </a:t>
            </a:r>
            <a:r>
              <a:rPr lang="en-US" dirty="0" err="1"/>
              <a:t>nhau</a:t>
            </a:r>
            <a:r>
              <a:rPr lang="en-US" dirty="0" smtClean="0"/>
              <a:t>.</a:t>
            </a:r>
          </a:p>
          <a:p>
            <a:r>
              <a:rPr lang="en-US" dirty="0" err="1"/>
              <a:t>Cây</a:t>
            </a:r>
            <a:r>
              <a:rPr lang="en-US" dirty="0"/>
              <a:t> </a:t>
            </a:r>
            <a:r>
              <a:rPr lang="en-US" dirty="0" err="1"/>
              <a:t>quyết</a:t>
            </a:r>
            <a:r>
              <a:rPr lang="en-US" dirty="0"/>
              <a:t> </a:t>
            </a:r>
            <a:r>
              <a:rPr lang="en-US" dirty="0" err="1"/>
              <a:t>định</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bằng</a:t>
            </a:r>
            <a:r>
              <a:rPr lang="en-US" dirty="0"/>
              <a:t> </a:t>
            </a:r>
            <a:r>
              <a:rPr lang="en-US" dirty="0" err="1"/>
              <a:t>cách</a:t>
            </a:r>
            <a:r>
              <a:rPr lang="en-US" dirty="0"/>
              <a:t> </a:t>
            </a:r>
            <a:r>
              <a:rPr lang="en-US" dirty="0" err="1"/>
              <a:t>tính</a:t>
            </a:r>
            <a:r>
              <a:rPr lang="en-US" dirty="0"/>
              <a:t> </a:t>
            </a:r>
            <a:r>
              <a:rPr lang="en-US" dirty="0" err="1"/>
              <a:t>toán</a:t>
            </a:r>
            <a:r>
              <a:rPr lang="en-US" dirty="0"/>
              <a:t> </a:t>
            </a:r>
            <a:r>
              <a:rPr lang="en-US" dirty="0" err="1"/>
              <a:t>giá</a:t>
            </a:r>
            <a:r>
              <a:rPr lang="en-US" dirty="0"/>
              <a:t> </a:t>
            </a:r>
            <a:r>
              <a:rPr lang="en-US" dirty="0" err="1"/>
              <a:t>trị</a:t>
            </a:r>
            <a:r>
              <a:rPr lang="en-US" dirty="0"/>
              <a:t> </a:t>
            </a:r>
            <a:r>
              <a:rPr lang="en-US" dirty="0" err="1"/>
              <a:t>bằng</a:t>
            </a:r>
            <a:r>
              <a:rPr lang="en-US" dirty="0"/>
              <a:t> </a:t>
            </a:r>
            <a:r>
              <a:rPr lang="en-US" dirty="0" err="1"/>
              <a:t>tiền</a:t>
            </a:r>
            <a:r>
              <a:rPr lang="en-US" dirty="0"/>
              <a:t> </a:t>
            </a:r>
            <a:r>
              <a:rPr lang="en-US" dirty="0" err="1"/>
              <a:t>dự</a:t>
            </a:r>
            <a:r>
              <a:rPr lang="en-US" dirty="0"/>
              <a:t> </a:t>
            </a:r>
            <a:r>
              <a:rPr lang="en-US" dirty="0" err="1"/>
              <a:t>kiến</a:t>
            </a:r>
            <a:r>
              <a:rPr lang="en-US" dirty="0"/>
              <a:t> ​​</a:t>
            </a:r>
            <a:r>
              <a:rPr lang="en-US" dirty="0" err="1"/>
              <a:t>của</a:t>
            </a:r>
            <a:r>
              <a:rPr lang="en-US" dirty="0"/>
              <a:t> </a:t>
            </a:r>
            <a:r>
              <a:rPr lang="en-US" dirty="0" err="1"/>
              <a:t>mỗi</a:t>
            </a:r>
            <a:r>
              <a:rPr lang="en-US" dirty="0"/>
              <a:t> </a:t>
            </a:r>
            <a:r>
              <a:rPr lang="en-US" dirty="0" err="1" smtClean="0"/>
              <a:t>nhánh</a:t>
            </a:r>
            <a:r>
              <a:rPr lang="en-US" dirty="0" smtClean="0"/>
              <a:t> (EMV), </a:t>
            </a:r>
            <a:r>
              <a:rPr lang="en-US" dirty="0" err="1"/>
              <a:t>cho</a:t>
            </a:r>
            <a:r>
              <a:rPr lang="en-US" dirty="0"/>
              <a:t> </a:t>
            </a:r>
            <a:r>
              <a:rPr lang="en-US" dirty="0" err="1"/>
              <a:t>phép</a:t>
            </a:r>
            <a:r>
              <a:rPr lang="en-US" dirty="0"/>
              <a:t> </a:t>
            </a:r>
            <a:r>
              <a:rPr lang="en-US" dirty="0" err="1"/>
              <a:t>chúng</a:t>
            </a:r>
            <a:r>
              <a:rPr lang="en-US" dirty="0"/>
              <a:t> ta </a:t>
            </a:r>
            <a:r>
              <a:rPr lang="en-US" dirty="0" err="1"/>
              <a:t>chọn</a:t>
            </a:r>
            <a:r>
              <a:rPr lang="en-US" dirty="0"/>
              <a:t> </a:t>
            </a:r>
            <a:r>
              <a:rPr lang="en-US" dirty="0" err="1"/>
              <a:t>được</a:t>
            </a:r>
            <a:r>
              <a:rPr lang="en-US" dirty="0"/>
              <a:t> </a:t>
            </a:r>
            <a:r>
              <a:rPr lang="en-US" dirty="0" err="1"/>
              <a:t>phương</a:t>
            </a:r>
            <a:r>
              <a:rPr lang="en-US" dirty="0"/>
              <a:t> </a:t>
            </a:r>
            <a:r>
              <a:rPr lang="en-US" dirty="0" err="1"/>
              <a:t>án</a:t>
            </a:r>
            <a:r>
              <a:rPr lang="en-US" dirty="0"/>
              <a:t> </a:t>
            </a:r>
            <a:r>
              <a:rPr lang="en-US" dirty="0" err="1"/>
              <a:t>tối</a:t>
            </a:r>
            <a:r>
              <a:rPr lang="en-US" dirty="0"/>
              <a:t> </a:t>
            </a:r>
            <a:r>
              <a:rPr lang="en-US" dirty="0" err="1" smtClean="0"/>
              <a:t>ưu</a:t>
            </a:r>
            <a:endParaRPr lang="en-US" dirty="0" smtClean="0"/>
          </a:p>
          <a:p>
            <a:r>
              <a:rPr lang="en-US" b="1" dirty="0" smtClean="0"/>
              <a:t>- </a:t>
            </a:r>
            <a:r>
              <a:rPr lang="en-US" b="1" dirty="0" err="1" smtClean="0"/>
              <a:t>Được</a:t>
            </a:r>
            <a:r>
              <a:rPr lang="en-US" b="1" dirty="0" smtClean="0"/>
              <a:t> </a:t>
            </a:r>
            <a:r>
              <a:rPr lang="en-US" b="1" dirty="0" err="1"/>
              <a:t>áp</a:t>
            </a:r>
            <a:r>
              <a:rPr lang="en-US" b="1" dirty="0"/>
              <a:t> </a:t>
            </a:r>
            <a:r>
              <a:rPr lang="en-US" b="1" dirty="0" err="1"/>
              <a:t>dụng</a:t>
            </a:r>
            <a:r>
              <a:rPr lang="en-US" b="1" dirty="0"/>
              <a:t> </a:t>
            </a:r>
            <a:r>
              <a:rPr lang="en-US" b="1" dirty="0" err="1"/>
              <a:t>theo</a:t>
            </a:r>
            <a:r>
              <a:rPr lang="en-US" b="1" dirty="0"/>
              <a:t> </a:t>
            </a:r>
            <a:r>
              <a:rPr lang="en-US" b="1" dirty="0" err="1"/>
              <a:t>công</a:t>
            </a:r>
            <a:r>
              <a:rPr lang="en-US" b="1" dirty="0"/>
              <a:t> </a:t>
            </a:r>
            <a:r>
              <a:rPr lang="en-US" b="1" dirty="0" err="1"/>
              <a:t>thức</a:t>
            </a:r>
            <a:r>
              <a:rPr lang="en-US" b="1" dirty="0"/>
              <a:t>: EMV = P x I</a:t>
            </a:r>
            <a:endParaRPr lang="en-US" dirty="0"/>
          </a:p>
          <a:p>
            <a:pPr marL="0" indent="0">
              <a:buNone/>
            </a:pPr>
            <a:r>
              <a:rPr lang="en-US" dirty="0"/>
              <a:t>Trong </a:t>
            </a:r>
            <a:r>
              <a:rPr lang="en-US" dirty="0" err="1"/>
              <a:t>đó</a:t>
            </a:r>
            <a:r>
              <a:rPr lang="en-US" dirty="0"/>
              <a:t>:</a:t>
            </a:r>
          </a:p>
          <a:p>
            <a:pPr marL="0" indent="0">
              <a:buNone/>
            </a:pPr>
            <a:r>
              <a:rPr lang="en-US" dirty="0"/>
              <a:t>+ </a:t>
            </a:r>
            <a:r>
              <a:rPr lang="en-US" dirty="0" smtClean="0"/>
              <a:t>EMV- </a:t>
            </a:r>
            <a:r>
              <a:rPr lang="en-US" dirty="0" err="1"/>
              <a:t>Giá</a:t>
            </a:r>
            <a:r>
              <a:rPr lang="en-US" dirty="0"/>
              <a:t> </a:t>
            </a:r>
            <a:r>
              <a:rPr lang="en-US" dirty="0" err="1"/>
              <a:t>trị</a:t>
            </a:r>
            <a:r>
              <a:rPr lang="en-US" dirty="0"/>
              <a:t> </a:t>
            </a:r>
            <a:r>
              <a:rPr lang="en-US" dirty="0" err="1"/>
              <a:t>tiền</a:t>
            </a:r>
            <a:r>
              <a:rPr lang="en-US" dirty="0"/>
              <a:t> </a:t>
            </a:r>
            <a:r>
              <a:rPr lang="en-US" dirty="0" err="1"/>
              <a:t>mong</a:t>
            </a:r>
            <a:r>
              <a:rPr lang="en-US" dirty="0"/>
              <a:t> </a:t>
            </a:r>
            <a:r>
              <a:rPr lang="en-US" dirty="0" err="1"/>
              <a:t>đợi</a:t>
            </a:r>
            <a:endParaRPr lang="en-US" dirty="0"/>
          </a:p>
          <a:p>
            <a:pPr marL="0" indent="0">
              <a:buNone/>
            </a:pPr>
            <a:r>
              <a:rPr lang="en-US" dirty="0"/>
              <a:t>+ P: </a:t>
            </a:r>
            <a:r>
              <a:rPr lang="en-US" dirty="0" smtClean="0"/>
              <a:t>- </a:t>
            </a:r>
            <a:r>
              <a:rPr lang="en-US" dirty="0" err="1"/>
              <a:t>khả</a:t>
            </a:r>
            <a:r>
              <a:rPr lang="en-US" dirty="0"/>
              <a:t> </a:t>
            </a:r>
            <a:r>
              <a:rPr lang="en-US" dirty="0" err="1"/>
              <a:t>năng</a:t>
            </a:r>
            <a:r>
              <a:rPr lang="en-US" dirty="0"/>
              <a:t> </a:t>
            </a:r>
            <a:r>
              <a:rPr lang="en-US" dirty="0" err="1"/>
              <a:t>xảy</a:t>
            </a:r>
            <a:r>
              <a:rPr lang="en-US" dirty="0"/>
              <a:t> </a:t>
            </a:r>
            <a:r>
              <a:rPr lang="en-US" dirty="0" err="1"/>
              <a:t>ra</a:t>
            </a:r>
            <a:endParaRPr lang="en-US" dirty="0"/>
          </a:p>
          <a:p>
            <a:pPr marL="0" indent="0">
              <a:buNone/>
            </a:pPr>
            <a:r>
              <a:rPr lang="en-US" dirty="0"/>
              <a:t>+ I: </a:t>
            </a:r>
            <a:r>
              <a:rPr lang="en-US" dirty="0" smtClean="0"/>
              <a:t>- </a:t>
            </a:r>
            <a:r>
              <a:rPr lang="en-US" dirty="0" err="1"/>
              <a:t>tác</a:t>
            </a:r>
            <a:r>
              <a:rPr lang="en-US" dirty="0"/>
              <a:t> </a:t>
            </a:r>
            <a:r>
              <a:rPr lang="en-US" dirty="0" err="1"/>
              <a:t>động</a:t>
            </a:r>
            <a:endParaRPr lang="en-US" dirty="0"/>
          </a:p>
          <a:p>
            <a:endParaRPr lang="en-US" dirty="0"/>
          </a:p>
        </p:txBody>
      </p:sp>
    </p:spTree>
    <p:extLst>
      <p:ext uri="{BB962C8B-B14F-4D97-AF65-F5344CB8AC3E}">
        <p14:creationId xmlns:p14="http://schemas.microsoft.com/office/powerpoint/2010/main" val="1004937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95368" cy="780859"/>
          </a:xfrm>
        </p:spPr>
        <p:txBody>
          <a:bodyPr/>
          <a:lstStyle/>
          <a:p>
            <a:r>
              <a:rPr lang="en-US" b="1" dirty="0" err="1"/>
              <a:t>Phân</a:t>
            </a:r>
            <a:r>
              <a:rPr lang="en-US" b="1" dirty="0"/>
              <a:t> </a:t>
            </a:r>
            <a:r>
              <a:rPr lang="en-US" b="1" dirty="0" err="1"/>
              <a:t>tích</a:t>
            </a:r>
            <a:r>
              <a:rPr lang="en-US" b="1" dirty="0"/>
              <a:t> </a:t>
            </a:r>
            <a:r>
              <a:rPr lang="en-US" b="1" dirty="0" err="1"/>
              <a:t>cây</a:t>
            </a:r>
            <a:r>
              <a:rPr lang="en-US" b="1" dirty="0"/>
              <a:t> </a:t>
            </a:r>
            <a:r>
              <a:rPr lang="en-US" b="1" dirty="0" err="1"/>
              <a:t>quyết</a:t>
            </a:r>
            <a:r>
              <a:rPr lang="en-US" b="1" dirty="0"/>
              <a:t> </a:t>
            </a:r>
            <a:r>
              <a:rPr lang="en-US" b="1" dirty="0" err="1"/>
              <a:t>định</a:t>
            </a:r>
            <a:r>
              <a:rPr lang="en-US" dirty="0"/>
              <a:t/>
            </a:r>
            <a:br>
              <a:rPr lang="en-US" dirty="0"/>
            </a:br>
            <a:endParaRPr lang="en-US" dirty="0"/>
          </a:p>
        </p:txBody>
      </p:sp>
      <p:sp>
        <p:nvSpPr>
          <p:cNvPr id="3" name="Content Placeholder 2"/>
          <p:cNvSpPr>
            <a:spLocks noGrp="1"/>
          </p:cNvSpPr>
          <p:nvPr>
            <p:ph sz="half" idx="1"/>
          </p:nvPr>
        </p:nvSpPr>
        <p:spPr>
          <a:xfrm>
            <a:off x="482210" y="1523550"/>
            <a:ext cx="5483015" cy="4756480"/>
          </a:xfrm>
        </p:spPr>
        <p:txBody>
          <a:bodyPr>
            <a:normAutofit/>
          </a:bodyPr>
          <a:lstStyle/>
          <a:p>
            <a:r>
              <a:rPr lang="en-US" b="1" dirty="0" err="1" smtClean="0"/>
              <a:t>Ví</a:t>
            </a:r>
            <a:r>
              <a:rPr lang="en-US" b="1" dirty="0" smtClean="0"/>
              <a:t> </a:t>
            </a:r>
            <a:r>
              <a:rPr lang="en-US" b="1" dirty="0" err="1"/>
              <a:t>dụ</a:t>
            </a:r>
            <a:r>
              <a:rPr lang="en-US" dirty="0"/>
              <a:t> </a:t>
            </a:r>
            <a:r>
              <a:rPr lang="en-US" dirty="0" err="1"/>
              <a:t>chúng</a:t>
            </a:r>
            <a:r>
              <a:rPr lang="en-US" dirty="0"/>
              <a:t> ta </a:t>
            </a:r>
            <a:r>
              <a:rPr lang="en-US" dirty="0" err="1"/>
              <a:t>phân</a:t>
            </a:r>
            <a:r>
              <a:rPr lang="en-US" dirty="0"/>
              <a:t> </a:t>
            </a:r>
            <a:r>
              <a:rPr lang="en-US" dirty="0" err="1"/>
              <a:t>vân</a:t>
            </a:r>
            <a:r>
              <a:rPr lang="en-US" dirty="0"/>
              <a:t> </a:t>
            </a:r>
            <a:r>
              <a:rPr lang="en-US" dirty="0" err="1"/>
              <a:t>nên</a:t>
            </a:r>
            <a:r>
              <a:rPr lang="en-US" dirty="0"/>
              <a:t> </a:t>
            </a:r>
            <a:r>
              <a:rPr lang="en-US" dirty="0" err="1"/>
              <a:t>chọn</a:t>
            </a:r>
            <a:r>
              <a:rPr lang="en-US" dirty="0"/>
              <a:t> Host </a:t>
            </a:r>
            <a:r>
              <a:rPr lang="en-US" dirty="0" err="1"/>
              <a:t>nào</a:t>
            </a:r>
            <a:r>
              <a:rPr lang="en-US" dirty="0"/>
              <a:t> </a:t>
            </a:r>
            <a:r>
              <a:rPr lang="en-US" dirty="0" err="1"/>
              <a:t>để</a:t>
            </a:r>
            <a:r>
              <a:rPr lang="en-US" dirty="0"/>
              <a:t> </a:t>
            </a:r>
            <a:r>
              <a:rPr lang="en-US" dirty="0" err="1"/>
              <a:t>lưu</a:t>
            </a:r>
            <a:r>
              <a:rPr lang="en-US" dirty="0"/>
              <a:t> </a:t>
            </a:r>
            <a:r>
              <a:rPr lang="en-US" dirty="0" err="1"/>
              <a:t>trữ</a:t>
            </a:r>
            <a:r>
              <a:rPr lang="en-US" dirty="0"/>
              <a:t> website, </a:t>
            </a:r>
            <a:r>
              <a:rPr lang="en-US" dirty="0" err="1"/>
              <a:t>có</a:t>
            </a:r>
            <a:r>
              <a:rPr lang="en-US" dirty="0"/>
              <a:t> </a:t>
            </a:r>
            <a:r>
              <a:rPr lang="en-US" dirty="0" err="1"/>
              <a:t>thể</a:t>
            </a:r>
            <a:r>
              <a:rPr lang="en-US" dirty="0"/>
              <a:t> </a:t>
            </a:r>
            <a:r>
              <a:rPr lang="en-US" dirty="0" err="1"/>
              <a:t>có</a:t>
            </a:r>
            <a:r>
              <a:rPr lang="en-US" dirty="0"/>
              <a:t> 2 </a:t>
            </a:r>
            <a:r>
              <a:rPr lang="en-US" dirty="0" err="1"/>
              <a:t>lựa</a:t>
            </a:r>
            <a:r>
              <a:rPr lang="en-US" dirty="0"/>
              <a:t> </a:t>
            </a:r>
            <a:r>
              <a:rPr lang="en-US" dirty="0" err="1"/>
              <a:t>chọn</a:t>
            </a:r>
            <a:r>
              <a:rPr lang="en-US" dirty="0"/>
              <a:t> </a:t>
            </a:r>
            <a:r>
              <a:rPr lang="en-US" dirty="0" err="1"/>
              <a:t>là</a:t>
            </a:r>
            <a:r>
              <a:rPr lang="en-US" dirty="0"/>
              <a:t> host A </a:t>
            </a:r>
            <a:r>
              <a:rPr lang="en-US" dirty="0" err="1"/>
              <a:t>hoặc</a:t>
            </a:r>
            <a:r>
              <a:rPr lang="en-US" dirty="0"/>
              <a:t> B. </a:t>
            </a:r>
            <a:r>
              <a:rPr lang="en-US" dirty="0" err="1"/>
              <a:t>Dựa</a:t>
            </a:r>
            <a:r>
              <a:rPr lang="en-US" dirty="0"/>
              <a:t> </a:t>
            </a:r>
            <a:r>
              <a:rPr lang="en-US" dirty="0" err="1" smtClean="0"/>
              <a:t>vào</a:t>
            </a:r>
            <a:r>
              <a:rPr lang="en-US" dirty="0" smtClean="0"/>
              <a:t> </a:t>
            </a:r>
            <a:r>
              <a:rPr lang="en-US" dirty="0" err="1" smtClean="0"/>
              <a:t>hnh</a:t>
            </a:r>
            <a:r>
              <a:rPr lang="en-US" dirty="0" smtClean="0"/>
              <a:t> ben, </a:t>
            </a:r>
            <a:r>
              <a:rPr lang="en-US" dirty="0" err="1"/>
              <a:t>chúng</a:t>
            </a:r>
            <a:r>
              <a:rPr lang="en-US" dirty="0"/>
              <a:t> ta </a:t>
            </a:r>
            <a:r>
              <a:rPr lang="en-US" dirty="0" err="1"/>
              <a:t>phải</a:t>
            </a:r>
            <a:r>
              <a:rPr lang="en-US" dirty="0"/>
              <a:t> </a:t>
            </a:r>
            <a:r>
              <a:rPr lang="en-US" dirty="0" err="1"/>
              <a:t>quyết</a:t>
            </a:r>
            <a:r>
              <a:rPr lang="en-US" dirty="0"/>
              <a:t> </a:t>
            </a:r>
            <a:r>
              <a:rPr lang="en-US" dirty="0" err="1"/>
              <a:t>định</a:t>
            </a:r>
            <a:r>
              <a:rPr lang="en-US" dirty="0"/>
              <a:t> </a:t>
            </a:r>
            <a:r>
              <a:rPr lang="en-US" dirty="0" err="1"/>
              <a:t>xem</a:t>
            </a:r>
            <a:r>
              <a:rPr lang="en-US" dirty="0"/>
              <a:t> </a:t>
            </a:r>
            <a:r>
              <a:rPr lang="en-US" dirty="0" err="1"/>
              <a:t>sẽ</a:t>
            </a:r>
            <a:r>
              <a:rPr lang="en-US" dirty="0"/>
              <a:t> </a:t>
            </a:r>
            <a:r>
              <a:rPr lang="en-US" dirty="0" err="1"/>
              <a:t>sử</a:t>
            </a:r>
            <a:r>
              <a:rPr lang="en-US" dirty="0"/>
              <a:t> </a:t>
            </a:r>
            <a:r>
              <a:rPr lang="en-US" dirty="0" err="1"/>
              <a:t>dụng</a:t>
            </a:r>
            <a:r>
              <a:rPr lang="en-US" dirty="0"/>
              <a:t> host </a:t>
            </a:r>
            <a:r>
              <a:rPr lang="en-US" dirty="0" err="1"/>
              <a:t>nào</a:t>
            </a:r>
            <a:r>
              <a:rPr lang="en-US" dirty="0"/>
              <a:t>:</a:t>
            </a:r>
          </a:p>
          <a:p>
            <a:r>
              <a:rPr lang="en-US" dirty="0" err="1" smtClean="0"/>
              <a:t>Nếu</a:t>
            </a:r>
            <a:r>
              <a:rPr lang="en-US" dirty="0" smtClean="0"/>
              <a:t> </a:t>
            </a:r>
            <a:r>
              <a:rPr lang="en-US" dirty="0" err="1"/>
              <a:t>tỉ</a:t>
            </a:r>
            <a:r>
              <a:rPr lang="en-US" dirty="0"/>
              <a:t> </a:t>
            </a:r>
            <a:r>
              <a:rPr lang="en-US" dirty="0" err="1"/>
              <a:t>lệ</a:t>
            </a:r>
            <a:r>
              <a:rPr lang="en-US" dirty="0"/>
              <a:t> </a:t>
            </a:r>
            <a:r>
              <a:rPr lang="en-US" dirty="0" err="1"/>
              <a:t>Lỗi</a:t>
            </a:r>
            <a:r>
              <a:rPr lang="en-US" dirty="0"/>
              <a:t> </a:t>
            </a:r>
            <a:r>
              <a:rPr lang="en-US" dirty="0" err="1"/>
              <a:t>của</a:t>
            </a:r>
            <a:r>
              <a:rPr lang="en-US" dirty="0"/>
              <a:t> host A </a:t>
            </a:r>
            <a:r>
              <a:rPr lang="en-US" dirty="0" err="1"/>
              <a:t>là</a:t>
            </a:r>
            <a:r>
              <a:rPr lang="en-US" dirty="0"/>
              <a:t> 10%, </a:t>
            </a:r>
            <a:r>
              <a:rPr lang="en-US" dirty="0" err="1"/>
              <a:t>Tỉ</a:t>
            </a:r>
            <a:r>
              <a:rPr lang="en-US" dirty="0"/>
              <a:t> </a:t>
            </a:r>
            <a:r>
              <a:rPr lang="en-US" dirty="0" err="1"/>
              <a:t>lệ</a:t>
            </a:r>
            <a:r>
              <a:rPr lang="en-US" dirty="0"/>
              <a:t> </a:t>
            </a:r>
            <a:r>
              <a:rPr lang="en-US" dirty="0" err="1"/>
              <a:t>lỗi</a:t>
            </a:r>
            <a:r>
              <a:rPr lang="en-US" dirty="0"/>
              <a:t> host B </a:t>
            </a:r>
            <a:r>
              <a:rPr lang="en-US" dirty="0" err="1"/>
              <a:t>là</a:t>
            </a:r>
            <a:r>
              <a:rPr lang="en-US" dirty="0"/>
              <a:t> 30%, </a:t>
            </a:r>
            <a:r>
              <a:rPr lang="en-US" dirty="0" err="1"/>
              <a:t>Và</a:t>
            </a:r>
            <a:r>
              <a:rPr lang="en-US" dirty="0"/>
              <a:t> </a:t>
            </a:r>
            <a:r>
              <a:rPr lang="en-US" dirty="0" err="1"/>
              <a:t>Nếu</a:t>
            </a:r>
            <a:r>
              <a:rPr lang="en-US" dirty="0"/>
              <a:t> </a:t>
            </a:r>
            <a:r>
              <a:rPr lang="en-US" dirty="0" err="1"/>
              <a:t>gặp</a:t>
            </a:r>
            <a:r>
              <a:rPr lang="en-US" dirty="0"/>
              <a:t> </a:t>
            </a:r>
            <a:r>
              <a:rPr lang="en-US" dirty="0" err="1"/>
              <a:t>lỗi</a:t>
            </a:r>
            <a:r>
              <a:rPr lang="en-US" dirty="0"/>
              <a:t> </a:t>
            </a:r>
            <a:r>
              <a:rPr lang="en-US" dirty="0" err="1"/>
              <a:t>thì</a:t>
            </a:r>
            <a:r>
              <a:rPr lang="en-US" dirty="0"/>
              <a:t> </a:t>
            </a:r>
            <a:r>
              <a:rPr lang="en-US" dirty="0" err="1"/>
              <a:t>chúng</a:t>
            </a:r>
            <a:r>
              <a:rPr lang="en-US" dirty="0"/>
              <a:t> ta </a:t>
            </a:r>
            <a:r>
              <a:rPr lang="en-US" dirty="0" err="1"/>
              <a:t>sẽ</a:t>
            </a:r>
            <a:r>
              <a:rPr lang="en-US" dirty="0"/>
              <a:t> </a:t>
            </a:r>
            <a:r>
              <a:rPr lang="en-US" dirty="0" err="1"/>
              <a:t>bị</a:t>
            </a:r>
            <a:r>
              <a:rPr lang="en-US" dirty="0"/>
              <a:t> </a:t>
            </a:r>
            <a:r>
              <a:rPr lang="en-US" dirty="0" err="1"/>
              <a:t>thiệt</a:t>
            </a:r>
            <a:r>
              <a:rPr lang="en-US" dirty="0"/>
              <a:t> </a:t>
            </a:r>
            <a:r>
              <a:rPr lang="en-US" dirty="0" err="1"/>
              <a:t>hại</a:t>
            </a:r>
            <a:r>
              <a:rPr lang="en-US" dirty="0"/>
              <a:t> $500. </a:t>
            </a:r>
            <a:r>
              <a:rPr lang="en-US" dirty="0" err="1"/>
              <a:t>Sử</a:t>
            </a:r>
            <a:r>
              <a:rPr lang="en-US" dirty="0"/>
              <a:t> </a:t>
            </a:r>
            <a:r>
              <a:rPr lang="en-US" dirty="0" err="1"/>
              <a:t>dụng</a:t>
            </a:r>
            <a:r>
              <a:rPr lang="en-US" dirty="0"/>
              <a:t> EMV </a:t>
            </a:r>
            <a:r>
              <a:rPr lang="en-US" dirty="0" err="1"/>
              <a:t>để</a:t>
            </a:r>
            <a:r>
              <a:rPr lang="en-US" dirty="0"/>
              <a:t> </a:t>
            </a:r>
            <a:r>
              <a:rPr lang="en-US" dirty="0" err="1"/>
              <a:t>tính</a:t>
            </a:r>
            <a:r>
              <a:rPr lang="en-US" dirty="0"/>
              <a:t> </a:t>
            </a:r>
            <a:r>
              <a:rPr lang="en-US" dirty="0" err="1"/>
              <a:t>và</a:t>
            </a:r>
            <a:r>
              <a:rPr lang="en-US" dirty="0"/>
              <a:t> </a:t>
            </a:r>
            <a:r>
              <a:rPr lang="en-US" dirty="0" err="1"/>
              <a:t>ra</a:t>
            </a:r>
            <a:r>
              <a:rPr lang="en-US" dirty="0"/>
              <a:t> </a:t>
            </a:r>
            <a:r>
              <a:rPr lang="en-US" dirty="0" err="1"/>
              <a:t>quyết</a:t>
            </a:r>
            <a:r>
              <a:rPr lang="en-US" dirty="0"/>
              <a:t> </a:t>
            </a:r>
            <a:r>
              <a:rPr lang="en-US" dirty="0" err="1"/>
              <a:t>định</a:t>
            </a:r>
            <a:r>
              <a:rPr lang="en-US" dirty="0"/>
              <a:t>:</a:t>
            </a:r>
          </a:p>
          <a:p>
            <a:r>
              <a:rPr lang="en-US" dirty="0" err="1" smtClean="0"/>
              <a:t>Đối</a:t>
            </a:r>
            <a:r>
              <a:rPr lang="en-US" dirty="0" smtClean="0"/>
              <a:t> </a:t>
            </a:r>
            <a:r>
              <a:rPr lang="en-US" dirty="0" err="1"/>
              <a:t>với</a:t>
            </a:r>
            <a:r>
              <a:rPr lang="en-US" dirty="0"/>
              <a:t> host A </a:t>
            </a:r>
            <a:r>
              <a:rPr lang="en-US" dirty="0" err="1"/>
              <a:t>thì</a:t>
            </a:r>
            <a:r>
              <a:rPr lang="en-US" dirty="0"/>
              <a:t> </a:t>
            </a:r>
            <a:r>
              <a:rPr lang="en-US" dirty="0" err="1"/>
              <a:t>thiệt</a:t>
            </a:r>
            <a:r>
              <a:rPr lang="en-US" dirty="0"/>
              <a:t> </a:t>
            </a:r>
            <a:r>
              <a:rPr lang="en-US" dirty="0" err="1"/>
              <a:t>hại</a:t>
            </a:r>
            <a:r>
              <a:rPr lang="en-US" dirty="0"/>
              <a:t>: EMV = (10% x $500) + $300 = $50 + $300 = $350</a:t>
            </a:r>
          </a:p>
          <a:p>
            <a:r>
              <a:rPr lang="en-US" dirty="0" err="1" smtClean="0"/>
              <a:t>Đối</a:t>
            </a:r>
            <a:r>
              <a:rPr lang="en-US" dirty="0" smtClean="0"/>
              <a:t> </a:t>
            </a:r>
            <a:r>
              <a:rPr lang="en-US" dirty="0" err="1"/>
              <a:t>với</a:t>
            </a:r>
            <a:r>
              <a:rPr lang="en-US" dirty="0"/>
              <a:t> host B </a:t>
            </a:r>
            <a:r>
              <a:rPr lang="en-US" dirty="0" err="1"/>
              <a:t>thì</a:t>
            </a:r>
            <a:r>
              <a:rPr lang="en-US" dirty="0"/>
              <a:t> </a:t>
            </a:r>
            <a:r>
              <a:rPr lang="en-US" dirty="0" err="1"/>
              <a:t>thiệt</a:t>
            </a:r>
            <a:r>
              <a:rPr lang="en-US" dirty="0"/>
              <a:t> </a:t>
            </a:r>
            <a:r>
              <a:rPr lang="en-US" dirty="0" err="1"/>
              <a:t>hại</a:t>
            </a:r>
            <a:r>
              <a:rPr lang="en-US" dirty="0"/>
              <a:t>: EMV = (30% x $500) + $100 = $150 + $100 = $250</a:t>
            </a:r>
          </a:p>
          <a:p>
            <a:r>
              <a:rPr lang="en-US" b="1" i="1" dirty="0" err="1" smtClean="0"/>
              <a:t>Từ</a:t>
            </a:r>
            <a:r>
              <a:rPr lang="en-US" b="1" i="1" dirty="0" smtClean="0"/>
              <a:t> </a:t>
            </a:r>
            <a:r>
              <a:rPr lang="en-US" b="1" i="1" dirty="0" err="1"/>
              <a:t>kết</a:t>
            </a:r>
            <a:r>
              <a:rPr lang="en-US" b="1" i="1" dirty="0"/>
              <a:t> </a:t>
            </a:r>
            <a:r>
              <a:rPr lang="en-US" b="1" i="1" dirty="0" err="1"/>
              <a:t>quả</a:t>
            </a:r>
            <a:r>
              <a:rPr lang="en-US" b="1" i="1" dirty="0"/>
              <a:t> </a:t>
            </a:r>
            <a:r>
              <a:rPr lang="en-US" b="1" i="1" dirty="0" err="1"/>
              <a:t>trên</a:t>
            </a:r>
            <a:r>
              <a:rPr lang="en-US" b="1" i="1" dirty="0"/>
              <a:t> ta </a:t>
            </a:r>
            <a:r>
              <a:rPr lang="en-US" b="1" i="1" dirty="0" err="1"/>
              <a:t>thấy</a:t>
            </a:r>
            <a:r>
              <a:rPr lang="en-US" b="1" i="1" dirty="0"/>
              <a:t> </a:t>
            </a:r>
            <a:r>
              <a:rPr lang="en-US" b="1" i="1" dirty="0" err="1"/>
              <a:t>với</a:t>
            </a:r>
            <a:r>
              <a:rPr lang="en-US" b="1" i="1" dirty="0"/>
              <a:t> EMV = $250 </a:t>
            </a:r>
            <a:r>
              <a:rPr lang="en-US" b="1" i="1" dirty="0" err="1"/>
              <a:t>thì</a:t>
            </a:r>
            <a:r>
              <a:rPr lang="en-US" b="1" i="1" dirty="0"/>
              <a:t> host B </a:t>
            </a:r>
            <a:r>
              <a:rPr lang="en-US" b="1" i="1" dirty="0" err="1"/>
              <a:t>sẽ</a:t>
            </a:r>
            <a:r>
              <a:rPr lang="en-US" b="1" i="1" dirty="0"/>
              <a:t> </a:t>
            </a:r>
            <a:r>
              <a:rPr lang="en-US" b="1" i="1" dirty="0" err="1"/>
              <a:t>được</a:t>
            </a:r>
            <a:r>
              <a:rPr lang="en-US" b="1" i="1" dirty="0"/>
              <a:t> </a:t>
            </a:r>
            <a:r>
              <a:rPr lang="en-US" b="1" i="1" dirty="0" err="1"/>
              <a:t>lựa</a:t>
            </a:r>
            <a:r>
              <a:rPr lang="en-US" b="1" i="1" dirty="0"/>
              <a:t> </a:t>
            </a:r>
            <a:r>
              <a:rPr lang="en-US" b="1" i="1" dirty="0" err="1"/>
              <a:t>chọn</a:t>
            </a:r>
            <a:r>
              <a:rPr lang="en-US" b="1" i="1" dirty="0"/>
              <a:t> </a:t>
            </a:r>
            <a:r>
              <a:rPr lang="en-US" b="1" i="1" dirty="0" err="1"/>
              <a:t>sử</a:t>
            </a:r>
            <a:r>
              <a:rPr lang="en-US" b="1" i="1" dirty="0"/>
              <a:t> </a:t>
            </a:r>
            <a:r>
              <a:rPr lang="en-US" b="1" i="1" dirty="0" err="1"/>
              <a:t>dụng</a:t>
            </a:r>
            <a:r>
              <a:rPr lang="en-US" b="1" i="1" dirty="0"/>
              <a:t> </a:t>
            </a:r>
            <a:r>
              <a:rPr lang="en-US" b="1" i="1" dirty="0" err="1"/>
              <a:t>vì</a:t>
            </a:r>
            <a:r>
              <a:rPr lang="en-US" b="1" i="1" dirty="0"/>
              <a:t> </a:t>
            </a:r>
            <a:r>
              <a:rPr lang="en-US" b="1" i="1" dirty="0" err="1"/>
              <a:t>giá</a:t>
            </a:r>
            <a:r>
              <a:rPr lang="en-US" b="1" i="1" dirty="0"/>
              <a:t> </a:t>
            </a:r>
            <a:r>
              <a:rPr lang="en-US" b="1" i="1" dirty="0" err="1"/>
              <a:t>trị</a:t>
            </a:r>
            <a:r>
              <a:rPr lang="en-US" b="1" i="1" dirty="0"/>
              <a:t> EMV $250 </a:t>
            </a:r>
            <a:r>
              <a:rPr lang="en-US" b="1" i="1" dirty="0" err="1"/>
              <a:t>là</a:t>
            </a:r>
            <a:r>
              <a:rPr lang="en-US" b="1" i="1" dirty="0"/>
              <a:t> </a:t>
            </a:r>
            <a:r>
              <a:rPr lang="en-US" b="1" i="1" dirty="0" err="1"/>
              <a:t>thiệt</a:t>
            </a:r>
            <a:r>
              <a:rPr lang="en-US" b="1" i="1" dirty="0"/>
              <a:t> </a:t>
            </a:r>
            <a:r>
              <a:rPr lang="en-US" b="1" i="1" dirty="0" err="1"/>
              <a:t>hại</a:t>
            </a:r>
            <a:r>
              <a:rPr lang="en-US" b="1" i="1" dirty="0"/>
              <a:t> </a:t>
            </a:r>
            <a:r>
              <a:rPr lang="en-US" b="1" i="1" dirty="0" err="1"/>
              <a:t>thấp</a:t>
            </a:r>
            <a:r>
              <a:rPr lang="en-US" b="1" i="1" dirty="0"/>
              <a:t> </a:t>
            </a:r>
            <a:r>
              <a:rPr lang="en-US" b="1" i="1" dirty="0" err="1"/>
              <a:t>hơn</a:t>
            </a:r>
            <a:r>
              <a:rPr lang="en-US" b="1" i="1" dirty="0"/>
              <a:t> $350.</a:t>
            </a:r>
            <a:endParaRPr lang="en-US" dirty="0"/>
          </a:p>
          <a:p>
            <a:endParaRPr lang="en-US" dirty="0"/>
          </a:p>
        </p:txBody>
      </p:sp>
      <p:pic>
        <p:nvPicPr>
          <p:cNvPr id="5" name="Content Placeholder 4"/>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65225" y="1523550"/>
            <a:ext cx="6120381" cy="4471808"/>
          </a:xfrm>
          <a:prstGeom prst="rect">
            <a:avLst/>
          </a:prstGeom>
          <a:noFill/>
          <a:ln>
            <a:noFill/>
          </a:ln>
        </p:spPr>
      </p:pic>
    </p:spTree>
    <p:extLst>
      <p:ext uri="{BB962C8B-B14F-4D97-AF65-F5344CB8AC3E}">
        <p14:creationId xmlns:p14="http://schemas.microsoft.com/office/powerpoint/2010/main" val="3829934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694" y="1405937"/>
            <a:ext cx="8946541" cy="4787829"/>
          </a:xfrm>
        </p:spPr>
        <p:txBody>
          <a:bodyPr>
            <a:normAutofit fontScale="85000" lnSpcReduction="10000"/>
          </a:bodyPr>
          <a:lstStyle/>
          <a:p>
            <a:r>
              <a:rPr lang="vi-VN">
                <a:latin typeface="Century Gothic (Headings)"/>
              </a:rPr>
              <a:t>Một từ điển đã định nghĩa về rủi ro là “sự mất mát hoặc tổn thương có thể xảy ra”</a:t>
            </a:r>
          </a:p>
          <a:p>
            <a:r>
              <a:rPr lang="vi-VN">
                <a:latin typeface="Century Gothic (Headings)"/>
              </a:rPr>
              <a:t>Rủi ro dự án liên quan tới sự thấu hiểu những vấn đề tiềm tàng ở phía trước có thể xuất hịện trong dự án mà chúng sẽ cản trở sự thành công của dự án ra sao Mục đích của việc quản lý rủi ro dự án là giảm tối thiểu khả năng rủi ro trong khi đó tăng tối đa những cơ hội tiềm năng. Những tiến trình chính bao gồm:</a:t>
            </a:r>
          </a:p>
          <a:p>
            <a:r>
              <a:rPr lang="vi-VN">
                <a:latin typeface="Century Gothic (Headings)"/>
              </a:rPr>
              <a:t>Lập Kế họach quản lý rủi ro: quyết định tiếp cận và họach định những công việc quản lý rủi ro cho dự án như thế nào</a:t>
            </a:r>
          </a:p>
          <a:p>
            <a:r>
              <a:rPr lang="vi-VN">
                <a:latin typeface="Century Gothic (Headings)"/>
              </a:rPr>
              <a:t>Nhận biết rủi ro: xác định yếu tố rủi ro nào ảnh hưởng tới một dự án và tài liệu về những đặc điểm của chúng</a:t>
            </a:r>
          </a:p>
          <a:p>
            <a:r>
              <a:rPr lang="vi-VN">
                <a:latin typeface="Century Gothic (Headings)"/>
              </a:rPr>
              <a:t>Phân tích tính chất rủi ro: đặc điểm, phận tích rủi ro ưu tiên xem xét những ảnh hưởng của chúng tới mục tiêu của dự án</a:t>
            </a:r>
          </a:p>
          <a:p>
            <a:r>
              <a:rPr lang="vi-VN">
                <a:latin typeface="Century Gothic (Headings)"/>
              </a:rPr>
              <a:t>Phân tích mức độ rủi ro: xem xét khả năng có thể xảy ra và hậu quả của những rủi ro</a:t>
            </a:r>
          </a:p>
          <a:p>
            <a:r>
              <a:rPr lang="vi-VN">
                <a:latin typeface="Century Gothic (Headings)"/>
              </a:rPr>
              <a:t>K ế hoạch đối phó rủi ro: thực hiện những bước đề cao những cơ hội và cắt giảm bớt những mối đe doạ đáp ứng những mục tiêu của dự án.</a:t>
            </a:r>
          </a:p>
          <a:p>
            <a:r>
              <a:rPr lang="vi-VN">
                <a:latin typeface="Century Gothic (Headings)"/>
              </a:rPr>
              <a:t>Giám sát và kiểm soát rủi ro: giám sát rủi ro đã phát hiện, nhận biết rủi ro mới, cắt giảm rủi ro, và đánh giá hiệu quả của việc cắt giảm rủi ro.</a:t>
            </a:r>
          </a:p>
          <a:p>
            <a:endParaRPr lang="en-US"/>
          </a:p>
        </p:txBody>
      </p:sp>
      <p:sp>
        <p:nvSpPr>
          <p:cNvPr id="4" name="Right Arrow 3"/>
          <p:cNvSpPr/>
          <p:nvPr/>
        </p:nvSpPr>
        <p:spPr>
          <a:xfrm>
            <a:off x="1103312" y="0"/>
            <a:ext cx="8765307" cy="13112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7.2. Thế nào là rủi </a:t>
            </a:r>
            <a:r>
              <a:rPr lang="en-US" smtClean="0">
                <a:solidFill>
                  <a:schemeClr val="bg1"/>
                </a:solidFill>
              </a:rPr>
              <a:t>ro?</a:t>
            </a:r>
            <a:endParaRPr lang="en-US">
              <a:solidFill>
                <a:schemeClr val="bg1"/>
              </a:solidFill>
            </a:endParaRPr>
          </a:p>
        </p:txBody>
      </p:sp>
    </p:spTree>
    <p:extLst>
      <p:ext uri="{BB962C8B-B14F-4D97-AF65-F5344CB8AC3E}">
        <p14:creationId xmlns:p14="http://schemas.microsoft.com/office/powerpoint/2010/main" val="2957824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mtClean="0"/>
              <a:t> Là quá </a:t>
            </a:r>
            <a:r>
              <a:rPr lang="en-US"/>
              <a:t>trình xác định, đánh giá, lập kế hoạch phản ứng và phản ứng với các sự kiện/điều kiện, cả tích cực và tiêu cực, có thể xảy ra trong suốt quá trình của một dự án.</a:t>
            </a:r>
          </a:p>
          <a:p>
            <a:r>
              <a:rPr lang="en-US"/>
              <a:t> </a:t>
            </a:r>
            <a:r>
              <a:rPr lang="en-US" smtClean="0"/>
              <a:t>Mục tiêu : </a:t>
            </a:r>
            <a:r>
              <a:rPr lang="en-US"/>
              <a:t>nhằm gia tăng khả năng và/hoặc tác động của rủi ro tích cực (cơ hội) và giảm khả năng và/hoặc tác động của rủi ro tiêu cực (mối đe dọa), để tối ưu hóa cơ hội thành công của dự án</a:t>
            </a:r>
            <a:r>
              <a:rPr lang="en-US" smtClean="0"/>
              <a:t>.</a:t>
            </a:r>
            <a:endParaRPr lang="en-US"/>
          </a:p>
          <a:p>
            <a:pPr marL="0" indent="0">
              <a:buNone/>
            </a:pPr>
            <a:r>
              <a:rPr lang="en-US" smtClean="0">
                <a:sym typeface="Wingdings" panose="05000000000000000000" pitchFamily="2" charset="2"/>
              </a:rPr>
              <a:t>	</a:t>
            </a:r>
            <a:r>
              <a:rPr lang="en-US" sz="3200" smtClean="0">
                <a:solidFill>
                  <a:schemeClr val="tx1">
                    <a:lumMod val="95000"/>
                  </a:schemeClr>
                </a:solidFill>
                <a:sym typeface="Wingdings" panose="05000000000000000000" pitchFamily="2" charset="2"/>
              </a:rPr>
              <a:t></a:t>
            </a:r>
            <a:r>
              <a:rPr lang="en-US" smtClean="0"/>
              <a:t> </a:t>
            </a:r>
            <a:r>
              <a:rPr lang="en-US"/>
              <a:t>Rủi ro cần được xác định và quản lý ngay từ khi bắt đầu dự án và được cập nhật thường xuyên trong khi dự án đang được tiến hành. </a:t>
            </a:r>
          </a:p>
          <a:p>
            <a:endParaRPr lang="en-US"/>
          </a:p>
        </p:txBody>
      </p:sp>
      <p:sp>
        <p:nvSpPr>
          <p:cNvPr id="4" name="Right Arrow 3"/>
          <p:cNvSpPr/>
          <p:nvPr/>
        </p:nvSpPr>
        <p:spPr>
          <a:xfrm>
            <a:off x="1103312" y="0"/>
            <a:ext cx="8765307" cy="13112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7.3 Quản lý rủi ro dự án là gì ?</a:t>
            </a:r>
            <a:endParaRPr lang="en-US">
              <a:solidFill>
                <a:schemeClr val="bg1"/>
              </a:solidFill>
            </a:endParaRPr>
          </a:p>
        </p:txBody>
      </p:sp>
    </p:spTree>
    <p:extLst>
      <p:ext uri="{BB962C8B-B14F-4D97-AF65-F5344CB8AC3E}">
        <p14:creationId xmlns:p14="http://schemas.microsoft.com/office/powerpoint/2010/main" val="4066263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5811" y="1741030"/>
            <a:ext cx="9909564" cy="4089090"/>
          </a:xfrm>
        </p:spPr>
        <p:txBody>
          <a:bodyPr>
            <a:normAutofit fontScale="92500" lnSpcReduction="20000"/>
          </a:bodyPr>
          <a:lstStyle/>
          <a:p>
            <a:pPr marL="0" indent="0">
              <a:buNone/>
            </a:pPr>
            <a:r>
              <a:rPr lang="en-US" b="1"/>
              <a:t>1. Tạo một danh </a:t>
            </a:r>
            <a:r>
              <a:rPr lang="en-US" b="1" smtClean="0"/>
              <a:t>sách</a:t>
            </a:r>
          </a:p>
          <a:p>
            <a:pPr marL="0" indent="0">
              <a:buNone/>
            </a:pPr>
            <a:r>
              <a:rPr lang="en-US" smtClean="0"/>
              <a:t>Xác định những vấn đề ( bao gồm bất kỳ điều gì )có thể làm gián đoạn trong quá trình xây dựng dự án.</a:t>
            </a:r>
          </a:p>
          <a:p>
            <a:pPr lvl="1">
              <a:buFont typeface="Wingdings" panose="05000000000000000000" pitchFamily="2" charset="2"/>
              <a:buChar char="§"/>
            </a:pPr>
            <a:r>
              <a:rPr lang="en-US" smtClean="0"/>
              <a:t>Những rủi ro có thể bao gồm : + Mốc thời gian không chặt chẽ</a:t>
            </a:r>
          </a:p>
          <a:p>
            <a:pPr marL="0" indent="0">
              <a:buNone/>
            </a:pPr>
            <a:r>
              <a:rPr lang="en-US"/>
              <a:t>	</a:t>
            </a:r>
            <a:r>
              <a:rPr lang="en-US" smtClean="0"/>
              <a:t>							  + Không xác định được phạm vi dự án</a:t>
            </a:r>
          </a:p>
          <a:p>
            <a:pPr marL="0" indent="0">
              <a:buNone/>
            </a:pPr>
            <a:r>
              <a:rPr lang="en-US"/>
              <a:t>	</a:t>
            </a:r>
            <a:r>
              <a:rPr lang="en-US" smtClean="0"/>
              <a:t>							  + Nguồn lực không đủ</a:t>
            </a:r>
          </a:p>
          <a:p>
            <a:pPr marL="0" indent="0">
              <a:buNone/>
            </a:pPr>
            <a:r>
              <a:rPr lang="en-US"/>
              <a:t>	</a:t>
            </a:r>
            <a:r>
              <a:rPr lang="en-US" smtClean="0"/>
              <a:t>							  + Tài liệu yêu cầu bị thay đổi liên tục</a:t>
            </a:r>
          </a:p>
          <a:p>
            <a:pPr marL="0" indent="0">
              <a:buNone/>
            </a:pPr>
            <a:r>
              <a:rPr lang="en-US"/>
              <a:t>	</a:t>
            </a:r>
            <a:r>
              <a:rPr lang="en-US" smtClean="0"/>
              <a:t>							  + Thảm họa thiên nhiên + con người + hạ tầng thiết bị </a:t>
            </a:r>
          </a:p>
          <a:p>
            <a:pPr marL="0" indent="0">
              <a:buNone/>
            </a:pPr>
            <a:r>
              <a:rPr lang="en-US"/>
              <a:t>	</a:t>
            </a:r>
            <a:r>
              <a:rPr lang="en-US" smtClean="0"/>
              <a:t>							</a:t>
            </a:r>
            <a:endParaRPr lang="en-US"/>
          </a:p>
          <a:p>
            <a:pPr marL="0" indent="0">
              <a:buNone/>
            </a:pPr>
            <a:r>
              <a:rPr lang="en-US" smtClean="0"/>
              <a:t>		Việc </a:t>
            </a:r>
            <a:r>
              <a:rPr lang="en-US"/>
              <a:t>ghi lại những rủi ro đã được xác định một cách chi tiết và thông báo rõ ràng cho các bên liên quan sẽ là rất tốt cho dự án .</a:t>
            </a:r>
          </a:p>
        </p:txBody>
      </p:sp>
      <p:sp>
        <p:nvSpPr>
          <p:cNvPr id="4" name="Right Arrow 3"/>
          <p:cNvSpPr/>
          <p:nvPr/>
        </p:nvSpPr>
        <p:spPr>
          <a:xfrm>
            <a:off x="1103312" y="0"/>
            <a:ext cx="8765307" cy="131121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7.4. Những quá trình chính của quản lý rủi ro</a:t>
            </a:r>
          </a:p>
        </p:txBody>
      </p:sp>
      <p:sp>
        <p:nvSpPr>
          <p:cNvPr id="2" name="Right Arrow 1"/>
          <p:cNvSpPr/>
          <p:nvPr/>
        </p:nvSpPr>
        <p:spPr>
          <a:xfrm>
            <a:off x="1438162" y="5061397"/>
            <a:ext cx="412124" cy="33485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55087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4447" y="1600176"/>
            <a:ext cx="9909564" cy="4089090"/>
          </a:xfrm>
        </p:spPr>
        <p:txBody>
          <a:bodyPr>
            <a:normAutofit/>
          </a:bodyPr>
          <a:lstStyle/>
          <a:p>
            <a:pPr marL="0" indent="0">
              <a:buNone/>
            </a:pPr>
            <a:r>
              <a:rPr lang="en-US" b="1"/>
              <a:t>2. Lập kế hoạch thực </a:t>
            </a:r>
            <a:r>
              <a:rPr lang="en-US" b="1" smtClean="0"/>
              <a:t>hiện</a:t>
            </a:r>
          </a:p>
          <a:p>
            <a:pPr marL="0" indent="0">
              <a:buNone/>
            </a:pPr>
            <a:r>
              <a:rPr lang="en-US" smtClean="0"/>
              <a:t>Tiến hành vạch ra các quy trình để quản lý rủi ro.</a:t>
            </a:r>
            <a:r>
              <a:rPr lang="en-US"/>
              <a:t> Rủi ro tiềm tàng có thể được xếp hạng theo mức độ quan trọng của chúng đối </a:t>
            </a:r>
            <a:r>
              <a:rPr lang="en-US" smtClean="0"/>
              <a:t>với dự án.</a:t>
            </a:r>
          </a:p>
          <a:p>
            <a:pPr marL="0" indent="0">
              <a:buNone/>
            </a:pPr>
            <a:r>
              <a:rPr lang="en-US"/>
              <a:t>	</a:t>
            </a:r>
            <a:r>
              <a:rPr lang="en-US" smtClean="0"/>
              <a:t>							</a:t>
            </a:r>
            <a:endParaRPr lang="en-US"/>
          </a:p>
          <a:p>
            <a:pPr marL="0" indent="0">
              <a:buNone/>
            </a:pPr>
            <a:r>
              <a:rPr lang="en-US" smtClean="0"/>
              <a:t>		Cho phép nhanh </a:t>
            </a:r>
            <a:r>
              <a:rPr lang="en-US"/>
              <a:t>chóng đưa ra các báo cáo và giảm thiểu các mối đe dọa </a:t>
            </a:r>
            <a:r>
              <a:rPr lang="en-US" smtClean="0"/>
              <a:t>gây </a:t>
            </a:r>
            <a:r>
              <a:rPr lang="en-US"/>
              <a:t>mất ổn định cho việc triển khai </a:t>
            </a:r>
            <a:r>
              <a:rPr lang="en-US" smtClean="0"/>
              <a:t>dự án</a:t>
            </a:r>
            <a:endParaRPr lang="en-US"/>
          </a:p>
        </p:txBody>
      </p:sp>
      <p:sp>
        <p:nvSpPr>
          <p:cNvPr id="2" name="Right Arrow 1"/>
          <p:cNvSpPr/>
          <p:nvPr/>
        </p:nvSpPr>
        <p:spPr>
          <a:xfrm>
            <a:off x="1463920" y="3168202"/>
            <a:ext cx="412124" cy="33485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2811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2932" y="1560726"/>
            <a:ext cx="9909564" cy="4089090"/>
          </a:xfrm>
        </p:spPr>
        <p:txBody>
          <a:bodyPr>
            <a:normAutofit/>
          </a:bodyPr>
          <a:lstStyle/>
          <a:p>
            <a:pPr marL="0" indent="0">
              <a:buNone/>
            </a:pPr>
            <a:r>
              <a:rPr lang="en-US" b="1" smtClean="0"/>
              <a:t>3. Sử </a:t>
            </a:r>
            <a:r>
              <a:rPr lang="en-US" b="1"/>
              <a:t>dụng quản lý kiểm thử để xử lý rủi </a:t>
            </a:r>
            <a:r>
              <a:rPr lang="en-US" b="1" smtClean="0"/>
              <a:t>ro</a:t>
            </a:r>
          </a:p>
          <a:p>
            <a:pPr marL="0" indent="0">
              <a:buNone/>
            </a:pPr>
            <a:r>
              <a:rPr lang="en-US" smtClean="0"/>
              <a:t>	Thực </a:t>
            </a:r>
            <a:r>
              <a:rPr lang="en-US"/>
              <a:t>hiện kiểm thử là một trong những giai đoạn quan trọng nhất của bất kỳ dự án nào, kết quả từ giai đoạn này quyết định chất lượng </a:t>
            </a:r>
            <a:r>
              <a:rPr lang="en-US" smtClean="0"/>
              <a:t>sản phẩm sau dự án và </a:t>
            </a:r>
            <a:r>
              <a:rPr lang="en-US"/>
              <a:t>cho phép </a:t>
            </a:r>
            <a:r>
              <a:rPr lang="en-US" smtClean="0"/>
              <a:t>sản phẩm có </a:t>
            </a:r>
            <a:r>
              <a:rPr lang="en-US"/>
              <a:t>được </a:t>
            </a:r>
            <a:r>
              <a:rPr lang="en-US" smtClean="0"/>
              <a:t>tiếp tục phát triển hay không.</a:t>
            </a:r>
          </a:p>
          <a:p>
            <a:pPr marL="0" indent="0">
              <a:buNone/>
            </a:pPr>
            <a:r>
              <a:rPr lang="en-US" smtClean="0"/>
              <a:t>	Rủi ro có thể xuất hiện bất cứ lúc nào. Do đó, người kiểm thử phải có khả năng xử lý rủi ro một cách hiệu quả và kịp thời </a:t>
            </a:r>
            <a:r>
              <a:rPr lang="en-US"/>
              <a:t>để đảm bảo các giải pháp được thực hiện hiệu quả đối với các vấn đề không lường trước được, </a:t>
            </a:r>
            <a:r>
              <a:rPr lang="en-US" smtClean="0"/>
              <a:t>tránh </a:t>
            </a:r>
            <a:r>
              <a:rPr lang="en-US"/>
              <a:t>dự án bị thất bại hoặc trì hoãn việc bàn giao </a:t>
            </a:r>
            <a:r>
              <a:rPr lang="en-US" smtClean="0"/>
              <a:t>sản phẩm.</a:t>
            </a:r>
            <a:endParaRPr lang="en-US"/>
          </a:p>
          <a:p>
            <a:pPr marL="0" indent="0">
              <a:buNone/>
            </a:pPr>
            <a:endParaRPr lang="en-US"/>
          </a:p>
        </p:txBody>
      </p:sp>
    </p:spTree>
    <p:extLst>
      <p:ext uri="{BB962C8B-B14F-4D97-AF65-F5344CB8AC3E}">
        <p14:creationId xmlns:p14="http://schemas.microsoft.com/office/powerpoint/2010/main" val="1148327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2932" y="1534968"/>
            <a:ext cx="9909564" cy="4089090"/>
          </a:xfrm>
        </p:spPr>
        <p:txBody>
          <a:bodyPr>
            <a:normAutofit/>
          </a:bodyPr>
          <a:lstStyle/>
          <a:p>
            <a:pPr marL="0" indent="0">
              <a:buNone/>
            </a:pPr>
            <a:r>
              <a:rPr lang="vi-VN" b="1"/>
              <a:t>4. Chuẩn bị cho điều không thể biết </a:t>
            </a:r>
            <a:r>
              <a:rPr lang="vi-VN" b="1" smtClean="0"/>
              <a:t>trước</a:t>
            </a:r>
            <a:endParaRPr lang="en-US" b="1" smtClean="0"/>
          </a:p>
          <a:p>
            <a:pPr marL="0" indent="0">
              <a:buNone/>
            </a:pPr>
            <a:r>
              <a:rPr lang="en-US" smtClean="0"/>
              <a:t>Thường </a:t>
            </a:r>
            <a:r>
              <a:rPr lang="en-US"/>
              <a:t>được rút gọn thành hai vấn đề – Những rủi ro chưa biết nhưng đã được dự đoán trước và Những rủi ro không lường trước được.</a:t>
            </a:r>
          </a:p>
          <a:p>
            <a:pPr>
              <a:buFont typeface="Wingdings" panose="05000000000000000000" pitchFamily="2" charset="2"/>
              <a:buChar char="§"/>
            </a:pPr>
            <a:r>
              <a:rPr lang="en-US"/>
              <a:t>Những rủi ro chưa biết đã dự đoán trước là những trường hợp mà nhóm thường nhận thức được, nhưng không biết liệu rủi ro có xuất hiện trong một dự án hoặc quy trình thử nghiệm cụ thể hay không. Sự thiếu kiến thức này có thể là do giao tiếp với khách hàng và các bên liên quan không hiệu </a:t>
            </a:r>
            <a:r>
              <a:rPr lang="en-US" smtClean="0"/>
              <a:t>quả.</a:t>
            </a:r>
          </a:p>
          <a:p>
            <a:pPr>
              <a:buFont typeface="Wingdings" panose="05000000000000000000" pitchFamily="2" charset="2"/>
              <a:buChar char="§"/>
            </a:pPr>
            <a:r>
              <a:rPr lang="en-US"/>
              <a:t>Những rủi ro không lường trước được là những rủi ro mà tổ chức không nhận thức được. Những rủi ro không lường trước được thường xảy ra khi các công nghệ mới mà nhóm chưa có kinh nghiệm được đưa vào một dự án.</a:t>
            </a:r>
          </a:p>
          <a:p>
            <a:pPr>
              <a:buFont typeface="Wingdings" panose="05000000000000000000" pitchFamily="2" charset="2"/>
              <a:buChar char="§"/>
            </a:pPr>
            <a:endParaRPr lang="en-US" smtClean="0"/>
          </a:p>
        </p:txBody>
      </p:sp>
    </p:spTree>
    <p:extLst>
      <p:ext uri="{BB962C8B-B14F-4D97-AF65-F5344CB8AC3E}">
        <p14:creationId xmlns:p14="http://schemas.microsoft.com/office/powerpoint/2010/main" val="1979159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538" y="1307158"/>
            <a:ext cx="9909564" cy="4089090"/>
          </a:xfrm>
        </p:spPr>
        <p:txBody>
          <a:bodyPr>
            <a:normAutofit/>
          </a:bodyPr>
          <a:lstStyle/>
          <a:p>
            <a:pPr marL="0" indent="0">
              <a:buNone/>
            </a:pPr>
            <a:r>
              <a:rPr lang="en-US" b="1"/>
              <a:t>5. Giảm thiểu rủi ro thông qua lập kế </a:t>
            </a:r>
            <a:r>
              <a:rPr lang="en-US" b="1" smtClean="0"/>
              <a:t>hoạch</a:t>
            </a:r>
          </a:p>
          <a:p>
            <a:pPr marL="0" indent="0">
              <a:buNone/>
            </a:pPr>
            <a:r>
              <a:rPr lang="en-US"/>
              <a:t>Lập kế hoạch rủi </a:t>
            </a:r>
            <a:r>
              <a:rPr lang="en-US" smtClean="0"/>
              <a:t>ro </a:t>
            </a:r>
            <a:r>
              <a:rPr lang="en-US"/>
              <a:t>là rất quan trọng đối với sự thành công của </a:t>
            </a:r>
            <a:r>
              <a:rPr lang="en-US" smtClean="0"/>
              <a:t>dự án.</a:t>
            </a:r>
          </a:p>
          <a:p>
            <a:pPr marL="0" indent="0">
              <a:buNone/>
            </a:pPr>
            <a:r>
              <a:rPr lang="en-US"/>
              <a:t>Thiết lập một kế hoạch thử nghiệm làm nổi bật các quy trình làm việc góp phần giảm thiểu rủi </a:t>
            </a:r>
            <a:r>
              <a:rPr lang="en-US" smtClean="0"/>
              <a:t>ro</a:t>
            </a:r>
          </a:p>
          <a:p>
            <a:pPr marL="0" indent="0">
              <a:buNone/>
            </a:pPr>
            <a:r>
              <a:rPr lang="en-US"/>
              <a:t>Thành công trong việc giảm thiểu rủi ro </a:t>
            </a:r>
            <a:r>
              <a:rPr lang="en-US" smtClean="0"/>
              <a:t>bắt </a:t>
            </a:r>
            <a:r>
              <a:rPr lang="en-US"/>
              <a:t>nguồn trực tiếp từ việc đánh giá trước các thách thức của dự án:</a:t>
            </a:r>
          </a:p>
          <a:p>
            <a:pPr lvl="1"/>
            <a:r>
              <a:rPr lang="en-US"/>
              <a:t>Xác định các biện pháp hiệu quả trong việc giảm thiểu hoặc ngăn ngừa rủi ro.</a:t>
            </a:r>
          </a:p>
          <a:p>
            <a:pPr lvl="1"/>
            <a:r>
              <a:rPr lang="en-US"/>
              <a:t>Xác định các biện pháp để giảm tác động của các rủi ro chưa được giảm thiểu</a:t>
            </a:r>
            <a:r>
              <a:rPr lang="en-US" smtClean="0"/>
              <a:t>.</a:t>
            </a:r>
            <a:endParaRPr lang="en-US"/>
          </a:p>
          <a:p>
            <a:pPr lvl="1"/>
            <a:r>
              <a:rPr lang="en-US"/>
              <a:t>Thông qua kiểm tra tự động, liên tục theo dõi hiệu suất của </a:t>
            </a:r>
            <a:r>
              <a:rPr lang="en-US" smtClean="0"/>
              <a:t>sản phẩm và </a:t>
            </a:r>
            <a:r>
              <a:rPr lang="en-US"/>
              <a:t>hệ thống để nhanh chóng xác định các rủi ro.</a:t>
            </a:r>
          </a:p>
          <a:p>
            <a:pPr marL="400050" lvl="1" indent="0">
              <a:buNone/>
            </a:pPr>
            <a:endParaRPr lang="en-US" b="1" smtClean="0"/>
          </a:p>
        </p:txBody>
      </p:sp>
    </p:spTree>
    <p:extLst>
      <p:ext uri="{BB962C8B-B14F-4D97-AF65-F5344CB8AC3E}">
        <p14:creationId xmlns:p14="http://schemas.microsoft.com/office/powerpoint/2010/main" val="12276445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301</TotalTime>
  <Words>1790</Words>
  <Application>Microsoft Office PowerPoint</Application>
  <PresentationFormat>Widescreen</PresentationFormat>
  <Paragraphs>129</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Century Gothic</vt:lpstr>
      <vt:lpstr>Century Gothic (Headings)</vt:lpstr>
      <vt:lpstr>Courier New</vt:lpstr>
      <vt:lpstr>Times New Roman</vt:lpstr>
      <vt:lpstr>Wingdings</vt:lpstr>
      <vt:lpstr>Wingdings 3</vt:lpstr>
      <vt:lpstr>Ion</vt:lpstr>
      <vt:lpstr>Chương 7 :QUẢN LÝ RỦI  RO DỰ 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Delphi Technique</vt:lpstr>
      <vt:lpstr>PowerPoint Presentation</vt:lpstr>
      <vt:lpstr>Ma trận rủi ro Xác định mức độ nghiệm trọng của rủi ro. </vt:lpstr>
      <vt:lpstr>PowerPoint Presentation</vt:lpstr>
      <vt:lpstr>Giám sát Rủi ro: </vt:lpstr>
      <vt:lpstr>Đối phó rủi ro: </vt:lpstr>
      <vt:lpstr>Phân tích cây quyết định </vt:lpstr>
      <vt:lpstr>Phân tích cây quyết định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Adam Vinh</cp:lastModifiedBy>
  <cp:revision>32</cp:revision>
  <dcterms:created xsi:type="dcterms:W3CDTF">2021-11-01T22:46:39Z</dcterms:created>
  <dcterms:modified xsi:type="dcterms:W3CDTF">2023-03-08T02:10:59Z</dcterms:modified>
</cp:coreProperties>
</file>