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4" r:id="rId14"/>
    <p:sldId id="268" r:id="rId15"/>
    <p:sldId id="269" r:id="rId16"/>
    <p:sldId id="270" r:id="rId17"/>
    <p:sldId id="271" r:id="rId18"/>
    <p:sldId id="272" r:id="rId19"/>
    <p:sldId id="273" r:id="rId20"/>
    <p:sldId id="275" r:id="rId21"/>
    <p:sldId id="276"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5208" autoAdjust="0"/>
  </p:normalViewPr>
  <p:slideViewPr>
    <p:cSldViewPr snapToGrid="0">
      <p:cViewPr>
        <p:scale>
          <a:sx n="75" d="100"/>
          <a:sy n="75" d="100"/>
        </p:scale>
        <p:origin x="1446" y="6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ACB0FE-0B9B-4D6B-832C-71144D33F2C1}" type="datetimeFigureOut">
              <a:rPr lang="en-US" smtClean="0"/>
              <a:t>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06CFEA-A46E-4303-B489-9E1DE0F0DF79}" type="slidenum">
              <a:rPr lang="en-US" smtClean="0"/>
              <a:t>‹#›</a:t>
            </a:fld>
            <a:endParaRPr lang="en-US"/>
          </a:p>
        </p:txBody>
      </p:sp>
    </p:spTree>
    <p:extLst>
      <p:ext uri="{BB962C8B-B14F-4D97-AF65-F5344CB8AC3E}">
        <p14:creationId xmlns:p14="http://schemas.microsoft.com/office/powerpoint/2010/main" val="2321378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vi-VN" sz="1200" b="0" i="0" u="none" strike="noStrike" kern="1200" dirty="0">
                <a:solidFill>
                  <a:schemeClr val="tx1"/>
                </a:solidFill>
                <a:effectLst/>
                <a:latin typeface="+mn-lt"/>
                <a:ea typeface="+mn-ea"/>
                <a:cs typeface="+mn-cs"/>
              </a:rPr>
              <a:t>3. Hành động cụ thể để giải quyết các vấn đề chính (Top 20%)</a:t>
            </a:r>
            <a:br>
              <a:rPr lang="vi-VN" sz="1200" b="0" i="0" u="none" strike="noStrike" kern="1200" dirty="0">
                <a:solidFill>
                  <a:schemeClr val="tx1"/>
                </a:solidFill>
                <a:effectLst/>
                <a:latin typeface="+mn-lt"/>
                <a:ea typeface="+mn-ea"/>
                <a:cs typeface="+mn-cs"/>
              </a:rPr>
            </a:br>
            <a:r>
              <a:rPr lang="vi-VN" sz="1200" b="0" i="0" u="none" strike="noStrike" kern="1200" dirty="0">
                <a:solidFill>
                  <a:schemeClr val="tx1"/>
                </a:solidFill>
                <a:effectLst/>
                <a:latin typeface="+mn-lt"/>
                <a:ea typeface="+mn-ea"/>
                <a:cs typeface="+mn-cs"/>
              </a:rPr>
              <a:t>A. Hiệu suất mô hình chưa đạt yêu cầu (30%)</a:t>
            </a:r>
            <a:endParaRPr lang="vi-VN" b="0" dirty="0">
              <a:effectLst/>
            </a:endParaRPr>
          </a:p>
          <a:p>
            <a:pPr rtl="0"/>
            <a:r>
              <a:rPr lang="vi-VN" sz="1200" b="0" i="0" u="none" strike="noStrike" kern="1200" dirty="0">
                <a:solidFill>
                  <a:schemeClr val="tx1"/>
                </a:solidFill>
                <a:effectLst/>
                <a:latin typeface="+mn-lt"/>
                <a:ea typeface="+mn-ea"/>
                <a:cs typeface="+mn-cs"/>
              </a:rPr>
              <a:t>Nguyên nhân: Bộ dữ liệu chưa được tối ưu, mô hình AI chưa được điều chỉnh đúng cách.</a:t>
            </a:r>
            <a:endParaRPr lang="vi-VN" b="0" dirty="0">
              <a:effectLst/>
            </a:endParaRPr>
          </a:p>
          <a:p>
            <a:pPr rtl="0"/>
            <a:r>
              <a:rPr lang="vi-VN" sz="1200" b="0" i="0" u="none" strike="noStrike" kern="1200" dirty="0">
                <a:solidFill>
                  <a:schemeClr val="tx1"/>
                </a:solidFill>
                <a:effectLst/>
                <a:latin typeface="+mn-lt"/>
                <a:ea typeface="+mn-ea"/>
                <a:cs typeface="+mn-cs"/>
              </a:rPr>
              <a:t>Giải pháp:</a:t>
            </a:r>
            <a:endParaRPr lang="vi-VN" b="0" dirty="0">
              <a:effectLst/>
            </a:endParaRPr>
          </a:p>
          <a:p>
            <a:pPr rtl="0"/>
            <a:r>
              <a:rPr lang="vi-VN" sz="1200" b="0" i="0" u="none" strike="noStrike" kern="1200" dirty="0">
                <a:solidFill>
                  <a:schemeClr val="tx1"/>
                </a:solidFill>
                <a:effectLst/>
                <a:latin typeface="+mn-lt"/>
                <a:ea typeface="+mn-ea"/>
                <a:cs typeface="+mn-cs"/>
              </a:rPr>
              <a:t>·   Tăng cường bộ dữ liệu huấn luyện bằng cách thu thập thêm các mẫu dữ liệu từ các nguồn mở.</a:t>
            </a:r>
            <a:endParaRPr lang="vi-VN" b="0" dirty="0">
              <a:effectLst/>
            </a:endParaRPr>
          </a:p>
          <a:p>
            <a:pPr rtl="0"/>
            <a:r>
              <a:rPr lang="vi-VN" sz="1200" b="0" i="0" u="none" strike="noStrike" kern="1200" dirty="0">
                <a:solidFill>
                  <a:schemeClr val="tx1"/>
                </a:solidFill>
                <a:effectLst/>
                <a:latin typeface="+mn-lt"/>
                <a:ea typeface="+mn-ea"/>
                <a:cs typeface="+mn-cs"/>
              </a:rPr>
              <a:t>·   Sử dụng kỹ thuật tăng cường dữ liệu (data augmentation) để làm phong phú dữ liệu.</a:t>
            </a:r>
            <a:endParaRPr lang="vi-VN" b="0" dirty="0">
              <a:effectLst/>
            </a:endParaRPr>
          </a:p>
          <a:p>
            <a:pPr rtl="0"/>
            <a:r>
              <a:rPr lang="vi-VN" sz="1200" b="0" i="0" u="none" strike="noStrike" kern="1200" dirty="0">
                <a:solidFill>
                  <a:schemeClr val="tx1"/>
                </a:solidFill>
                <a:effectLst/>
                <a:latin typeface="+mn-lt"/>
                <a:ea typeface="+mn-ea"/>
                <a:cs typeface="+mn-cs"/>
              </a:rPr>
              <a:t>·   Tinh chỉnh các siêu tham số (hyperparameters) để cải thiện độ chính xác.</a:t>
            </a:r>
            <a:endParaRPr lang="vi-VN" b="0" dirty="0">
              <a:effectLst/>
            </a:endParaRPr>
          </a:p>
          <a:p>
            <a:pPr rtl="0"/>
            <a:r>
              <a:rPr lang="vi-VN" sz="1200" b="0" i="0" u="none" strike="noStrike" kern="1200" dirty="0">
                <a:solidFill>
                  <a:schemeClr val="tx1"/>
                </a:solidFill>
                <a:effectLst/>
                <a:latin typeface="+mn-lt"/>
                <a:ea typeface="+mn-ea"/>
                <a:cs typeface="+mn-cs"/>
              </a:rPr>
              <a:t>·       Tăng số lần kiểm thử mô hình trước khi triển khai.</a:t>
            </a:r>
            <a:endParaRPr lang="vi-VN" b="0" dirty="0">
              <a:effectLst/>
            </a:endParaRPr>
          </a:p>
          <a:p>
            <a:pPr rtl="0"/>
            <a:r>
              <a:rPr lang="vi-VN" sz="1200" b="0" i="0" u="none" strike="noStrike" kern="1200" dirty="0">
                <a:solidFill>
                  <a:schemeClr val="tx1"/>
                </a:solidFill>
                <a:effectLst/>
                <a:latin typeface="+mn-lt"/>
                <a:ea typeface="+mn-ea"/>
                <a:cs typeface="+mn-cs"/>
              </a:rPr>
              <a:t>B. Tích hợp mô hình AI vào website gặp lỗi (25%)</a:t>
            </a:r>
            <a:endParaRPr lang="vi-VN" b="0" dirty="0">
              <a:effectLst/>
            </a:endParaRPr>
          </a:p>
          <a:p>
            <a:pPr rtl="0"/>
            <a:r>
              <a:rPr lang="vi-VN" sz="1200" b="0" i="0" u="none" strike="noStrike" kern="1200" dirty="0">
                <a:solidFill>
                  <a:schemeClr val="tx1"/>
                </a:solidFill>
                <a:effectLst/>
                <a:latin typeface="+mn-lt"/>
                <a:ea typeface="+mn-ea"/>
                <a:cs typeface="+mn-cs"/>
              </a:rPr>
              <a:t>·       Nguyên nhân: API không đồng bộ hoặc không tương thích với môi trường website.</a:t>
            </a:r>
            <a:endParaRPr lang="vi-VN" b="0" dirty="0">
              <a:effectLst/>
            </a:endParaRPr>
          </a:p>
          <a:p>
            <a:pPr rtl="0"/>
            <a:r>
              <a:rPr lang="vi-VN" sz="1200" b="0" i="0" u="none" strike="noStrike" kern="1200" dirty="0">
                <a:solidFill>
                  <a:schemeClr val="tx1"/>
                </a:solidFill>
                <a:effectLst/>
                <a:latin typeface="+mn-lt"/>
                <a:ea typeface="+mn-ea"/>
                <a:cs typeface="+mn-cs"/>
              </a:rPr>
              <a:t>·       Giải pháp:</a:t>
            </a:r>
            <a:endParaRPr lang="vi-VN" b="0" dirty="0">
              <a:effectLst/>
            </a:endParaRPr>
          </a:p>
          <a:p>
            <a:pPr rtl="0"/>
            <a:r>
              <a:rPr lang="vi-VN" sz="1200" b="0" i="0" u="none" strike="noStrike" kern="1200" dirty="0">
                <a:solidFill>
                  <a:schemeClr val="tx1"/>
                </a:solidFill>
                <a:effectLst/>
                <a:latin typeface="+mn-lt"/>
                <a:ea typeface="+mn-ea"/>
                <a:cs typeface="+mn-cs"/>
              </a:rPr>
              <a:t>·       Xây dựng một môi trường giả lập để kiểm thử tích hợp trước khi triển khai thực tế.</a:t>
            </a:r>
            <a:endParaRPr lang="vi-VN" b="0" dirty="0">
              <a:effectLst/>
            </a:endParaRPr>
          </a:p>
          <a:p>
            <a:pPr rtl="0"/>
            <a:r>
              <a:rPr lang="vi-VN" sz="1200" b="0" i="0" u="none" strike="noStrike" kern="1200" dirty="0">
                <a:solidFill>
                  <a:schemeClr val="tx1"/>
                </a:solidFill>
                <a:effectLst/>
                <a:latin typeface="+mn-lt"/>
                <a:ea typeface="+mn-ea"/>
                <a:cs typeface="+mn-cs"/>
              </a:rPr>
              <a:t>·       Sử dụng các công cụ gỡ lỗi như Postman hoặc Swagger để kiểm tra API.</a:t>
            </a:r>
            <a:endParaRPr lang="vi-VN" b="0" dirty="0">
              <a:effectLst/>
            </a:endParaRPr>
          </a:p>
          <a:p>
            <a:pPr rtl="0"/>
            <a:r>
              <a:rPr lang="vi-VN" sz="1200" b="0" i="0" u="none" strike="noStrike" kern="1200" dirty="0">
                <a:solidFill>
                  <a:schemeClr val="tx1"/>
                </a:solidFill>
                <a:effectLst/>
                <a:latin typeface="+mn-lt"/>
                <a:ea typeface="+mn-ea"/>
                <a:cs typeface="+mn-cs"/>
              </a:rPr>
              <a:t>·       Cải thiện tài liệu hướng dẫn tích hợp và tổ chức các buổi đào tạo cho đội ngũ.</a:t>
            </a:r>
            <a:endParaRPr lang="vi-VN" b="0" dirty="0">
              <a:effectLst/>
            </a:endParaRPr>
          </a:p>
          <a:p>
            <a:pPr rtl="0"/>
            <a:r>
              <a:rPr lang="vi-VN" sz="1200" b="0" i="0" u="none" strike="noStrike" kern="1200" dirty="0">
                <a:solidFill>
                  <a:schemeClr val="tx1"/>
                </a:solidFill>
                <a:effectLst/>
                <a:latin typeface="+mn-lt"/>
                <a:ea typeface="+mn-ea"/>
                <a:cs typeface="+mn-cs"/>
              </a:rPr>
              <a:t>C. Dữ liệu huấn luyện không đủ đa dạng (20%)</a:t>
            </a:r>
            <a:endParaRPr lang="vi-VN" b="0" dirty="0">
              <a:effectLst/>
            </a:endParaRPr>
          </a:p>
          <a:p>
            <a:pPr rtl="0"/>
            <a:r>
              <a:rPr lang="vi-VN" sz="1200" b="0" i="0" u="none" strike="noStrike" kern="1200" dirty="0">
                <a:solidFill>
                  <a:schemeClr val="tx1"/>
                </a:solidFill>
                <a:effectLst/>
                <a:latin typeface="+mn-lt"/>
                <a:ea typeface="+mn-ea"/>
                <a:cs typeface="+mn-cs"/>
              </a:rPr>
              <a:t>·  </a:t>
            </a:r>
            <a:r>
              <a:rPr lang="vi-VN" sz="1200" b="1" i="0" u="none" strike="noStrike" kern="1200" dirty="0">
                <a:solidFill>
                  <a:schemeClr val="tx1"/>
                </a:solidFill>
                <a:effectLst/>
                <a:latin typeface="+mn-lt"/>
                <a:ea typeface="+mn-ea"/>
                <a:cs typeface="+mn-cs"/>
              </a:rPr>
              <a:t>Nguyên nhân:</a:t>
            </a:r>
            <a:r>
              <a:rPr lang="vi-VN" sz="1200" b="0" i="0" u="none" strike="noStrike" kern="1200" dirty="0">
                <a:solidFill>
                  <a:schemeClr val="tx1"/>
                </a:solidFill>
                <a:effectLst/>
                <a:latin typeface="+mn-lt"/>
                <a:ea typeface="+mn-ea"/>
                <a:cs typeface="+mn-cs"/>
              </a:rPr>
              <a:t> Bộ dữ liệu hiện tại thiếu các trường hợp ngoại lệ hoặc dữ liệu khác biệt.</a:t>
            </a:r>
            <a:endParaRPr lang="vi-VN" b="0" dirty="0">
              <a:effectLst/>
            </a:endParaRPr>
          </a:p>
          <a:p>
            <a:pPr rtl="0"/>
            <a:r>
              <a:rPr lang="vi-VN" sz="1200" b="0" i="0" u="none" strike="noStrike" kern="1200" dirty="0">
                <a:solidFill>
                  <a:schemeClr val="tx1"/>
                </a:solidFill>
                <a:effectLst/>
                <a:latin typeface="+mn-lt"/>
                <a:ea typeface="+mn-ea"/>
                <a:cs typeface="+mn-cs"/>
              </a:rPr>
              <a:t>·  </a:t>
            </a:r>
            <a:r>
              <a:rPr lang="vi-VN" sz="1200" b="1" i="0" u="none" strike="noStrike" kern="1200" dirty="0">
                <a:solidFill>
                  <a:schemeClr val="tx1"/>
                </a:solidFill>
                <a:effectLst/>
                <a:latin typeface="+mn-lt"/>
                <a:ea typeface="+mn-ea"/>
                <a:cs typeface="+mn-cs"/>
              </a:rPr>
              <a:t>Giải pháp:</a:t>
            </a:r>
            <a:endParaRPr lang="vi-VN" b="0" dirty="0">
              <a:effectLst/>
            </a:endParaRPr>
          </a:p>
          <a:p>
            <a:pPr rtl="0"/>
            <a:r>
              <a:rPr lang="vi-VN" sz="1200" b="0" i="0" u="none" strike="noStrike" kern="1200" dirty="0">
                <a:solidFill>
                  <a:schemeClr val="tx1"/>
                </a:solidFill>
                <a:effectLst/>
                <a:latin typeface="+mn-lt"/>
                <a:ea typeface="+mn-ea"/>
                <a:cs typeface="+mn-cs"/>
              </a:rPr>
              <a:t>1.     Thu thập dữ liệu từ các khu vực khác nhau hoặc các mùa khác nhau (nếu liên quan đến hoa).</a:t>
            </a:r>
            <a:endParaRPr lang="vi-VN" b="0" dirty="0">
              <a:effectLst/>
            </a:endParaRPr>
          </a:p>
          <a:p>
            <a:pPr rtl="0"/>
            <a:r>
              <a:rPr lang="vi-VN" sz="1200" b="0" i="0" u="none" strike="noStrike" kern="1200" dirty="0">
                <a:solidFill>
                  <a:schemeClr val="tx1"/>
                </a:solidFill>
                <a:effectLst/>
                <a:latin typeface="+mn-lt"/>
                <a:ea typeface="+mn-ea"/>
                <a:cs typeface="+mn-cs"/>
              </a:rPr>
              <a:t>2.     Kết hợp các mẫu dữ liệu từ các nhóm hoa Iris khác biệt để mở rộng độ bao phủ.</a:t>
            </a:r>
            <a:endParaRPr lang="vi-VN" b="0" dirty="0">
              <a:effectLst/>
            </a:endParaRPr>
          </a:p>
          <a:p>
            <a:pPr rtl="0"/>
            <a:r>
              <a:rPr lang="vi-VN" sz="1200" b="0" i="0" u="none" strike="noStrike" kern="1200" dirty="0">
                <a:solidFill>
                  <a:schemeClr val="tx1"/>
                </a:solidFill>
                <a:effectLst/>
                <a:latin typeface="+mn-lt"/>
                <a:ea typeface="+mn-ea"/>
                <a:cs typeface="+mn-cs"/>
              </a:rPr>
              <a:t> </a:t>
            </a:r>
            <a:endParaRPr lang="vi-VN" b="0" dirty="0">
              <a:effectLst/>
            </a:endParaRPr>
          </a:p>
          <a:p>
            <a:pPr rtl="0"/>
            <a:r>
              <a:rPr lang="vi-VN" sz="1200" b="0" i="0" u="none" strike="noStrike" kern="1200" dirty="0">
                <a:solidFill>
                  <a:schemeClr val="tx1"/>
                </a:solidFill>
                <a:effectLst/>
                <a:latin typeface="+mn-lt"/>
                <a:ea typeface="+mn-ea"/>
                <a:cs typeface="+mn-cs"/>
              </a:rPr>
              <a:t> </a:t>
            </a:r>
            <a:endParaRPr lang="vi-VN" b="0" dirty="0">
              <a:effectLst/>
            </a:endParaRPr>
          </a:p>
          <a:p>
            <a:pPr rtl="0"/>
            <a:r>
              <a:rPr lang="vi-VN" sz="1200" b="0" i="0" u="none" strike="noStrike" kern="1200" dirty="0">
                <a:solidFill>
                  <a:schemeClr val="tx1"/>
                </a:solidFill>
                <a:effectLst/>
                <a:latin typeface="+mn-lt"/>
                <a:ea typeface="+mn-ea"/>
                <a:cs typeface="+mn-cs"/>
              </a:rPr>
              <a:t>4.Kế hoạch điều phối nguồn lực</a:t>
            </a:r>
            <a:endParaRPr lang="vi-VN" b="0" dirty="0">
              <a:effectLst/>
            </a:endParaRPr>
          </a:p>
          <a:p>
            <a:pPr rtl="0"/>
            <a:r>
              <a:rPr lang="vi-VN" sz="1200" b="0" i="0" u="none" strike="noStrike" kern="1200" dirty="0">
                <a:solidFill>
                  <a:schemeClr val="tx1"/>
                </a:solidFill>
                <a:effectLst/>
                <a:latin typeface="+mn-lt"/>
                <a:ea typeface="+mn-ea"/>
                <a:cs typeface="+mn-cs"/>
              </a:rPr>
              <a:t>Phân bố thời gian và nhân sự</a:t>
            </a:r>
            <a:endParaRPr lang="vi-VN" b="0" dirty="0">
              <a:effectLst/>
            </a:endParaRPr>
          </a:p>
          <a:p>
            <a:pPr rtl="0"/>
            <a:r>
              <a:rPr lang="vi-VN" sz="1200" b="0" i="0" u="none" strike="noStrike" kern="1200" dirty="0">
                <a:solidFill>
                  <a:schemeClr val="tx1"/>
                </a:solidFill>
                <a:effectLst/>
                <a:latin typeface="+mn-lt"/>
                <a:ea typeface="+mn-ea"/>
                <a:cs typeface="+mn-cs"/>
              </a:rPr>
              <a:t>·  </a:t>
            </a:r>
            <a:r>
              <a:rPr lang="vi-VN" sz="1200" b="1" i="0" u="none" strike="noStrike" kern="1200" dirty="0">
                <a:solidFill>
                  <a:schemeClr val="tx1"/>
                </a:solidFill>
                <a:effectLst/>
                <a:latin typeface="+mn-lt"/>
                <a:ea typeface="+mn-ea"/>
                <a:cs typeface="+mn-cs"/>
              </a:rPr>
              <a:t>2 tuần đầu:</a:t>
            </a:r>
            <a:endParaRPr lang="vi-VN" b="0" dirty="0">
              <a:effectLst/>
            </a:endParaRPr>
          </a:p>
          <a:p>
            <a:pPr rtl="0" fontAlgn="base"/>
            <a:r>
              <a:rPr lang="vi-VN" sz="1200" b="0" i="0" u="none" strike="noStrike" kern="1200" dirty="0">
                <a:solidFill>
                  <a:schemeClr val="tx1"/>
                </a:solidFill>
                <a:effectLst/>
                <a:latin typeface="+mn-lt"/>
                <a:ea typeface="+mn-ea"/>
                <a:cs typeface="+mn-cs"/>
              </a:rPr>
              <a:t>Tập trung vào cải thiện hiệu suất mô hình và tối ưu hóa dữ liệu.</a:t>
            </a:r>
          </a:p>
          <a:p>
            <a:pPr rtl="0" fontAlgn="base"/>
            <a:r>
              <a:rPr lang="vi-VN" sz="1200" b="0" i="0" u="none" strike="noStrike" kern="1200" dirty="0">
                <a:solidFill>
                  <a:schemeClr val="tx1"/>
                </a:solidFill>
                <a:effectLst/>
                <a:latin typeface="+mn-lt"/>
                <a:ea typeface="+mn-ea"/>
                <a:cs typeface="+mn-cs"/>
              </a:rPr>
              <a:t>Phân công đội ngũ chính thu thập và làm sạch dữ liệu.</a:t>
            </a:r>
          </a:p>
          <a:p>
            <a:pPr rtl="0"/>
            <a:r>
              <a:rPr lang="vi-VN" sz="1200" b="0" i="0" u="none" strike="noStrike" kern="1200" dirty="0">
                <a:solidFill>
                  <a:schemeClr val="tx1"/>
                </a:solidFill>
                <a:effectLst/>
                <a:latin typeface="+mn-lt"/>
                <a:ea typeface="+mn-ea"/>
                <a:cs typeface="+mn-cs"/>
              </a:rPr>
              <a:t>·  </a:t>
            </a:r>
            <a:r>
              <a:rPr lang="vi-VN" sz="1200" b="1" i="0" u="none" strike="noStrike" kern="1200" dirty="0">
                <a:solidFill>
                  <a:schemeClr val="tx1"/>
                </a:solidFill>
                <a:effectLst/>
                <a:latin typeface="+mn-lt"/>
                <a:ea typeface="+mn-ea"/>
                <a:cs typeface="+mn-cs"/>
              </a:rPr>
              <a:t>2 tuần tiếp theo:</a:t>
            </a:r>
            <a:endParaRPr lang="vi-VN" b="0" dirty="0">
              <a:effectLst/>
            </a:endParaRPr>
          </a:p>
          <a:p>
            <a:pPr rtl="0" fontAlgn="base"/>
            <a:r>
              <a:rPr lang="vi-VN" sz="1200" b="0" i="0" u="none" strike="noStrike" kern="1200" dirty="0">
                <a:solidFill>
                  <a:schemeClr val="tx1"/>
                </a:solidFill>
                <a:effectLst/>
                <a:latin typeface="+mn-lt"/>
                <a:ea typeface="+mn-ea"/>
                <a:cs typeface="+mn-cs"/>
              </a:rPr>
              <a:t>Hoàn thành việc tích hợp API và kiểm tra lỗi.</a:t>
            </a:r>
          </a:p>
          <a:p>
            <a:pPr rtl="0" fontAlgn="base"/>
            <a:r>
              <a:rPr lang="vi-VN" sz="1200" b="0" i="0" u="none" strike="noStrike" kern="1200" dirty="0">
                <a:solidFill>
                  <a:schemeClr val="tx1"/>
                </a:solidFill>
                <a:effectLst/>
                <a:latin typeface="+mn-lt"/>
                <a:ea typeface="+mn-ea"/>
                <a:cs typeface="+mn-cs"/>
              </a:rPr>
              <a:t>Tăng cường các buổi họp nhóm để giải quyết ngay các vấn đề tích hợp.</a:t>
            </a:r>
          </a:p>
          <a:p>
            <a:pPr rtl="0"/>
            <a:r>
              <a:rPr lang="vi-VN" sz="1200" b="1" i="0" u="none" strike="noStrike" kern="1200" dirty="0">
                <a:solidFill>
                  <a:schemeClr val="tx1"/>
                </a:solidFill>
                <a:effectLst/>
                <a:latin typeface="+mn-lt"/>
                <a:ea typeface="+mn-ea"/>
                <a:cs typeface="+mn-cs"/>
              </a:rPr>
              <a:t>Dự phòng ngân sách:</a:t>
            </a:r>
            <a:endParaRPr lang="vi-VN" b="0" dirty="0">
              <a:effectLst/>
            </a:endParaRPr>
          </a:p>
          <a:p>
            <a:pPr rtl="0" fontAlgn="base"/>
            <a:r>
              <a:rPr lang="vi-VN" sz="1200" b="1" i="0" u="none" strike="noStrike" kern="1200" dirty="0">
                <a:solidFill>
                  <a:schemeClr val="tx1"/>
                </a:solidFill>
                <a:effectLst/>
                <a:latin typeface="+mn-lt"/>
                <a:ea typeface="+mn-ea"/>
                <a:cs typeface="+mn-cs"/>
              </a:rPr>
              <a:t>Phân bổ lại chi phí:</a:t>
            </a:r>
            <a:endParaRPr lang="vi-VN" sz="1200" b="0" i="0" u="none" strike="noStrike" kern="1200" dirty="0">
              <a:solidFill>
                <a:schemeClr val="tx1"/>
              </a:solidFill>
              <a:effectLst/>
              <a:latin typeface="+mn-lt"/>
              <a:ea typeface="+mn-ea"/>
              <a:cs typeface="+mn-cs"/>
            </a:endParaRPr>
          </a:p>
          <a:p>
            <a:pPr rtl="0"/>
            <a:r>
              <a:rPr lang="vi-VN" sz="1200" b="0" i="0" u="none" strike="noStrike" kern="1200" dirty="0">
                <a:solidFill>
                  <a:schemeClr val="tx1"/>
                </a:solidFill>
                <a:effectLst/>
                <a:latin typeface="+mn-lt"/>
                <a:ea typeface="+mn-ea"/>
                <a:cs typeface="+mn-cs"/>
              </a:rPr>
              <a:t>1.     Giảm ngân sách cho hosting nếu cần.</a:t>
            </a:r>
            <a:endParaRPr lang="vi-VN" b="0" dirty="0">
              <a:effectLst/>
            </a:endParaRPr>
          </a:p>
          <a:p>
            <a:pPr rtl="0" fontAlgn="base"/>
            <a:r>
              <a:rPr lang="vi-VN" sz="1200" b="0" i="0" u="none" strike="noStrike" kern="1200" dirty="0">
                <a:solidFill>
                  <a:schemeClr val="tx1"/>
                </a:solidFill>
                <a:effectLst/>
                <a:latin typeface="+mn-lt"/>
                <a:ea typeface="+mn-ea"/>
                <a:cs typeface="+mn-cs"/>
              </a:rPr>
              <a:t>Tăng đầu tư vào công cụ hỗ trợ kiểm tra API và huấn luyện mô hình.</a:t>
            </a:r>
          </a:p>
          <a:p>
            <a:pPr rtl="0"/>
            <a:r>
              <a:rPr lang="vi-VN" sz="1200" b="0" i="0" u="none" strike="noStrike" kern="1200" dirty="0">
                <a:solidFill>
                  <a:schemeClr val="tx1"/>
                </a:solidFill>
                <a:effectLst/>
                <a:latin typeface="+mn-lt"/>
                <a:ea typeface="+mn-ea"/>
                <a:cs typeface="+mn-cs"/>
              </a:rPr>
              <a:t> </a:t>
            </a:r>
            <a:endParaRPr lang="vi-VN" b="0" dirty="0">
              <a:effectLst/>
            </a:endParaRPr>
          </a:p>
          <a:p>
            <a:pPr rtl="0"/>
            <a:r>
              <a:rPr lang="vi-VN" sz="1200" b="0" i="0" u="none" strike="noStrike" kern="1200" dirty="0">
                <a:solidFill>
                  <a:schemeClr val="tx1"/>
                </a:solidFill>
                <a:effectLst/>
                <a:latin typeface="+mn-lt"/>
                <a:ea typeface="+mn-ea"/>
                <a:cs typeface="+mn-cs"/>
              </a:rPr>
              <a:t>5. Theo dõi và kiểm tra tiến độ</a:t>
            </a:r>
            <a:endParaRPr lang="vi-VN" b="0" dirty="0">
              <a:effectLst/>
            </a:endParaRPr>
          </a:p>
          <a:p>
            <a:pPr rtl="0"/>
            <a:r>
              <a:rPr lang="vi-VN" sz="1200" b="0" i="0" u="none" strike="noStrike" kern="1200" dirty="0">
                <a:solidFill>
                  <a:schemeClr val="tx1"/>
                </a:solidFill>
                <a:effectLst/>
                <a:latin typeface="+mn-lt"/>
                <a:ea typeface="+mn-ea"/>
                <a:cs typeface="+mn-cs"/>
              </a:rPr>
              <a:t>Sử dụng các công cụ như </a:t>
            </a:r>
            <a:r>
              <a:rPr lang="vi-VN" sz="1200" b="1" i="0" u="none" strike="noStrike" kern="1200" dirty="0">
                <a:solidFill>
                  <a:schemeClr val="tx1"/>
                </a:solidFill>
                <a:effectLst/>
                <a:latin typeface="+mn-lt"/>
                <a:ea typeface="+mn-ea"/>
                <a:cs typeface="+mn-cs"/>
              </a:rPr>
              <a:t>JIRA hoặc Trello</a:t>
            </a:r>
            <a:r>
              <a:rPr lang="vi-VN" sz="1200" b="0" i="0" u="none" strike="noStrike" kern="1200" dirty="0">
                <a:solidFill>
                  <a:schemeClr val="tx1"/>
                </a:solidFill>
                <a:effectLst/>
                <a:latin typeface="+mn-lt"/>
                <a:ea typeface="+mn-ea"/>
                <a:cs typeface="+mn-cs"/>
              </a:rPr>
              <a:t> để giám sát tiến độ giải quyết các vấn đề trên. Mỗi tuần, tổ chức một cuộc họp để rà soát xem các vấn đề ưu tiên đã được xử lý đến đâu.</a:t>
            </a:r>
            <a:endParaRPr lang="vi-VN" b="0" dirty="0">
              <a:effectLst/>
            </a:endParaRPr>
          </a:p>
          <a:p>
            <a:pPr rtl="0"/>
            <a:r>
              <a:rPr lang="vi-VN" sz="1200" b="0" i="0" u="none" strike="noStrike" kern="1200" dirty="0">
                <a:solidFill>
                  <a:schemeClr val="tx1"/>
                </a:solidFill>
                <a:effectLst/>
                <a:latin typeface="+mn-lt"/>
                <a:ea typeface="+mn-ea"/>
                <a:cs typeface="+mn-cs"/>
              </a:rPr>
              <a:t> </a:t>
            </a:r>
            <a:endParaRPr lang="vi-VN" b="0" dirty="0">
              <a:effectLst/>
            </a:endParaRPr>
          </a:p>
          <a:p>
            <a:r>
              <a:rPr lang="vi-VN" sz="1200" b="0" i="0" u="none" strike="noStrike" kern="1200" dirty="0">
                <a:solidFill>
                  <a:schemeClr val="tx1"/>
                </a:solidFill>
                <a:effectLst/>
                <a:latin typeface="+mn-lt"/>
                <a:ea typeface="+mn-ea"/>
                <a:cs typeface="+mn-cs"/>
              </a:rPr>
              <a:t>Bằng cách tập trung vào </a:t>
            </a:r>
            <a:r>
              <a:rPr lang="vi-VN" sz="1200" b="1" i="0" u="none" strike="noStrike" kern="1200" dirty="0">
                <a:solidFill>
                  <a:schemeClr val="tx1"/>
                </a:solidFill>
                <a:effectLst/>
                <a:latin typeface="+mn-lt"/>
                <a:ea typeface="+mn-ea"/>
                <a:cs typeface="+mn-cs"/>
              </a:rPr>
              <a:t>3 nguyên nhân chính</a:t>
            </a:r>
            <a:r>
              <a:rPr lang="vi-VN" sz="1200" b="0" i="0" u="none" strike="noStrike" kern="1200" dirty="0">
                <a:solidFill>
                  <a:schemeClr val="tx1"/>
                </a:solidFill>
                <a:effectLst/>
                <a:latin typeface="+mn-lt"/>
                <a:ea typeface="+mn-ea"/>
                <a:cs typeface="+mn-cs"/>
              </a:rPr>
              <a:t> (chiếm 75% tác động), tôi đã giảm thiểu đáng kể nguy cơ không đạt được mục tiêu dự án. Quy luật Pareto giúp chúng ta không lãng phí nguồn lực vào các vấn đề không quan trọng.</a:t>
            </a:r>
            <a:endParaRPr lang="en-US" dirty="0"/>
          </a:p>
        </p:txBody>
      </p:sp>
      <p:sp>
        <p:nvSpPr>
          <p:cNvPr id="4" name="Slide Number Placeholder 3"/>
          <p:cNvSpPr>
            <a:spLocks noGrp="1"/>
          </p:cNvSpPr>
          <p:nvPr>
            <p:ph type="sldNum" sz="quarter" idx="5"/>
          </p:nvPr>
        </p:nvSpPr>
        <p:spPr/>
        <p:txBody>
          <a:bodyPr/>
          <a:lstStyle/>
          <a:p>
            <a:fld id="{1C06CFEA-A46E-4303-B489-9E1DE0F0DF79}" type="slidenum">
              <a:rPr lang="en-US" smtClean="0"/>
              <a:t>15</a:t>
            </a:fld>
            <a:endParaRPr lang="en-US"/>
          </a:p>
        </p:txBody>
      </p:sp>
    </p:spTree>
    <p:extLst>
      <p:ext uri="{BB962C8B-B14F-4D97-AF65-F5344CB8AC3E}">
        <p14:creationId xmlns:p14="http://schemas.microsoft.com/office/powerpoint/2010/main" val="1106781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4E6931-9644-4936-998D-67EAAF98B83B}"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C4D06-CB3A-48F6-9DDB-2043D21A6902}" type="slidenum">
              <a:rPr lang="en-US" smtClean="0"/>
              <a:t>‹#›</a:t>
            </a:fld>
            <a:endParaRPr lang="en-US"/>
          </a:p>
        </p:txBody>
      </p:sp>
    </p:spTree>
    <p:extLst>
      <p:ext uri="{BB962C8B-B14F-4D97-AF65-F5344CB8AC3E}">
        <p14:creationId xmlns:p14="http://schemas.microsoft.com/office/powerpoint/2010/main" val="2752264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4E6931-9644-4936-998D-67EAAF98B83B}"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C4D06-CB3A-48F6-9DDB-2043D21A6902}" type="slidenum">
              <a:rPr lang="en-US" smtClean="0"/>
              <a:t>‹#›</a:t>
            </a:fld>
            <a:endParaRPr lang="en-US"/>
          </a:p>
        </p:txBody>
      </p:sp>
    </p:spTree>
    <p:extLst>
      <p:ext uri="{BB962C8B-B14F-4D97-AF65-F5344CB8AC3E}">
        <p14:creationId xmlns:p14="http://schemas.microsoft.com/office/powerpoint/2010/main" val="3977093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4E6931-9644-4936-998D-67EAAF98B83B}"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C4D06-CB3A-48F6-9DDB-2043D21A690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80528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4E6931-9644-4936-998D-67EAAF98B83B}"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C4D06-CB3A-48F6-9DDB-2043D21A6902}" type="slidenum">
              <a:rPr lang="en-US" smtClean="0"/>
              <a:t>‹#›</a:t>
            </a:fld>
            <a:endParaRPr lang="en-US"/>
          </a:p>
        </p:txBody>
      </p:sp>
    </p:spTree>
    <p:extLst>
      <p:ext uri="{BB962C8B-B14F-4D97-AF65-F5344CB8AC3E}">
        <p14:creationId xmlns:p14="http://schemas.microsoft.com/office/powerpoint/2010/main" val="3357162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4E6931-9644-4936-998D-67EAAF98B83B}"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C4D06-CB3A-48F6-9DDB-2043D21A690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730039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4E6931-9644-4936-998D-67EAAF98B83B}"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C4D06-CB3A-48F6-9DDB-2043D21A6902}" type="slidenum">
              <a:rPr lang="en-US" smtClean="0"/>
              <a:t>‹#›</a:t>
            </a:fld>
            <a:endParaRPr lang="en-US"/>
          </a:p>
        </p:txBody>
      </p:sp>
    </p:spTree>
    <p:extLst>
      <p:ext uri="{BB962C8B-B14F-4D97-AF65-F5344CB8AC3E}">
        <p14:creationId xmlns:p14="http://schemas.microsoft.com/office/powerpoint/2010/main" val="2019495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6931-9644-4936-998D-67EAAF98B83B}"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C4D06-CB3A-48F6-9DDB-2043D21A6902}" type="slidenum">
              <a:rPr lang="en-US" smtClean="0"/>
              <a:t>‹#›</a:t>
            </a:fld>
            <a:endParaRPr lang="en-US"/>
          </a:p>
        </p:txBody>
      </p:sp>
    </p:spTree>
    <p:extLst>
      <p:ext uri="{BB962C8B-B14F-4D97-AF65-F5344CB8AC3E}">
        <p14:creationId xmlns:p14="http://schemas.microsoft.com/office/powerpoint/2010/main" val="1032344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6931-9644-4936-998D-67EAAF98B83B}"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C4D06-CB3A-48F6-9DDB-2043D21A6902}" type="slidenum">
              <a:rPr lang="en-US" smtClean="0"/>
              <a:t>‹#›</a:t>
            </a:fld>
            <a:endParaRPr lang="en-US"/>
          </a:p>
        </p:txBody>
      </p:sp>
    </p:spTree>
    <p:extLst>
      <p:ext uri="{BB962C8B-B14F-4D97-AF65-F5344CB8AC3E}">
        <p14:creationId xmlns:p14="http://schemas.microsoft.com/office/powerpoint/2010/main" val="538154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6931-9644-4936-998D-67EAAF98B83B}"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C4D06-CB3A-48F6-9DDB-2043D21A6902}" type="slidenum">
              <a:rPr lang="en-US" smtClean="0"/>
              <a:t>‹#›</a:t>
            </a:fld>
            <a:endParaRPr lang="en-US"/>
          </a:p>
        </p:txBody>
      </p:sp>
    </p:spTree>
    <p:extLst>
      <p:ext uri="{BB962C8B-B14F-4D97-AF65-F5344CB8AC3E}">
        <p14:creationId xmlns:p14="http://schemas.microsoft.com/office/powerpoint/2010/main" val="128821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4E6931-9644-4936-998D-67EAAF98B83B}"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C4D06-CB3A-48F6-9DDB-2043D21A6902}" type="slidenum">
              <a:rPr lang="en-US" smtClean="0"/>
              <a:t>‹#›</a:t>
            </a:fld>
            <a:endParaRPr lang="en-US"/>
          </a:p>
        </p:txBody>
      </p:sp>
    </p:spTree>
    <p:extLst>
      <p:ext uri="{BB962C8B-B14F-4D97-AF65-F5344CB8AC3E}">
        <p14:creationId xmlns:p14="http://schemas.microsoft.com/office/powerpoint/2010/main" val="1076295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4E6931-9644-4936-998D-67EAAF98B83B}"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4C4D06-CB3A-48F6-9DDB-2043D21A6902}" type="slidenum">
              <a:rPr lang="en-US" smtClean="0"/>
              <a:t>‹#›</a:t>
            </a:fld>
            <a:endParaRPr lang="en-US"/>
          </a:p>
        </p:txBody>
      </p:sp>
    </p:spTree>
    <p:extLst>
      <p:ext uri="{BB962C8B-B14F-4D97-AF65-F5344CB8AC3E}">
        <p14:creationId xmlns:p14="http://schemas.microsoft.com/office/powerpoint/2010/main" val="4044371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4E6931-9644-4936-998D-67EAAF98B83B}" type="datetimeFigureOut">
              <a:rPr lang="en-US" smtClean="0"/>
              <a:t>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4C4D06-CB3A-48F6-9DDB-2043D21A6902}" type="slidenum">
              <a:rPr lang="en-US" smtClean="0"/>
              <a:t>‹#›</a:t>
            </a:fld>
            <a:endParaRPr lang="en-US"/>
          </a:p>
        </p:txBody>
      </p:sp>
    </p:spTree>
    <p:extLst>
      <p:ext uri="{BB962C8B-B14F-4D97-AF65-F5344CB8AC3E}">
        <p14:creationId xmlns:p14="http://schemas.microsoft.com/office/powerpoint/2010/main" val="432186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4E6931-9644-4936-998D-67EAAF98B83B}" type="datetimeFigureOut">
              <a:rPr lang="en-US" smtClean="0"/>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4C4D06-CB3A-48F6-9DDB-2043D21A6902}" type="slidenum">
              <a:rPr lang="en-US" smtClean="0"/>
              <a:t>‹#›</a:t>
            </a:fld>
            <a:endParaRPr lang="en-US"/>
          </a:p>
        </p:txBody>
      </p:sp>
    </p:spTree>
    <p:extLst>
      <p:ext uri="{BB962C8B-B14F-4D97-AF65-F5344CB8AC3E}">
        <p14:creationId xmlns:p14="http://schemas.microsoft.com/office/powerpoint/2010/main" val="3100522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4E6931-9644-4936-998D-67EAAF98B83B}" type="datetimeFigureOut">
              <a:rPr lang="en-US" smtClean="0"/>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4C4D06-CB3A-48F6-9DDB-2043D21A6902}" type="slidenum">
              <a:rPr lang="en-US" smtClean="0"/>
              <a:t>‹#›</a:t>
            </a:fld>
            <a:endParaRPr lang="en-US"/>
          </a:p>
        </p:txBody>
      </p:sp>
    </p:spTree>
    <p:extLst>
      <p:ext uri="{BB962C8B-B14F-4D97-AF65-F5344CB8AC3E}">
        <p14:creationId xmlns:p14="http://schemas.microsoft.com/office/powerpoint/2010/main" val="1128726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F4E6931-9644-4936-998D-67EAAF98B83B}"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4C4D06-CB3A-48F6-9DDB-2043D21A6902}" type="slidenum">
              <a:rPr lang="en-US" smtClean="0"/>
              <a:t>‹#›</a:t>
            </a:fld>
            <a:endParaRPr lang="en-US"/>
          </a:p>
        </p:txBody>
      </p:sp>
    </p:spTree>
    <p:extLst>
      <p:ext uri="{BB962C8B-B14F-4D97-AF65-F5344CB8AC3E}">
        <p14:creationId xmlns:p14="http://schemas.microsoft.com/office/powerpoint/2010/main" val="1908520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F4E6931-9644-4936-998D-67EAAF98B83B}"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4C4D06-CB3A-48F6-9DDB-2043D21A6902}" type="slidenum">
              <a:rPr lang="en-US" smtClean="0"/>
              <a:t>‹#›</a:t>
            </a:fld>
            <a:endParaRPr lang="en-US"/>
          </a:p>
        </p:txBody>
      </p:sp>
    </p:spTree>
    <p:extLst>
      <p:ext uri="{BB962C8B-B14F-4D97-AF65-F5344CB8AC3E}">
        <p14:creationId xmlns:p14="http://schemas.microsoft.com/office/powerpoint/2010/main" val="659140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F4E6931-9644-4936-998D-67EAAF98B83B}" type="datetimeFigureOut">
              <a:rPr lang="en-US" smtClean="0"/>
              <a:t>12/5/2024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04C4D06-CB3A-48F6-9DDB-2043D21A6902}" type="slidenum">
              <a:rPr lang="en-US" smtClean="0"/>
              <a:t>‹#›</a:t>
            </a:fld>
            <a:endParaRPr lang="en-US"/>
          </a:p>
        </p:txBody>
      </p:sp>
    </p:spTree>
    <p:extLst>
      <p:ext uri="{BB962C8B-B14F-4D97-AF65-F5344CB8AC3E}">
        <p14:creationId xmlns:p14="http://schemas.microsoft.com/office/powerpoint/2010/main" val="344440093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CCEB7-0131-48F2-87CA-56B023F08B5E}"/>
              </a:ext>
            </a:extLst>
          </p:cNvPr>
          <p:cNvSpPr>
            <a:spLocks noGrp="1"/>
          </p:cNvSpPr>
          <p:nvPr>
            <p:ph type="ctrTitle"/>
          </p:nvPr>
        </p:nvSpPr>
        <p:spPr>
          <a:xfrm>
            <a:off x="1507067" y="1160865"/>
            <a:ext cx="7766936" cy="1646302"/>
          </a:xfrm>
        </p:spPr>
        <p:txBody>
          <a:bodyPr/>
          <a:lstStyle/>
          <a:p>
            <a:pPr algn="ctr"/>
            <a:r>
              <a:rPr lang="en-US" sz="4000" b="1" dirty="0" err="1">
                <a:latin typeface="Times New Roman" panose="02020603050405020304" pitchFamily="18" charset="0"/>
                <a:cs typeface="Times New Roman" panose="02020603050405020304" pitchFamily="18" charset="0"/>
              </a:rPr>
              <a:t>Quản</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Lý</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Dự</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Án</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Xây</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Dựng</a:t>
            </a:r>
            <a:r>
              <a:rPr lang="en-US" sz="4000" b="1" dirty="0">
                <a:latin typeface="Times New Roman" panose="02020603050405020304" pitchFamily="18" charset="0"/>
                <a:cs typeface="Times New Roman" panose="02020603050405020304" pitchFamily="18" charset="0"/>
              </a:rPr>
              <a:t> Model </a:t>
            </a:r>
            <a:r>
              <a:rPr lang="en-US" sz="4000" b="1" dirty="0" err="1">
                <a:latin typeface="Times New Roman" panose="02020603050405020304" pitchFamily="18" charset="0"/>
                <a:cs typeface="Times New Roman" panose="02020603050405020304" pitchFamily="18" charset="0"/>
              </a:rPr>
              <a:t>Nhận</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Diện</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Loại</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Hoa</a:t>
            </a:r>
            <a:r>
              <a:rPr lang="en-US" sz="4000" b="1" dirty="0">
                <a:latin typeface="Times New Roman" panose="02020603050405020304" pitchFamily="18" charset="0"/>
                <a:cs typeface="Times New Roman" panose="02020603050405020304" pitchFamily="18" charset="0"/>
              </a:rPr>
              <a:t> Iris </a:t>
            </a:r>
            <a:r>
              <a:rPr lang="en-US" sz="4000" b="1" dirty="0" err="1">
                <a:latin typeface="Times New Roman" panose="02020603050405020304" pitchFamily="18" charset="0"/>
                <a:cs typeface="Times New Roman" panose="02020603050405020304" pitchFamily="18" charset="0"/>
              </a:rPr>
              <a:t>Tích</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Hợp</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Vào</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Hệ</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Thống</a:t>
            </a:r>
            <a:r>
              <a:rPr lang="en-US" sz="4000" b="1" dirty="0">
                <a:latin typeface="Times New Roman" panose="02020603050405020304" pitchFamily="18" charset="0"/>
                <a:cs typeface="Times New Roman" panose="02020603050405020304" pitchFamily="18" charset="0"/>
              </a:rPr>
              <a:t> Website</a:t>
            </a:r>
            <a:endParaRPr lang="en-US"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C3EED36-9F65-4F69-ADF8-00A5ADF91112}"/>
              </a:ext>
            </a:extLst>
          </p:cNvPr>
          <p:cNvSpPr>
            <a:spLocks noGrp="1"/>
          </p:cNvSpPr>
          <p:nvPr>
            <p:ph type="subTitle" idx="1"/>
          </p:nvPr>
        </p:nvSpPr>
        <p:spPr>
          <a:xfrm>
            <a:off x="1507067" y="2953935"/>
            <a:ext cx="7766936" cy="1096899"/>
          </a:xfrm>
        </p:spPr>
        <p:txBody>
          <a:bodyPr>
            <a:normAutofit/>
          </a:bodyPr>
          <a:lstStyle/>
          <a:p>
            <a:pPr algn="ctr"/>
            <a:r>
              <a:rPr lang="en-US" sz="3000" dirty="0">
                <a:latin typeface="Times New Roman" panose="02020603050405020304" pitchFamily="18" charset="0"/>
                <a:cs typeface="Times New Roman" panose="02020603050405020304" pitchFamily="18" charset="0"/>
              </a:rPr>
              <a:t>BÁO CÁO GIAI ĐOẠN 2</a:t>
            </a:r>
          </a:p>
        </p:txBody>
      </p:sp>
      <p:sp>
        <p:nvSpPr>
          <p:cNvPr id="5" name="Subtitle 2">
            <a:extLst>
              <a:ext uri="{FF2B5EF4-FFF2-40B4-BE49-F238E27FC236}">
                <a16:creationId xmlns:a16="http://schemas.microsoft.com/office/drawing/2014/main" id="{16022D6A-F2A7-4C15-9541-80F69DD87563}"/>
              </a:ext>
            </a:extLst>
          </p:cNvPr>
          <p:cNvSpPr txBox="1">
            <a:spLocks/>
          </p:cNvSpPr>
          <p:nvPr/>
        </p:nvSpPr>
        <p:spPr>
          <a:xfrm>
            <a:off x="2735232" y="4050834"/>
            <a:ext cx="5090956" cy="1643617"/>
          </a:xfrm>
          <a:prstGeom prst="rect">
            <a:avLst/>
          </a:prstGeom>
        </p:spPr>
        <p:txBody>
          <a:bodyPr vert="horz" lIns="91440" tIns="45720" rIns="91440" bIns="45720" rtlCol="0" anchor="t">
            <a:normAutofit fontScale="85000" lnSpcReduction="2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sz="3000" dirty="0" err="1">
                <a:latin typeface="Times New Roman" panose="02020603050405020304" pitchFamily="18" charset="0"/>
                <a:cs typeface="Times New Roman" panose="02020603050405020304" pitchFamily="18" charset="0"/>
              </a:rPr>
              <a:t>Nhóm</a:t>
            </a:r>
            <a:r>
              <a:rPr lang="en-US" sz="3000" dirty="0">
                <a:latin typeface="Times New Roman" panose="02020603050405020304" pitchFamily="18" charset="0"/>
                <a:cs typeface="Times New Roman" panose="02020603050405020304" pitchFamily="18" charset="0"/>
              </a:rPr>
              <a:t> ĐB: </a:t>
            </a:r>
          </a:p>
          <a:p>
            <a:pPr algn="ctr"/>
            <a:r>
              <a:rPr lang="en-US" sz="3000" dirty="0">
                <a:latin typeface="Times New Roman" panose="02020603050405020304" pitchFamily="18" charset="0"/>
                <a:cs typeface="Times New Roman" panose="02020603050405020304" pitchFamily="18" charset="0"/>
              </a:rPr>
              <a:t>Phạm </a:t>
            </a:r>
            <a:r>
              <a:rPr lang="en-US" sz="3000" dirty="0" err="1">
                <a:latin typeface="Times New Roman" panose="02020603050405020304" pitchFamily="18" charset="0"/>
                <a:cs typeface="Times New Roman" panose="02020603050405020304" pitchFamily="18" charset="0"/>
              </a:rPr>
              <a:t>Tuấn</a:t>
            </a:r>
            <a:r>
              <a:rPr lang="en-US" sz="3000" dirty="0">
                <a:latin typeface="Times New Roman" panose="02020603050405020304" pitchFamily="18" charset="0"/>
                <a:cs typeface="Times New Roman" panose="02020603050405020304" pitchFamily="18" charset="0"/>
              </a:rPr>
              <a:t> Vũ	</a:t>
            </a:r>
            <a:br>
              <a:rPr lang="en-US" sz="3000" dirty="0">
                <a:latin typeface="Times New Roman" panose="02020603050405020304" pitchFamily="18" charset="0"/>
                <a:cs typeface="Times New Roman" panose="02020603050405020304" pitchFamily="18" charset="0"/>
              </a:rPr>
            </a:br>
            <a:r>
              <a:rPr lang="en-US" sz="3000" dirty="0" err="1">
                <a:latin typeface="Times New Roman" panose="02020603050405020304" pitchFamily="18" charset="0"/>
                <a:cs typeface="Times New Roman" panose="02020603050405020304" pitchFamily="18" charset="0"/>
              </a:rPr>
              <a:t>Nguyễn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Hữu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Nghĩa</a:t>
            </a:r>
            <a:br>
              <a:rPr lang="en-US" sz="3000" dirty="0">
                <a:latin typeface="Times New Roman" panose="02020603050405020304" pitchFamily="18" charset="0"/>
                <a:cs typeface="Times New Roman" panose="02020603050405020304" pitchFamily="18" charset="0"/>
              </a:rPr>
            </a:br>
            <a:r>
              <a:rPr lang="en-US" sz="3000" dirty="0" err="1">
                <a:latin typeface="Times New Roman" panose="02020603050405020304" pitchFamily="18" charset="0"/>
                <a:cs typeface="Times New Roman" panose="02020603050405020304" pitchFamily="18" charset="0"/>
              </a:rPr>
              <a:t>Nguyễn</a:t>
            </a:r>
            <a:r>
              <a:rPr lang="en-US" sz="3000" dirty="0">
                <a:latin typeface="Times New Roman" panose="02020603050405020304" pitchFamily="18" charset="0"/>
                <a:cs typeface="Times New Roman" panose="02020603050405020304" pitchFamily="18" charset="0"/>
              </a:rPr>
              <a:t> Quang </a:t>
            </a:r>
            <a:r>
              <a:rPr lang="en-US" sz="3000" dirty="0" err="1">
                <a:latin typeface="Times New Roman" panose="02020603050405020304" pitchFamily="18" charset="0"/>
                <a:cs typeface="Times New Roman" panose="02020603050405020304" pitchFamily="18" charset="0"/>
              </a:rPr>
              <a:t>Nhật</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7337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832B-27C7-4185-9CED-57C72E15F1A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10. Ph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Top-Down</a:t>
            </a:r>
          </a:p>
        </p:txBody>
      </p:sp>
      <p:sp>
        <p:nvSpPr>
          <p:cNvPr id="3" name="Content Placeholder 2">
            <a:extLst>
              <a:ext uri="{FF2B5EF4-FFF2-40B4-BE49-F238E27FC236}">
                <a16:creationId xmlns:a16="http://schemas.microsoft.com/office/drawing/2014/main" id="{CFE8BF21-3074-492E-B7CF-9D675D515235}"/>
              </a:ext>
            </a:extLst>
          </p:cNvPr>
          <p:cNvSpPr>
            <a:spLocks noGrp="1"/>
          </p:cNvSpPr>
          <p:nvPr>
            <p:ph idx="1"/>
          </p:nvPr>
        </p:nvSpPr>
        <p:spPr>
          <a:xfrm>
            <a:off x="677334" y="1398495"/>
            <a:ext cx="8596668" cy="4642868"/>
          </a:xfrm>
        </p:spPr>
        <p:txBody>
          <a:bodyPr>
            <a:normAutofit/>
          </a:bodyPr>
          <a:lstStyle/>
          <a:p>
            <a:r>
              <a:rPr lang="vi-VN" sz="2500" b="1" dirty="0">
                <a:latin typeface="Times New Roman" panose="02020603050405020304" pitchFamily="18" charset="0"/>
                <a:cs typeface="Times New Roman" panose="02020603050405020304" pitchFamily="18" charset="0"/>
              </a:rPr>
              <a:t>Phương pháp Top-Down</a:t>
            </a:r>
          </a:p>
          <a:p>
            <a:pPr fontAlgn="base"/>
            <a:r>
              <a:rPr lang="vi-VN" sz="2500" b="1" dirty="0">
                <a:latin typeface="Times New Roman" panose="02020603050405020304" pitchFamily="18" charset="0"/>
                <a:cs typeface="Times New Roman" panose="02020603050405020304" pitchFamily="18" charset="0"/>
              </a:rPr>
              <a:t>Mục tiêu</a:t>
            </a:r>
            <a:r>
              <a:rPr lang="vi-VN" sz="2500" dirty="0">
                <a:latin typeface="Times New Roman" panose="02020603050405020304" pitchFamily="18" charset="0"/>
                <a:cs typeface="Times New Roman" panose="02020603050405020304" pitchFamily="18" charset="0"/>
              </a:rPr>
              <a:t>: Xác định tổng chi phí trước, rồi phân bổ cho từng giai đoạn và nhiệm vụ dựa trên phần trăm ước tính.</a:t>
            </a:r>
          </a:p>
          <a:p>
            <a:pPr fontAlgn="base"/>
            <a:r>
              <a:rPr lang="vi-VN" sz="2500" b="1" dirty="0">
                <a:latin typeface="Times New Roman" panose="02020603050405020304" pitchFamily="18" charset="0"/>
                <a:cs typeface="Times New Roman" panose="02020603050405020304" pitchFamily="18" charset="0"/>
              </a:rPr>
              <a:t>Ước lượng chi phí tổng</a:t>
            </a:r>
            <a:r>
              <a:rPr lang="vi-VN" sz="2500" dirty="0">
                <a:latin typeface="Times New Roman" panose="02020603050405020304" pitchFamily="18" charset="0"/>
                <a:cs typeface="Times New Roman" panose="02020603050405020304" pitchFamily="18" charset="0"/>
              </a:rPr>
              <a:t>: Dự án có ngân sách 100 triệu VNĐ. Giả định:</a:t>
            </a:r>
          </a:p>
          <a:p>
            <a:pPr lvl="1" fontAlgn="base"/>
            <a:r>
              <a:rPr lang="vi-VN" sz="2500" b="1" dirty="0">
                <a:latin typeface="Times New Roman" panose="02020603050405020304" pitchFamily="18" charset="0"/>
                <a:cs typeface="Times New Roman" panose="02020603050405020304" pitchFamily="18" charset="0"/>
              </a:rPr>
              <a:t>70%</a:t>
            </a:r>
            <a:r>
              <a:rPr lang="vi-VN" sz="2500" dirty="0">
                <a:latin typeface="Times New Roman" panose="02020603050405020304" pitchFamily="18" charset="0"/>
                <a:cs typeface="Times New Roman" panose="02020603050405020304" pitchFamily="18" charset="0"/>
              </a:rPr>
              <a:t> cho nhân lực: 70 triệu VNĐ</a:t>
            </a:r>
          </a:p>
          <a:p>
            <a:pPr lvl="1" fontAlgn="base"/>
            <a:r>
              <a:rPr lang="vi-VN" sz="2500" b="1" dirty="0">
                <a:latin typeface="Times New Roman" panose="02020603050405020304" pitchFamily="18" charset="0"/>
                <a:cs typeface="Times New Roman" panose="02020603050405020304" pitchFamily="18" charset="0"/>
              </a:rPr>
              <a:t>10% </a:t>
            </a:r>
            <a:r>
              <a:rPr lang="vi-VN" sz="2500" dirty="0">
                <a:latin typeface="Times New Roman" panose="02020603050405020304" pitchFamily="18" charset="0"/>
                <a:cs typeface="Times New Roman" panose="02020603050405020304" pitchFamily="18" charset="0"/>
              </a:rPr>
              <a:t>chi phí cơ sở hạ tầng: 10 triệu VND</a:t>
            </a:r>
          </a:p>
          <a:p>
            <a:r>
              <a:rPr lang="vi-VN" sz="2500" b="1" dirty="0">
                <a:latin typeface="Times New Roman" panose="02020603050405020304" pitchFamily="18" charset="0"/>
                <a:cs typeface="Times New Roman" panose="02020603050405020304" pitchFamily="18" charset="0"/>
              </a:rPr>
              <a:t>20%</a:t>
            </a:r>
            <a:r>
              <a:rPr lang="vi-VN" sz="2500" dirty="0">
                <a:latin typeface="Times New Roman" panose="02020603050405020304" pitchFamily="18" charset="0"/>
                <a:cs typeface="Times New Roman" panose="02020603050405020304" pitchFamily="18" charset="0"/>
              </a:rPr>
              <a:t> dự phòng phát sinh: 20 triệu VNĐ</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7956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55B7F-498D-40A3-842C-18DE68FC72B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11. Ph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Bottom-Up</a:t>
            </a:r>
          </a:p>
        </p:txBody>
      </p:sp>
      <p:sp>
        <p:nvSpPr>
          <p:cNvPr id="3" name="Content Placeholder 2">
            <a:extLst>
              <a:ext uri="{FF2B5EF4-FFF2-40B4-BE49-F238E27FC236}">
                <a16:creationId xmlns:a16="http://schemas.microsoft.com/office/drawing/2014/main" id="{F774DCAA-FAB7-4E2F-8BE1-8A14B95F361C}"/>
              </a:ext>
            </a:extLst>
          </p:cNvPr>
          <p:cNvSpPr>
            <a:spLocks noGrp="1"/>
          </p:cNvSpPr>
          <p:nvPr>
            <p:ph idx="1"/>
          </p:nvPr>
        </p:nvSpPr>
        <p:spPr>
          <a:xfrm>
            <a:off x="677334" y="1470213"/>
            <a:ext cx="8596668" cy="4571150"/>
          </a:xfrm>
        </p:spPr>
        <p:txBody>
          <a:bodyPr>
            <a:normAutofit/>
          </a:bodyPr>
          <a:lstStyle/>
          <a:p>
            <a:pPr marL="0" indent="0">
              <a:buNone/>
            </a:pPr>
            <a:r>
              <a:rPr lang="en-US" sz="2000" b="1" dirty="0" err="1">
                <a:latin typeface="Times New Roman" panose="02020603050405020304" pitchFamily="18" charset="0"/>
                <a:cs typeface="Times New Roman" panose="02020603050405020304" pitchFamily="18" charset="0"/>
              </a:rPr>
              <a:t>Các</a:t>
            </a:r>
            <a:r>
              <a:rPr lang="en-US" sz="2000" b="1" dirty="0">
                <a:latin typeface="Times New Roman" panose="02020603050405020304" pitchFamily="18" charset="0"/>
                <a:cs typeface="Times New Roman" panose="02020603050405020304" pitchFamily="18" charset="0"/>
              </a:rPr>
              <a:t> chi </a:t>
            </a:r>
            <a:r>
              <a:rPr lang="en-US" sz="2000" b="1" dirty="0" err="1">
                <a:latin typeface="Times New Roman" panose="02020603050405020304" pitchFamily="18" charset="0"/>
                <a:cs typeface="Times New Roman" panose="02020603050405020304" pitchFamily="18" charset="0"/>
              </a:rPr>
              <a:t>phí</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cần</a:t>
            </a:r>
            <a:r>
              <a:rPr lang="en-US" sz="2000" b="1" dirty="0">
                <a:latin typeface="Times New Roman" panose="02020603050405020304" pitchFamily="18" charset="0"/>
                <a:cs typeface="Times New Roman" panose="02020603050405020304" pitchFamily="18" charset="0"/>
              </a:rPr>
              <a:t> chi:</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Chi </a:t>
            </a:r>
            <a:r>
              <a:rPr lang="en-US" sz="2000" b="1" dirty="0" err="1">
                <a:latin typeface="Times New Roman" panose="02020603050405020304" pitchFamily="18" charset="0"/>
                <a:cs typeface="Times New Roman" panose="02020603050405020304" pitchFamily="18" charset="0"/>
              </a:rPr>
              <a:t>phí</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cho</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từng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công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việc</a:t>
            </a:r>
            <a:r>
              <a:rPr lang="en-US" sz="2000" b="1"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A37341F5-4D22-4D37-AEDC-9336384AB424}"/>
              </a:ext>
            </a:extLst>
          </p:cNvPr>
          <p:cNvPicPr>
            <a:picLocks noChangeAspect="1"/>
          </p:cNvPicPr>
          <p:nvPr/>
        </p:nvPicPr>
        <p:blipFill>
          <a:blip r:embed="rId2"/>
          <a:stretch>
            <a:fillRect/>
          </a:stretch>
        </p:blipFill>
        <p:spPr>
          <a:xfrm>
            <a:off x="789597" y="1930400"/>
            <a:ext cx="4480948" cy="1234547"/>
          </a:xfrm>
          <a:prstGeom prst="rect">
            <a:avLst/>
          </a:prstGeom>
        </p:spPr>
      </p:pic>
      <p:pic>
        <p:nvPicPr>
          <p:cNvPr id="7" name="Picture 6">
            <a:extLst>
              <a:ext uri="{FF2B5EF4-FFF2-40B4-BE49-F238E27FC236}">
                <a16:creationId xmlns:a16="http://schemas.microsoft.com/office/drawing/2014/main" id="{33E9D413-CF9D-478E-AC03-1B9FAF201085}"/>
              </a:ext>
            </a:extLst>
          </p:cNvPr>
          <p:cNvPicPr>
            <a:picLocks noChangeAspect="1"/>
          </p:cNvPicPr>
          <p:nvPr/>
        </p:nvPicPr>
        <p:blipFill>
          <a:blip r:embed="rId3"/>
          <a:stretch>
            <a:fillRect/>
          </a:stretch>
        </p:blipFill>
        <p:spPr>
          <a:xfrm>
            <a:off x="6201987" y="609600"/>
            <a:ext cx="5073743" cy="6170491"/>
          </a:xfrm>
          <a:prstGeom prst="rect">
            <a:avLst/>
          </a:prstGeom>
        </p:spPr>
      </p:pic>
    </p:spTree>
    <p:extLst>
      <p:ext uri="{BB962C8B-B14F-4D97-AF65-F5344CB8AC3E}">
        <p14:creationId xmlns:p14="http://schemas.microsoft.com/office/powerpoint/2010/main" val="1378260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2E634-5128-4FE0-AB44-9BDE40F0F35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12. 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a:t>
            </a:r>
          </a:p>
        </p:txBody>
      </p:sp>
      <p:pic>
        <p:nvPicPr>
          <p:cNvPr id="1026" name="Picture 2" descr="https://lh7-rt.googleusercontent.com/docsz/AD_4nXd-Vj0PacdnYYFb1I2AVH9Ny2jhmjBgPPxHM00et__YRjvLWHeM08QxrjYSFl5pmRD4T_oK7-QTSFInRetGbo8_DoXyGM3Okgygmmx4ak9bpyUvA2HFOGeYe5j4YOfxYa5Yy0fmkKdGmJe6oHyeg7U?key=QxLWcIl9WN3HA7y_Ies6uP2P">
            <a:extLst>
              <a:ext uri="{FF2B5EF4-FFF2-40B4-BE49-F238E27FC236}">
                <a16:creationId xmlns:a16="http://schemas.microsoft.com/office/drawing/2014/main" id="{A0D28CED-EAB5-4320-BAB5-1A0D8F538D5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6324" y="1497106"/>
            <a:ext cx="8038688" cy="4589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196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59ED3-9581-4762-A0C3-01F24EFBCD1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12.1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ờng</a:t>
            </a:r>
            <a:r>
              <a:rPr lang="en-US" dirty="0">
                <a:latin typeface="Times New Roman" panose="02020603050405020304" pitchFamily="18" charset="0"/>
                <a:cs typeface="Times New Roman" panose="02020603050405020304" pitchFamily="18" charset="0"/>
              </a:rPr>
              <a:t> Gant</a:t>
            </a:r>
          </a:p>
        </p:txBody>
      </p:sp>
      <p:sp>
        <p:nvSpPr>
          <p:cNvPr id="3" name="Content Placeholder 2">
            <a:extLst>
              <a:ext uri="{FF2B5EF4-FFF2-40B4-BE49-F238E27FC236}">
                <a16:creationId xmlns:a16="http://schemas.microsoft.com/office/drawing/2014/main" id="{FACDF77D-51EF-41AF-9920-5582CDFD9F04}"/>
              </a:ext>
            </a:extLst>
          </p:cNvPr>
          <p:cNvSpPr>
            <a:spLocks noGrp="1"/>
          </p:cNvSpPr>
          <p:nvPr>
            <p:ph idx="1"/>
          </p:nvPr>
        </p:nvSpPr>
        <p:spPr>
          <a:xfrm>
            <a:off x="426322" y="1488613"/>
            <a:ext cx="3867772" cy="3880773"/>
          </a:xfrm>
        </p:spPr>
        <p:txBody>
          <a:bodyPr>
            <a:normAutofit lnSpcReduction="10000"/>
          </a:bodyPr>
          <a:lstStyle/>
          <a:p>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endParaRPr lang="en-US" dirty="0">
              <a:latin typeface="Times New Roman" panose="02020603050405020304" pitchFamily="18" charset="0"/>
              <a:cs typeface="Times New Roman" panose="02020603050405020304" pitchFamily="18" charset="0"/>
            </a:endParaRPr>
          </a:p>
          <a:p>
            <a:pPr fontAlgn="base"/>
            <a:r>
              <a:rPr lang="vi-VN" dirty="0"/>
              <a:t>MCV: Mã công việc.</a:t>
            </a:r>
          </a:p>
          <a:p>
            <a:pPr fontAlgn="base"/>
            <a:r>
              <a:rPr lang="vi-VN" dirty="0"/>
              <a:t>Name: tên công việc.</a:t>
            </a:r>
          </a:p>
          <a:p>
            <a:pPr fontAlgn="base"/>
            <a:r>
              <a:rPr lang="vi-VN" dirty="0"/>
              <a:t>Duration(day): Khoảng thời gian xử lý công việc, đơn vị ngày.</a:t>
            </a:r>
          </a:p>
          <a:p>
            <a:pPr fontAlgn="base"/>
            <a:r>
              <a:rPr lang="vi-VN" dirty="0"/>
              <a:t>Start: Ngày bắt đầu công việc, format day/month.</a:t>
            </a:r>
          </a:p>
          <a:p>
            <a:pPr fontAlgn="base"/>
            <a:r>
              <a:rPr lang="vi-VN" dirty="0"/>
              <a:t>Finish: Ngày kết thúc công việc, format day/month.</a:t>
            </a:r>
          </a:p>
          <a:p>
            <a:pPr fontAlgn="base"/>
            <a:r>
              <a:rPr lang="vi-VN" dirty="0"/>
              <a:t>Predecessors: các công việc trước đó mà công việc này phụ thuộc vào để bắt đầu </a:t>
            </a:r>
          </a:p>
          <a:p>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8AAC5F0-D694-420D-A828-1BA2A9409989}"/>
              </a:ext>
            </a:extLst>
          </p:cNvPr>
          <p:cNvPicPr>
            <a:picLocks noChangeAspect="1"/>
          </p:cNvPicPr>
          <p:nvPr/>
        </p:nvPicPr>
        <p:blipFill>
          <a:blip r:embed="rId2"/>
          <a:stretch>
            <a:fillRect/>
          </a:stretch>
        </p:blipFill>
        <p:spPr>
          <a:xfrm>
            <a:off x="4406975" y="276905"/>
            <a:ext cx="4549534" cy="3513124"/>
          </a:xfrm>
          <a:prstGeom prst="rect">
            <a:avLst/>
          </a:prstGeom>
        </p:spPr>
      </p:pic>
      <p:pic>
        <p:nvPicPr>
          <p:cNvPr id="6" name="Picture 5">
            <a:extLst>
              <a:ext uri="{FF2B5EF4-FFF2-40B4-BE49-F238E27FC236}">
                <a16:creationId xmlns:a16="http://schemas.microsoft.com/office/drawing/2014/main" id="{500CCE12-9CB7-4C65-8C9F-7D044C4C4E05}"/>
              </a:ext>
            </a:extLst>
          </p:cNvPr>
          <p:cNvPicPr>
            <a:picLocks noChangeAspect="1"/>
          </p:cNvPicPr>
          <p:nvPr/>
        </p:nvPicPr>
        <p:blipFill>
          <a:blip r:embed="rId3"/>
          <a:stretch>
            <a:fillRect/>
          </a:stretch>
        </p:blipFill>
        <p:spPr>
          <a:xfrm>
            <a:off x="4294094" y="3835373"/>
            <a:ext cx="5241279" cy="2848789"/>
          </a:xfrm>
          <a:prstGeom prst="rect">
            <a:avLst/>
          </a:prstGeom>
        </p:spPr>
      </p:pic>
    </p:spTree>
    <p:extLst>
      <p:ext uri="{BB962C8B-B14F-4D97-AF65-F5344CB8AC3E}">
        <p14:creationId xmlns:p14="http://schemas.microsoft.com/office/powerpoint/2010/main" val="1361466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3A9B9-02E1-4EEA-A794-194CF220861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13.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chất</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qua l</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x</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a:t>
            </a:r>
            <a:r>
              <a:rPr lang="en-US" dirty="0">
                <a:latin typeface="Times New Roman" panose="02020603050405020304" pitchFamily="18" charset="0"/>
                <a:cs typeface="Times New Roman" panose="02020603050405020304" pitchFamily="18" charset="0"/>
              </a:rPr>
              <a:t>.</a:t>
            </a:r>
          </a:p>
        </p:txBody>
      </p:sp>
      <p:pic>
        <p:nvPicPr>
          <p:cNvPr id="4" name="Content Placeholder 3">
            <a:extLst>
              <a:ext uri="{FF2B5EF4-FFF2-40B4-BE49-F238E27FC236}">
                <a16:creationId xmlns:a16="http://schemas.microsoft.com/office/drawing/2014/main" id="{303EC83B-394C-4004-B335-8B41D3D0A4E4}"/>
              </a:ext>
            </a:extLst>
          </p:cNvPr>
          <p:cNvPicPr>
            <a:picLocks noGrp="1" noChangeAspect="1"/>
          </p:cNvPicPr>
          <p:nvPr>
            <p:ph idx="1"/>
          </p:nvPr>
        </p:nvPicPr>
        <p:blipFill>
          <a:blip r:embed="rId2"/>
          <a:stretch>
            <a:fillRect/>
          </a:stretch>
        </p:blipFill>
        <p:spPr>
          <a:xfrm>
            <a:off x="436396" y="1819835"/>
            <a:ext cx="8923503" cy="4509247"/>
          </a:xfrm>
          <a:prstGeom prst="rect">
            <a:avLst/>
          </a:prstGeom>
        </p:spPr>
      </p:pic>
    </p:spTree>
    <p:extLst>
      <p:ext uri="{BB962C8B-B14F-4D97-AF65-F5344CB8AC3E}">
        <p14:creationId xmlns:p14="http://schemas.microsoft.com/office/powerpoint/2010/main" val="1786535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29F00-A376-4BF5-A2EB-D7649C12561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14.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chất</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qua l</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Pareto</a:t>
            </a:r>
          </a:p>
        </p:txBody>
      </p:sp>
      <p:sp>
        <p:nvSpPr>
          <p:cNvPr id="3" name="Content Placeholder 2">
            <a:extLst>
              <a:ext uri="{FF2B5EF4-FFF2-40B4-BE49-F238E27FC236}">
                <a16:creationId xmlns:a16="http://schemas.microsoft.com/office/drawing/2014/main" id="{68AF36B6-3E22-463A-BFB3-714B0BC7C566}"/>
              </a:ext>
            </a:extLst>
          </p:cNvPr>
          <p:cNvSpPr>
            <a:spLocks noGrp="1"/>
          </p:cNvSpPr>
          <p:nvPr>
            <p:ph idx="1"/>
          </p:nvPr>
        </p:nvSpPr>
        <p:spPr/>
        <p:txBody>
          <a:bodyPr/>
          <a:lstStyle/>
          <a:p>
            <a:r>
              <a:rPr lang="vi-VN" dirty="0">
                <a:latin typeface="Times New Roman" panose="02020603050405020304" pitchFamily="18" charset="0"/>
                <a:cs typeface="Times New Roman" panose="02020603050405020304" pitchFamily="18" charset="0"/>
              </a:rPr>
              <a:t>Theo quy luật Pareto, </a:t>
            </a:r>
            <a:r>
              <a:rPr lang="vi-VN" b="1" dirty="0">
                <a:latin typeface="Times New Roman" panose="02020603050405020304" pitchFamily="18" charset="0"/>
                <a:cs typeface="Times New Roman" panose="02020603050405020304" pitchFamily="18" charset="0"/>
              </a:rPr>
              <a:t>20% nguyên nhân gây ra 80% vấn đề</a:t>
            </a:r>
            <a:r>
              <a:rPr lang="vi-VN" dirty="0">
                <a:latin typeface="Times New Roman" panose="02020603050405020304" pitchFamily="18" charset="0"/>
                <a:cs typeface="Times New Roman" panose="02020603050405020304" pitchFamily="18" charset="0"/>
              </a:rPr>
              <a:t>. Phân tích tầm quan trọng và mức độ ảnh hưởng của từng vấn đề:</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C195FF3-F4E7-489F-9FAE-1656D7A11D16}"/>
              </a:ext>
            </a:extLst>
          </p:cNvPr>
          <p:cNvPicPr>
            <a:picLocks noChangeAspect="1"/>
          </p:cNvPicPr>
          <p:nvPr/>
        </p:nvPicPr>
        <p:blipFill>
          <a:blip r:embed="rId3"/>
          <a:stretch>
            <a:fillRect/>
          </a:stretch>
        </p:blipFill>
        <p:spPr>
          <a:xfrm>
            <a:off x="1129809" y="2848654"/>
            <a:ext cx="7691717" cy="3794193"/>
          </a:xfrm>
          <a:prstGeom prst="rect">
            <a:avLst/>
          </a:prstGeom>
        </p:spPr>
      </p:pic>
    </p:spTree>
    <p:extLst>
      <p:ext uri="{BB962C8B-B14F-4D97-AF65-F5344CB8AC3E}">
        <p14:creationId xmlns:p14="http://schemas.microsoft.com/office/powerpoint/2010/main" val="30817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111DF-7439-4754-9397-1860C5AA114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15.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ma </a:t>
            </a:r>
            <a:r>
              <a:rPr lang="en-US" dirty="0" err="1">
                <a:latin typeface="Times New Roman" panose="02020603050405020304" pitchFamily="18" charset="0"/>
                <a:cs typeface="Times New Roman" panose="02020603050405020304" pitchFamily="18" charset="0"/>
              </a:rPr>
              <a:t>trận</a:t>
            </a:r>
            <a:endParaRPr lang="en-US"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1B44428C-296F-4D11-9DAE-958F0000908B}"/>
              </a:ext>
            </a:extLst>
          </p:cNvPr>
          <p:cNvPicPr>
            <a:picLocks noGrp="1" noChangeAspect="1"/>
          </p:cNvPicPr>
          <p:nvPr>
            <p:ph idx="1"/>
          </p:nvPr>
        </p:nvPicPr>
        <p:blipFill>
          <a:blip r:embed="rId2"/>
          <a:stretch>
            <a:fillRect/>
          </a:stretch>
        </p:blipFill>
        <p:spPr>
          <a:xfrm>
            <a:off x="1416680" y="1930400"/>
            <a:ext cx="7010144" cy="4509153"/>
          </a:xfrm>
          <a:prstGeom prst="rect">
            <a:avLst/>
          </a:prstGeom>
        </p:spPr>
      </p:pic>
    </p:spTree>
    <p:extLst>
      <p:ext uri="{BB962C8B-B14F-4D97-AF65-F5344CB8AC3E}">
        <p14:creationId xmlns:p14="http://schemas.microsoft.com/office/powerpoint/2010/main" val="2325146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66C1C-73B3-4790-BE44-080673F29DB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16.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583E8A-DFBD-41F5-97F5-37C3C4916A85}"/>
              </a:ext>
            </a:extLst>
          </p:cNvPr>
          <p:cNvSpPr>
            <a:spLocks noGrp="1"/>
          </p:cNvSpPr>
          <p:nvPr>
            <p:ph idx="1"/>
          </p:nvPr>
        </p:nvSpPr>
        <p:spPr>
          <a:xfrm>
            <a:off x="677334" y="1649507"/>
            <a:ext cx="8596668" cy="4455458"/>
          </a:xfrm>
        </p:spPr>
        <p:txBody>
          <a:bodyPr>
            <a:noAutofit/>
          </a:bodyPr>
          <a:lstStyle/>
          <a:p>
            <a:r>
              <a:rPr lang="en-US" sz="2000" b="1" dirty="0">
                <a:latin typeface="Times New Roman" panose="02020603050405020304" pitchFamily="18" charset="0"/>
                <a:cs typeface="Times New Roman" panose="02020603050405020304" pitchFamily="18" charset="0"/>
              </a:rPr>
              <a:t>16.1. </a:t>
            </a:r>
            <a:r>
              <a:rPr lang="en-US" sz="2000" b="1" dirty="0" err="1">
                <a:latin typeface="Times New Roman" panose="02020603050405020304" pitchFamily="18" charset="0"/>
                <a:cs typeface="Times New Roman" panose="02020603050405020304" pitchFamily="18" charset="0"/>
              </a:rPr>
              <a:t>Bảng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mô</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tả</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công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việc</a:t>
            </a:r>
            <a:r>
              <a:rPr lang="en-US" sz="2000" b="1" dirty="0">
                <a:latin typeface="Times New Roman" panose="02020603050405020304" pitchFamily="18" charset="0"/>
                <a:cs typeface="Times New Roman" panose="02020603050405020304" pitchFamily="18" charset="0"/>
              </a:rPr>
              <a:t> (Job Description):</a:t>
            </a:r>
          </a:p>
          <a:p>
            <a:pPr fontAlgn="base"/>
            <a:r>
              <a:rPr lang="en-US" sz="2000" b="1" dirty="0">
                <a:latin typeface="Times New Roman" panose="02020603050405020304" pitchFamily="18" charset="0"/>
                <a:cs typeface="Times New Roman" panose="02020603050405020304" pitchFamily="18" charset="0"/>
              </a:rPr>
              <a:t>Phạm </a:t>
            </a:r>
            <a:r>
              <a:rPr lang="en-US" sz="2000" b="1" dirty="0" err="1">
                <a:latin typeface="Times New Roman" panose="02020603050405020304" pitchFamily="18" charset="0"/>
                <a:cs typeface="Times New Roman" panose="02020603050405020304" pitchFamily="18" charset="0"/>
              </a:rPr>
              <a:t>Tuấn</a:t>
            </a:r>
            <a:r>
              <a:rPr lang="en-US" sz="2000" b="1" dirty="0">
                <a:latin typeface="Times New Roman" panose="02020603050405020304" pitchFamily="18" charset="0"/>
                <a:cs typeface="Times New Roman" panose="02020603050405020304" pitchFamily="18" charset="0"/>
              </a:rPr>
              <a:t> Vũ:</a:t>
            </a:r>
            <a:endParaRPr lang="en-US" sz="2000" dirty="0">
              <a:latin typeface="Times New Roman" panose="02020603050405020304" pitchFamily="18" charset="0"/>
              <a:cs typeface="Times New Roman" panose="02020603050405020304" pitchFamily="18" charset="0"/>
            </a:endParaRPr>
          </a:p>
          <a:p>
            <a:pPr lvl="1" fontAlgn="base"/>
            <a:r>
              <a:rPr lang="en-US" sz="2000" dirty="0" err="1">
                <a:latin typeface="Times New Roman" panose="02020603050405020304" pitchFamily="18" charset="0"/>
                <a:cs typeface="Times New Roman" panose="02020603050405020304" pitchFamily="18" charset="0"/>
              </a:rPr>
              <a:t>Giám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tổng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đảm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đúng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hạn</a:t>
            </a:r>
            <a:r>
              <a:rPr lang="en-US" sz="2000" dirty="0">
                <a:latin typeface="Times New Roman" panose="02020603050405020304" pitchFamily="18" charset="0"/>
                <a:cs typeface="Times New Roman" panose="02020603050405020304" pitchFamily="18" charset="0"/>
              </a:rPr>
              <a:t>.</a:t>
            </a:r>
          </a:p>
          <a:p>
            <a:pPr lvl="1" fontAlgn="base"/>
            <a:r>
              <a:rPr lang="en-US" sz="2000" dirty="0" err="1">
                <a:latin typeface="Times New Roman" panose="02020603050405020304" pitchFamily="18" charset="0"/>
                <a:cs typeface="Times New Roman" panose="02020603050405020304" pitchFamily="18" charset="0"/>
              </a:rPr>
              <a:t>Phối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giữa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đột</a:t>
            </a:r>
            <a:r>
              <a:rPr lang="en-US" sz="2000" dirty="0">
                <a:latin typeface="Times New Roman" panose="02020603050405020304" pitchFamily="18" charset="0"/>
                <a:cs typeface="Times New Roman" panose="02020603050405020304" pitchFamily="18" charset="0"/>
              </a:rPr>
              <a:t>.</a:t>
            </a:r>
          </a:p>
          <a:p>
            <a:pPr fontAlgn="base"/>
            <a:r>
              <a:rPr lang="en-US" sz="2000" b="1" dirty="0" err="1">
                <a:latin typeface="Times New Roman" panose="02020603050405020304" pitchFamily="18" charset="0"/>
                <a:cs typeface="Times New Roman" panose="02020603050405020304" pitchFamily="18" charset="0"/>
              </a:rPr>
              <a:t>Nguyên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Hữu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Nghĩa</a:t>
            </a:r>
            <a:r>
              <a:rPr lang="en-US" sz="2000" b="1"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1" fontAlgn="base"/>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AI.</a:t>
            </a:r>
          </a:p>
          <a:p>
            <a:pPr lvl="1" fontAlgn="base"/>
            <a:r>
              <a:rPr lang="en-US" sz="2000" dirty="0" err="1">
                <a:latin typeface="Times New Roman" panose="02020603050405020304" pitchFamily="18" charset="0"/>
                <a:cs typeface="Times New Roman" panose="02020603050405020304" pitchFamily="18" charset="0"/>
              </a:rPr>
              <a:t>Đảm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bảo</a:t>
            </a:r>
            <a:r>
              <a:rPr lang="en-US" sz="2000" dirty="0">
                <a:latin typeface="Times New Roman" panose="02020603050405020304" pitchFamily="18" charset="0"/>
                <a:cs typeface="Times New Roman" panose="02020603050405020304" pitchFamily="18" charset="0"/>
              </a:rPr>
              <a:t> API </a:t>
            </a:r>
            <a:r>
              <a:rPr lang="en-US" sz="2000" dirty="0" err="1">
                <a:latin typeface="Times New Roman" panose="02020603050405020304" pitchFamily="18" charset="0"/>
                <a:cs typeface="Times New Roman" panose="02020603050405020304" pitchFamily="18" charset="0"/>
              </a:rPr>
              <a:t>hoạt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ổn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a:t>
            </a:r>
          </a:p>
          <a:p>
            <a:pPr fontAlgn="base"/>
            <a:r>
              <a:rPr lang="en-US" sz="2000" b="1" dirty="0" err="1">
                <a:latin typeface="Times New Roman" panose="02020603050405020304" pitchFamily="18" charset="0"/>
                <a:cs typeface="Times New Roman" panose="02020603050405020304" pitchFamily="18" charset="0"/>
              </a:rPr>
              <a:t>Nguyên</a:t>
            </a:r>
            <a:r>
              <a:rPr lang="en-US" sz="2000" b="1" dirty="0">
                <a:latin typeface="Times New Roman" panose="02020603050405020304" pitchFamily="18" charset="0"/>
                <a:cs typeface="Times New Roman" panose="02020603050405020304" pitchFamily="18" charset="0"/>
              </a:rPr>
              <a:t> Quang </a:t>
            </a:r>
            <a:r>
              <a:rPr lang="en-US" sz="2000" b="1" dirty="0" err="1">
                <a:latin typeface="Times New Roman" panose="02020603050405020304" pitchFamily="18" charset="0"/>
                <a:cs typeface="Times New Roman" panose="02020603050405020304" pitchFamily="18" charset="0"/>
              </a:rPr>
              <a:t>Nhật</a:t>
            </a:r>
            <a:r>
              <a:rPr lang="en-US" sz="2000" b="1"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1" fontAlgn="base"/>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diện</a:t>
            </a:r>
            <a:r>
              <a:rPr lang="en-US" sz="2000" dirty="0">
                <a:latin typeface="Times New Roman" panose="02020603050405020304" pitchFamily="18" charset="0"/>
                <a:cs typeface="Times New Roman" panose="02020603050405020304" pitchFamily="18" charset="0"/>
              </a:rPr>
              <a:t> website.</a:t>
            </a:r>
          </a:p>
          <a:p>
            <a:pPr lvl="1" fontAlgn="base"/>
            <a:r>
              <a:rPr lang="en-US" sz="2000" dirty="0" err="1">
                <a:latin typeface="Times New Roman" panose="02020603050405020304" pitchFamily="18" charset="0"/>
                <a:cs typeface="Times New Roman" panose="02020603050405020304" pitchFamily="18" charset="0"/>
              </a:rPr>
              <a:t>Hỗ</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470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C93C80-9145-4363-9DE1-7D8A82E99F71}"/>
              </a:ext>
            </a:extLst>
          </p:cNvPr>
          <p:cNvSpPr>
            <a:spLocks noGrp="1"/>
          </p:cNvSpPr>
          <p:nvPr>
            <p:ph idx="1"/>
          </p:nvPr>
        </p:nvSpPr>
        <p:spPr>
          <a:xfrm>
            <a:off x="677334" y="708213"/>
            <a:ext cx="8596668" cy="5333150"/>
          </a:xfrm>
        </p:spPr>
        <p:txBody>
          <a:bodyPr>
            <a:noAutofit/>
          </a:bodyPr>
          <a:lstStyle/>
          <a:p>
            <a:r>
              <a:rPr lang="en-US" b="1" dirty="0">
                <a:latin typeface="Times New Roman" panose="02020603050405020304" pitchFamily="18" charset="0"/>
                <a:cs typeface="Times New Roman" panose="02020603050405020304" pitchFamily="18" charset="0"/>
              </a:rPr>
              <a:t>16.2. </a:t>
            </a:r>
            <a:r>
              <a:rPr lang="en-US" b="1" dirty="0" err="1">
                <a:latin typeface="Times New Roman" panose="02020603050405020304" pitchFamily="18" charset="0"/>
                <a:cs typeface="Times New Roman" panose="02020603050405020304" pitchFamily="18" charset="0"/>
              </a:rPr>
              <a:t>Kế</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hoạch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giao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tiếp</a:t>
            </a:r>
            <a:r>
              <a:rPr lang="en-US" b="1" dirty="0">
                <a:latin typeface="Times New Roman" panose="02020603050405020304" pitchFamily="18" charset="0"/>
                <a:cs typeface="Times New Roman" panose="02020603050405020304" pitchFamily="18" charset="0"/>
              </a:rPr>
              <a:t>:</a:t>
            </a:r>
          </a:p>
          <a:p>
            <a:pPr fontAlgn="base"/>
            <a:r>
              <a:rPr lang="en-US" b="1" dirty="0" err="1">
                <a:latin typeface="Times New Roman" panose="02020603050405020304" pitchFamily="18" charset="0"/>
                <a:cs typeface="Times New Roman" panose="02020603050405020304" pitchFamily="18" charset="0"/>
              </a:rPr>
              <a:t>Họp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nhóm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hàng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tuần</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1" fontAlgn="base"/>
            <a:r>
              <a:rPr lang="en-US" sz="1800" dirty="0" err="1">
                <a:latin typeface="Times New Roman" panose="02020603050405020304" pitchFamily="18" charset="0"/>
                <a:cs typeface="Times New Roman" panose="02020603050405020304" pitchFamily="18" charset="0"/>
              </a:rPr>
              <a:t>Mục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tiêu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Cập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nhật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tiến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giải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quyết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vấn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đề</a:t>
            </a:r>
            <a:r>
              <a:rPr lang="en-US" sz="1800" dirty="0">
                <a:latin typeface="Times New Roman" panose="02020603050405020304" pitchFamily="18" charset="0"/>
                <a:cs typeface="Times New Roman" panose="02020603050405020304" pitchFamily="18" charset="0"/>
              </a:rPr>
              <a:t>.</a:t>
            </a:r>
          </a:p>
          <a:p>
            <a:pPr lvl="1" fontAlgn="base"/>
            <a:r>
              <a:rPr lang="en-US" sz="1800" dirty="0" err="1">
                <a:latin typeface="Times New Roman" panose="02020603050405020304" pitchFamily="18" charset="0"/>
                <a:cs typeface="Times New Roman" panose="02020603050405020304" pitchFamily="18" charset="0"/>
              </a:rPr>
              <a:t>Thời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Thứ</a:t>
            </a:r>
            <a:r>
              <a:rPr lang="en-US" sz="1800" dirty="0">
                <a:latin typeface="Times New Roman" panose="02020603050405020304" pitchFamily="18" charset="0"/>
                <a:cs typeface="Times New Roman" panose="02020603050405020304" pitchFamily="18" charset="0"/>
              </a:rPr>
              <a:t> Hai </a:t>
            </a:r>
            <a:r>
              <a:rPr lang="en-US" sz="1800" dirty="0" err="1">
                <a:latin typeface="Times New Roman" panose="02020603050405020304" pitchFamily="18" charset="0"/>
                <a:cs typeface="Times New Roman" panose="02020603050405020304" pitchFamily="18" charset="0"/>
              </a:rPr>
              <a:t>lúc</a:t>
            </a:r>
            <a:r>
              <a:rPr lang="en-US" sz="1800" dirty="0">
                <a:latin typeface="Times New Roman" panose="02020603050405020304" pitchFamily="18" charset="0"/>
                <a:cs typeface="Times New Roman" panose="02020603050405020304" pitchFamily="18" charset="0"/>
              </a:rPr>
              <a:t> 10:00 AM.</a:t>
            </a:r>
          </a:p>
          <a:p>
            <a:pPr lvl="1" fontAlgn="base"/>
            <a:r>
              <a:rPr lang="en-US" sz="1800" dirty="0" err="1">
                <a:latin typeface="Times New Roman" panose="02020603050405020304" pitchFamily="18" charset="0"/>
                <a:cs typeface="Times New Roman" panose="02020603050405020304" pitchFamily="18" charset="0"/>
              </a:rPr>
              <a:t>Hình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thức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Trực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tuyến</a:t>
            </a:r>
            <a:r>
              <a:rPr lang="en-US" sz="1800" dirty="0">
                <a:latin typeface="Times New Roman" panose="02020603050405020304" pitchFamily="18" charset="0"/>
                <a:cs typeface="Times New Roman" panose="02020603050405020304" pitchFamily="18" charset="0"/>
              </a:rPr>
              <a:t> qua Google Meet.</a:t>
            </a:r>
          </a:p>
          <a:p>
            <a:pPr fontAlgn="base"/>
            <a:r>
              <a:rPr lang="en-US" b="1" dirty="0" err="1">
                <a:latin typeface="Times New Roman" panose="02020603050405020304" pitchFamily="18" charset="0"/>
                <a:cs typeface="Times New Roman" panose="02020603050405020304" pitchFamily="18" charset="0"/>
              </a:rPr>
              <a:t>Báo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cáo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hàng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tuần</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1" fontAlgn="base"/>
            <a:r>
              <a:rPr lang="en-US" sz="1800" dirty="0" err="1">
                <a:latin typeface="Times New Roman" panose="02020603050405020304" pitchFamily="18" charset="0"/>
                <a:cs typeface="Times New Roman" panose="02020603050405020304" pitchFamily="18" charset="0"/>
              </a:rPr>
              <a:t>Gửi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báo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tiến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a:t>
            </a:r>
            <a:r>
              <a:rPr lang="en-US" sz="1800" dirty="0">
                <a:latin typeface="Times New Roman" panose="02020603050405020304" pitchFamily="18" charset="0"/>
                <a:cs typeface="Times New Roman" panose="02020603050405020304" pitchFamily="18" charset="0"/>
              </a:rPr>
              <a:t> qua email </a:t>
            </a:r>
            <a:r>
              <a:rPr lang="en-US" sz="1800" dirty="0" err="1">
                <a:latin typeface="Times New Roman" panose="02020603050405020304" pitchFamily="18" charset="0"/>
                <a:cs typeface="Times New Roman" panose="02020603050405020304" pitchFamily="18" charset="0"/>
              </a:rPr>
              <a:t>vào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cuối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tuần</a:t>
            </a:r>
            <a:r>
              <a:rPr lang="en-US" sz="1800" dirty="0">
                <a:latin typeface="Times New Roman" panose="02020603050405020304" pitchFamily="18" charset="0"/>
                <a:cs typeface="Times New Roman" panose="02020603050405020304" pitchFamily="18" charset="0"/>
              </a:rPr>
              <a:t>.</a:t>
            </a:r>
          </a:p>
          <a:p>
            <a:pPr lvl="1" fontAlgn="base"/>
            <a:r>
              <a:rPr lang="en-US" sz="1800" dirty="0" err="1">
                <a:latin typeface="Times New Roman" panose="02020603050405020304" pitchFamily="18" charset="0"/>
                <a:cs typeface="Times New Roman" panose="02020603050405020304" pitchFamily="18" charset="0"/>
              </a:rPr>
              <a:t>Nội</a:t>
            </a:r>
            <a:r>
              <a:rPr lang="en-US" sz="1800" dirty="0">
                <a:latin typeface="Times New Roman" panose="02020603050405020304" pitchFamily="18" charset="0"/>
                <a:cs typeface="Times New Roman" panose="02020603050405020304" pitchFamily="18" charset="0"/>
              </a:rPr>
              <a:t> dung: </a:t>
            </a:r>
            <a:r>
              <a:rPr lang="en-US" sz="1800" dirty="0" err="1">
                <a:latin typeface="Times New Roman" panose="02020603050405020304" pitchFamily="18" charset="0"/>
                <a:cs typeface="Times New Roman" panose="02020603050405020304" pitchFamily="18" charset="0"/>
              </a:rPr>
              <a:t>Những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việc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hoàn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thành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khăn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gặp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phải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kế</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hoạch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tuần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tới</a:t>
            </a:r>
            <a:r>
              <a:rPr lang="en-US" sz="1800"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16</a:t>
            </a:r>
            <a:r>
              <a:rPr lang="vi-VN" b="1" dirty="0">
                <a:latin typeface="Times New Roman" panose="02020603050405020304" pitchFamily="18" charset="0"/>
                <a:cs typeface="Times New Roman" panose="02020603050405020304" pitchFamily="18" charset="0"/>
              </a:rPr>
              <a:t>.3. Tài liệu đánh giá hiệu suất:</a:t>
            </a:r>
          </a:p>
          <a:p>
            <a:pPr fontAlgn="base"/>
            <a:r>
              <a:rPr lang="vi-VN" dirty="0">
                <a:latin typeface="Times New Roman" panose="02020603050405020304" pitchFamily="18" charset="0"/>
                <a:cs typeface="Times New Roman" panose="02020603050405020304" pitchFamily="18" charset="0"/>
              </a:rPr>
              <a:t>Các tiêu chí đánh giá:</a:t>
            </a:r>
          </a:p>
          <a:p>
            <a:pPr lvl="1" fontAlgn="base"/>
            <a:r>
              <a:rPr lang="vi-VN" sz="1800" dirty="0">
                <a:latin typeface="Times New Roman" panose="02020603050405020304" pitchFamily="18" charset="0"/>
                <a:cs typeface="Times New Roman" panose="02020603050405020304" pitchFamily="18" charset="0"/>
              </a:rPr>
              <a:t>Mức độ hoàn thành nhiệm vụ đúng hạn.</a:t>
            </a:r>
          </a:p>
          <a:p>
            <a:pPr lvl="1" fontAlgn="base"/>
            <a:r>
              <a:rPr lang="vi-VN" sz="1800" dirty="0">
                <a:latin typeface="Times New Roman" panose="02020603050405020304" pitchFamily="18" charset="0"/>
                <a:cs typeface="Times New Roman" panose="02020603050405020304" pitchFamily="18" charset="0"/>
              </a:rPr>
              <a:t>Chất lượng công việc (độ chính xác của mô hình, tính thẩm mỹ và hiệu năng giao diện).</a:t>
            </a:r>
          </a:p>
          <a:p>
            <a:pPr lvl="1" fontAlgn="base"/>
            <a:r>
              <a:rPr lang="vi-VN" sz="1800" dirty="0">
                <a:latin typeface="Times New Roman" panose="02020603050405020304" pitchFamily="18" charset="0"/>
                <a:cs typeface="Times New Roman" panose="02020603050405020304" pitchFamily="18" charset="0"/>
              </a:rPr>
              <a:t>Tinh thần hợp tác và đóng góp ý tưởng.</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1952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66B818-5FBA-4F43-9481-777F2EC85E79}"/>
              </a:ext>
            </a:extLst>
          </p:cNvPr>
          <p:cNvSpPr>
            <a:spLocks noGrp="1"/>
          </p:cNvSpPr>
          <p:nvPr>
            <p:ph idx="1"/>
          </p:nvPr>
        </p:nvSpPr>
        <p:spPr>
          <a:xfrm>
            <a:off x="677334" y="2052918"/>
            <a:ext cx="8596668" cy="3155576"/>
          </a:xfrm>
        </p:spPr>
        <p:txBody>
          <a:bodyPr>
            <a:normAutofit/>
          </a:bodyPr>
          <a:lstStyle/>
          <a:p>
            <a:r>
              <a:rPr lang="en-US" sz="2000" b="1" dirty="0">
                <a:latin typeface="Times New Roman" panose="02020603050405020304" pitchFamily="18" charset="0"/>
                <a:cs typeface="Times New Roman" panose="02020603050405020304" pitchFamily="18" charset="0"/>
              </a:rPr>
              <a:t>16</a:t>
            </a:r>
            <a:r>
              <a:rPr lang="vi-VN" sz="2000" b="1" dirty="0">
                <a:latin typeface="Times New Roman" panose="02020603050405020304" pitchFamily="18" charset="0"/>
                <a:cs typeface="Times New Roman" panose="02020603050405020304" pitchFamily="18" charset="0"/>
              </a:rPr>
              <a:t>.4. Văn bản về xử lý xung đột:</a:t>
            </a:r>
          </a:p>
          <a:p>
            <a:pPr fontAlgn="base"/>
            <a:r>
              <a:rPr lang="vi-VN" sz="2000" dirty="0">
                <a:latin typeface="Times New Roman" panose="02020603050405020304" pitchFamily="18" charset="0"/>
                <a:cs typeface="Times New Roman" panose="02020603050405020304" pitchFamily="18" charset="0"/>
              </a:rPr>
              <a:t>Quy trình:</a:t>
            </a:r>
          </a:p>
          <a:p>
            <a:pPr lvl="1" fontAlgn="base"/>
            <a:r>
              <a:rPr lang="vi-VN" sz="2000" dirty="0">
                <a:latin typeface="Times New Roman" panose="02020603050405020304" pitchFamily="18" charset="0"/>
                <a:cs typeface="Times New Roman" panose="02020603050405020304" pitchFamily="18" charset="0"/>
              </a:rPr>
              <a:t>Thành viên báo cáo vấn đề qua Slack hoặc email.</a:t>
            </a:r>
          </a:p>
          <a:p>
            <a:pPr lvl="1" fontAlgn="base"/>
            <a:r>
              <a:rPr lang="vi-VN" sz="2000" dirty="0">
                <a:latin typeface="Times New Roman" panose="02020603050405020304" pitchFamily="18" charset="0"/>
                <a:cs typeface="Times New Roman" panose="02020603050405020304" pitchFamily="18" charset="0"/>
              </a:rPr>
              <a:t>Trưởng nhóm tổ chức họp để tìm giải pháp.</a:t>
            </a:r>
          </a:p>
          <a:p>
            <a:pPr lvl="1" fontAlgn="base"/>
            <a:r>
              <a:rPr lang="vi-VN" sz="2000" dirty="0">
                <a:latin typeface="Times New Roman" panose="02020603050405020304" pitchFamily="18" charset="0"/>
                <a:cs typeface="Times New Roman" panose="02020603050405020304" pitchFamily="18" charset="0"/>
              </a:rPr>
              <a:t>Lập biên bản quyết định cuối cùng và lưu trữ.</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5355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40736-9DF5-475D-BAD9-AF970E0599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91B620CB-E73A-433B-AD5F-7A22EA111C57}"/>
              </a:ext>
            </a:extLst>
          </p:cNvPr>
          <p:cNvSpPr>
            <a:spLocks noGrp="1"/>
          </p:cNvSpPr>
          <p:nvPr>
            <p:ph idx="1"/>
          </p:nvPr>
        </p:nvSpPr>
        <p:spPr>
          <a:xfrm>
            <a:off x="677334" y="2160589"/>
            <a:ext cx="8596668" cy="2312799"/>
          </a:xfrm>
        </p:spPr>
        <p:txBody>
          <a:bodyPr/>
          <a:lstStyle/>
          <a:p>
            <a:pPr marL="0" indent="0" algn="just">
              <a:buNone/>
            </a:pP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Phát triển một hệ thống website tích hợp AI để nhận diện các loại hoa Iris, hỗ trợ người dùng trong việc phân loại và cung cấp kiến thức về loài hoa này.</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r>
              <a:rPr lang="vi-VN" b="1" dirty="0">
                <a:latin typeface="Times New Roman" panose="02020603050405020304" pitchFamily="18" charset="0"/>
                <a:cs typeface="Times New Roman" panose="02020603050405020304" pitchFamily="18" charset="0"/>
              </a:rPr>
              <a:t>Phạm vi người dùng: </a:t>
            </a:r>
            <a:r>
              <a:rPr lang="vi-VN" dirty="0">
                <a:latin typeface="Times New Roman" panose="02020603050405020304" pitchFamily="18" charset="0"/>
                <a:cs typeface="Times New Roman" panose="02020603050405020304" pitchFamily="18" charset="0"/>
              </a:rPr>
              <a:t>Phù hợp cho giáo viên, học sinh và những người quan tâm đến hoa và AI.</a:t>
            </a:r>
          </a:p>
          <a:p>
            <a:pPr marL="0" indent="0" algn="just">
              <a:buNone/>
            </a:pPr>
            <a:r>
              <a:rPr lang="en-US" dirty="0">
                <a:latin typeface="Times New Roman" panose="02020603050405020304" pitchFamily="18" charset="0"/>
                <a:cs typeface="Times New Roman" panose="02020603050405020304" pitchFamily="18" charset="0"/>
              </a:rPr>
              <a:t>	</a:t>
            </a:r>
            <a:r>
              <a:rPr lang="vi-VN" b="1" dirty="0">
                <a:latin typeface="Times New Roman" panose="02020603050405020304" pitchFamily="18" charset="0"/>
                <a:cs typeface="Times New Roman" panose="02020603050405020304" pitchFamily="18" charset="0"/>
              </a:rPr>
              <a:t>Phạm vi công nghệ: </a:t>
            </a:r>
            <a:r>
              <a:rPr lang="vi-VN" dirty="0">
                <a:latin typeface="Times New Roman" panose="02020603050405020304" pitchFamily="18" charset="0"/>
                <a:cs typeface="Times New Roman" panose="02020603050405020304" pitchFamily="18" charset="0"/>
              </a:rPr>
              <a:t>Xây dựng frontend bằng Anvil, backend bằng Python và triển khai model AI.</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7466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254FF-70F6-D2E5-33B5-6B2DBC81BC73}"/>
              </a:ext>
            </a:extLst>
          </p:cNvPr>
          <p:cNvSpPr txBox="1">
            <a:spLocks/>
          </p:cNvSpPr>
          <p:nvPr/>
        </p:nvSpPr>
        <p:spPr>
          <a:xfrm>
            <a:off x="677334" y="609600"/>
            <a:ext cx="3682910"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dirty="0">
                <a:latin typeface="Times New Roman" panose="02020603050405020304" pitchFamily="18" charset="0"/>
                <a:cs typeface="Times New Roman" panose="02020603050405020304" pitchFamily="18" charset="0"/>
              </a:rPr>
              <a:t>17</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rủi ro</a:t>
            </a:r>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68871B6-89C3-277D-D5D8-0442821DC086}"/>
              </a:ext>
            </a:extLst>
          </p:cNvPr>
          <p:cNvSpPr txBox="1"/>
          <p:nvPr/>
        </p:nvSpPr>
        <p:spPr>
          <a:xfrm>
            <a:off x="789271" y="1632017"/>
            <a:ext cx="2031325" cy="400110"/>
          </a:xfrm>
          <a:prstGeom prst="rect">
            <a:avLst/>
          </a:prstGeom>
          <a:noFill/>
        </p:spPr>
        <p:txBody>
          <a:bodyPr wrap="none" rtlCol="0">
            <a:spAutoFit/>
          </a:bodyPr>
          <a:lstStyle/>
          <a:p>
            <a:pPr marL="285750" indent="-285750">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Xác định rủi ro</a:t>
            </a:r>
            <a:endParaRPr lang="en-ZW" sz="20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EC8836BF-E690-D9DC-DC7F-6C9858C6F0C3}"/>
              </a:ext>
            </a:extLst>
          </p:cNvPr>
          <p:cNvGraphicFramePr>
            <a:graphicFrameLocks noGrp="1"/>
          </p:cNvGraphicFramePr>
          <p:nvPr>
            <p:extLst>
              <p:ext uri="{D42A27DB-BD31-4B8C-83A1-F6EECF244321}">
                <p14:modId xmlns:p14="http://schemas.microsoft.com/office/powerpoint/2010/main" val="938822901"/>
              </p:ext>
            </p:extLst>
          </p:nvPr>
        </p:nvGraphicFramePr>
        <p:xfrm>
          <a:off x="2820596" y="1632017"/>
          <a:ext cx="8411136" cy="4474995"/>
        </p:xfrm>
        <a:graphic>
          <a:graphicData uri="http://schemas.openxmlformats.org/drawingml/2006/table">
            <a:tbl>
              <a:tblPr firstRow="1" firstCol="1" bandRow="1">
                <a:tableStyleId>{5C22544A-7EE6-4342-B048-85BDC9FD1C3A}</a:tableStyleId>
              </a:tblPr>
              <a:tblGrid>
                <a:gridCol w="1199504">
                  <a:extLst>
                    <a:ext uri="{9D8B030D-6E8A-4147-A177-3AD203B41FA5}">
                      <a16:colId xmlns:a16="http://schemas.microsoft.com/office/drawing/2014/main" val="2341163034"/>
                    </a:ext>
                  </a:extLst>
                </a:gridCol>
                <a:gridCol w="2255572">
                  <a:extLst>
                    <a:ext uri="{9D8B030D-6E8A-4147-A177-3AD203B41FA5}">
                      <a16:colId xmlns:a16="http://schemas.microsoft.com/office/drawing/2014/main" val="623318864"/>
                    </a:ext>
                  </a:extLst>
                </a:gridCol>
                <a:gridCol w="4956060">
                  <a:extLst>
                    <a:ext uri="{9D8B030D-6E8A-4147-A177-3AD203B41FA5}">
                      <a16:colId xmlns:a16="http://schemas.microsoft.com/office/drawing/2014/main" val="1045624336"/>
                    </a:ext>
                  </a:extLst>
                </a:gridCol>
              </a:tblGrid>
              <a:tr h="371040">
                <a:tc>
                  <a:txBody>
                    <a:bodyPr/>
                    <a:lstStyle/>
                    <a:p>
                      <a:pPr>
                        <a:lnSpc>
                          <a:spcPct val="115000"/>
                        </a:lnSpc>
                        <a:spcAft>
                          <a:spcPts val="800"/>
                        </a:spcAft>
                      </a:pPr>
                      <a:r>
                        <a:rPr lang="vi-VN" sz="1900" kern="100" dirty="0">
                          <a:effectLst/>
                        </a:rPr>
                        <a:t> </a:t>
                      </a:r>
                      <a:endParaRPr lang="en-ZW"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vi-VN" sz="1900" kern="100" dirty="0">
                          <a:effectLst/>
                        </a:rPr>
                        <a:t> Nhóm rủi ro</a:t>
                      </a:r>
                      <a:endParaRPr lang="en-ZW"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vi-VN" sz="1900" kern="100">
                          <a:effectLst/>
                        </a:rPr>
                        <a:t>Tên rủi ro</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8695276"/>
                  </a:ext>
                </a:extLst>
              </a:tr>
              <a:tr h="371040">
                <a:tc>
                  <a:txBody>
                    <a:bodyPr/>
                    <a:lstStyle/>
                    <a:p>
                      <a:pPr algn="ctr">
                        <a:lnSpc>
                          <a:spcPct val="115000"/>
                        </a:lnSpc>
                        <a:spcAft>
                          <a:spcPts val="800"/>
                        </a:spcAft>
                      </a:pPr>
                      <a:r>
                        <a:rPr lang="vi-VN" sz="1900" kern="100">
                          <a:effectLst/>
                        </a:rPr>
                        <a:t>rr1</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rowSpan="3">
                  <a:txBody>
                    <a:bodyPr/>
                    <a:lstStyle/>
                    <a:p>
                      <a:pPr algn="ctr">
                        <a:lnSpc>
                          <a:spcPct val="115000"/>
                        </a:lnSpc>
                        <a:spcAft>
                          <a:spcPts val="800"/>
                        </a:spcAft>
                      </a:pPr>
                      <a:r>
                        <a:rPr lang="vi-VN" sz="1900" kern="100">
                          <a:effectLst/>
                        </a:rPr>
                        <a:t>Nhân sự</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nSpc>
                          <a:spcPct val="115000"/>
                        </a:lnSpc>
                        <a:spcAft>
                          <a:spcPts val="800"/>
                        </a:spcAft>
                      </a:pPr>
                      <a:r>
                        <a:rPr lang="vi-VN" sz="1900" kern="100">
                          <a:effectLst/>
                        </a:rPr>
                        <a:t>thiếu kiến thức chuyên môn</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37936710"/>
                  </a:ext>
                </a:extLst>
              </a:tr>
              <a:tr h="371040">
                <a:tc>
                  <a:txBody>
                    <a:bodyPr/>
                    <a:lstStyle/>
                    <a:p>
                      <a:pPr algn="ctr">
                        <a:lnSpc>
                          <a:spcPct val="115000"/>
                        </a:lnSpc>
                        <a:spcAft>
                          <a:spcPts val="800"/>
                        </a:spcAft>
                      </a:pPr>
                      <a:r>
                        <a:rPr lang="vi-VN" sz="1900" kern="100">
                          <a:effectLst/>
                        </a:rPr>
                        <a:t>rr2</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vMerge="1">
                  <a:txBody>
                    <a:bodyPr/>
                    <a:lstStyle/>
                    <a:p>
                      <a:endParaRPr lang="en-ZW"/>
                    </a:p>
                  </a:txBody>
                  <a:tcPr/>
                </a:tc>
                <a:tc>
                  <a:txBody>
                    <a:bodyPr/>
                    <a:lstStyle/>
                    <a:p>
                      <a:pPr>
                        <a:lnSpc>
                          <a:spcPct val="115000"/>
                        </a:lnSpc>
                        <a:spcAft>
                          <a:spcPts val="800"/>
                        </a:spcAft>
                      </a:pPr>
                      <a:r>
                        <a:rPr lang="vi-VN" sz="1900" kern="100">
                          <a:effectLst/>
                        </a:rPr>
                        <a:t>nghỉ việc</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49332227"/>
                  </a:ext>
                </a:extLst>
              </a:tr>
              <a:tr h="371040">
                <a:tc>
                  <a:txBody>
                    <a:bodyPr/>
                    <a:lstStyle/>
                    <a:p>
                      <a:pPr algn="ctr">
                        <a:lnSpc>
                          <a:spcPct val="115000"/>
                        </a:lnSpc>
                        <a:spcAft>
                          <a:spcPts val="800"/>
                        </a:spcAft>
                      </a:pPr>
                      <a:r>
                        <a:rPr lang="vi-VN" sz="1900" kern="100">
                          <a:effectLst/>
                        </a:rPr>
                        <a:t>rr3</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vMerge="1">
                  <a:txBody>
                    <a:bodyPr/>
                    <a:lstStyle/>
                    <a:p>
                      <a:endParaRPr lang="en-ZW"/>
                    </a:p>
                  </a:txBody>
                  <a:tcPr/>
                </a:tc>
                <a:tc>
                  <a:txBody>
                    <a:bodyPr/>
                    <a:lstStyle/>
                    <a:p>
                      <a:pPr>
                        <a:lnSpc>
                          <a:spcPct val="115000"/>
                        </a:lnSpc>
                        <a:spcAft>
                          <a:spcPts val="800"/>
                        </a:spcAft>
                      </a:pPr>
                      <a:r>
                        <a:rPr lang="vi-VN" sz="1900" kern="100">
                          <a:effectLst/>
                        </a:rPr>
                        <a:t>thay đổi nhân sự</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18839232"/>
                  </a:ext>
                </a:extLst>
              </a:tr>
              <a:tr h="371040">
                <a:tc>
                  <a:txBody>
                    <a:bodyPr/>
                    <a:lstStyle/>
                    <a:p>
                      <a:pPr algn="ctr">
                        <a:lnSpc>
                          <a:spcPct val="115000"/>
                        </a:lnSpc>
                        <a:spcAft>
                          <a:spcPts val="800"/>
                        </a:spcAft>
                      </a:pPr>
                      <a:r>
                        <a:rPr lang="vi-VN" sz="1900" kern="100">
                          <a:effectLst/>
                        </a:rPr>
                        <a:t>rr4</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rowSpan="2">
                  <a:txBody>
                    <a:bodyPr/>
                    <a:lstStyle/>
                    <a:p>
                      <a:pPr algn="ctr">
                        <a:lnSpc>
                          <a:spcPct val="115000"/>
                        </a:lnSpc>
                        <a:spcAft>
                          <a:spcPts val="800"/>
                        </a:spcAft>
                      </a:pPr>
                      <a:r>
                        <a:rPr lang="vi-VN" sz="1900" kern="100">
                          <a:effectLst/>
                        </a:rPr>
                        <a:t>Tài chính</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nSpc>
                          <a:spcPct val="115000"/>
                        </a:lnSpc>
                        <a:spcAft>
                          <a:spcPts val="800"/>
                        </a:spcAft>
                      </a:pPr>
                      <a:r>
                        <a:rPr lang="vi-VN" sz="1900" kern="100">
                          <a:effectLst/>
                        </a:rPr>
                        <a:t>chậm lương nhân viên</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56146627"/>
                  </a:ext>
                </a:extLst>
              </a:tr>
              <a:tr h="371040">
                <a:tc>
                  <a:txBody>
                    <a:bodyPr/>
                    <a:lstStyle/>
                    <a:p>
                      <a:pPr algn="ctr">
                        <a:lnSpc>
                          <a:spcPct val="115000"/>
                        </a:lnSpc>
                        <a:spcAft>
                          <a:spcPts val="800"/>
                        </a:spcAft>
                      </a:pPr>
                      <a:r>
                        <a:rPr lang="vi-VN" sz="1900" kern="100">
                          <a:effectLst/>
                        </a:rPr>
                        <a:t>rr5</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vMerge="1">
                  <a:txBody>
                    <a:bodyPr/>
                    <a:lstStyle/>
                    <a:p>
                      <a:endParaRPr lang="en-ZW"/>
                    </a:p>
                  </a:txBody>
                  <a:tcPr/>
                </a:tc>
                <a:tc>
                  <a:txBody>
                    <a:bodyPr/>
                    <a:lstStyle/>
                    <a:p>
                      <a:pPr>
                        <a:lnSpc>
                          <a:spcPct val="115000"/>
                        </a:lnSpc>
                        <a:spcAft>
                          <a:spcPts val="800"/>
                        </a:spcAft>
                      </a:pPr>
                      <a:r>
                        <a:rPr lang="vi-VN" sz="1900" kern="100">
                          <a:effectLst/>
                        </a:rPr>
                        <a:t>tiền OT</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840474982"/>
                  </a:ext>
                </a:extLst>
              </a:tr>
              <a:tr h="371040">
                <a:tc>
                  <a:txBody>
                    <a:bodyPr/>
                    <a:lstStyle/>
                    <a:p>
                      <a:pPr algn="ctr">
                        <a:lnSpc>
                          <a:spcPct val="115000"/>
                        </a:lnSpc>
                        <a:spcAft>
                          <a:spcPts val="800"/>
                        </a:spcAft>
                      </a:pPr>
                      <a:r>
                        <a:rPr lang="vi-VN" sz="1900" kern="100">
                          <a:effectLst/>
                        </a:rPr>
                        <a:t>rr6</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vi-VN" sz="1900" kern="100">
                          <a:effectLst/>
                        </a:rPr>
                        <a:t>Thời gian</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nSpc>
                          <a:spcPct val="115000"/>
                        </a:lnSpc>
                        <a:spcAft>
                          <a:spcPts val="800"/>
                        </a:spcAft>
                      </a:pPr>
                      <a:r>
                        <a:rPr lang="vi-VN" sz="1900" kern="100">
                          <a:effectLst/>
                        </a:rPr>
                        <a:t>chậm tiếng độ công việc</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4876068"/>
                  </a:ext>
                </a:extLst>
              </a:tr>
              <a:tr h="371040">
                <a:tc>
                  <a:txBody>
                    <a:bodyPr/>
                    <a:lstStyle/>
                    <a:p>
                      <a:pPr algn="ctr">
                        <a:lnSpc>
                          <a:spcPct val="115000"/>
                        </a:lnSpc>
                        <a:spcAft>
                          <a:spcPts val="800"/>
                        </a:spcAft>
                      </a:pPr>
                      <a:r>
                        <a:rPr lang="vi-VN" sz="1900" kern="100">
                          <a:effectLst/>
                        </a:rPr>
                        <a:t>rr7</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rowSpan="2">
                  <a:txBody>
                    <a:bodyPr/>
                    <a:lstStyle/>
                    <a:p>
                      <a:pPr algn="ctr">
                        <a:lnSpc>
                          <a:spcPct val="115000"/>
                        </a:lnSpc>
                        <a:spcAft>
                          <a:spcPts val="800"/>
                        </a:spcAft>
                      </a:pPr>
                      <a:r>
                        <a:rPr lang="vi-VN" sz="1900" kern="100">
                          <a:effectLst/>
                        </a:rPr>
                        <a:t>Môi trường</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nSpc>
                          <a:spcPct val="115000"/>
                        </a:lnSpc>
                        <a:spcAft>
                          <a:spcPts val="800"/>
                        </a:spcAft>
                      </a:pPr>
                      <a:r>
                        <a:rPr lang="vi-VN" sz="1900" kern="100">
                          <a:effectLst/>
                        </a:rPr>
                        <a:t>khách hàng thay đổi yêu cầu</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895697642"/>
                  </a:ext>
                </a:extLst>
              </a:tr>
              <a:tr h="393555">
                <a:tc>
                  <a:txBody>
                    <a:bodyPr/>
                    <a:lstStyle/>
                    <a:p>
                      <a:pPr algn="ctr">
                        <a:lnSpc>
                          <a:spcPct val="115000"/>
                        </a:lnSpc>
                        <a:spcAft>
                          <a:spcPts val="800"/>
                        </a:spcAft>
                      </a:pPr>
                      <a:r>
                        <a:rPr lang="vi-VN" sz="1900" kern="100">
                          <a:effectLst/>
                        </a:rPr>
                        <a:t>rr8</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vMerge="1">
                  <a:txBody>
                    <a:bodyPr/>
                    <a:lstStyle/>
                    <a:p>
                      <a:endParaRPr lang="en-ZW"/>
                    </a:p>
                  </a:txBody>
                  <a:tcPr/>
                </a:tc>
                <a:tc>
                  <a:txBody>
                    <a:bodyPr/>
                    <a:lstStyle/>
                    <a:p>
                      <a:pPr>
                        <a:lnSpc>
                          <a:spcPct val="115000"/>
                        </a:lnSpc>
                        <a:spcAft>
                          <a:spcPts val="800"/>
                        </a:spcAft>
                      </a:pPr>
                      <a:r>
                        <a:rPr lang="vi-VN" sz="1900" kern="100">
                          <a:effectLst/>
                        </a:rPr>
                        <a:t>giao tiếp giữa các thành viên chưa tốt</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49929903"/>
                  </a:ext>
                </a:extLst>
              </a:tr>
              <a:tr h="371040">
                <a:tc>
                  <a:txBody>
                    <a:bodyPr/>
                    <a:lstStyle/>
                    <a:p>
                      <a:pPr algn="ctr">
                        <a:lnSpc>
                          <a:spcPct val="115000"/>
                        </a:lnSpc>
                        <a:spcAft>
                          <a:spcPts val="800"/>
                        </a:spcAft>
                      </a:pPr>
                      <a:r>
                        <a:rPr lang="vi-VN" sz="1900" kern="100">
                          <a:effectLst/>
                        </a:rPr>
                        <a:t>rr9</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rowSpan="3">
                  <a:txBody>
                    <a:bodyPr/>
                    <a:lstStyle/>
                    <a:p>
                      <a:pPr algn="ctr">
                        <a:lnSpc>
                          <a:spcPct val="115000"/>
                        </a:lnSpc>
                        <a:spcAft>
                          <a:spcPts val="800"/>
                        </a:spcAft>
                      </a:pPr>
                      <a:r>
                        <a:rPr lang="vi-VN" sz="1900" kern="100">
                          <a:effectLst/>
                        </a:rPr>
                        <a:t>Tài nguyên</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nSpc>
                          <a:spcPct val="115000"/>
                        </a:lnSpc>
                        <a:spcAft>
                          <a:spcPts val="800"/>
                        </a:spcAft>
                      </a:pPr>
                      <a:r>
                        <a:rPr lang="vi-VN" sz="1900" kern="100">
                          <a:effectLst/>
                        </a:rPr>
                        <a:t>máy tính hư hỏng</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10233413"/>
                  </a:ext>
                </a:extLst>
              </a:tr>
              <a:tr h="371040">
                <a:tc>
                  <a:txBody>
                    <a:bodyPr/>
                    <a:lstStyle/>
                    <a:p>
                      <a:pPr algn="ctr">
                        <a:lnSpc>
                          <a:spcPct val="115000"/>
                        </a:lnSpc>
                        <a:spcAft>
                          <a:spcPts val="800"/>
                        </a:spcAft>
                      </a:pPr>
                      <a:r>
                        <a:rPr lang="vi-VN" sz="1900" kern="100">
                          <a:effectLst/>
                        </a:rPr>
                        <a:t>rr10</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vMerge="1">
                  <a:txBody>
                    <a:bodyPr/>
                    <a:lstStyle/>
                    <a:p>
                      <a:endParaRPr lang="en-ZW"/>
                    </a:p>
                  </a:txBody>
                  <a:tcPr/>
                </a:tc>
                <a:tc>
                  <a:txBody>
                    <a:bodyPr/>
                    <a:lstStyle/>
                    <a:p>
                      <a:pPr>
                        <a:lnSpc>
                          <a:spcPct val="115000"/>
                        </a:lnSpc>
                        <a:spcAft>
                          <a:spcPts val="800"/>
                        </a:spcAft>
                      </a:pPr>
                      <a:r>
                        <a:rPr lang="vi-VN" sz="1900" kern="100">
                          <a:effectLst/>
                        </a:rPr>
                        <a:t>internet chập chờn</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44072369"/>
                  </a:ext>
                </a:extLst>
              </a:tr>
              <a:tr h="371040">
                <a:tc>
                  <a:txBody>
                    <a:bodyPr/>
                    <a:lstStyle/>
                    <a:p>
                      <a:pPr algn="ctr">
                        <a:lnSpc>
                          <a:spcPct val="115000"/>
                        </a:lnSpc>
                        <a:spcAft>
                          <a:spcPts val="800"/>
                        </a:spcAft>
                      </a:pPr>
                      <a:r>
                        <a:rPr lang="vi-VN" sz="1900" kern="100">
                          <a:effectLst/>
                        </a:rPr>
                        <a:t>rr11</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vMerge="1">
                  <a:txBody>
                    <a:bodyPr/>
                    <a:lstStyle/>
                    <a:p>
                      <a:endParaRPr lang="en-ZW"/>
                    </a:p>
                  </a:txBody>
                  <a:tcPr/>
                </a:tc>
                <a:tc>
                  <a:txBody>
                    <a:bodyPr/>
                    <a:lstStyle/>
                    <a:p>
                      <a:pPr>
                        <a:lnSpc>
                          <a:spcPct val="115000"/>
                        </a:lnSpc>
                        <a:spcAft>
                          <a:spcPts val="800"/>
                        </a:spcAft>
                      </a:pPr>
                      <a:r>
                        <a:rPr lang="vi-VN" sz="1900" kern="100" dirty="0">
                          <a:effectLst/>
                        </a:rPr>
                        <a:t>mất dữ liệu</a:t>
                      </a:r>
                      <a:endParaRPr lang="en-ZW"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21259117"/>
                  </a:ext>
                </a:extLst>
              </a:tr>
            </a:tbl>
          </a:graphicData>
        </a:graphic>
      </p:graphicFrame>
    </p:spTree>
    <p:extLst>
      <p:ext uri="{BB962C8B-B14F-4D97-AF65-F5344CB8AC3E}">
        <p14:creationId xmlns:p14="http://schemas.microsoft.com/office/powerpoint/2010/main" val="3042171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A2A77-880F-E34E-E868-9E0F9DF1A5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2D3346-83DD-6C0C-4ECB-D502551CDF3B}"/>
              </a:ext>
            </a:extLst>
          </p:cNvPr>
          <p:cNvSpPr txBox="1">
            <a:spLocks/>
          </p:cNvSpPr>
          <p:nvPr/>
        </p:nvSpPr>
        <p:spPr>
          <a:xfrm>
            <a:off x="677334" y="609600"/>
            <a:ext cx="3682910"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dirty="0">
                <a:latin typeface="Times New Roman" panose="02020603050405020304" pitchFamily="18" charset="0"/>
                <a:cs typeface="Times New Roman" panose="02020603050405020304" pitchFamily="18" charset="0"/>
              </a:rPr>
              <a:t>17</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rủi ro</a:t>
            </a:r>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0B30349-5CBF-F1A9-69AA-65D806EC4C48}"/>
              </a:ext>
            </a:extLst>
          </p:cNvPr>
          <p:cNvSpPr txBox="1"/>
          <p:nvPr/>
        </p:nvSpPr>
        <p:spPr>
          <a:xfrm>
            <a:off x="789271" y="1632017"/>
            <a:ext cx="1901483" cy="400110"/>
          </a:xfrm>
          <a:prstGeom prst="rect">
            <a:avLst/>
          </a:prstGeom>
          <a:noFill/>
        </p:spPr>
        <p:txBody>
          <a:bodyPr wrap="none" rtlCol="0">
            <a:spAutoFit/>
          </a:bodyPr>
          <a:lstStyle/>
          <a:p>
            <a:pPr marL="285750" indent="-285750">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Ma trận rủi ro</a:t>
            </a:r>
            <a:endParaRPr lang="en-ZW" sz="20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01D5A255-8BB2-E2B2-622D-FFF3F39E17C9}"/>
              </a:ext>
            </a:extLst>
          </p:cNvPr>
          <p:cNvGraphicFramePr>
            <a:graphicFrameLocks noGrp="1"/>
          </p:cNvGraphicFramePr>
          <p:nvPr>
            <p:extLst>
              <p:ext uri="{D42A27DB-BD31-4B8C-83A1-F6EECF244321}">
                <p14:modId xmlns:p14="http://schemas.microsoft.com/office/powerpoint/2010/main" val="3813910139"/>
              </p:ext>
            </p:extLst>
          </p:nvPr>
        </p:nvGraphicFramePr>
        <p:xfrm>
          <a:off x="2187682" y="2032126"/>
          <a:ext cx="8419358" cy="4216274"/>
        </p:xfrm>
        <a:graphic>
          <a:graphicData uri="http://schemas.openxmlformats.org/drawingml/2006/table">
            <a:tbl>
              <a:tblPr firstRow="1" firstCol="1" bandRow="1">
                <a:tableStyleId>{5C22544A-7EE6-4342-B048-85BDC9FD1C3A}</a:tableStyleId>
              </a:tblPr>
              <a:tblGrid>
                <a:gridCol w="1490464">
                  <a:extLst>
                    <a:ext uri="{9D8B030D-6E8A-4147-A177-3AD203B41FA5}">
                      <a16:colId xmlns:a16="http://schemas.microsoft.com/office/drawing/2014/main" val="606444261"/>
                    </a:ext>
                  </a:extLst>
                </a:gridCol>
                <a:gridCol w="1490464">
                  <a:extLst>
                    <a:ext uri="{9D8B030D-6E8A-4147-A177-3AD203B41FA5}">
                      <a16:colId xmlns:a16="http://schemas.microsoft.com/office/drawing/2014/main" val="1280678055"/>
                    </a:ext>
                  </a:extLst>
                </a:gridCol>
                <a:gridCol w="1578939">
                  <a:extLst>
                    <a:ext uri="{9D8B030D-6E8A-4147-A177-3AD203B41FA5}">
                      <a16:colId xmlns:a16="http://schemas.microsoft.com/office/drawing/2014/main" val="3771198778"/>
                    </a:ext>
                  </a:extLst>
                </a:gridCol>
                <a:gridCol w="1578939">
                  <a:extLst>
                    <a:ext uri="{9D8B030D-6E8A-4147-A177-3AD203B41FA5}">
                      <a16:colId xmlns:a16="http://schemas.microsoft.com/office/drawing/2014/main" val="2812701520"/>
                    </a:ext>
                  </a:extLst>
                </a:gridCol>
                <a:gridCol w="1140276">
                  <a:extLst>
                    <a:ext uri="{9D8B030D-6E8A-4147-A177-3AD203B41FA5}">
                      <a16:colId xmlns:a16="http://schemas.microsoft.com/office/drawing/2014/main" val="4109944256"/>
                    </a:ext>
                  </a:extLst>
                </a:gridCol>
                <a:gridCol w="1140276">
                  <a:extLst>
                    <a:ext uri="{9D8B030D-6E8A-4147-A177-3AD203B41FA5}">
                      <a16:colId xmlns:a16="http://schemas.microsoft.com/office/drawing/2014/main" val="2382553707"/>
                    </a:ext>
                  </a:extLst>
                </a:gridCol>
              </a:tblGrid>
              <a:tr h="373009">
                <a:tc>
                  <a:txBody>
                    <a:bodyPr/>
                    <a:lstStyle/>
                    <a:p>
                      <a:pPr algn="ctr">
                        <a:lnSpc>
                          <a:spcPct val="115000"/>
                        </a:lnSpc>
                        <a:spcAft>
                          <a:spcPts val="800"/>
                        </a:spcAft>
                      </a:pPr>
                      <a:r>
                        <a:rPr lang="vi-VN" sz="1900" kern="100">
                          <a:effectLst/>
                        </a:rPr>
                        <a:t> </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gridSpan="5">
                  <a:txBody>
                    <a:bodyPr/>
                    <a:lstStyle/>
                    <a:p>
                      <a:pPr algn="ctr">
                        <a:lnSpc>
                          <a:spcPct val="115000"/>
                        </a:lnSpc>
                        <a:spcAft>
                          <a:spcPts val="800"/>
                        </a:spcAft>
                      </a:pPr>
                      <a:r>
                        <a:rPr lang="vi-VN" sz="1900" kern="100">
                          <a:effectLst/>
                        </a:rPr>
                        <a:t>Tác động của rủi ro</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hMerge="1">
                  <a:txBody>
                    <a:bodyPr/>
                    <a:lstStyle/>
                    <a:p>
                      <a:endParaRPr lang="en-ZW"/>
                    </a:p>
                  </a:txBody>
                  <a:tcPr/>
                </a:tc>
                <a:tc hMerge="1">
                  <a:txBody>
                    <a:bodyPr/>
                    <a:lstStyle/>
                    <a:p>
                      <a:endParaRPr lang="en-ZW"/>
                    </a:p>
                  </a:txBody>
                  <a:tcPr/>
                </a:tc>
                <a:tc hMerge="1">
                  <a:txBody>
                    <a:bodyPr/>
                    <a:lstStyle/>
                    <a:p>
                      <a:endParaRPr lang="en-ZW"/>
                    </a:p>
                  </a:txBody>
                  <a:tcPr/>
                </a:tc>
                <a:tc hMerge="1">
                  <a:txBody>
                    <a:bodyPr/>
                    <a:lstStyle/>
                    <a:p>
                      <a:endParaRPr lang="en-ZW"/>
                    </a:p>
                  </a:txBody>
                  <a:tcPr/>
                </a:tc>
                <a:extLst>
                  <a:ext uri="{0D108BD9-81ED-4DB2-BD59-A6C34878D82A}">
                    <a16:rowId xmlns:a16="http://schemas.microsoft.com/office/drawing/2014/main" val="751712463"/>
                  </a:ext>
                </a:extLst>
              </a:tr>
              <a:tr h="768653">
                <a:tc rowSpan="5">
                  <a:txBody>
                    <a:bodyPr/>
                    <a:lstStyle/>
                    <a:p>
                      <a:pPr marL="71755" marR="71755" algn="ctr">
                        <a:lnSpc>
                          <a:spcPct val="115000"/>
                        </a:lnSpc>
                        <a:spcAft>
                          <a:spcPts val="800"/>
                        </a:spcAft>
                      </a:pPr>
                      <a:r>
                        <a:rPr lang="vi-VN" sz="1900" kern="100">
                          <a:effectLst/>
                        </a:rPr>
                        <a:t>Xác xuất rủi ro</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vert="vert270" anchor="ctr"/>
                </a:tc>
                <a:tc>
                  <a:txBody>
                    <a:bodyPr/>
                    <a:lstStyle/>
                    <a:p>
                      <a:pPr algn="ctr">
                        <a:lnSpc>
                          <a:spcPct val="115000"/>
                        </a:lnSpc>
                        <a:spcAft>
                          <a:spcPts val="800"/>
                        </a:spcAft>
                      </a:pPr>
                      <a:r>
                        <a:rPr lang="vi-VN" sz="1900" kern="100">
                          <a:effectLst/>
                        </a:rPr>
                        <a:t> </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vi-VN" sz="1900" kern="100">
                          <a:effectLst/>
                        </a:rPr>
                        <a:t>Thấp</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vi-VN" sz="1900" kern="100">
                          <a:effectLst/>
                        </a:rPr>
                        <a:t>Trung bình</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vi-VN" sz="1900" kern="100">
                          <a:effectLst/>
                        </a:rPr>
                        <a:t>Cao</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vi-VN" sz="1900" kern="100">
                          <a:effectLst/>
                        </a:rPr>
                        <a:t>Rất cao</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75088013"/>
                  </a:ext>
                </a:extLst>
              </a:tr>
              <a:tr h="768653">
                <a:tc vMerge="1">
                  <a:txBody>
                    <a:bodyPr/>
                    <a:lstStyle/>
                    <a:p>
                      <a:endParaRPr lang="en-ZW"/>
                    </a:p>
                  </a:txBody>
                  <a:tcPr/>
                </a:tc>
                <a:tc>
                  <a:txBody>
                    <a:bodyPr/>
                    <a:lstStyle/>
                    <a:p>
                      <a:pPr algn="ctr">
                        <a:lnSpc>
                          <a:spcPct val="115000"/>
                        </a:lnSpc>
                        <a:spcAft>
                          <a:spcPts val="800"/>
                        </a:spcAft>
                      </a:pPr>
                      <a:r>
                        <a:rPr lang="vi-VN" sz="1900" kern="100">
                          <a:effectLst/>
                        </a:rPr>
                        <a:t>0%-25%</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vi-VN" sz="1900" kern="100" dirty="0">
                          <a:effectLst/>
                        </a:rPr>
                        <a:t> </a:t>
                      </a:r>
                      <a:endParaRPr lang="en-ZW"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solidFill>
                      <a:schemeClr val="accent2"/>
                    </a:solidFill>
                  </a:tcPr>
                </a:tc>
                <a:tc>
                  <a:txBody>
                    <a:bodyPr/>
                    <a:lstStyle/>
                    <a:p>
                      <a:pPr algn="ctr">
                        <a:lnSpc>
                          <a:spcPct val="115000"/>
                        </a:lnSpc>
                        <a:spcAft>
                          <a:spcPts val="800"/>
                        </a:spcAft>
                      </a:pPr>
                      <a:r>
                        <a:rPr lang="vi-VN" sz="1900" kern="100" dirty="0">
                          <a:effectLst/>
                        </a:rPr>
                        <a:t>rr1</a:t>
                      </a:r>
                      <a:endParaRPr lang="en-ZW"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solidFill>
                      <a:schemeClr val="accent2"/>
                    </a:solidFill>
                  </a:tcPr>
                </a:tc>
                <a:tc>
                  <a:txBody>
                    <a:bodyPr/>
                    <a:lstStyle/>
                    <a:p>
                      <a:pPr algn="ctr">
                        <a:lnSpc>
                          <a:spcPct val="115000"/>
                        </a:lnSpc>
                        <a:spcAft>
                          <a:spcPts val="800"/>
                        </a:spcAft>
                      </a:pPr>
                      <a:r>
                        <a:rPr lang="vi-VN" sz="1900" kern="100" dirty="0">
                          <a:effectLst/>
                        </a:rPr>
                        <a:t>rr3</a:t>
                      </a:r>
                      <a:endParaRPr lang="en-ZW"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solidFill>
                      <a:schemeClr val="accent2"/>
                    </a:solidFill>
                  </a:tcPr>
                </a:tc>
                <a:tc>
                  <a:txBody>
                    <a:bodyPr/>
                    <a:lstStyle/>
                    <a:p>
                      <a:pPr algn="ctr">
                        <a:lnSpc>
                          <a:spcPct val="115000"/>
                        </a:lnSpc>
                        <a:spcAft>
                          <a:spcPts val="800"/>
                        </a:spcAft>
                      </a:pPr>
                      <a:r>
                        <a:rPr lang="vi-VN" sz="1900" kern="100" dirty="0">
                          <a:effectLst/>
                        </a:rPr>
                        <a:t>rr2, rr10</a:t>
                      </a:r>
                      <a:endParaRPr lang="en-ZW"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solidFill>
                      <a:schemeClr val="accent3"/>
                    </a:solidFill>
                  </a:tcPr>
                </a:tc>
                <a:extLst>
                  <a:ext uri="{0D108BD9-81ED-4DB2-BD59-A6C34878D82A}">
                    <a16:rowId xmlns:a16="http://schemas.microsoft.com/office/drawing/2014/main" val="194768157"/>
                  </a:ext>
                </a:extLst>
              </a:tr>
              <a:tr h="768653">
                <a:tc vMerge="1">
                  <a:txBody>
                    <a:bodyPr/>
                    <a:lstStyle/>
                    <a:p>
                      <a:endParaRPr lang="en-ZW"/>
                    </a:p>
                  </a:txBody>
                  <a:tcPr/>
                </a:tc>
                <a:tc>
                  <a:txBody>
                    <a:bodyPr/>
                    <a:lstStyle/>
                    <a:p>
                      <a:pPr algn="ctr">
                        <a:lnSpc>
                          <a:spcPct val="115000"/>
                        </a:lnSpc>
                        <a:spcAft>
                          <a:spcPts val="800"/>
                        </a:spcAft>
                      </a:pPr>
                      <a:r>
                        <a:rPr lang="vi-VN" sz="1900" kern="100">
                          <a:effectLst/>
                        </a:rPr>
                        <a:t>26%-50%</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vi-VN" sz="1900" kern="100" dirty="0">
                          <a:effectLst/>
                        </a:rPr>
                        <a:t>rr9</a:t>
                      </a:r>
                      <a:endParaRPr lang="en-ZW"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solidFill>
                      <a:schemeClr val="accent2"/>
                    </a:solidFill>
                  </a:tcPr>
                </a:tc>
                <a:tc>
                  <a:txBody>
                    <a:bodyPr/>
                    <a:lstStyle/>
                    <a:p>
                      <a:pPr algn="ctr">
                        <a:lnSpc>
                          <a:spcPct val="115000"/>
                        </a:lnSpc>
                        <a:spcAft>
                          <a:spcPts val="800"/>
                        </a:spcAft>
                      </a:pPr>
                      <a:r>
                        <a:rPr lang="vi-VN" sz="1900" kern="100" dirty="0">
                          <a:effectLst/>
                        </a:rPr>
                        <a:t>rr5, rr6</a:t>
                      </a:r>
                      <a:endParaRPr lang="en-ZW"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solidFill>
                      <a:schemeClr val="accent2"/>
                    </a:solidFill>
                  </a:tcPr>
                </a:tc>
                <a:tc>
                  <a:txBody>
                    <a:bodyPr/>
                    <a:lstStyle/>
                    <a:p>
                      <a:pPr algn="ctr">
                        <a:lnSpc>
                          <a:spcPct val="115000"/>
                        </a:lnSpc>
                        <a:spcAft>
                          <a:spcPts val="800"/>
                        </a:spcAft>
                      </a:pPr>
                      <a:r>
                        <a:rPr lang="vi-VN" sz="1900" kern="100" dirty="0">
                          <a:effectLst/>
                        </a:rPr>
                        <a:t>rr4, rr7</a:t>
                      </a:r>
                      <a:endParaRPr lang="en-ZW"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solidFill>
                      <a:schemeClr val="accent3"/>
                    </a:solidFill>
                  </a:tcPr>
                </a:tc>
                <a:tc>
                  <a:txBody>
                    <a:bodyPr/>
                    <a:lstStyle/>
                    <a:p>
                      <a:pPr algn="ctr">
                        <a:lnSpc>
                          <a:spcPct val="115000"/>
                        </a:lnSpc>
                        <a:spcAft>
                          <a:spcPts val="800"/>
                        </a:spcAft>
                      </a:pPr>
                      <a:r>
                        <a:rPr lang="vi-VN" sz="1900" kern="100" dirty="0">
                          <a:effectLst/>
                        </a:rPr>
                        <a:t> </a:t>
                      </a:r>
                      <a:endParaRPr lang="en-ZW"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solidFill>
                      <a:schemeClr val="accent3"/>
                    </a:solidFill>
                  </a:tcPr>
                </a:tc>
                <a:extLst>
                  <a:ext uri="{0D108BD9-81ED-4DB2-BD59-A6C34878D82A}">
                    <a16:rowId xmlns:a16="http://schemas.microsoft.com/office/drawing/2014/main" val="2351695092"/>
                  </a:ext>
                </a:extLst>
              </a:tr>
              <a:tr h="768653">
                <a:tc vMerge="1">
                  <a:txBody>
                    <a:bodyPr/>
                    <a:lstStyle/>
                    <a:p>
                      <a:endParaRPr lang="en-ZW"/>
                    </a:p>
                  </a:txBody>
                  <a:tcPr/>
                </a:tc>
                <a:tc>
                  <a:txBody>
                    <a:bodyPr/>
                    <a:lstStyle/>
                    <a:p>
                      <a:pPr algn="ctr">
                        <a:lnSpc>
                          <a:spcPct val="115000"/>
                        </a:lnSpc>
                        <a:spcAft>
                          <a:spcPts val="800"/>
                        </a:spcAft>
                      </a:pPr>
                      <a:r>
                        <a:rPr lang="vi-VN" sz="1900" kern="100">
                          <a:effectLst/>
                        </a:rPr>
                        <a:t>51%-75%</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vi-VN" sz="1900" kern="100" dirty="0">
                          <a:effectLst/>
                        </a:rPr>
                        <a:t> </a:t>
                      </a:r>
                      <a:endParaRPr lang="en-ZW"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solidFill>
                      <a:schemeClr val="accent2"/>
                    </a:solidFill>
                  </a:tcPr>
                </a:tc>
                <a:tc>
                  <a:txBody>
                    <a:bodyPr/>
                    <a:lstStyle/>
                    <a:p>
                      <a:pPr algn="ctr">
                        <a:lnSpc>
                          <a:spcPct val="115000"/>
                        </a:lnSpc>
                        <a:spcAft>
                          <a:spcPts val="800"/>
                        </a:spcAft>
                      </a:pPr>
                      <a:r>
                        <a:rPr lang="vi-VN" sz="1900" kern="100" dirty="0">
                          <a:effectLst/>
                        </a:rPr>
                        <a:t>rr8</a:t>
                      </a:r>
                      <a:endParaRPr lang="en-ZW"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solidFill>
                      <a:schemeClr val="accent3"/>
                    </a:solidFill>
                  </a:tcPr>
                </a:tc>
                <a:tc>
                  <a:txBody>
                    <a:bodyPr/>
                    <a:lstStyle/>
                    <a:p>
                      <a:pPr algn="ctr">
                        <a:lnSpc>
                          <a:spcPct val="115000"/>
                        </a:lnSpc>
                        <a:spcAft>
                          <a:spcPts val="800"/>
                        </a:spcAft>
                      </a:pPr>
                      <a:r>
                        <a:rPr lang="vi-VN" sz="1900" kern="100" dirty="0">
                          <a:effectLst/>
                        </a:rPr>
                        <a:t> </a:t>
                      </a:r>
                      <a:endParaRPr lang="en-ZW"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solidFill>
                      <a:schemeClr val="accent3"/>
                    </a:solidFill>
                  </a:tcPr>
                </a:tc>
                <a:tc>
                  <a:txBody>
                    <a:bodyPr/>
                    <a:lstStyle/>
                    <a:p>
                      <a:pPr algn="ctr">
                        <a:lnSpc>
                          <a:spcPct val="115000"/>
                        </a:lnSpc>
                        <a:spcAft>
                          <a:spcPts val="800"/>
                        </a:spcAft>
                      </a:pPr>
                      <a:r>
                        <a:rPr lang="vi-VN" sz="1900" kern="100" dirty="0">
                          <a:effectLst/>
                        </a:rPr>
                        <a:t> </a:t>
                      </a:r>
                      <a:endParaRPr lang="en-ZW"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solidFill>
                      <a:srgbClr val="FF0000"/>
                    </a:solidFill>
                  </a:tcPr>
                </a:tc>
                <a:extLst>
                  <a:ext uri="{0D108BD9-81ED-4DB2-BD59-A6C34878D82A}">
                    <a16:rowId xmlns:a16="http://schemas.microsoft.com/office/drawing/2014/main" val="1530997072"/>
                  </a:ext>
                </a:extLst>
              </a:tr>
              <a:tr h="768653">
                <a:tc vMerge="1">
                  <a:txBody>
                    <a:bodyPr/>
                    <a:lstStyle/>
                    <a:p>
                      <a:endParaRPr lang="en-ZW"/>
                    </a:p>
                  </a:txBody>
                  <a:tcPr/>
                </a:tc>
                <a:tc>
                  <a:txBody>
                    <a:bodyPr/>
                    <a:lstStyle/>
                    <a:p>
                      <a:pPr algn="ctr">
                        <a:lnSpc>
                          <a:spcPct val="115000"/>
                        </a:lnSpc>
                        <a:spcAft>
                          <a:spcPts val="800"/>
                        </a:spcAft>
                      </a:pPr>
                      <a:r>
                        <a:rPr lang="vi-VN" sz="1900" kern="100">
                          <a:effectLst/>
                        </a:rPr>
                        <a:t>76%-100%</a:t>
                      </a:r>
                      <a:endParaRPr lang="en-ZW"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vi-VN" sz="1900" kern="100" dirty="0">
                          <a:effectLst/>
                        </a:rPr>
                        <a:t> </a:t>
                      </a:r>
                      <a:endParaRPr lang="en-ZW"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solidFill>
                      <a:schemeClr val="accent3"/>
                    </a:solidFill>
                  </a:tcPr>
                </a:tc>
                <a:tc>
                  <a:txBody>
                    <a:bodyPr/>
                    <a:lstStyle/>
                    <a:p>
                      <a:pPr algn="ctr">
                        <a:lnSpc>
                          <a:spcPct val="115000"/>
                        </a:lnSpc>
                        <a:spcAft>
                          <a:spcPts val="800"/>
                        </a:spcAft>
                      </a:pPr>
                      <a:r>
                        <a:rPr lang="vi-VN" sz="1900" kern="100" dirty="0">
                          <a:effectLst/>
                        </a:rPr>
                        <a:t> </a:t>
                      </a:r>
                      <a:endParaRPr lang="en-ZW"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solidFill>
                      <a:schemeClr val="accent3"/>
                    </a:solidFill>
                  </a:tcPr>
                </a:tc>
                <a:tc>
                  <a:txBody>
                    <a:bodyPr/>
                    <a:lstStyle/>
                    <a:p>
                      <a:pPr algn="ctr">
                        <a:lnSpc>
                          <a:spcPct val="115000"/>
                        </a:lnSpc>
                        <a:spcAft>
                          <a:spcPts val="800"/>
                        </a:spcAft>
                      </a:pPr>
                      <a:r>
                        <a:rPr lang="vi-VN" sz="1900" kern="100" dirty="0">
                          <a:effectLst/>
                        </a:rPr>
                        <a:t> </a:t>
                      </a:r>
                      <a:endParaRPr lang="en-ZW"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solidFill>
                      <a:srgbClr val="FF0000"/>
                    </a:solidFill>
                  </a:tcPr>
                </a:tc>
                <a:tc>
                  <a:txBody>
                    <a:bodyPr/>
                    <a:lstStyle/>
                    <a:p>
                      <a:pPr algn="ctr">
                        <a:lnSpc>
                          <a:spcPct val="115000"/>
                        </a:lnSpc>
                        <a:spcAft>
                          <a:spcPts val="800"/>
                        </a:spcAft>
                      </a:pPr>
                      <a:r>
                        <a:rPr lang="vi-VN" sz="1900" kern="100" dirty="0">
                          <a:effectLst/>
                        </a:rPr>
                        <a:t> </a:t>
                      </a:r>
                      <a:endParaRPr lang="en-ZW"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solidFill>
                      <a:srgbClr val="FF0000"/>
                    </a:solidFill>
                  </a:tcPr>
                </a:tc>
                <a:extLst>
                  <a:ext uri="{0D108BD9-81ED-4DB2-BD59-A6C34878D82A}">
                    <a16:rowId xmlns:a16="http://schemas.microsoft.com/office/drawing/2014/main" val="688345877"/>
                  </a:ext>
                </a:extLst>
              </a:tr>
            </a:tbl>
          </a:graphicData>
        </a:graphic>
      </p:graphicFrame>
    </p:spTree>
    <p:extLst>
      <p:ext uri="{BB962C8B-B14F-4D97-AF65-F5344CB8AC3E}">
        <p14:creationId xmlns:p14="http://schemas.microsoft.com/office/powerpoint/2010/main" val="1504471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D3146-03D1-6E3A-C98D-46518E3D7DB2}"/>
              </a:ext>
            </a:extLst>
          </p:cNvPr>
          <p:cNvSpPr txBox="1">
            <a:spLocks/>
          </p:cNvSpPr>
          <p:nvPr/>
        </p:nvSpPr>
        <p:spPr>
          <a:xfrm>
            <a:off x="-1" y="522973"/>
            <a:ext cx="3638349" cy="737937"/>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dirty="0">
                <a:latin typeface="Times New Roman" panose="02020603050405020304" pitchFamily="18" charset="0"/>
                <a:cs typeface="Times New Roman" panose="02020603050405020304" pitchFamily="18" charset="0"/>
              </a:rPr>
              <a:t>17</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rủi ro</a:t>
            </a:r>
            <a:endParaRPr lang="en-US"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BCA1E955-C30E-81CC-1CDB-3FA093A2CB6D}"/>
              </a:ext>
            </a:extLst>
          </p:cNvPr>
          <p:cNvGraphicFramePr>
            <a:graphicFrameLocks noGrp="1"/>
          </p:cNvGraphicFramePr>
          <p:nvPr>
            <p:extLst>
              <p:ext uri="{D42A27DB-BD31-4B8C-83A1-F6EECF244321}">
                <p14:modId xmlns:p14="http://schemas.microsoft.com/office/powerpoint/2010/main" val="1732624984"/>
              </p:ext>
            </p:extLst>
          </p:nvPr>
        </p:nvGraphicFramePr>
        <p:xfrm>
          <a:off x="863600" y="2240996"/>
          <a:ext cx="10032999" cy="4292185"/>
        </p:xfrm>
        <a:graphic>
          <a:graphicData uri="http://schemas.openxmlformats.org/drawingml/2006/table">
            <a:tbl>
              <a:tblPr firstRow="1" firstCol="1" bandRow="1">
                <a:tableStyleId>{5C22544A-7EE6-4342-B048-85BDC9FD1C3A}</a:tableStyleId>
              </a:tblPr>
              <a:tblGrid>
                <a:gridCol w="863600">
                  <a:extLst>
                    <a:ext uri="{9D8B030D-6E8A-4147-A177-3AD203B41FA5}">
                      <a16:colId xmlns:a16="http://schemas.microsoft.com/office/drawing/2014/main" val="2505148036"/>
                    </a:ext>
                  </a:extLst>
                </a:gridCol>
                <a:gridCol w="2796838">
                  <a:extLst>
                    <a:ext uri="{9D8B030D-6E8A-4147-A177-3AD203B41FA5}">
                      <a16:colId xmlns:a16="http://schemas.microsoft.com/office/drawing/2014/main" val="641854225"/>
                    </a:ext>
                  </a:extLst>
                </a:gridCol>
                <a:gridCol w="1997211">
                  <a:extLst>
                    <a:ext uri="{9D8B030D-6E8A-4147-A177-3AD203B41FA5}">
                      <a16:colId xmlns:a16="http://schemas.microsoft.com/office/drawing/2014/main" val="1627086243"/>
                    </a:ext>
                  </a:extLst>
                </a:gridCol>
                <a:gridCol w="4375350">
                  <a:extLst>
                    <a:ext uri="{9D8B030D-6E8A-4147-A177-3AD203B41FA5}">
                      <a16:colId xmlns:a16="http://schemas.microsoft.com/office/drawing/2014/main" val="136530276"/>
                    </a:ext>
                  </a:extLst>
                </a:gridCol>
              </a:tblGrid>
              <a:tr h="515867">
                <a:tc>
                  <a:txBody>
                    <a:bodyPr/>
                    <a:lstStyle/>
                    <a:p>
                      <a:pPr algn="ctr">
                        <a:lnSpc>
                          <a:spcPct val="115000"/>
                        </a:lnSpc>
                        <a:spcAft>
                          <a:spcPts val="800"/>
                        </a:spcAft>
                      </a:pP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gn="ctr">
                        <a:lnSpc>
                          <a:spcPct val="115000"/>
                        </a:lnSpc>
                        <a:spcAft>
                          <a:spcPts val="800"/>
                        </a:spcAft>
                      </a:pPr>
                      <a:r>
                        <a:rPr lang="vi-VN" sz="2000" kern="100" dirty="0">
                          <a:effectLst/>
                        </a:rPr>
                        <a:t>Tên rủi ro</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gn="ctr">
                        <a:lnSpc>
                          <a:spcPct val="115000"/>
                        </a:lnSpc>
                        <a:spcAft>
                          <a:spcPts val="800"/>
                        </a:spcAft>
                      </a:pPr>
                      <a:r>
                        <a:rPr lang="vi-VN" sz="2000" kern="100">
                          <a:effectLst/>
                        </a:rPr>
                        <a:t>Chiến Thuật</a:t>
                      </a:r>
                      <a:endParaRPr lang="en-ZW" sz="2000" kern="10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gn="ctr">
                        <a:lnSpc>
                          <a:spcPct val="115000"/>
                        </a:lnSpc>
                        <a:spcAft>
                          <a:spcPts val="800"/>
                        </a:spcAft>
                      </a:pPr>
                      <a:r>
                        <a:rPr lang="vi-VN" sz="2000" kern="100" dirty="0">
                          <a:effectLst/>
                        </a:rPr>
                        <a:t>Giải pháp</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extLst>
                  <a:ext uri="{0D108BD9-81ED-4DB2-BD59-A6C34878D82A}">
                    <a16:rowId xmlns:a16="http://schemas.microsoft.com/office/drawing/2014/main" val="3580065088"/>
                  </a:ext>
                </a:extLst>
              </a:tr>
              <a:tr h="1085452">
                <a:tc>
                  <a:txBody>
                    <a:bodyPr/>
                    <a:lstStyle/>
                    <a:p>
                      <a:pPr algn="ctr">
                        <a:lnSpc>
                          <a:spcPct val="115000"/>
                        </a:lnSpc>
                        <a:spcAft>
                          <a:spcPts val="800"/>
                        </a:spcAft>
                      </a:pPr>
                      <a:r>
                        <a:rPr lang="vi-VN" sz="2000" kern="100" dirty="0">
                          <a:effectLst/>
                          <a:latin typeface="Aptos" panose="020B0004020202020204" pitchFamily="34" charset="0"/>
                          <a:ea typeface="Aptos" panose="020B0004020202020204" pitchFamily="34" charset="0"/>
                          <a:cs typeface="Times New Roman" panose="02020603050405020304" pitchFamily="18" charset="0"/>
                        </a:rPr>
                        <a:t>rr1</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dirty="0">
                          <a:effectLst/>
                        </a:rPr>
                        <a:t>thiếu kiến thức chuyên môn</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dirty="0">
                          <a:effectLst/>
                        </a:rPr>
                        <a:t>Tránh</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a:effectLst/>
                        </a:rPr>
                        <a:t>- Đảm bảo các tiêu chí, yêu cầu về nhân sự để tuyển nhân sự phù hợp.</a:t>
                      </a:r>
                      <a:endParaRPr lang="en-ZW" sz="2000" kern="10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extLst>
                  <a:ext uri="{0D108BD9-81ED-4DB2-BD59-A6C34878D82A}">
                    <a16:rowId xmlns:a16="http://schemas.microsoft.com/office/drawing/2014/main" val="235305081"/>
                  </a:ext>
                </a:extLst>
              </a:tr>
              <a:tr h="539185">
                <a:tc>
                  <a:txBody>
                    <a:bodyPr/>
                    <a:lstStyle/>
                    <a:p>
                      <a:pPr algn="ctr">
                        <a:lnSpc>
                          <a:spcPct val="115000"/>
                        </a:lnSpc>
                        <a:spcAft>
                          <a:spcPts val="800"/>
                        </a:spcAft>
                      </a:pPr>
                      <a:r>
                        <a:rPr lang="vi-VN" sz="2000" kern="100" dirty="0">
                          <a:effectLst/>
                          <a:latin typeface="Aptos" panose="020B0004020202020204" pitchFamily="34" charset="0"/>
                          <a:ea typeface="Aptos" panose="020B0004020202020204" pitchFamily="34" charset="0"/>
                          <a:cs typeface="Times New Roman" panose="02020603050405020304" pitchFamily="18" charset="0"/>
                        </a:rPr>
                        <a:t>rr2</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dirty="0">
                          <a:effectLst/>
                        </a:rPr>
                        <a:t>nghỉ việc</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dirty="0">
                          <a:effectLst/>
                        </a:rPr>
                        <a:t>Làm nhẹ</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dirty="0">
                          <a:effectLst/>
                        </a:rPr>
                        <a:t>- Hợp đồng lao động rõ ràng</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extLst>
                  <a:ext uri="{0D108BD9-81ED-4DB2-BD59-A6C34878D82A}">
                    <a16:rowId xmlns:a16="http://schemas.microsoft.com/office/drawing/2014/main" val="2614541024"/>
                  </a:ext>
                </a:extLst>
              </a:tr>
              <a:tr h="864004">
                <a:tc>
                  <a:txBody>
                    <a:bodyPr/>
                    <a:lstStyle/>
                    <a:p>
                      <a:pPr algn="ctr">
                        <a:lnSpc>
                          <a:spcPct val="115000"/>
                        </a:lnSpc>
                        <a:spcAft>
                          <a:spcPts val="800"/>
                        </a:spcAft>
                      </a:pPr>
                      <a:r>
                        <a:rPr lang="vi-VN" sz="2000" kern="100" dirty="0">
                          <a:effectLst/>
                          <a:latin typeface="Aptos" panose="020B0004020202020204" pitchFamily="34" charset="0"/>
                          <a:ea typeface="Aptos" panose="020B0004020202020204" pitchFamily="34" charset="0"/>
                          <a:cs typeface="Times New Roman" panose="02020603050405020304" pitchFamily="18" charset="0"/>
                        </a:rPr>
                        <a:t>rr3</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dirty="0">
                          <a:effectLst/>
                        </a:rPr>
                        <a:t>thay đổi nhân sự</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a:effectLst/>
                        </a:rPr>
                        <a:t>Tránh</a:t>
                      </a:r>
                      <a:endParaRPr lang="en-ZW" sz="2000" kern="10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dirty="0">
                          <a:effectLst/>
                        </a:rPr>
                        <a:t>- Đưa ra tiêu chí tuyển nhân sự hiệu quả ngay từ đầu</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extLst>
                  <a:ext uri="{0D108BD9-81ED-4DB2-BD59-A6C34878D82A}">
                    <a16:rowId xmlns:a16="http://schemas.microsoft.com/office/drawing/2014/main" val="2830596800"/>
                  </a:ext>
                </a:extLst>
              </a:tr>
              <a:tr h="571096">
                <a:tc>
                  <a:txBody>
                    <a:bodyPr/>
                    <a:lstStyle/>
                    <a:p>
                      <a:pPr algn="ctr">
                        <a:lnSpc>
                          <a:spcPct val="115000"/>
                        </a:lnSpc>
                        <a:spcAft>
                          <a:spcPts val="800"/>
                        </a:spcAft>
                      </a:pPr>
                      <a:r>
                        <a:rPr lang="vi-VN" sz="2000" kern="100" dirty="0">
                          <a:effectLst/>
                          <a:latin typeface="Aptos" panose="020B0004020202020204" pitchFamily="34" charset="0"/>
                          <a:ea typeface="Aptos" panose="020B0004020202020204" pitchFamily="34" charset="0"/>
                          <a:cs typeface="Times New Roman" panose="02020603050405020304" pitchFamily="18" charset="0"/>
                        </a:rPr>
                        <a:t>rr4</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dirty="0">
                          <a:effectLst/>
                        </a:rPr>
                        <a:t>chậm lương nhân viên</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a:effectLst/>
                        </a:rPr>
                        <a:t>Làm nhẹ</a:t>
                      </a:r>
                      <a:endParaRPr lang="en-ZW" sz="2000" kern="10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dirty="0">
                          <a:effectLst/>
                        </a:rPr>
                        <a:t>- Phân bổ ngân sách hợp lý</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extLst>
                  <a:ext uri="{0D108BD9-81ED-4DB2-BD59-A6C34878D82A}">
                    <a16:rowId xmlns:a16="http://schemas.microsoft.com/office/drawing/2014/main" val="1324148174"/>
                  </a:ext>
                </a:extLst>
              </a:tr>
              <a:tr h="716581">
                <a:tc>
                  <a:txBody>
                    <a:bodyPr/>
                    <a:lstStyle/>
                    <a:p>
                      <a:pPr algn="ctr">
                        <a:lnSpc>
                          <a:spcPct val="115000"/>
                        </a:lnSpc>
                        <a:spcAft>
                          <a:spcPts val="800"/>
                        </a:spcAft>
                      </a:pPr>
                      <a:r>
                        <a:rPr lang="vi-VN" sz="2000" kern="100" dirty="0">
                          <a:effectLst/>
                          <a:latin typeface="Aptos" panose="020B0004020202020204" pitchFamily="34" charset="0"/>
                          <a:ea typeface="Aptos" panose="020B0004020202020204" pitchFamily="34" charset="0"/>
                          <a:cs typeface="Times New Roman" panose="02020603050405020304" pitchFamily="18" charset="0"/>
                        </a:rPr>
                        <a:t>rr5</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dirty="0">
                          <a:effectLst/>
                        </a:rPr>
                        <a:t>chậm tiếng độ công việc</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a:effectLst/>
                        </a:rPr>
                        <a:t>Làm nhẹ</a:t>
                      </a:r>
                      <a:endParaRPr lang="en-ZW" sz="2000" kern="10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dirty="0">
                          <a:effectLst/>
                        </a:rPr>
                        <a:t>- Phân bổ thời gian công việc hợp lý</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extLst>
                  <a:ext uri="{0D108BD9-81ED-4DB2-BD59-A6C34878D82A}">
                    <a16:rowId xmlns:a16="http://schemas.microsoft.com/office/drawing/2014/main" val="438858512"/>
                  </a:ext>
                </a:extLst>
              </a:tr>
            </a:tbl>
          </a:graphicData>
        </a:graphic>
      </p:graphicFrame>
      <p:sp>
        <p:nvSpPr>
          <p:cNvPr id="4" name="TextBox 3">
            <a:extLst>
              <a:ext uri="{FF2B5EF4-FFF2-40B4-BE49-F238E27FC236}">
                <a16:creationId xmlns:a16="http://schemas.microsoft.com/office/drawing/2014/main" id="{DBD5F8A7-125D-CE73-F33A-FCE3661BA606}"/>
              </a:ext>
            </a:extLst>
          </p:cNvPr>
          <p:cNvSpPr txBox="1"/>
          <p:nvPr/>
        </p:nvSpPr>
        <p:spPr>
          <a:xfrm>
            <a:off x="611358" y="1417548"/>
            <a:ext cx="4264309" cy="400110"/>
          </a:xfrm>
          <a:prstGeom prst="rect">
            <a:avLst/>
          </a:prstGeom>
          <a:noFill/>
        </p:spPr>
        <p:txBody>
          <a:bodyPr wrap="none" rtlCol="0">
            <a:spAutoFit/>
          </a:bodyPr>
          <a:lstStyle/>
          <a:p>
            <a:pPr marL="285750" indent="-285750">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Chiến thuật, giải pháp cho các rủi ro.</a:t>
            </a:r>
            <a:endParaRPr lang="en-ZW"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2049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D2339C2-621E-658B-12FD-84C9934830BE}"/>
              </a:ext>
            </a:extLst>
          </p:cNvPr>
          <p:cNvGraphicFramePr>
            <a:graphicFrameLocks noGrp="1"/>
          </p:cNvGraphicFramePr>
          <p:nvPr>
            <p:extLst>
              <p:ext uri="{D42A27DB-BD31-4B8C-83A1-F6EECF244321}">
                <p14:modId xmlns:p14="http://schemas.microsoft.com/office/powerpoint/2010/main" val="3649852213"/>
              </p:ext>
            </p:extLst>
          </p:nvPr>
        </p:nvGraphicFramePr>
        <p:xfrm>
          <a:off x="425450" y="2490788"/>
          <a:ext cx="10801351" cy="3397024"/>
        </p:xfrm>
        <a:graphic>
          <a:graphicData uri="http://schemas.openxmlformats.org/drawingml/2006/table">
            <a:tbl>
              <a:tblPr firstRow="1" firstCol="1" bandRow="1">
                <a:tableStyleId>{5C22544A-7EE6-4342-B048-85BDC9FD1C3A}</a:tableStyleId>
              </a:tblPr>
              <a:tblGrid>
                <a:gridCol w="884028">
                  <a:extLst>
                    <a:ext uri="{9D8B030D-6E8A-4147-A177-3AD203B41FA5}">
                      <a16:colId xmlns:a16="http://schemas.microsoft.com/office/drawing/2014/main" val="3077200991"/>
                    </a:ext>
                  </a:extLst>
                </a:gridCol>
                <a:gridCol w="2613700">
                  <a:extLst>
                    <a:ext uri="{9D8B030D-6E8A-4147-A177-3AD203B41FA5}">
                      <a16:colId xmlns:a16="http://schemas.microsoft.com/office/drawing/2014/main" val="567519504"/>
                    </a:ext>
                  </a:extLst>
                </a:gridCol>
                <a:gridCol w="1385422">
                  <a:extLst>
                    <a:ext uri="{9D8B030D-6E8A-4147-A177-3AD203B41FA5}">
                      <a16:colId xmlns:a16="http://schemas.microsoft.com/office/drawing/2014/main" val="2425929546"/>
                    </a:ext>
                  </a:extLst>
                </a:gridCol>
                <a:gridCol w="5918201">
                  <a:extLst>
                    <a:ext uri="{9D8B030D-6E8A-4147-A177-3AD203B41FA5}">
                      <a16:colId xmlns:a16="http://schemas.microsoft.com/office/drawing/2014/main" val="1095720111"/>
                    </a:ext>
                  </a:extLst>
                </a:gridCol>
              </a:tblGrid>
              <a:tr h="807353">
                <a:tc>
                  <a:txBody>
                    <a:bodyPr/>
                    <a:lstStyle/>
                    <a:p>
                      <a:pPr algn="ctr">
                        <a:lnSpc>
                          <a:spcPct val="115000"/>
                        </a:lnSpc>
                        <a:spcAft>
                          <a:spcPts val="800"/>
                        </a:spcAft>
                      </a:pP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gn="ctr">
                        <a:lnSpc>
                          <a:spcPct val="115000"/>
                        </a:lnSpc>
                        <a:spcAft>
                          <a:spcPts val="800"/>
                        </a:spcAft>
                      </a:pPr>
                      <a:r>
                        <a:rPr lang="vi-VN" sz="2000" kern="100" dirty="0">
                          <a:effectLst/>
                          <a:latin typeface="Aptos" panose="020B0004020202020204" pitchFamily="34" charset="0"/>
                          <a:ea typeface="Aptos" panose="020B0004020202020204" pitchFamily="34" charset="0"/>
                          <a:cs typeface="Times New Roman" panose="02020603050405020304" pitchFamily="18" charset="0"/>
                        </a:rPr>
                        <a:t>Tên rủi ro</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gn="ctr">
                        <a:lnSpc>
                          <a:spcPct val="115000"/>
                        </a:lnSpc>
                        <a:spcAft>
                          <a:spcPts val="800"/>
                        </a:spcAft>
                      </a:pPr>
                      <a:r>
                        <a:rPr lang="vi-VN" sz="2000" kern="100" dirty="0">
                          <a:effectLst/>
                          <a:latin typeface="Aptos" panose="020B0004020202020204" pitchFamily="34" charset="0"/>
                          <a:ea typeface="Aptos" panose="020B0004020202020204" pitchFamily="34" charset="0"/>
                          <a:cs typeface="Times New Roman" panose="02020603050405020304" pitchFamily="18" charset="0"/>
                        </a:rPr>
                        <a:t>Chiến Thuật</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gn="ctr">
                        <a:lnSpc>
                          <a:spcPct val="115000"/>
                        </a:lnSpc>
                        <a:spcAft>
                          <a:spcPts val="800"/>
                        </a:spcAft>
                      </a:pPr>
                      <a:r>
                        <a:rPr lang="vi-VN" sz="2000" kern="100" dirty="0">
                          <a:effectLst/>
                          <a:latin typeface="Aptos" panose="020B0004020202020204" pitchFamily="34" charset="0"/>
                          <a:ea typeface="Aptos" panose="020B0004020202020204" pitchFamily="34" charset="0"/>
                          <a:cs typeface="Times New Roman" panose="02020603050405020304" pitchFamily="18" charset="0"/>
                        </a:rPr>
                        <a:t>Giải pháp</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extLst>
                  <a:ext uri="{0D108BD9-81ED-4DB2-BD59-A6C34878D82A}">
                    <a16:rowId xmlns:a16="http://schemas.microsoft.com/office/drawing/2014/main" val="2181701828"/>
                  </a:ext>
                </a:extLst>
              </a:tr>
              <a:tr h="807353">
                <a:tc>
                  <a:txBody>
                    <a:bodyPr/>
                    <a:lstStyle/>
                    <a:p>
                      <a:pPr algn="ctr">
                        <a:lnSpc>
                          <a:spcPct val="115000"/>
                        </a:lnSpc>
                        <a:spcAft>
                          <a:spcPts val="800"/>
                        </a:spcAft>
                      </a:pPr>
                      <a:r>
                        <a:rPr lang="vi-VN" sz="2000" kern="100" dirty="0">
                          <a:effectLst/>
                          <a:latin typeface="Aptos" panose="020B0004020202020204" pitchFamily="34" charset="0"/>
                          <a:ea typeface="Aptos" panose="020B0004020202020204" pitchFamily="34" charset="0"/>
                          <a:cs typeface="Times New Roman" panose="02020603050405020304" pitchFamily="18" charset="0"/>
                        </a:rPr>
                        <a:t>rr6</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dirty="0">
                          <a:effectLst/>
                        </a:rPr>
                        <a:t>khách hàng thay đổi yêu cầu</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dirty="0">
                          <a:effectLst/>
                        </a:rPr>
                        <a:t>Chấp nhận</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dirty="0">
                          <a:effectLst/>
                        </a:rPr>
                        <a:t>- Làm việc lại với khách hàng rõ ràng.</a:t>
                      </a:r>
                    </a:p>
                    <a:p>
                      <a:pPr>
                        <a:lnSpc>
                          <a:spcPct val="115000"/>
                        </a:lnSpc>
                        <a:spcAft>
                          <a:spcPts val="800"/>
                        </a:spcAft>
                      </a:pPr>
                      <a:r>
                        <a:rPr lang="vi-VN" sz="2000" kern="100" dirty="0">
                          <a:effectLst/>
                        </a:rPr>
                        <a:t>- Cập nhật lại với team nhanh nhất có thể</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extLst>
                  <a:ext uri="{0D108BD9-81ED-4DB2-BD59-A6C34878D82A}">
                    <a16:rowId xmlns:a16="http://schemas.microsoft.com/office/drawing/2014/main" val="67361633"/>
                  </a:ext>
                </a:extLst>
              </a:tr>
              <a:tr h="749219">
                <a:tc>
                  <a:txBody>
                    <a:bodyPr/>
                    <a:lstStyle/>
                    <a:p>
                      <a:pPr algn="ctr">
                        <a:lnSpc>
                          <a:spcPct val="115000"/>
                        </a:lnSpc>
                        <a:spcAft>
                          <a:spcPts val="800"/>
                        </a:spcAft>
                      </a:pPr>
                      <a:r>
                        <a:rPr lang="vi-VN" sz="2000" kern="100" dirty="0">
                          <a:effectLst/>
                          <a:latin typeface="Aptos" panose="020B0004020202020204" pitchFamily="34" charset="0"/>
                          <a:ea typeface="Aptos" panose="020B0004020202020204" pitchFamily="34" charset="0"/>
                          <a:cs typeface="Times New Roman" panose="02020603050405020304" pitchFamily="18" charset="0"/>
                        </a:rPr>
                        <a:t>rr7</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dirty="0">
                          <a:effectLst/>
                        </a:rPr>
                        <a:t>giao tiếp giữa các thành viên chưa tốt</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dirty="0">
                          <a:effectLst/>
                        </a:rPr>
                        <a:t>Làm nhẹ</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dirty="0">
                          <a:effectLst/>
                        </a:rPr>
                        <a:t>- Tạo môi trường làm việc lành mạnh, tích cực, ...</a:t>
                      </a:r>
                      <a:endParaRPr lang="en-ZW" sz="2000" kern="100" dirty="0">
                        <a:effectLst/>
                      </a:endParaRPr>
                    </a:p>
                    <a:p>
                      <a:pPr>
                        <a:lnSpc>
                          <a:spcPct val="115000"/>
                        </a:lnSpc>
                        <a:spcAft>
                          <a:spcPts val="800"/>
                        </a:spcAft>
                      </a:pPr>
                      <a:r>
                        <a:rPr lang="vi-VN" sz="2000" kern="100" dirty="0">
                          <a:effectLst/>
                        </a:rPr>
                        <a:t>- Giải quyết mâu thuẫn cho các thành viên.</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extLst>
                  <a:ext uri="{0D108BD9-81ED-4DB2-BD59-A6C34878D82A}">
                    <a16:rowId xmlns:a16="http://schemas.microsoft.com/office/drawing/2014/main" val="3809188613"/>
                  </a:ext>
                </a:extLst>
              </a:tr>
              <a:tr h="329798">
                <a:tc>
                  <a:txBody>
                    <a:bodyPr/>
                    <a:lstStyle/>
                    <a:p>
                      <a:pPr algn="ctr">
                        <a:lnSpc>
                          <a:spcPct val="115000"/>
                        </a:lnSpc>
                        <a:spcAft>
                          <a:spcPts val="800"/>
                        </a:spcAft>
                      </a:pPr>
                      <a:r>
                        <a:rPr lang="vi-VN" sz="2000" kern="100" dirty="0">
                          <a:effectLst/>
                          <a:latin typeface="Aptos" panose="020B0004020202020204" pitchFamily="34" charset="0"/>
                          <a:ea typeface="Aptos" panose="020B0004020202020204" pitchFamily="34" charset="0"/>
                          <a:cs typeface="Times New Roman" panose="02020603050405020304" pitchFamily="18" charset="0"/>
                        </a:rPr>
                        <a:t>rr8</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dirty="0">
                          <a:effectLst/>
                        </a:rPr>
                        <a:t>máy tính hư hỏng</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a:effectLst/>
                        </a:rPr>
                        <a:t>tránh</a:t>
                      </a:r>
                      <a:endParaRPr lang="en-ZW" sz="2000" kern="10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dirty="0">
                          <a:effectLst/>
                        </a:rPr>
                        <a:t>- mua máy mới</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extLst>
                  <a:ext uri="{0D108BD9-81ED-4DB2-BD59-A6C34878D82A}">
                    <a16:rowId xmlns:a16="http://schemas.microsoft.com/office/drawing/2014/main" val="3227771062"/>
                  </a:ext>
                </a:extLst>
              </a:tr>
              <a:tr h="329798">
                <a:tc>
                  <a:txBody>
                    <a:bodyPr/>
                    <a:lstStyle/>
                    <a:p>
                      <a:pPr algn="ctr">
                        <a:lnSpc>
                          <a:spcPct val="115000"/>
                        </a:lnSpc>
                        <a:spcAft>
                          <a:spcPts val="800"/>
                        </a:spcAft>
                      </a:pPr>
                      <a:r>
                        <a:rPr lang="vi-VN" sz="2000" kern="100" dirty="0">
                          <a:effectLst/>
                          <a:latin typeface="Aptos" panose="020B0004020202020204" pitchFamily="34" charset="0"/>
                          <a:ea typeface="Aptos" panose="020B0004020202020204" pitchFamily="34" charset="0"/>
                          <a:cs typeface="Times New Roman" panose="02020603050405020304" pitchFamily="18" charset="0"/>
                        </a:rPr>
                        <a:t>rr9</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dirty="0">
                          <a:effectLst/>
                        </a:rPr>
                        <a:t>internet chập chờn</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a:effectLst/>
                        </a:rPr>
                        <a:t>tránh</a:t>
                      </a:r>
                      <a:endParaRPr lang="en-ZW" sz="2000" kern="10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dirty="0">
                          <a:effectLst/>
                        </a:rPr>
                        <a:t>- nâng cấp gói cước</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extLst>
                  <a:ext uri="{0D108BD9-81ED-4DB2-BD59-A6C34878D82A}">
                    <a16:rowId xmlns:a16="http://schemas.microsoft.com/office/drawing/2014/main" val="60984339"/>
                  </a:ext>
                </a:extLst>
              </a:tr>
              <a:tr h="160143">
                <a:tc>
                  <a:txBody>
                    <a:bodyPr/>
                    <a:lstStyle/>
                    <a:p>
                      <a:pPr algn="ctr">
                        <a:lnSpc>
                          <a:spcPct val="115000"/>
                        </a:lnSpc>
                        <a:spcAft>
                          <a:spcPts val="800"/>
                        </a:spcAft>
                      </a:pPr>
                      <a:r>
                        <a:rPr lang="vi-VN" sz="2000" kern="100" dirty="0">
                          <a:effectLst/>
                          <a:latin typeface="Aptos" panose="020B0004020202020204" pitchFamily="34" charset="0"/>
                          <a:ea typeface="Aptos" panose="020B0004020202020204" pitchFamily="34" charset="0"/>
                          <a:cs typeface="Times New Roman" panose="02020603050405020304" pitchFamily="18" charset="0"/>
                        </a:rPr>
                        <a:t>rr10</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dirty="0">
                          <a:effectLst/>
                        </a:rPr>
                        <a:t>mất dữ liệu</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a:effectLst/>
                        </a:rPr>
                        <a:t>tránh</a:t>
                      </a:r>
                      <a:endParaRPr lang="en-ZW" sz="2000" kern="10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tc>
                  <a:txBody>
                    <a:bodyPr/>
                    <a:lstStyle/>
                    <a:p>
                      <a:pPr>
                        <a:lnSpc>
                          <a:spcPct val="115000"/>
                        </a:lnSpc>
                        <a:spcAft>
                          <a:spcPts val="800"/>
                        </a:spcAft>
                      </a:pPr>
                      <a:r>
                        <a:rPr lang="vi-VN" sz="2000" kern="100" dirty="0">
                          <a:effectLst/>
                        </a:rPr>
                        <a:t>- lưu file backup</a:t>
                      </a:r>
                      <a:endParaRPr lang="en-ZW"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3739" marR="33739" marT="0" marB="0" anchor="ctr"/>
                </a:tc>
                <a:extLst>
                  <a:ext uri="{0D108BD9-81ED-4DB2-BD59-A6C34878D82A}">
                    <a16:rowId xmlns:a16="http://schemas.microsoft.com/office/drawing/2014/main" val="268472619"/>
                  </a:ext>
                </a:extLst>
              </a:tr>
            </a:tbl>
          </a:graphicData>
        </a:graphic>
      </p:graphicFrame>
      <p:sp>
        <p:nvSpPr>
          <p:cNvPr id="3" name="Title 1">
            <a:extLst>
              <a:ext uri="{FF2B5EF4-FFF2-40B4-BE49-F238E27FC236}">
                <a16:creationId xmlns:a16="http://schemas.microsoft.com/office/drawing/2014/main" id="{4C7E6B96-566F-DA0F-C3B8-136820FFB2BC}"/>
              </a:ext>
            </a:extLst>
          </p:cNvPr>
          <p:cNvSpPr txBox="1">
            <a:spLocks/>
          </p:cNvSpPr>
          <p:nvPr/>
        </p:nvSpPr>
        <p:spPr>
          <a:xfrm>
            <a:off x="-1" y="522973"/>
            <a:ext cx="3638349" cy="737937"/>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dirty="0">
                <a:latin typeface="Times New Roman" panose="02020603050405020304" pitchFamily="18" charset="0"/>
                <a:cs typeface="Times New Roman" panose="02020603050405020304" pitchFamily="18" charset="0"/>
              </a:rPr>
              <a:t>17</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rủi ro</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86BAEA2-C460-3114-C7AD-54CE8C941E4B}"/>
              </a:ext>
            </a:extLst>
          </p:cNvPr>
          <p:cNvSpPr txBox="1"/>
          <p:nvPr/>
        </p:nvSpPr>
        <p:spPr>
          <a:xfrm>
            <a:off x="611358" y="1417548"/>
            <a:ext cx="4264309" cy="400110"/>
          </a:xfrm>
          <a:prstGeom prst="rect">
            <a:avLst/>
          </a:prstGeom>
          <a:noFill/>
        </p:spPr>
        <p:txBody>
          <a:bodyPr wrap="none" rtlCol="0">
            <a:spAutoFit/>
          </a:bodyPr>
          <a:lstStyle/>
          <a:p>
            <a:pPr marL="285750" indent="-285750">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Chiến thuật, giải pháp cho các rủi ro.</a:t>
            </a:r>
            <a:endParaRPr lang="en-ZW"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6663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05DBB-30F1-43A1-9E7F-3F2AA984F87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Nguồn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phí</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0A8C3E-A9F3-4756-9CFA-DAF83BCFFA40}"/>
              </a:ext>
            </a:extLst>
          </p:cNvPr>
          <p:cNvSpPr>
            <a:spLocks noGrp="1"/>
          </p:cNvSpPr>
          <p:nvPr>
            <p:ph idx="1"/>
          </p:nvPr>
        </p:nvSpPr>
        <p:spPr/>
        <p:txBody>
          <a:bodyPr>
            <a:normAutofit lnSpcReduction="10000"/>
          </a:bodyPr>
          <a:lstStyle/>
          <a:p>
            <a:r>
              <a:rPr lang="vi-VN" sz="2000" b="1" dirty="0">
                <a:latin typeface="Times New Roman" panose="02020603050405020304" pitchFamily="18" charset="0"/>
                <a:cs typeface="Times New Roman" panose="02020603050405020304" pitchFamily="18" charset="0"/>
              </a:rPr>
              <a:t>Nguồn lực:</a:t>
            </a:r>
          </a:p>
          <a:p>
            <a:r>
              <a:rPr lang="vi-VN" sz="2000" dirty="0">
                <a:latin typeface="Times New Roman" panose="02020603050405020304" pitchFamily="18" charset="0"/>
                <a:cs typeface="Times New Roman" panose="02020603050405020304" pitchFamily="18" charset="0"/>
              </a:rPr>
              <a:t>Nhân sự: 3 thành viên có kỹ năng về lập trình Python, phát triển AI, và làm việc với Anvil để xây dựng giao diện người dùng.</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Python, Anvil.</a:t>
            </a:r>
          </a:p>
          <a:p>
            <a:r>
              <a:rPr lang="it-IT" sz="2000" b="1" dirty="0">
                <a:latin typeface="Times New Roman" panose="02020603050405020304" pitchFamily="18" charset="0"/>
                <a:cs typeface="Times New Roman" panose="02020603050405020304" pitchFamily="18" charset="0"/>
              </a:rPr>
              <a:t>Chi phí:</a:t>
            </a:r>
            <a:endParaRPr lang="vi-VN" sz="2000" b="1" dirty="0">
              <a:latin typeface="Times New Roman" panose="02020603050405020304" pitchFamily="18" charset="0"/>
              <a:cs typeface="Times New Roman" panose="02020603050405020304" pitchFamily="18" charset="0"/>
            </a:endParaRPr>
          </a:p>
          <a:p>
            <a:r>
              <a:rPr lang="it-IT" sz="2000" dirty="0">
                <a:latin typeface="Times New Roman" panose="02020603050405020304" pitchFamily="18" charset="0"/>
                <a:cs typeface="Times New Roman" panose="02020603050405020304" pitchFamily="18" charset="0"/>
              </a:rPr>
              <a:t>Tổng chi phí</a:t>
            </a:r>
            <a:r>
              <a:rPr lang="vi-VN" sz="2000" dirty="0">
                <a:latin typeface="Times New Roman" panose="02020603050405020304" pitchFamily="18" charset="0"/>
                <a:cs typeface="Times New Roman" panose="02020603050405020304" pitchFamily="18" charset="0"/>
              </a:rPr>
              <a:t> dự kiến</a:t>
            </a:r>
            <a:r>
              <a:rPr lang="it-IT" sz="2000" dirty="0">
                <a:latin typeface="Times New Roman" panose="02020603050405020304" pitchFamily="18" charset="0"/>
                <a:cs typeface="Times New Roman" panose="02020603050405020304" pitchFamily="18" charset="0"/>
              </a:rPr>
              <a:t>: 100.000.000 VNĐ.</a:t>
            </a:r>
            <a:endParaRPr lang="vi-VN"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Chi phí vận 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sự</a:t>
            </a:r>
            <a:r>
              <a:rPr lang="en-US" sz="2000" dirty="0">
                <a:latin typeface="Times New Roman" panose="02020603050405020304" pitchFamily="18" charset="0"/>
                <a:cs typeface="Times New Roman" panose="02020603050405020304" pitchFamily="18" charset="0"/>
              </a:rPr>
              <a:t>, c</a:t>
            </a:r>
            <a:r>
              <a:rPr lang="vi-VN" sz="2000" dirty="0">
                <a:latin typeface="Times New Roman" panose="02020603050405020304" pitchFamily="18" charset="0"/>
                <a:cs typeface="Times New Roman" panose="02020603050405020304" pitchFamily="18" charset="0"/>
              </a:rPr>
              <a:t>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sở</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tầng</a:t>
            </a:r>
            <a:r>
              <a:rPr lang="vi-VN" sz="2000" dirty="0">
                <a:latin typeface="Times New Roman" panose="02020603050405020304" pitchFamily="18" charset="0"/>
                <a:cs typeface="Times New Roman" panose="02020603050405020304" pitchFamily="18" charset="0"/>
              </a:rPr>
              <a:t> và kiểm thử: </a:t>
            </a:r>
            <a:r>
              <a:rPr lang="en-US" sz="2000" dirty="0">
                <a:latin typeface="Times New Roman" panose="02020603050405020304" pitchFamily="18" charset="0"/>
                <a:cs typeface="Times New Roman" panose="02020603050405020304" pitchFamily="18" charset="0"/>
              </a:rPr>
              <a:t>8</a:t>
            </a:r>
            <a:r>
              <a:rPr lang="vi-VN" sz="2000" dirty="0">
                <a:latin typeface="Times New Roman" panose="02020603050405020304" pitchFamily="18" charset="0"/>
                <a:cs typeface="Times New Roman" panose="02020603050405020304" pitchFamily="18" charset="0"/>
              </a:rPr>
              <a:t>0.000.000 VNĐ (bao gồm lương thành viên và chi phí thiết bị, phần mềm nếu cần).</a:t>
            </a:r>
          </a:p>
          <a:p>
            <a:r>
              <a:rPr lang="vi-VN" sz="2000" dirty="0">
                <a:latin typeface="Times New Roman" panose="02020603050405020304" pitchFamily="18" charset="0"/>
                <a:cs typeface="Times New Roman" panose="02020603050405020304" pitchFamily="18" charset="0"/>
              </a:rPr>
              <a:t>Dự phòng và các chi phí khác: 20.000.000 VNĐ.</a:t>
            </a:r>
            <a:br>
              <a:rPr lang="vi-VN"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115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69E3A-2CF1-4108-BA1B-9B7DB7E4350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FDCE6E6E-82CD-4783-BF2F-A91A53EA2E41}"/>
              </a:ext>
            </a:extLst>
          </p:cNvPr>
          <p:cNvSpPr>
            <a:spLocks noGrp="1"/>
          </p:cNvSpPr>
          <p:nvPr>
            <p:ph idx="1"/>
          </p:nvPr>
        </p:nvSpPr>
        <p:spPr/>
        <p:txBody>
          <a:bodyPr>
            <a:normAutofit/>
          </a:bodyPr>
          <a:lstStyle/>
          <a:p>
            <a:r>
              <a:rPr lang="en-US" sz="2000" dirty="0" err="1">
                <a:latin typeface="Times New Roman" panose="02020603050405020304" pitchFamily="18" charset="0"/>
                <a:cs typeface="Times New Roman" panose="02020603050405020304" pitchFamily="18" charset="0"/>
              </a:rPr>
              <a:t>Thời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kiến</a:t>
            </a:r>
            <a:r>
              <a:rPr lang="en-US" sz="2000" dirty="0">
                <a:latin typeface="Times New Roman" panose="02020603050405020304" pitchFamily="18" charset="0"/>
                <a:cs typeface="Times New Roman" panose="02020603050405020304" pitchFamily="18" charset="0"/>
              </a:rPr>
              <a:t>: 2 </a:t>
            </a:r>
            <a:r>
              <a:rPr lang="en-US" sz="2000" dirty="0" err="1">
                <a:latin typeface="Times New Roman" panose="02020603050405020304" pitchFamily="18" charset="0"/>
                <a:cs typeface="Times New Roman" panose="02020603050405020304" pitchFamily="18" charset="0"/>
              </a:rPr>
              <a:t>tháng</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Tiến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án</a:t>
            </a:r>
            <a:r>
              <a:rPr lang="en-US" sz="2000" dirty="0">
                <a:latin typeface="Times New Roman" panose="02020603050405020304" pitchFamily="18" charset="0"/>
                <a:cs typeface="Times New Roman" panose="02020603050405020304" pitchFamily="18" charset="0"/>
              </a:rPr>
              <a:t>:</a:t>
            </a:r>
          </a:p>
          <a:p>
            <a:r>
              <a:rPr lang="en-US" sz="2000" dirty="0" err="1">
                <a:latin typeface="Times New Roman" panose="02020603050405020304" pitchFamily="18" charset="0"/>
                <a:cs typeface="Times New Roman" panose="02020603050405020304" pitchFamily="18" charset="0"/>
              </a:rPr>
              <a:t>Tháng</a:t>
            </a:r>
            <a:r>
              <a:rPr lang="en-US" sz="2000" dirty="0">
                <a:latin typeface="Times New Roman" panose="02020603050405020304" pitchFamily="18" charset="0"/>
                <a:cs typeface="Times New Roman" panose="02020603050405020304" pitchFamily="18" charset="0"/>
              </a:rPr>
              <a:t> 1: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chuẩn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nghiệm</a:t>
            </a:r>
            <a:r>
              <a:rPr lang="en-US" sz="2000" dirty="0">
                <a:latin typeface="Times New Roman" panose="02020603050405020304" pitchFamily="18" charset="0"/>
                <a:cs typeface="Times New Roman" panose="02020603050405020304" pitchFamily="18" charset="0"/>
              </a:rPr>
              <a:t> model AI.</a:t>
            </a:r>
          </a:p>
          <a:p>
            <a:r>
              <a:rPr lang="en-US" sz="2000" dirty="0" err="1">
                <a:latin typeface="Times New Roman" panose="02020603050405020304" pitchFamily="18" charset="0"/>
                <a:cs typeface="Times New Roman" panose="02020603050405020304" pitchFamily="18" charset="0"/>
              </a:rPr>
              <a:t>Tháng</a:t>
            </a:r>
            <a:r>
              <a:rPr lang="en-US" sz="2000" dirty="0">
                <a:latin typeface="Times New Roman" panose="02020603050405020304" pitchFamily="18" charset="0"/>
                <a:cs typeface="Times New Roman" panose="02020603050405020304" pitchFamily="18" charset="0"/>
              </a:rPr>
              <a:t> 2: </a:t>
            </a:r>
            <a:r>
              <a:rPr lang="en-US" sz="2000" dirty="0" err="1">
                <a:latin typeface="Times New Roman" panose="02020603050405020304" pitchFamily="18" charset="0"/>
                <a:cs typeface="Times New Roman" panose="02020603050405020304" pitchFamily="18" charset="0"/>
              </a:rPr>
              <a:t>Xây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dựng</a:t>
            </a:r>
            <a:r>
              <a:rPr lang="en-US" sz="2000" dirty="0">
                <a:latin typeface="Times New Roman" panose="02020603050405020304" pitchFamily="18" charset="0"/>
                <a:cs typeface="Times New Roman" panose="02020603050405020304" pitchFamily="18" charset="0"/>
              </a:rPr>
              <a:t> backend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model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frontend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Anvil, </a:t>
            </a:r>
            <a:r>
              <a:rPr lang="en-US" sz="2000" dirty="0" err="1">
                <a:latin typeface="Times New Roman" panose="02020603050405020304" pitchFamily="18" charset="0"/>
                <a:cs typeface="Times New Roman" panose="02020603050405020304" pitchFamily="18" charset="0"/>
              </a:rPr>
              <a:t>Kiểm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lỗi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54137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3F682-429E-42ED-95BA-9C1C3C8F964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SWOT</a:t>
            </a:r>
          </a:p>
        </p:txBody>
      </p:sp>
      <p:sp>
        <p:nvSpPr>
          <p:cNvPr id="3" name="Content Placeholder 2">
            <a:extLst>
              <a:ext uri="{FF2B5EF4-FFF2-40B4-BE49-F238E27FC236}">
                <a16:creationId xmlns:a16="http://schemas.microsoft.com/office/drawing/2014/main" id="{907D6FC1-26C0-4E36-B107-92EE42D53377}"/>
              </a:ext>
            </a:extLst>
          </p:cNvPr>
          <p:cNvSpPr>
            <a:spLocks noGrp="1"/>
          </p:cNvSpPr>
          <p:nvPr>
            <p:ph idx="1"/>
          </p:nvPr>
        </p:nvSpPr>
        <p:spPr>
          <a:xfrm>
            <a:off x="677334" y="1479176"/>
            <a:ext cx="8596668" cy="4840941"/>
          </a:xfrm>
        </p:spPr>
        <p:txBody>
          <a:bodyPr>
            <a:normAutofit fontScale="92500" lnSpcReduction="10000"/>
          </a:bodyPr>
          <a:lstStyle/>
          <a:p>
            <a:pPr algn="just"/>
            <a:r>
              <a:rPr lang="vi-VN" b="1" dirty="0">
                <a:latin typeface="Times New Roman" panose="02020603050405020304" pitchFamily="18" charset="0"/>
                <a:cs typeface="Times New Roman" panose="02020603050405020304" pitchFamily="18" charset="0"/>
              </a:rPr>
              <a:t>Strengths (Điểm mạnh):</a:t>
            </a:r>
          </a:p>
          <a:p>
            <a:pPr marL="0" indent="0" algn="just">
              <a:buNone/>
            </a:pPr>
            <a:r>
              <a:rPr lang="vi-VN" dirty="0">
                <a:latin typeface="Times New Roman" panose="02020603050405020304" pitchFamily="18" charset="0"/>
                <a:cs typeface="Times New Roman" panose="02020603050405020304" pitchFamily="18" charset="0"/>
              </a:rPr>
              <a:t>Sử dụng AI để tự động hóa nhận diện hoa, giảm thời gian và công sức của người dùng.</a:t>
            </a:r>
          </a:p>
          <a:p>
            <a:pPr marL="0" indent="0" algn="just">
              <a:buNone/>
            </a:pPr>
            <a:r>
              <a:rPr lang="vi-VN" dirty="0">
                <a:latin typeface="Times New Roman" panose="02020603050405020304" pitchFamily="18" charset="0"/>
                <a:cs typeface="Times New Roman" panose="02020603050405020304" pitchFamily="18" charset="0"/>
              </a:rPr>
              <a:t>Anvil cung cấp nền tảng trực quan và thân thiện để xây dựng giao diện.</a:t>
            </a:r>
          </a:p>
          <a:p>
            <a:pPr algn="just"/>
            <a:r>
              <a:rPr lang="vi-VN" b="1" dirty="0">
                <a:latin typeface="Times New Roman" panose="02020603050405020304" pitchFamily="18" charset="0"/>
                <a:cs typeface="Times New Roman" panose="02020603050405020304" pitchFamily="18" charset="0"/>
              </a:rPr>
              <a:t>Weaknesses (Điểm yếu):</a:t>
            </a:r>
          </a:p>
          <a:p>
            <a:pPr marL="0" indent="0" algn="just">
              <a:buNone/>
            </a:pPr>
            <a:r>
              <a:rPr lang="vi-VN" dirty="0">
                <a:latin typeface="Times New Roman" panose="02020603050405020304" pitchFamily="18" charset="0"/>
                <a:cs typeface="Times New Roman" panose="02020603050405020304" pitchFamily="18" charset="0"/>
              </a:rPr>
              <a:t>Dữ liệu nhận diện hoa có thể bị hạn chế, ảnh hưởng đến độ chính xác của model AI.</a:t>
            </a:r>
          </a:p>
          <a:p>
            <a:pPr marL="0" indent="0" algn="just">
              <a:buNone/>
            </a:pPr>
            <a:r>
              <a:rPr lang="vi-VN" dirty="0">
                <a:latin typeface="Times New Roman" panose="02020603050405020304" pitchFamily="18" charset="0"/>
                <a:cs typeface="Times New Roman" panose="02020603050405020304" pitchFamily="18" charset="0"/>
              </a:rPr>
              <a:t>Khả năng duy trì và cập nhật model AI đòi hỏi kiến thức chuyên môn.</a:t>
            </a:r>
          </a:p>
          <a:p>
            <a:pPr algn="just"/>
            <a:r>
              <a:rPr lang="vi-VN" b="1" dirty="0">
                <a:latin typeface="Times New Roman" panose="02020603050405020304" pitchFamily="18" charset="0"/>
                <a:cs typeface="Times New Roman" panose="02020603050405020304" pitchFamily="18" charset="0"/>
              </a:rPr>
              <a:t>Opportunities (Cơ hội):</a:t>
            </a:r>
          </a:p>
          <a:p>
            <a:pPr marL="0" indent="0" algn="just">
              <a:buNone/>
            </a:pPr>
            <a:r>
              <a:rPr lang="vi-VN" dirty="0">
                <a:latin typeface="Times New Roman" panose="02020603050405020304" pitchFamily="18" charset="0"/>
                <a:cs typeface="Times New Roman" panose="02020603050405020304" pitchFamily="18" charset="0"/>
              </a:rPr>
              <a:t>Công nghệ AI đang phát triển mạnh, có tiềm năng thu hút người dùng yêu thích công nghệ và tự nhiên.</a:t>
            </a:r>
          </a:p>
          <a:p>
            <a:pPr marL="0" indent="0" algn="just">
              <a:buNone/>
            </a:pPr>
            <a:r>
              <a:rPr lang="vi-VN" dirty="0">
                <a:latin typeface="Times New Roman" panose="02020603050405020304" pitchFamily="18" charset="0"/>
                <a:cs typeface="Times New Roman" panose="02020603050405020304" pitchFamily="18" charset="0"/>
              </a:rPr>
              <a:t>Hệ thống có thể mở rộng ra nhiều loại hoa khác nếu nhu cầu và dữ liệu tăng.</a:t>
            </a:r>
          </a:p>
          <a:p>
            <a:pPr algn="just"/>
            <a:r>
              <a:rPr lang="vi-VN" b="1" dirty="0">
                <a:latin typeface="Times New Roman" panose="02020603050405020304" pitchFamily="18" charset="0"/>
                <a:cs typeface="Times New Roman" panose="02020603050405020304" pitchFamily="18" charset="0"/>
              </a:rPr>
              <a:t>Threats (Rủi ro):</a:t>
            </a:r>
          </a:p>
          <a:p>
            <a:pPr marL="0" indent="0" algn="just">
              <a:buNone/>
            </a:pPr>
            <a:r>
              <a:rPr lang="vi-VN" dirty="0">
                <a:latin typeface="Times New Roman" panose="02020603050405020304" pitchFamily="18" charset="0"/>
                <a:cs typeface="Times New Roman" panose="02020603050405020304" pitchFamily="18" charset="0"/>
              </a:rPr>
              <a:t>Tốc độ phát triển công nghệ AI có thể khiến hệ thống nhanh chóng lỗi thời nếu không cập nhật thường xuyên.</a:t>
            </a:r>
          </a:p>
          <a:p>
            <a:pPr marL="0" indent="0" algn="just">
              <a:buNone/>
            </a:pPr>
            <a:r>
              <a:rPr lang="vi-VN" dirty="0">
                <a:latin typeface="Times New Roman" panose="02020603050405020304" pitchFamily="18" charset="0"/>
                <a:cs typeface="Times New Roman" panose="02020603050405020304" pitchFamily="18" charset="0"/>
              </a:rPr>
              <a:t>Cạnh tranh từ các ứng dụng nhận diện khác với nhiều tính năng hơn.</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9615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D18A4-B309-418B-AEF3-0897D4D3C2E7}"/>
              </a:ext>
            </a:extLst>
          </p:cNvPr>
          <p:cNvSpPr>
            <a:spLocks noGrp="1"/>
          </p:cNvSpPr>
          <p:nvPr>
            <p:ph type="title"/>
          </p:nvPr>
        </p:nvSpPr>
        <p:spPr>
          <a:xfrm>
            <a:off x="677334" y="609600"/>
            <a:ext cx="8596668" cy="717176"/>
          </a:xfrm>
        </p:spPr>
        <p:txBody>
          <a:bodyPr/>
          <a:lstStyle/>
          <a:p>
            <a:r>
              <a:rPr lang="en-US" dirty="0">
                <a:latin typeface="Times New Roman" panose="02020603050405020304" pitchFamily="18" charset="0"/>
                <a:cs typeface="Times New Roman" panose="02020603050405020304" pitchFamily="18" charset="0"/>
              </a:rPr>
              <a:t>5.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NPV</a:t>
            </a:r>
          </a:p>
        </p:txBody>
      </p:sp>
      <p:sp>
        <p:nvSpPr>
          <p:cNvPr id="3" name="Content Placeholder 2">
            <a:extLst>
              <a:ext uri="{FF2B5EF4-FFF2-40B4-BE49-F238E27FC236}">
                <a16:creationId xmlns:a16="http://schemas.microsoft.com/office/drawing/2014/main" id="{2FD8CD29-9CAB-4487-8C48-1ECE91B891FD}"/>
              </a:ext>
            </a:extLst>
          </p:cNvPr>
          <p:cNvSpPr>
            <a:spLocks noGrp="1"/>
          </p:cNvSpPr>
          <p:nvPr>
            <p:ph idx="1"/>
          </p:nvPr>
        </p:nvSpPr>
        <p:spPr>
          <a:xfrm>
            <a:off x="677334" y="1416425"/>
            <a:ext cx="8596668" cy="5118846"/>
          </a:xfrm>
        </p:spPr>
        <p:txBody>
          <a:bodyPr>
            <a:normAutofit lnSpcReduction="10000"/>
          </a:bodyPr>
          <a:lstStyle/>
          <a:p>
            <a:r>
              <a:rPr lang="vi-VN" dirty="0"/>
              <a:t>Mục đích: Tính toán giá trị hiện tại ròng của dự án, giúp đánh giá mức độ khả thi tài chính.</a:t>
            </a:r>
          </a:p>
          <a:p>
            <a:r>
              <a:rPr lang="vi-VN" dirty="0"/>
              <a:t>Dữ liệu giả định:</a:t>
            </a:r>
          </a:p>
          <a:p>
            <a:pPr fontAlgn="base"/>
            <a:r>
              <a:rPr lang="vi-VN" dirty="0"/>
              <a:t>Chi phí đầu tư ban đầu: 100 triệu VNĐ.</a:t>
            </a:r>
          </a:p>
          <a:p>
            <a:pPr fontAlgn="base"/>
            <a:r>
              <a:rPr lang="vi-VN" dirty="0"/>
              <a:t>Lợi nhuận kỳ vọng từ quảng cáo hoặc hợp tác: 30 triệu VNĐ/năm.</a:t>
            </a:r>
          </a:p>
          <a:p>
            <a:pPr fontAlgn="base"/>
            <a:r>
              <a:rPr lang="vi-VN" dirty="0"/>
              <a:t>Thời gian dự án: 3 năm.</a:t>
            </a:r>
          </a:p>
          <a:p>
            <a:r>
              <a:rPr lang="vi-VN" dirty="0"/>
              <a:t>Năm 1: 70 triệu VNĐ</a:t>
            </a:r>
          </a:p>
          <a:p>
            <a:r>
              <a:rPr lang="vi-VN" dirty="0"/>
              <a:t>Năm 2: 90 triệu VNĐ</a:t>
            </a:r>
          </a:p>
          <a:p>
            <a:r>
              <a:rPr lang="vi-VN" dirty="0"/>
              <a:t>Năm 3: 100 triệu VNĐ</a:t>
            </a:r>
          </a:p>
          <a:p>
            <a:pPr fontAlgn="base"/>
            <a:r>
              <a:rPr lang="vi-VN" dirty="0"/>
              <a:t>Tỷ lệ chiết khấu giả định: 10%.</a:t>
            </a:r>
            <a:endParaRPr lang="en-US" dirty="0"/>
          </a:p>
          <a:p>
            <a:pPr fontAlgn="base"/>
            <a:endParaRPr lang="en-US" dirty="0"/>
          </a:p>
          <a:p>
            <a:pPr marL="0" indent="0">
              <a:buNone/>
            </a:pPr>
            <a:endParaRPr lang="en-US" dirty="0"/>
          </a:p>
          <a:p>
            <a:pPr marL="0" indent="0">
              <a:buNone/>
            </a:pPr>
            <a:endParaRPr lang="vi-VN" dirty="0"/>
          </a:p>
          <a:p>
            <a:r>
              <a:rPr lang="vi-VN" dirty="0"/>
              <a:t>NPV &gt; 0 : Cho thấy dự án có thể mang lại lợi nhuận có thể chấp nhận được.</a:t>
            </a:r>
          </a:p>
        </p:txBody>
      </p:sp>
      <p:pic>
        <p:nvPicPr>
          <p:cNvPr id="8" name="Picture 7">
            <a:extLst>
              <a:ext uri="{FF2B5EF4-FFF2-40B4-BE49-F238E27FC236}">
                <a16:creationId xmlns:a16="http://schemas.microsoft.com/office/drawing/2014/main" id="{AC5FC40A-3328-461C-AC20-2F825FA42168}"/>
              </a:ext>
            </a:extLst>
          </p:cNvPr>
          <p:cNvPicPr>
            <a:picLocks noChangeAspect="1"/>
          </p:cNvPicPr>
          <p:nvPr/>
        </p:nvPicPr>
        <p:blipFill>
          <a:blip r:embed="rId2"/>
          <a:stretch>
            <a:fillRect/>
          </a:stretch>
        </p:blipFill>
        <p:spPr>
          <a:xfrm>
            <a:off x="514965" y="5195243"/>
            <a:ext cx="6500423" cy="662997"/>
          </a:xfrm>
          <a:prstGeom prst="rect">
            <a:avLst/>
          </a:prstGeom>
        </p:spPr>
      </p:pic>
    </p:spTree>
    <p:extLst>
      <p:ext uri="{BB962C8B-B14F-4D97-AF65-F5344CB8AC3E}">
        <p14:creationId xmlns:p14="http://schemas.microsoft.com/office/powerpoint/2010/main" val="2421041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333CA-41D0-4830-8283-D5C735486F48}"/>
              </a:ext>
            </a:extLst>
          </p:cNvPr>
          <p:cNvSpPr>
            <a:spLocks noGrp="1"/>
          </p:cNvSpPr>
          <p:nvPr>
            <p:ph type="title"/>
          </p:nvPr>
        </p:nvSpPr>
        <p:spPr>
          <a:xfrm>
            <a:off x="677334" y="609600"/>
            <a:ext cx="8596668" cy="657225"/>
          </a:xfrm>
        </p:spPr>
        <p:txBody>
          <a:bodyPr/>
          <a:lstStyle/>
          <a:p>
            <a:r>
              <a:rPr lang="en-US" dirty="0">
                <a:latin typeface="Times New Roman" panose="02020603050405020304" pitchFamily="18" charset="0"/>
                <a:cs typeface="Times New Roman" panose="02020603050405020304" pitchFamily="18" charset="0"/>
              </a:rPr>
              <a:t>6.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WSM</a:t>
            </a:r>
          </a:p>
        </p:txBody>
      </p:sp>
      <p:sp>
        <p:nvSpPr>
          <p:cNvPr id="3" name="Content Placeholder 2">
            <a:extLst>
              <a:ext uri="{FF2B5EF4-FFF2-40B4-BE49-F238E27FC236}">
                <a16:creationId xmlns:a16="http://schemas.microsoft.com/office/drawing/2014/main" id="{969805F6-44FF-48B3-BEB9-6D079D638E4F}"/>
              </a:ext>
            </a:extLst>
          </p:cNvPr>
          <p:cNvSpPr>
            <a:spLocks noGrp="1"/>
          </p:cNvSpPr>
          <p:nvPr>
            <p:ph idx="1"/>
          </p:nvPr>
        </p:nvSpPr>
        <p:spPr>
          <a:xfrm>
            <a:off x="677334" y="1586753"/>
            <a:ext cx="4629772" cy="3693459"/>
          </a:xfrm>
        </p:spPr>
        <p:txBody>
          <a:bodyPr>
            <a:normAutofit lnSpcReduction="10000"/>
          </a:bodyPr>
          <a:lstStyle/>
          <a:p>
            <a:r>
              <a:rPr lang="vi-VN" sz="2100" dirty="0">
                <a:latin typeface="Times New Roman" panose="02020603050405020304" pitchFamily="18" charset="0"/>
                <a:cs typeface="Times New Roman" panose="02020603050405020304" pitchFamily="18" charset="0"/>
              </a:rPr>
              <a:t>Mục đích: Sử dụng mô hình cho điểm để đánh giá và so sánh các lựa chọn hoặc phương án khác nhau của dự án.</a:t>
            </a:r>
          </a:p>
          <a:p>
            <a:r>
              <a:rPr lang="vi-VN" sz="2100" dirty="0">
                <a:latin typeface="Times New Roman" panose="02020603050405020304" pitchFamily="18" charset="0"/>
                <a:cs typeface="Times New Roman" panose="02020603050405020304" pitchFamily="18" charset="0"/>
              </a:rPr>
              <a:t>Tiêu chí và trọng số:</a:t>
            </a:r>
          </a:p>
          <a:p>
            <a:r>
              <a:rPr lang="vi-VN" sz="2100" dirty="0">
                <a:latin typeface="Times New Roman" panose="02020603050405020304" pitchFamily="18" charset="0"/>
                <a:cs typeface="Times New Roman" panose="02020603050405020304" pitchFamily="18" charset="0"/>
              </a:rPr>
              <a:t>Độ chính xác của mô hình: 40%</a:t>
            </a:r>
          </a:p>
          <a:p>
            <a:r>
              <a:rPr lang="vi-VN" sz="2100" dirty="0">
                <a:latin typeface="Times New Roman" panose="02020603050405020304" pitchFamily="18" charset="0"/>
                <a:cs typeface="Times New Roman" panose="02020603050405020304" pitchFamily="18" charset="0"/>
              </a:rPr>
              <a:t>Thời gian triển khai: 20%</a:t>
            </a:r>
          </a:p>
          <a:p>
            <a:r>
              <a:rPr lang="vi-VN" sz="2100" dirty="0">
                <a:latin typeface="Times New Roman" panose="02020603050405020304" pitchFamily="18" charset="0"/>
                <a:cs typeface="Times New Roman" panose="02020603050405020304" pitchFamily="18" charset="0"/>
              </a:rPr>
              <a:t>Chi phí: 20%</a:t>
            </a:r>
          </a:p>
          <a:p>
            <a:r>
              <a:rPr lang="vi-VN" sz="2100" dirty="0">
                <a:latin typeface="Times New Roman" panose="02020603050405020304" pitchFamily="18" charset="0"/>
                <a:cs typeface="Times New Roman" panose="02020603050405020304" pitchFamily="18" charset="0"/>
              </a:rPr>
              <a:t>Khả năng mở rộng: 10%</a:t>
            </a:r>
          </a:p>
          <a:p>
            <a:r>
              <a:rPr lang="vi-VN" sz="2100" dirty="0">
                <a:latin typeface="Times New Roman" panose="02020603050405020304" pitchFamily="18" charset="0"/>
                <a:cs typeface="Times New Roman" panose="02020603050405020304" pitchFamily="18" charset="0"/>
              </a:rPr>
              <a:t>Độ thân thiện với người dùng: 10%</a:t>
            </a:r>
          </a:p>
        </p:txBody>
      </p:sp>
      <p:sp>
        <p:nvSpPr>
          <p:cNvPr id="4" name="Rectangle 3">
            <a:extLst>
              <a:ext uri="{FF2B5EF4-FFF2-40B4-BE49-F238E27FC236}">
                <a16:creationId xmlns:a16="http://schemas.microsoft.com/office/drawing/2014/main" id="{62989F2C-12B7-4FF0-AD17-D8396184BDEF}"/>
              </a:ext>
            </a:extLst>
          </p:cNvPr>
          <p:cNvSpPr/>
          <p:nvPr/>
        </p:nvSpPr>
        <p:spPr>
          <a:xfrm>
            <a:off x="677334" y="5157979"/>
            <a:ext cx="2770094" cy="1477328"/>
          </a:xfrm>
          <a:prstGeom prst="rect">
            <a:avLst/>
          </a:prstGeom>
        </p:spPr>
        <p:txBody>
          <a:bodyPr wrap="square">
            <a:spAutoFit/>
          </a:bodyPr>
          <a:lstStyle/>
          <a:p>
            <a:r>
              <a:rPr lang="vi-VN" dirty="0">
                <a:latin typeface="Times New Roman" panose="02020603050405020304" pitchFamily="18" charset="0"/>
                <a:cs typeface="Times New Roman" panose="02020603050405020304" pitchFamily="18" charset="0"/>
              </a:rPr>
              <a:t>Quy trình:</a:t>
            </a:r>
            <a:br>
              <a:rPr lang="vi-VN" dirty="0">
                <a:latin typeface="Times New Roman" panose="02020603050405020304" pitchFamily="18" charset="0"/>
                <a:cs typeface="Times New Roman" panose="02020603050405020304" pitchFamily="18" charset="0"/>
              </a:rPr>
            </a:br>
            <a:r>
              <a:rPr lang="vi-VN" dirty="0">
                <a:latin typeface="Times New Roman" panose="02020603050405020304" pitchFamily="18" charset="0"/>
                <a:cs typeface="Times New Roman" panose="02020603050405020304" pitchFamily="18" charset="0"/>
              </a:rPr>
              <a:t>Chấm điểm từ 1 đến 10 cho từng tiêu chí dựa trên đánh giá thực tế về khả năng và tiềm năng của dự án:</a:t>
            </a:r>
          </a:p>
        </p:txBody>
      </p:sp>
      <p:pic>
        <p:nvPicPr>
          <p:cNvPr id="5" name="Picture 4">
            <a:extLst>
              <a:ext uri="{FF2B5EF4-FFF2-40B4-BE49-F238E27FC236}">
                <a16:creationId xmlns:a16="http://schemas.microsoft.com/office/drawing/2014/main" id="{D18C9527-876F-4D51-9F4F-72AF17C847B4}"/>
              </a:ext>
            </a:extLst>
          </p:cNvPr>
          <p:cNvPicPr>
            <a:picLocks noChangeAspect="1"/>
          </p:cNvPicPr>
          <p:nvPr/>
        </p:nvPicPr>
        <p:blipFill>
          <a:blip r:embed="rId2"/>
          <a:stretch>
            <a:fillRect/>
          </a:stretch>
        </p:blipFill>
        <p:spPr>
          <a:xfrm>
            <a:off x="6096000" y="1586753"/>
            <a:ext cx="5349704" cy="2636748"/>
          </a:xfrm>
          <a:prstGeom prst="rect">
            <a:avLst/>
          </a:prstGeom>
        </p:spPr>
      </p:pic>
      <p:sp>
        <p:nvSpPr>
          <p:cNvPr id="6" name="Rectangle 5">
            <a:extLst>
              <a:ext uri="{FF2B5EF4-FFF2-40B4-BE49-F238E27FC236}">
                <a16:creationId xmlns:a16="http://schemas.microsoft.com/office/drawing/2014/main" id="{7F90856D-3DD7-4F2C-80B0-CC2BAD7475A3}"/>
              </a:ext>
            </a:extLst>
          </p:cNvPr>
          <p:cNvSpPr/>
          <p:nvPr/>
        </p:nvSpPr>
        <p:spPr>
          <a:xfrm>
            <a:off x="6096000" y="4816309"/>
            <a:ext cx="6096000" cy="1477328"/>
          </a:xfrm>
          <a:prstGeom prst="rect">
            <a:avLst/>
          </a:prstGeom>
        </p:spPr>
        <p:txBody>
          <a:bodyPr>
            <a:spAutoFit/>
          </a:bodyPr>
          <a:lstStyle/>
          <a:p>
            <a:r>
              <a:rPr lang="vi-VN" dirty="0">
                <a:solidFill>
                  <a:srgbClr val="000000"/>
                </a:solidFill>
                <a:latin typeface="Times New Roman" panose="02020603050405020304" pitchFamily="18" charset="0"/>
              </a:rPr>
              <a:t>Tổng điểm của dự án đạt </a:t>
            </a:r>
            <a:r>
              <a:rPr lang="vi-VN" b="1" dirty="0">
                <a:solidFill>
                  <a:srgbClr val="000000"/>
                </a:solidFill>
                <a:latin typeface="Times New Roman" panose="02020603050405020304" pitchFamily="18" charset="0"/>
              </a:rPr>
              <a:t>8.2/10</a:t>
            </a:r>
            <a:r>
              <a:rPr lang="vi-VN" dirty="0">
                <a:solidFill>
                  <a:srgbClr val="000000"/>
                </a:solidFill>
                <a:latin typeface="Times New Roman" panose="02020603050405020304" pitchFamily="18" charset="0"/>
              </a:rPr>
              <a:t>, đây là một kết quả tích cực. Điều này cho thấy dự án có tiềm năng thành công, nhờ vào hiệu quả của công nghệ nhận diện loại hoa Iris, tính khả thi kỹ thuật và lợi nhuận tiềm năng. Tuy nhiên, ta cần lưu ý cải thiện tính an toàn cũng như độ ổn định và độ chính xác của hệ thống.</a:t>
            </a:r>
            <a:endParaRPr lang="en-US" dirty="0"/>
          </a:p>
        </p:txBody>
      </p:sp>
    </p:spTree>
    <p:extLst>
      <p:ext uri="{BB962C8B-B14F-4D97-AF65-F5344CB8AC3E}">
        <p14:creationId xmlns:p14="http://schemas.microsoft.com/office/powerpoint/2010/main" val="1217861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B4A4B-F984-481F-91F6-D747D5034C9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7. 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7A9657-40F5-4FC9-BA27-338DDCB1A364}"/>
              </a:ext>
            </a:extLst>
          </p:cNvPr>
          <p:cNvSpPr>
            <a:spLocks noGrp="1"/>
          </p:cNvSpPr>
          <p:nvPr>
            <p:ph idx="1"/>
          </p:nvPr>
        </p:nvSpPr>
        <p:spPr/>
        <p:txBody>
          <a:bodyPr>
            <a:normAutofit/>
          </a:bodyPr>
          <a:lstStyle/>
          <a:p>
            <a:r>
              <a:rPr lang="vi-VN" sz="3000" b="1" dirty="0">
                <a:latin typeface="Times New Roman" panose="02020603050405020304" pitchFamily="18" charset="0"/>
                <a:cs typeface="Times New Roman" panose="02020603050405020304" pitchFamily="18" charset="0"/>
              </a:rPr>
              <a:t>Chi phí</a:t>
            </a:r>
            <a:r>
              <a:rPr lang="vi-VN" sz="3000" dirty="0">
                <a:latin typeface="Times New Roman" panose="02020603050405020304" pitchFamily="18" charset="0"/>
                <a:cs typeface="Times New Roman" panose="02020603050405020304" pitchFamily="18" charset="0"/>
              </a:rPr>
              <a:t> bao gồm tất cả các khoản chi tiêu cần thiết để thực hiện dự án, bao gồm tài nguyên nhân sự, chi phí hạ tầng, phần mềm, công cụ, và chi phí phát sinh.</a:t>
            </a:r>
          </a:p>
          <a:p>
            <a:r>
              <a:rPr lang="vi-VN" sz="3000" b="1" dirty="0">
                <a:latin typeface="Times New Roman" panose="02020603050405020304" pitchFamily="18" charset="0"/>
                <a:cs typeface="Times New Roman" panose="02020603050405020304" pitchFamily="18" charset="0"/>
              </a:rPr>
              <a:t>Quản lý chi phí</a:t>
            </a:r>
            <a:r>
              <a:rPr lang="vi-VN" sz="3000" dirty="0">
                <a:latin typeface="Times New Roman" panose="02020603050405020304" pitchFamily="18" charset="0"/>
                <a:cs typeface="Times New Roman" panose="02020603050405020304" pitchFamily="18" charset="0"/>
              </a:rPr>
              <a:t> đảm bảo tất cả các khoản chi tiêu được theo dõi và kiểm soát, giúp dự án không vượt quá ngân sách 100 triệu VNĐ.</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8012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2C8E1-204B-42C6-B8F5-EB2E43BD0F1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8.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585AB34-F8AC-40E1-83F7-CC7EEA0BEF50}"/>
              </a:ext>
            </a:extLst>
          </p:cNvPr>
          <p:cNvSpPr>
            <a:spLocks noGrp="1"/>
          </p:cNvSpPr>
          <p:nvPr>
            <p:ph idx="1"/>
          </p:nvPr>
        </p:nvSpPr>
        <p:spPr>
          <a:xfrm>
            <a:off x="677334" y="1479177"/>
            <a:ext cx="8596668" cy="4562186"/>
          </a:xfrm>
        </p:spPr>
        <p:txBody>
          <a:bodyPr>
            <a:normAutofit/>
          </a:bodyPr>
          <a:lstStyle/>
          <a:p>
            <a:pPr fontAlgn="base"/>
            <a:r>
              <a:rPr lang="vi-VN" sz="2000" b="1" dirty="0">
                <a:latin typeface="Times New Roman" panose="02020603050405020304" pitchFamily="18" charset="0"/>
                <a:cs typeface="Times New Roman" panose="02020603050405020304" pitchFamily="18" charset="0"/>
              </a:rPr>
              <a:t>Ước lượng chi phí</a:t>
            </a:r>
            <a:r>
              <a:rPr lang="vi-VN" sz="2000" dirty="0">
                <a:latin typeface="Times New Roman" panose="02020603050405020304" pitchFamily="18" charset="0"/>
                <a:cs typeface="Times New Roman" panose="02020603050405020304" pitchFamily="18" charset="0"/>
              </a:rPr>
              <a:t> Dự kiến các chi phí cho từng phần:</a:t>
            </a:r>
          </a:p>
          <a:p>
            <a:pPr lvl="1" fontAlgn="base"/>
            <a:r>
              <a:rPr lang="vi-VN" sz="2000" dirty="0">
                <a:latin typeface="Times New Roman" panose="02020603050405020304" pitchFamily="18" charset="0"/>
                <a:cs typeface="Times New Roman" panose="02020603050405020304" pitchFamily="18" charset="0"/>
              </a:rPr>
              <a:t>Chi phí nhân lực: Tính toán công sức của từng thành viên, dự kiến chi phí nhân lực chiếm 70% tổng ngân sách.</a:t>
            </a:r>
          </a:p>
          <a:p>
            <a:pPr lvl="1" fontAlgn="base"/>
            <a:r>
              <a:rPr lang="vi-VN" sz="2000" dirty="0">
                <a:latin typeface="Times New Roman" panose="02020603050405020304" pitchFamily="18" charset="0"/>
                <a:cs typeface="Times New Roman" panose="02020603050405020304" pitchFamily="18" charset="0"/>
              </a:rPr>
              <a:t>Chi phí cơ sở hạ tầng là 10%</a:t>
            </a:r>
          </a:p>
          <a:p>
            <a:pPr lvl="1" fontAlgn="base"/>
            <a:r>
              <a:rPr lang="vi-VN" sz="2000" dirty="0">
                <a:latin typeface="Times New Roman" panose="02020603050405020304" pitchFamily="18" charset="0"/>
                <a:cs typeface="Times New Roman" panose="02020603050405020304" pitchFamily="18" charset="0"/>
              </a:rPr>
              <a:t>Chi phí phát sinh: Dự phòng 20% ngân sách cho chi phí bất ngờ.</a:t>
            </a:r>
            <a:endParaRPr lang="en-US" sz="2000" dirty="0">
              <a:latin typeface="Times New Roman" panose="02020603050405020304" pitchFamily="18" charset="0"/>
              <a:cs typeface="Times New Roman" panose="02020603050405020304" pitchFamily="18" charset="0"/>
            </a:endParaRPr>
          </a:p>
          <a:p>
            <a:pPr fontAlgn="base"/>
            <a:r>
              <a:rPr lang="vi-VN" sz="2000" b="1" dirty="0">
                <a:latin typeface="Times New Roman" panose="02020603050405020304" pitchFamily="18" charset="0"/>
                <a:cs typeface="Times New Roman" panose="02020603050405020304" pitchFamily="18" charset="0"/>
              </a:rPr>
              <a:t>Dự toán chi phí</a:t>
            </a:r>
            <a:r>
              <a:rPr lang="vi-VN" sz="2000" dirty="0">
                <a:latin typeface="Times New Roman" panose="02020603050405020304" pitchFamily="18" charset="0"/>
                <a:cs typeface="Times New Roman" panose="02020603050405020304" pitchFamily="18" charset="0"/>
              </a:rPr>
              <a:t> Tổng chi phí ước tính:</a:t>
            </a:r>
          </a:p>
          <a:p>
            <a:pPr lvl="1" fontAlgn="base"/>
            <a:r>
              <a:rPr lang="vi-VN" sz="2000" dirty="0">
                <a:latin typeface="Times New Roman" panose="02020603050405020304" pitchFamily="18" charset="0"/>
                <a:cs typeface="Times New Roman" panose="02020603050405020304" pitchFamily="18" charset="0"/>
              </a:rPr>
              <a:t>Chi phí nhân lực: 70 triệu VNĐ</a:t>
            </a:r>
          </a:p>
          <a:p>
            <a:pPr lvl="1" fontAlgn="base"/>
            <a:r>
              <a:rPr lang="vi-VN" sz="2000" dirty="0">
                <a:latin typeface="Times New Roman" panose="02020603050405020304" pitchFamily="18" charset="0"/>
                <a:cs typeface="Times New Roman" panose="02020603050405020304" pitchFamily="18" charset="0"/>
              </a:rPr>
              <a:t>Chi phí cơ sở hạ tầng: 10 triệu VND</a:t>
            </a:r>
          </a:p>
          <a:p>
            <a:pPr lvl="1" fontAlgn="base"/>
            <a:r>
              <a:rPr lang="vi-VN" sz="2000" dirty="0">
                <a:latin typeface="Times New Roman" panose="02020603050405020304" pitchFamily="18" charset="0"/>
                <a:cs typeface="Times New Roman" panose="02020603050405020304" pitchFamily="18" charset="0"/>
              </a:rPr>
              <a:t>Chi phí phát sinh: 20 triệu VNĐ</a:t>
            </a:r>
          </a:p>
          <a:p>
            <a:r>
              <a:rPr lang="vi-VN" sz="2000" b="1" dirty="0">
                <a:latin typeface="Times New Roman" panose="02020603050405020304" pitchFamily="18" charset="0"/>
                <a:cs typeface="Times New Roman" panose="02020603050405020304" pitchFamily="18" charset="0"/>
              </a:rPr>
              <a:t>Tổng dự toán chi phí</a:t>
            </a:r>
            <a:r>
              <a:rPr lang="vi-VN" sz="2000" dirty="0">
                <a:latin typeface="Times New Roman" panose="02020603050405020304" pitchFamily="18" charset="0"/>
                <a:cs typeface="Times New Roman" panose="02020603050405020304" pitchFamily="18" charset="0"/>
              </a:rPr>
              <a:t>: 80 triệu VNĐ, dự phòng 20 triệu VNĐ.</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03942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258</TotalTime>
  <Words>2461</Words>
  <Application>Microsoft Office PowerPoint</Application>
  <PresentationFormat>Widescreen</PresentationFormat>
  <Paragraphs>278</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Aptos</vt:lpstr>
      <vt:lpstr>Arial</vt:lpstr>
      <vt:lpstr>Calibri</vt:lpstr>
      <vt:lpstr>Times New Roman</vt:lpstr>
      <vt:lpstr>Trebuchet MS</vt:lpstr>
      <vt:lpstr>Wingdings 3</vt:lpstr>
      <vt:lpstr>Facet</vt:lpstr>
      <vt:lpstr>Quản Lý Dự Án Xây Dựng Model Nhận Diện Loại Hoa Iris Tích Hợp Vào Hệ Thống Website</vt:lpstr>
      <vt:lpstr>1. Mục tiêu dự án.</vt:lpstr>
      <vt:lpstr>2. Nguồn lực và chi phí</vt:lpstr>
      <vt:lpstr>3. Thời gian và tiến độ.</vt:lpstr>
      <vt:lpstr>4. Biểu đồ SWOT</vt:lpstr>
      <vt:lpstr>5. Phân tích NPV</vt:lpstr>
      <vt:lpstr>6. Phân tích WSM</vt:lpstr>
      <vt:lpstr>7. Chi phí và quản lý chi phí dự án</vt:lpstr>
      <vt:lpstr>8. Quy trình quản lý chi phí dự án</vt:lpstr>
      <vt:lpstr>10. Phương pháp Top-Down</vt:lpstr>
      <vt:lpstr>11. Phương pháp Bottom-Up</vt:lpstr>
      <vt:lpstr>12. Chi phí thực tế theo thời gian thực.</vt:lpstr>
      <vt:lpstr>12.1 Đường Gant</vt:lpstr>
      <vt:lpstr>13. Quản lý chất lượng dự án thông qua lược đồ xương cá.</vt:lpstr>
      <vt:lpstr>14. Quản lý chất lượng thông qua lượt đồ Pareto</vt:lpstr>
      <vt:lpstr>15. Quản lý nhân sự bằng phương pháp ma trận</vt:lpstr>
      <vt:lpstr>16. Quản lý nhân sự bằng văn bản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Phạm Vũ</dc:creator>
  <cp:lastModifiedBy>Nguyễn Hữu Nghĩa</cp:lastModifiedBy>
  <cp:revision>39</cp:revision>
  <dcterms:created xsi:type="dcterms:W3CDTF">2024-11-28T14:48:38Z</dcterms:created>
  <dcterms:modified xsi:type="dcterms:W3CDTF">2024-12-05T17:14:23Z</dcterms:modified>
</cp:coreProperties>
</file>