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9" r:id="rId21"/>
    <p:sldId id="280" r:id="rId22"/>
    <p:sldId id="281" r:id="rId23"/>
    <p:sldId id="282" r:id="rId24"/>
    <p:sldId id="283" r:id="rId25"/>
    <p:sldId id="285" r:id="rId26"/>
    <p:sldId id="286" r:id="rId27"/>
    <p:sldId id="287" r:id="rId28"/>
    <p:sldId id="289" r:id="rId29"/>
    <p:sldId id="290" r:id="rId30"/>
    <p:sldId id="291" r:id="rId31"/>
    <p:sldId id="292" r:id="rId32"/>
    <p:sldId id="293" r:id="rId33"/>
    <p:sldId id="294" r:id="rId34"/>
    <p:sldId id="295" r:id="rId35"/>
    <p:sldId id="296" r:id="rId3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D3D8F-C2E8-3894-3D09-3169A672B81D}" v="1235" dt="2024-11-14T22:04:10.803"/>
    <p1510:client id="{3EB8FD36-5B2E-1AB7-29D2-1240C3587519}" v="24" dt="2024-11-14T11:32:51.616"/>
    <p1510:client id="{EF312206-25FC-F4BA-0C39-9B5CD043ECD0}" v="294" dt="2024-11-14T10:54:10.823"/>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DA3CF-971F-4005-B6FA-1417B82496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484EC9F-EF30-4386-9A61-B42343A5C111}">
      <dgm:prSet/>
      <dgm:spPr/>
      <dgm:t>
        <a:bodyPr/>
        <a:lstStyle/>
        <a:p>
          <a:r>
            <a:rPr lang="vi-VN"/>
            <a:t>Khó khăn gặp phải:</a:t>
          </a:r>
          <a:endParaRPr lang="en-US"/>
        </a:p>
      </dgm:t>
    </dgm:pt>
    <dgm:pt modelId="{473CFCAC-937D-4046-8E93-D1FED00A6D41}" type="parTrans" cxnId="{3A948AEA-38F4-4DA1-99FE-7E62F3D6DA5C}">
      <dgm:prSet/>
      <dgm:spPr/>
      <dgm:t>
        <a:bodyPr/>
        <a:lstStyle/>
        <a:p>
          <a:endParaRPr lang="en-US"/>
        </a:p>
      </dgm:t>
    </dgm:pt>
    <dgm:pt modelId="{60140215-6501-4FFD-A446-46685398F46A}" type="sibTrans" cxnId="{3A948AEA-38F4-4DA1-99FE-7E62F3D6DA5C}">
      <dgm:prSet/>
      <dgm:spPr/>
      <dgm:t>
        <a:bodyPr/>
        <a:lstStyle/>
        <a:p>
          <a:endParaRPr lang="en-US"/>
        </a:p>
      </dgm:t>
    </dgm:pt>
    <dgm:pt modelId="{E81ACF82-5F52-4534-8CE6-BC9194D94776}">
      <dgm:prSet/>
      <dgm:spPr/>
      <dgm:t>
        <a:bodyPr/>
        <a:lstStyle/>
        <a:p>
          <a:r>
            <a:rPr lang="vi-VN"/>
            <a:t>- Thời gian thực hiện thực tế có thể chênh lệch so với dự kiến.</a:t>
          </a:r>
          <a:endParaRPr lang="en-US"/>
        </a:p>
      </dgm:t>
    </dgm:pt>
    <dgm:pt modelId="{D3330A8B-94E6-49F2-BCD2-A04A7C67EB52}" type="parTrans" cxnId="{B2205CD1-15D9-4448-BF90-30217C9549AB}">
      <dgm:prSet/>
      <dgm:spPr/>
      <dgm:t>
        <a:bodyPr/>
        <a:lstStyle/>
        <a:p>
          <a:endParaRPr lang="en-US"/>
        </a:p>
      </dgm:t>
    </dgm:pt>
    <dgm:pt modelId="{A50785F9-7D1D-4BCD-828A-85ED88F0E227}" type="sibTrans" cxnId="{B2205CD1-15D9-4448-BF90-30217C9549AB}">
      <dgm:prSet/>
      <dgm:spPr/>
      <dgm:t>
        <a:bodyPr/>
        <a:lstStyle/>
        <a:p>
          <a:endParaRPr lang="en-US"/>
        </a:p>
      </dgm:t>
    </dgm:pt>
    <dgm:pt modelId="{8CCA3D3D-3C4C-4F74-B640-9676F20B4D91}">
      <dgm:prSet/>
      <dgm:spPr/>
      <dgm:t>
        <a:bodyPr/>
        <a:lstStyle/>
        <a:p>
          <a:r>
            <a:rPr lang="vi-VN"/>
            <a:t>- Việc phân tích thông tin khách hàng còn gặp nhiều khó khăn.</a:t>
          </a:r>
          <a:endParaRPr lang="en-US"/>
        </a:p>
      </dgm:t>
    </dgm:pt>
    <dgm:pt modelId="{5BED45E7-BCD4-4DA5-91C3-7884E36365CD}" type="parTrans" cxnId="{7EADDDB7-7C29-4414-9512-D8EF952579B5}">
      <dgm:prSet/>
      <dgm:spPr/>
      <dgm:t>
        <a:bodyPr/>
        <a:lstStyle/>
        <a:p>
          <a:endParaRPr lang="en-US"/>
        </a:p>
      </dgm:t>
    </dgm:pt>
    <dgm:pt modelId="{58A5E629-3049-4052-B778-3F2FCC56161A}" type="sibTrans" cxnId="{7EADDDB7-7C29-4414-9512-D8EF952579B5}">
      <dgm:prSet/>
      <dgm:spPr/>
      <dgm:t>
        <a:bodyPr/>
        <a:lstStyle/>
        <a:p>
          <a:endParaRPr lang="en-US"/>
        </a:p>
      </dgm:t>
    </dgm:pt>
    <dgm:pt modelId="{A384075F-645D-41AC-B240-DCF5D561CD38}">
      <dgm:prSet/>
      <dgm:spPr/>
      <dgm:t>
        <a:bodyPr/>
        <a:lstStyle/>
        <a:p>
          <a:r>
            <a:rPr lang="vi-VN"/>
            <a:t>- Chưa có sự thống nhất trong quá trình xây dựng dự án về mặt nội dung và hình thức.</a:t>
          </a:r>
          <a:endParaRPr lang="en-US"/>
        </a:p>
      </dgm:t>
    </dgm:pt>
    <dgm:pt modelId="{1E91E8AE-E88D-4751-92F5-291CD490ABF3}" type="parTrans" cxnId="{99E4FCF2-810D-448F-8FEE-507F5B54A612}">
      <dgm:prSet/>
      <dgm:spPr/>
      <dgm:t>
        <a:bodyPr/>
        <a:lstStyle/>
        <a:p>
          <a:endParaRPr lang="en-US"/>
        </a:p>
      </dgm:t>
    </dgm:pt>
    <dgm:pt modelId="{CF88ABA3-A44F-4515-9B86-64600529340B}" type="sibTrans" cxnId="{99E4FCF2-810D-448F-8FEE-507F5B54A612}">
      <dgm:prSet/>
      <dgm:spPr/>
      <dgm:t>
        <a:bodyPr/>
        <a:lstStyle/>
        <a:p>
          <a:endParaRPr lang="en-US"/>
        </a:p>
      </dgm:t>
    </dgm:pt>
    <dgm:pt modelId="{396A508C-2D68-47B2-9B06-5D81234FC1C3}">
      <dgm:prSet/>
      <dgm:spPr/>
      <dgm:t>
        <a:bodyPr/>
        <a:lstStyle/>
        <a:p>
          <a:r>
            <a:rPr lang="vi-VN"/>
            <a:t>- Đội ngũ nhân viên phụ trách chưa có nhiều kinh nghiệm về việc quản lý dự án.</a:t>
          </a:r>
          <a:endParaRPr lang="en-US"/>
        </a:p>
      </dgm:t>
    </dgm:pt>
    <dgm:pt modelId="{C15BB62C-016F-49F5-A28E-1AF239A47CEA}" type="parTrans" cxnId="{92247931-8E98-4469-AB67-719A93AFED8F}">
      <dgm:prSet/>
      <dgm:spPr/>
      <dgm:t>
        <a:bodyPr/>
        <a:lstStyle/>
        <a:p>
          <a:endParaRPr lang="en-US"/>
        </a:p>
      </dgm:t>
    </dgm:pt>
    <dgm:pt modelId="{5194DE6B-7294-4A6A-9A66-673B9227167A}" type="sibTrans" cxnId="{92247931-8E98-4469-AB67-719A93AFED8F}">
      <dgm:prSet/>
      <dgm:spPr/>
      <dgm:t>
        <a:bodyPr/>
        <a:lstStyle/>
        <a:p>
          <a:endParaRPr lang="en-US"/>
        </a:p>
      </dgm:t>
    </dgm:pt>
    <dgm:pt modelId="{843625AC-1197-497C-B53B-54D0D819B896}">
      <dgm:prSet/>
      <dgm:spPr/>
      <dgm:t>
        <a:bodyPr/>
        <a:lstStyle/>
        <a:p>
          <a:r>
            <a:rPr lang="vi-VN"/>
            <a:t>Dự kiến phát triển: </a:t>
          </a:r>
          <a:endParaRPr lang="en-US"/>
        </a:p>
      </dgm:t>
    </dgm:pt>
    <dgm:pt modelId="{11713E23-EEFC-43DC-9149-5FE390EBDEB4}" type="parTrans" cxnId="{4530F5BE-0026-4653-80BF-9A5DE5EAAB1B}">
      <dgm:prSet/>
      <dgm:spPr/>
      <dgm:t>
        <a:bodyPr/>
        <a:lstStyle/>
        <a:p>
          <a:endParaRPr lang="en-US"/>
        </a:p>
      </dgm:t>
    </dgm:pt>
    <dgm:pt modelId="{5D3B4181-DBB5-4A34-9AD0-407B70089A42}" type="sibTrans" cxnId="{4530F5BE-0026-4653-80BF-9A5DE5EAAB1B}">
      <dgm:prSet/>
      <dgm:spPr/>
      <dgm:t>
        <a:bodyPr/>
        <a:lstStyle/>
        <a:p>
          <a:endParaRPr lang="en-US"/>
        </a:p>
      </dgm:t>
    </dgm:pt>
    <dgm:pt modelId="{D1BC4441-78CB-4AF1-B845-CD75AF349F0A}">
      <dgm:prSet/>
      <dgm:spPr/>
      <dgm:t>
        <a:bodyPr/>
        <a:lstStyle/>
        <a:p>
          <a:r>
            <a:rPr lang="vi-VN"/>
            <a:t>- Mở rộng, nâng cấp các chức năng của dự án khi có yêu cầu từ khách hàng.</a:t>
          </a:r>
          <a:endParaRPr lang="en-US"/>
        </a:p>
      </dgm:t>
    </dgm:pt>
    <dgm:pt modelId="{6823762F-891F-4181-93E5-A9F43BBD4506}" type="parTrans" cxnId="{C18843E2-3103-426A-B2E5-C9C7F581114F}">
      <dgm:prSet/>
      <dgm:spPr/>
      <dgm:t>
        <a:bodyPr/>
        <a:lstStyle/>
        <a:p>
          <a:endParaRPr lang="en-US"/>
        </a:p>
      </dgm:t>
    </dgm:pt>
    <dgm:pt modelId="{95161D3C-66F3-4E9C-83AA-B3A406597C97}" type="sibTrans" cxnId="{C18843E2-3103-426A-B2E5-C9C7F581114F}">
      <dgm:prSet/>
      <dgm:spPr/>
      <dgm:t>
        <a:bodyPr/>
        <a:lstStyle/>
        <a:p>
          <a:endParaRPr lang="en-US"/>
        </a:p>
      </dgm:t>
    </dgm:pt>
    <dgm:pt modelId="{7A775E3E-B72A-4E6B-AEB7-587EF1772EE6}">
      <dgm:prSet/>
      <dgm:spPr/>
      <dgm:t>
        <a:bodyPr/>
        <a:lstStyle/>
        <a:p>
          <a:r>
            <a:rPr lang="vi-VN"/>
            <a:t>- Bảo trì và cải thiện tốc độ xử lý của hệ thống. </a:t>
          </a:r>
          <a:endParaRPr lang="en-US"/>
        </a:p>
      </dgm:t>
    </dgm:pt>
    <dgm:pt modelId="{3F4298A3-AA20-43FF-9B1A-9A78F20E652D}" type="parTrans" cxnId="{EB1F3D4F-86AC-4203-A15F-5023D1DC8E09}">
      <dgm:prSet/>
      <dgm:spPr/>
      <dgm:t>
        <a:bodyPr/>
        <a:lstStyle/>
        <a:p>
          <a:endParaRPr lang="en-US"/>
        </a:p>
      </dgm:t>
    </dgm:pt>
    <dgm:pt modelId="{D2F0B025-058E-4F25-B6DE-20C258E90656}" type="sibTrans" cxnId="{EB1F3D4F-86AC-4203-A15F-5023D1DC8E09}">
      <dgm:prSet/>
      <dgm:spPr/>
      <dgm:t>
        <a:bodyPr/>
        <a:lstStyle/>
        <a:p>
          <a:endParaRPr lang="en-US"/>
        </a:p>
      </dgm:t>
    </dgm:pt>
    <dgm:pt modelId="{9232F6AC-4EC8-4C5E-A00E-21E50331B81D}">
      <dgm:prSet/>
      <dgm:spPr/>
      <dgm:t>
        <a:bodyPr/>
        <a:lstStyle/>
        <a:p>
          <a:r>
            <a:rPr lang="vi-VN"/>
            <a:t>- Triển khai dự án trên các nền tảng khác nhau.</a:t>
          </a:r>
          <a:endParaRPr lang="en-US"/>
        </a:p>
      </dgm:t>
    </dgm:pt>
    <dgm:pt modelId="{DA0A7623-10D8-417B-B68C-94DB3CC296B6}" type="parTrans" cxnId="{2E58D7A3-A82A-4A1A-BB48-8EB3E3358149}">
      <dgm:prSet/>
      <dgm:spPr/>
      <dgm:t>
        <a:bodyPr/>
        <a:lstStyle/>
        <a:p>
          <a:endParaRPr lang="en-US"/>
        </a:p>
      </dgm:t>
    </dgm:pt>
    <dgm:pt modelId="{1811FC88-DD0C-4A76-A249-FE72F5726181}" type="sibTrans" cxnId="{2E58D7A3-A82A-4A1A-BB48-8EB3E3358149}">
      <dgm:prSet/>
      <dgm:spPr/>
      <dgm:t>
        <a:bodyPr/>
        <a:lstStyle/>
        <a:p>
          <a:endParaRPr lang="en-US"/>
        </a:p>
      </dgm:t>
    </dgm:pt>
    <dgm:pt modelId="{49324A45-56FE-4623-B83C-A2385110C0EE}" type="pres">
      <dgm:prSet presAssocID="{EF8DA3CF-971F-4005-B6FA-1417B8249620}" presName="linear" presStyleCnt="0">
        <dgm:presLayoutVars>
          <dgm:animLvl val="lvl"/>
          <dgm:resizeHandles val="exact"/>
        </dgm:presLayoutVars>
      </dgm:prSet>
      <dgm:spPr/>
    </dgm:pt>
    <dgm:pt modelId="{A06601A9-4C81-408F-8F06-D48E9E8B5D1E}" type="pres">
      <dgm:prSet presAssocID="{4484EC9F-EF30-4386-9A61-B42343A5C111}" presName="parentText" presStyleLbl="node1" presStyleIdx="0" presStyleCnt="9">
        <dgm:presLayoutVars>
          <dgm:chMax val="0"/>
          <dgm:bulletEnabled val="1"/>
        </dgm:presLayoutVars>
      </dgm:prSet>
      <dgm:spPr/>
    </dgm:pt>
    <dgm:pt modelId="{AEB79CA2-6306-44CD-976F-2694B13781DB}" type="pres">
      <dgm:prSet presAssocID="{60140215-6501-4FFD-A446-46685398F46A}" presName="spacer" presStyleCnt="0"/>
      <dgm:spPr/>
    </dgm:pt>
    <dgm:pt modelId="{E434A7AB-299D-46BE-8E16-87CCD48FFC1F}" type="pres">
      <dgm:prSet presAssocID="{E81ACF82-5F52-4534-8CE6-BC9194D94776}" presName="parentText" presStyleLbl="node1" presStyleIdx="1" presStyleCnt="9">
        <dgm:presLayoutVars>
          <dgm:chMax val="0"/>
          <dgm:bulletEnabled val="1"/>
        </dgm:presLayoutVars>
      </dgm:prSet>
      <dgm:spPr/>
    </dgm:pt>
    <dgm:pt modelId="{680362AE-FE02-4266-800C-0BC56A2F351B}" type="pres">
      <dgm:prSet presAssocID="{A50785F9-7D1D-4BCD-828A-85ED88F0E227}" presName="spacer" presStyleCnt="0"/>
      <dgm:spPr/>
    </dgm:pt>
    <dgm:pt modelId="{E959643F-18D1-4DA0-AF5C-B19D202440E2}" type="pres">
      <dgm:prSet presAssocID="{8CCA3D3D-3C4C-4F74-B640-9676F20B4D91}" presName="parentText" presStyleLbl="node1" presStyleIdx="2" presStyleCnt="9">
        <dgm:presLayoutVars>
          <dgm:chMax val="0"/>
          <dgm:bulletEnabled val="1"/>
        </dgm:presLayoutVars>
      </dgm:prSet>
      <dgm:spPr/>
    </dgm:pt>
    <dgm:pt modelId="{26A568D8-3654-4888-B060-9F07B117D473}" type="pres">
      <dgm:prSet presAssocID="{58A5E629-3049-4052-B778-3F2FCC56161A}" presName="spacer" presStyleCnt="0"/>
      <dgm:spPr/>
    </dgm:pt>
    <dgm:pt modelId="{D350CEA9-863C-460F-BC79-7D2738CF1325}" type="pres">
      <dgm:prSet presAssocID="{A384075F-645D-41AC-B240-DCF5D561CD38}" presName="parentText" presStyleLbl="node1" presStyleIdx="3" presStyleCnt="9">
        <dgm:presLayoutVars>
          <dgm:chMax val="0"/>
          <dgm:bulletEnabled val="1"/>
        </dgm:presLayoutVars>
      </dgm:prSet>
      <dgm:spPr/>
    </dgm:pt>
    <dgm:pt modelId="{04C9556E-B01D-468B-A888-3D188498FBAC}" type="pres">
      <dgm:prSet presAssocID="{CF88ABA3-A44F-4515-9B86-64600529340B}" presName="spacer" presStyleCnt="0"/>
      <dgm:spPr/>
    </dgm:pt>
    <dgm:pt modelId="{AE5E39DC-7C8E-42E4-A36D-4DBC1EF00F80}" type="pres">
      <dgm:prSet presAssocID="{396A508C-2D68-47B2-9B06-5D81234FC1C3}" presName="parentText" presStyleLbl="node1" presStyleIdx="4" presStyleCnt="9">
        <dgm:presLayoutVars>
          <dgm:chMax val="0"/>
          <dgm:bulletEnabled val="1"/>
        </dgm:presLayoutVars>
      </dgm:prSet>
      <dgm:spPr/>
    </dgm:pt>
    <dgm:pt modelId="{91D51146-91CA-4009-A771-2C2FF01A523F}" type="pres">
      <dgm:prSet presAssocID="{5194DE6B-7294-4A6A-9A66-673B9227167A}" presName="spacer" presStyleCnt="0"/>
      <dgm:spPr/>
    </dgm:pt>
    <dgm:pt modelId="{E6A64F51-A76C-47FB-A48D-6A671BD34CA7}" type="pres">
      <dgm:prSet presAssocID="{843625AC-1197-497C-B53B-54D0D819B896}" presName="parentText" presStyleLbl="node1" presStyleIdx="5" presStyleCnt="9">
        <dgm:presLayoutVars>
          <dgm:chMax val="0"/>
          <dgm:bulletEnabled val="1"/>
        </dgm:presLayoutVars>
      </dgm:prSet>
      <dgm:spPr/>
    </dgm:pt>
    <dgm:pt modelId="{C55013E1-6C1B-4D69-84BB-6BB22A8D8C39}" type="pres">
      <dgm:prSet presAssocID="{5D3B4181-DBB5-4A34-9AD0-407B70089A42}" presName="spacer" presStyleCnt="0"/>
      <dgm:spPr/>
    </dgm:pt>
    <dgm:pt modelId="{388813D7-EF1B-48E7-BCA4-EA3CDF175ADB}" type="pres">
      <dgm:prSet presAssocID="{D1BC4441-78CB-4AF1-B845-CD75AF349F0A}" presName="parentText" presStyleLbl="node1" presStyleIdx="6" presStyleCnt="9">
        <dgm:presLayoutVars>
          <dgm:chMax val="0"/>
          <dgm:bulletEnabled val="1"/>
        </dgm:presLayoutVars>
      </dgm:prSet>
      <dgm:spPr/>
    </dgm:pt>
    <dgm:pt modelId="{16438D0E-81FA-4EE5-9A29-04EC9787A026}" type="pres">
      <dgm:prSet presAssocID="{95161D3C-66F3-4E9C-83AA-B3A406597C97}" presName="spacer" presStyleCnt="0"/>
      <dgm:spPr/>
    </dgm:pt>
    <dgm:pt modelId="{69706CA6-A28E-45B6-B603-E7E7779F92AC}" type="pres">
      <dgm:prSet presAssocID="{7A775E3E-B72A-4E6B-AEB7-587EF1772EE6}" presName="parentText" presStyleLbl="node1" presStyleIdx="7" presStyleCnt="9">
        <dgm:presLayoutVars>
          <dgm:chMax val="0"/>
          <dgm:bulletEnabled val="1"/>
        </dgm:presLayoutVars>
      </dgm:prSet>
      <dgm:spPr/>
    </dgm:pt>
    <dgm:pt modelId="{6F0CF51C-4DE0-4FC4-975E-E8FD3D287C33}" type="pres">
      <dgm:prSet presAssocID="{D2F0B025-058E-4F25-B6DE-20C258E90656}" presName="spacer" presStyleCnt="0"/>
      <dgm:spPr/>
    </dgm:pt>
    <dgm:pt modelId="{7A1A1857-034B-4AAE-8B26-4CD0A5B46D14}" type="pres">
      <dgm:prSet presAssocID="{9232F6AC-4EC8-4C5E-A00E-21E50331B81D}" presName="parentText" presStyleLbl="node1" presStyleIdx="8" presStyleCnt="9">
        <dgm:presLayoutVars>
          <dgm:chMax val="0"/>
          <dgm:bulletEnabled val="1"/>
        </dgm:presLayoutVars>
      </dgm:prSet>
      <dgm:spPr/>
    </dgm:pt>
  </dgm:ptLst>
  <dgm:cxnLst>
    <dgm:cxn modelId="{6F371807-FAD8-4D07-8E58-68A9B1D82A65}" type="presOf" srcId="{9232F6AC-4EC8-4C5E-A00E-21E50331B81D}" destId="{7A1A1857-034B-4AAE-8B26-4CD0A5B46D14}" srcOrd="0" destOrd="0" presId="urn:microsoft.com/office/officeart/2005/8/layout/vList2"/>
    <dgm:cxn modelId="{92247931-8E98-4469-AB67-719A93AFED8F}" srcId="{EF8DA3CF-971F-4005-B6FA-1417B8249620}" destId="{396A508C-2D68-47B2-9B06-5D81234FC1C3}" srcOrd="4" destOrd="0" parTransId="{C15BB62C-016F-49F5-A28E-1AF239A47CEA}" sibTransId="{5194DE6B-7294-4A6A-9A66-673B9227167A}"/>
    <dgm:cxn modelId="{FFB77C32-075B-42D5-A7F9-ED497BB7AD57}" type="presOf" srcId="{E81ACF82-5F52-4534-8CE6-BC9194D94776}" destId="{E434A7AB-299D-46BE-8E16-87CCD48FFC1F}" srcOrd="0" destOrd="0" presId="urn:microsoft.com/office/officeart/2005/8/layout/vList2"/>
    <dgm:cxn modelId="{214BC333-46EA-4889-9562-3C5B19E59B8E}" type="presOf" srcId="{EF8DA3CF-971F-4005-B6FA-1417B8249620}" destId="{49324A45-56FE-4623-B83C-A2385110C0EE}" srcOrd="0" destOrd="0" presId="urn:microsoft.com/office/officeart/2005/8/layout/vList2"/>
    <dgm:cxn modelId="{EB1F3D4F-86AC-4203-A15F-5023D1DC8E09}" srcId="{EF8DA3CF-971F-4005-B6FA-1417B8249620}" destId="{7A775E3E-B72A-4E6B-AEB7-587EF1772EE6}" srcOrd="7" destOrd="0" parTransId="{3F4298A3-AA20-43FF-9B1A-9A78F20E652D}" sibTransId="{D2F0B025-058E-4F25-B6DE-20C258E90656}"/>
    <dgm:cxn modelId="{9682F376-CEF5-49AC-968F-1B9ED78475CE}" type="presOf" srcId="{843625AC-1197-497C-B53B-54D0D819B896}" destId="{E6A64F51-A76C-47FB-A48D-6A671BD34CA7}" srcOrd="0" destOrd="0" presId="urn:microsoft.com/office/officeart/2005/8/layout/vList2"/>
    <dgm:cxn modelId="{F499F981-E79D-4374-AF54-3F531C37274F}" type="presOf" srcId="{396A508C-2D68-47B2-9B06-5D81234FC1C3}" destId="{AE5E39DC-7C8E-42E4-A36D-4DBC1EF00F80}" srcOrd="0" destOrd="0" presId="urn:microsoft.com/office/officeart/2005/8/layout/vList2"/>
    <dgm:cxn modelId="{14E21C84-6FA4-4DB8-BAE0-80DD01A0A535}" type="presOf" srcId="{A384075F-645D-41AC-B240-DCF5D561CD38}" destId="{D350CEA9-863C-460F-BC79-7D2738CF1325}" srcOrd="0" destOrd="0" presId="urn:microsoft.com/office/officeart/2005/8/layout/vList2"/>
    <dgm:cxn modelId="{17C28786-E3A4-4BC0-9C32-F1434C48C179}" type="presOf" srcId="{D1BC4441-78CB-4AF1-B845-CD75AF349F0A}" destId="{388813D7-EF1B-48E7-BCA4-EA3CDF175ADB}" srcOrd="0" destOrd="0" presId="urn:microsoft.com/office/officeart/2005/8/layout/vList2"/>
    <dgm:cxn modelId="{19367EA2-9D63-425B-8A2D-E70EFBF72A04}" type="presOf" srcId="{8CCA3D3D-3C4C-4F74-B640-9676F20B4D91}" destId="{E959643F-18D1-4DA0-AF5C-B19D202440E2}" srcOrd="0" destOrd="0" presId="urn:microsoft.com/office/officeart/2005/8/layout/vList2"/>
    <dgm:cxn modelId="{2E58D7A3-A82A-4A1A-BB48-8EB3E3358149}" srcId="{EF8DA3CF-971F-4005-B6FA-1417B8249620}" destId="{9232F6AC-4EC8-4C5E-A00E-21E50331B81D}" srcOrd="8" destOrd="0" parTransId="{DA0A7623-10D8-417B-B68C-94DB3CC296B6}" sibTransId="{1811FC88-DD0C-4A76-A249-FE72F5726181}"/>
    <dgm:cxn modelId="{7EADDDB7-7C29-4414-9512-D8EF952579B5}" srcId="{EF8DA3CF-971F-4005-B6FA-1417B8249620}" destId="{8CCA3D3D-3C4C-4F74-B640-9676F20B4D91}" srcOrd="2" destOrd="0" parTransId="{5BED45E7-BCD4-4DA5-91C3-7884E36365CD}" sibTransId="{58A5E629-3049-4052-B778-3F2FCC56161A}"/>
    <dgm:cxn modelId="{4530F5BE-0026-4653-80BF-9A5DE5EAAB1B}" srcId="{EF8DA3CF-971F-4005-B6FA-1417B8249620}" destId="{843625AC-1197-497C-B53B-54D0D819B896}" srcOrd="5" destOrd="0" parTransId="{11713E23-EEFC-43DC-9149-5FE390EBDEB4}" sibTransId="{5D3B4181-DBB5-4A34-9AD0-407B70089A42}"/>
    <dgm:cxn modelId="{B2205CD1-15D9-4448-BF90-30217C9549AB}" srcId="{EF8DA3CF-971F-4005-B6FA-1417B8249620}" destId="{E81ACF82-5F52-4534-8CE6-BC9194D94776}" srcOrd="1" destOrd="0" parTransId="{D3330A8B-94E6-49F2-BCD2-A04A7C67EB52}" sibTransId="{A50785F9-7D1D-4BCD-828A-85ED88F0E227}"/>
    <dgm:cxn modelId="{FBEC1BDC-1656-4318-B183-1EAA9B04962A}" type="presOf" srcId="{7A775E3E-B72A-4E6B-AEB7-587EF1772EE6}" destId="{69706CA6-A28E-45B6-B603-E7E7779F92AC}" srcOrd="0" destOrd="0" presId="urn:microsoft.com/office/officeart/2005/8/layout/vList2"/>
    <dgm:cxn modelId="{C18843E2-3103-426A-B2E5-C9C7F581114F}" srcId="{EF8DA3CF-971F-4005-B6FA-1417B8249620}" destId="{D1BC4441-78CB-4AF1-B845-CD75AF349F0A}" srcOrd="6" destOrd="0" parTransId="{6823762F-891F-4181-93E5-A9F43BBD4506}" sibTransId="{95161D3C-66F3-4E9C-83AA-B3A406597C97}"/>
    <dgm:cxn modelId="{3A948AEA-38F4-4DA1-99FE-7E62F3D6DA5C}" srcId="{EF8DA3CF-971F-4005-B6FA-1417B8249620}" destId="{4484EC9F-EF30-4386-9A61-B42343A5C111}" srcOrd="0" destOrd="0" parTransId="{473CFCAC-937D-4046-8E93-D1FED00A6D41}" sibTransId="{60140215-6501-4FFD-A446-46685398F46A}"/>
    <dgm:cxn modelId="{99E4FCF2-810D-448F-8FEE-507F5B54A612}" srcId="{EF8DA3CF-971F-4005-B6FA-1417B8249620}" destId="{A384075F-645D-41AC-B240-DCF5D561CD38}" srcOrd="3" destOrd="0" parTransId="{1E91E8AE-E88D-4751-92F5-291CD490ABF3}" sibTransId="{CF88ABA3-A44F-4515-9B86-64600529340B}"/>
    <dgm:cxn modelId="{B7AEADFF-FFEF-4DF8-9E49-E434AD0BCAB2}" type="presOf" srcId="{4484EC9F-EF30-4386-9A61-B42343A5C111}" destId="{A06601A9-4C81-408F-8F06-D48E9E8B5D1E}" srcOrd="0" destOrd="0" presId="urn:microsoft.com/office/officeart/2005/8/layout/vList2"/>
    <dgm:cxn modelId="{4B042BB8-50A0-4A38-BF73-D26EC9B4112E}" type="presParOf" srcId="{49324A45-56FE-4623-B83C-A2385110C0EE}" destId="{A06601A9-4C81-408F-8F06-D48E9E8B5D1E}" srcOrd="0" destOrd="0" presId="urn:microsoft.com/office/officeart/2005/8/layout/vList2"/>
    <dgm:cxn modelId="{57BAC28F-B17C-4967-A263-17BC4ADCD598}" type="presParOf" srcId="{49324A45-56FE-4623-B83C-A2385110C0EE}" destId="{AEB79CA2-6306-44CD-976F-2694B13781DB}" srcOrd="1" destOrd="0" presId="urn:microsoft.com/office/officeart/2005/8/layout/vList2"/>
    <dgm:cxn modelId="{02A42658-5EB6-4BAE-949D-6379AE7208CB}" type="presParOf" srcId="{49324A45-56FE-4623-B83C-A2385110C0EE}" destId="{E434A7AB-299D-46BE-8E16-87CCD48FFC1F}" srcOrd="2" destOrd="0" presId="urn:microsoft.com/office/officeart/2005/8/layout/vList2"/>
    <dgm:cxn modelId="{2FDEE97D-86D5-433C-81F0-F4FC95738898}" type="presParOf" srcId="{49324A45-56FE-4623-B83C-A2385110C0EE}" destId="{680362AE-FE02-4266-800C-0BC56A2F351B}" srcOrd="3" destOrd="0" presId="urn:microsoft.com/office/officeart/2005/8/layout/vList2"/>
    <dgm:cxn modelId="{0CD63A14-E16F-4459-86D4-2C42FE2E3E1F}" type="presParOf" srcId="{49324A45-56FE-4623-B83C-A2385110C0EE}" destId="{E959643F-18D1-4DA0-AF5C-B19D202440E2}" srcOrd="4" destOrd="0" presId="urn:microsoft.com/office/officeart/2005/8/layout/vList2"/>
    <dgm:cxn modelId="{0E0286FE-1D5A-403D-8AB3-8563BB104CAD}" type="presParOf" srcId="{49324A45-56FE-4623-B83C-A2385110C0EE}" destId="{26A568D8-3654-4888-B060-9F07B117D473}" srcOrd="5" destOrd="0" presId="urn:microsoft.com/office/officeart/2005/8/layout/vList2"/>
    <dgm:cxn modelId="{63292BBA-5A55-462B-BEBA-BD6C3425F125}" type="presParOf" srcId="{49324A45-56FE-4623-B83C-A2385110C0EE}" destId="{D350CEA9-863C-460F-BC79-7D2738CF1325}" srcOrd="6" destOrd="0" presId="urn:microsoft.com/office/officeart/2005/8/layout/vList2"/>
    <dgm:cxn modelId="{CF938829-3A4B-4ABD-8A12-84BE08FAA17F}" type="presParOf" srcId="{49324A45-56FE-4623-B83C-A2385110C0EE}" destId="{04C9556E-B01D-468B-A888-3D188498FBAC}" srcOrd="7" destOrd="0" presId="urn:microsoft.com/office/officeart/2005/8/layout/vList2"/>
    <dgm:cxn modelId="{73AB0CEC-0EF9-411A-BCC9-8647D6DA565B}" type="presParOf" srcId="{49324A45-56FE-4623-B83C-A2385110C0EE}" destId="{AE5E39DC-7C8E-42E4-A36D-4DBC1EF00F80}" srcOrd="8" destOrd="0" presId="urn:microsoft.com/office/officeart/2005/8/layout/vList2"/>
    <dgm:cxn modelId="{F161598C-8564-453A-983F-49049A338EED}" type="presParOf" srcId="{49324A45-56FE-4623-B83C-A2385110C0EE}" destId="{91D51146-91CA-4009-A771-2C2FF01A523F}" srcOrd="9" destOrd="0" presId="urn:microsoft.com/office/officeart/2005/8/layout/vList2"/>
    <dgm:cxn modelId="{A2D5C4B0-6FF1-417C-8773-1AA33831C2BF}" type="presParOf" srcId="{49324A45-56FE-4623-B83C-A2385110C0EE}" destId="{E6A64F51-A76C-47FB-A48D-6A671BD34CA7}" srcOrd="10" destOrd="0" presId="urn:microsoft.com/office/officeart/2005/8/layout/vList2"/>
    <dgm:cxn modelId="{8DD66D62-58CB-46C1-A650-1E8F64FF5E00}" type="presParOf" srcId="{49324A45-56FE-4623-B83C-A2385110C0EE}" destId="{C55013E1-6C1B-4D69-84BB-6BB22A8D8C39}" srcOrd="11" destOrd="0" presId="urn:microsoft.com/office/officeart/2005/8/layout/vList2"/>
    <dgm:cxn modelId="{C724E4B0-27CE-41DD-B5EA-6610D7E2B293}" type="presParOf" srcId="{49324A45-56FE-4623-B83C-A2385110C0EE}" destId="{388813D7-EF1B-48E7-BCA4-EA3CDF175ADB}" srcOrd="12" destOrd="0" presId="urn:microsoft.com/office/officeart/2005/8/layout/vList2"/>
    <dgm:cxn modelId="{0903F900-1E34-4AF0-B6A4-EC64E9FCF6E5}" type="presParOf" srcId="{49324A45-56FE-4623-B83C-A2385110C0EE}" destId="{16438D0E-81FA-4EE5-9A29-04EC9787A026}" srcOrd="13" destOrd="0" presId="urn:microsoft.com/office/officeart/2005/8/layout/vList2"/>
    <dgm:cxn modelId="{0BF1E4E6-0EB0-4FE0-A592-805C43576235}" type="presParOf" srcId="{49324A45-56FE-4623-B83C-A2385110C0EE}" destId="{69706CA6-A28E-45B6-B603-E7E7779F92AC}" srcOrd="14" destOrd="0" presId="urn:microsoft.com/office/officeart/2005/8/layout/vList2"/>
    <dgm:cxn modelId="{CF996FEF-B0E8-4334-9FA5-F73C3274DF50}" type="presParOf" srcId="{49324A45-56FE-4623-B83C-A2385110C0EE}" destId="{6F0CF51C-4DE0-4FC4-975E-E8FD3D287C33}" srcOrd="15" destOrd="0" presId="urn:microsoft.com/office/officeart/2005/8/layout/vList2"/>
    <dgm:cxn modelId="{9639933D-AF4F-4EA2-AEDA-A7A0CC247226}" type="presParOf" srcId="{49324A45-56FE-4623-B83C-A2385110C0EE}" destId="{7A1A1857-034B-4AAE-8B26-4CD0A5B46D14}"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601A9-4C81-408F-8F06-D48E9E8B5D1E}">
      <dsp:nvSpPr>
        <dsp:cNvPr id="0" name=""/>
        <dsp:cNvSpPr/>
      </dsp:nvSpPr>
      <dsp:spPr>
        <a:xfrm>
          <a:off x="0" y="55783"/>
          <a:ext cx="5916603" cy="5090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Khó khăn gặp phải:</a:t>
          </a:r>
          <a:endParaRPr lang="en-US" sz="1300" kern="1200"/>
        </a:p>
      </dsp:txBody>
      <dsp:txXfrm>
        <a:off x="24850" y="80633"/>
        <a:ext cx="5866903" cy="459359"/>
      </dsp:txXfrm>
    </dsp:sp>
    <dsp:sp modelId="{E434A7AB-299D-46BE-8E16-87CCD48FFC1F}">
      <dsp:nvSpPr>
        <dsp:cNvPr id="0" name=""/>
        <dsp:cNvSpPr/>
      </dsp:nvSpPr>
      <dsp:spPr>
        <a:xfrm>
          <a:off x="0" y="602283"/>
          <a:ext cx="5916603" cy="5090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 Thời gian thực hiện thực tế có thể chênh lệch so với dự kiến.</a:t>
          </a:r>
          <a:endParaRPr lang="en-US" sz="1300" kern="1200"/>
        </a:p>
      </dsp:txBody>
      <dsp:txXfrm>
        <a:off x="24850" y="627133"/>
        <a:ext cx="5866903" cy="459359"/>
      </dsp:txXfrm>
    </dsp:sp>
    <dsp:sp modelId="{E959643F-18D1-4DA0-AF5C-B19D202440E2}">
      <dsp:nvSpPr>
        <dsp:cNvPr id="0" name=""/>
        <dsp:cNvSpPr/>
      </dsp:nvSpPr>
      <dsp:spPr>
        <a:xfrm>
          <a:off x="0" y="1148782"/>
          <a:ext cx="5916603" cy="5090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 Việc phân tích thông tin khách hàng còn gặp nhiều khó khăn.</a:t>
          </a:r>
          <a:endParaRPr lang="en-US" sz="1300" kern="1200"/>
        </a:p>
      </dsp:txBody>
      <dsp:txXfrm>
        <a:off x="24850" y="1173632"/>
        <a:ext cx="5866903" cy="459359"/>
      </dsp:txXfrm>
    </dsp:sp>
    <dsp:sp modelId="{D350CEA9-863C-460F-BC79-7D2738CF1325}">
      <dsp:nvSpPr>
        <dsp:cNvPr id="0" name=""/>
        <dsp:cNvSpPr/>
      </dsp:nvSpPr>
      <dsp:spPr>
        <a:xfrm>
          <a:off x="0" y="1695282"/>
          <a:ext cx="5916603" cy="5090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 Chưa có sự thống nhất trong quá trình xây dựng dự án về mặt nội dung và hình thức.</a:t>
          </a:r>
          <a:endParaRPr lang="en-US" sz="1300" kern="1200"/>
        </a:p>
      </dsp:txBody>
      <dsp:txXfrm>
        <a:off x="24850" y="1720132"/>
        <a:ext cx="5866903" cy="459359"/>
      </dsp:txXfrm>
    </dsp:sp>
    <dsp:sp modelId="{AE5E39DC-7C8E-42E4-A36D-4DBC1EF00F80}">
      <dsp:nvSpPr>
        <dsp:cNvPr id="0" name=""/>
        <dsp:cNvSpPr/>
      </dsp:nvSpPr>
      <dsp:spPr>
        <a:xfrm>
          <a:off x="0" y="2241782"/>
          <a:ext cx="5916603" cy="5090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 Đội ngũ nhân viên phụ trách chưa có nhiều kinh nghiệm về việc quản lý dự án.</a:t>
          </a:r>
          <a:endParaRPr lang="en-US" sz="1300" kern="1200"/>
        </a:p>
      </dsp:txBody>
      <dsp:txXfrm>
        <a:off x="24850" y="2266632"/>
        <a:ext cx="5866903" cy="459359"/>
      </dsp:txXfrm>
    </dsp:sp>
    <dsp:sp modelId="{E6A64F51-A76C-47FB-A48D-6A671BD34CA7}">
      <dsp:nvSpPr>
        <dsp:cNvPr id="0" name=""/>
        <dsp:cNvSpPr/>
      </dsp:nvSpPr>
      <dsp:spPr>
        <a:xfrm>
          <a:off x="0" y="2788281"/>
          <a:ext cx="5916603" cy="5090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Dự kiến phát triển: </a:t>
          </a:r>
          <a:endParaRPr lang="en-US" sz="1300" kern="1200"/>
        </a:p>
      </dsp:txBody>
      <dsp:txXfrm>
        <a:off x="24850" y="2813131"/>
        <a:ext cx="5866903" cy="459359"/>
      </dsp:txXfrm>
    </dsp:sp>
    <dsp:sp modelId="{388813D7-EF1B-48E7-BCA4-EA3CDF175ADB}">
      <dsp:nvSpPr>
        <dsp:cNvPr id="0" name=""/>
        <dsp:cNvSpPr/>
      </dsp:nvSpPr>
      <dsp:spPr>
        <a:xfrm>
          <a:off x="0" y="3334781"/>
          <a:ext cx="5916603" cy="5090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 Mở rộng, nâng cấp các chức năng của dự án khi có yêu cầu từ khách hàng.</a:t>
          </a:r>
          <a:endParaRPr lang="en-US" sz="1300" kern="1200"/>
        </a:p>
      </dsp:txBody>
      <dsp:txXfrm>
        <a:off x="24850" y="3359631"/>
        <a:ext cx="5866903" cy="459359"/>
      </dsp:txXfrm>
    </dsp:sp>
    <dsp:sp modelId="{69706CA6-A28E-45B6-B603-E7E7779F92AC}">
      <dsp:nvSpPr>
        <dsp:cNvPr id="0" name=""/>
        <dsp:cNvSpPr/>
      </dsp:nvSpPr>
      <dsp:spPr>
        <a:xfrm>
          <a:off x="0" y="3881281"/>
          <a:ext cx="5916603" cy="5090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 Bảo trì và cải thiện tốc độ xử lý của hệ thống. </a:t>
          </a:r>
          <a:endParaRPr lang="en-US" sz="1300" kern="1200"/>
        </a:p>
      </dsp:txBody>
      <dsp:txXfrm>
        <a:off x="24850" y="3906131"/>
        <a:ext cx="5866903" cy="459359"/>
      </dsp:txXfrm>
    </dsp:sp>
    <dsp:sp modelId="{7A1A1857-034B-4AAE-8B26-4CD0A5B46D14}">
      <dsp:nvSpPr>
        <dsp:cNvPr id="0" name=""/>
        <dsp:cNvSpPr/>
      </dsp:nvSpPr>
      <dsp:spPr>
        <a:xfrm>
          <a:off x="0" y="4427780"/>
          <a:ext cx="5916603" cy="5090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t>- Triển khai dự án trên các nền tảng khác nhau.</a:t>
          </a:r>
          <a:endParaRPr lang="en-US" sz="1300" kern="1200"/>
        </a:p>
      </dsp:txBody>
      <dsp:txXfrm>
        <a:off x="24850" y="4452630"/>
        <a:ext cx="5866903" cy="4593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8C342-9F19-4198-AB4E-89471BBF5F5C}"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9B3C1-2820-4E01-9181-257364C88A33}" type="slidenum">
              <a:rPr lang="en-US" smtClean="0"/>
              <a:t>‹#›</a:t>
            </a:fld>
            <a:endParaRPr lang="en-US"/>
          </a:p>
        </p:txBody>
      </p:sp>
    </p:spTree>
    <p:extLst>
      <p:ext uri="{BB962C8B-B14F-4D97-AF65-F5344CB8AC3E}">
        <p14:creationId xmlns:p14="http://schemas.microsoft.com/office/powerpoint/2010/main" val="155488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none" strike="noStrike" kern="1200" dirty="0" err="1">
                <a:solidFill>
                  <a:schemeClr val="tx1"/>
                </a:solidFill>
                <a:effectLst/>
                <a:latin typeface="+mn-lt"/>
                <a:ea typeface="+mn-ea"/>
                <a:cs typeface="+mn-cs"/>
              </a:rPr>
              <a:t>Mục</a:t>
            </a:r>
            <a:r>
              <a:rPr lang="en-US" sz="1200" b="1" u="none" strike="noStrike" kern="1200" dirty="0">
                <a:solidFill>
                  <a:schemeClr val="tx1"/>
                </a:solidFill>
                <a:effectLst/>
                <a:latin typeface="+mn-lt"/>
                <a:ea typeface="+mn-ea"/>
                <a:cs typeface="+mn-cs"/>
              </a:rPr>
              <a:t> </a:t>
            </a:r>
            <a:r>
              <a:rPr lang="en-US" sz="1200" b="1" u="none" strike="noStrike" kern="1200" dirty="0" err="1">
                <a:solidFill>
                  <a:schemeClr val="tx1"/>
                </a:solidFill>
                <a:effectLst/>
                <a:latin typeface="+mn-lt"/>
                <a:ea typeface="+mn-ea"/>
                <a:cs typeface="+mn-cs"/>
              </a:rPr>
              <a:t>tiêu</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Xác</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định</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tổng</a:t>
            </a:r>
            <a:r>
              <a:rPr lang="en-US" sz="1200" u="none" strike="noStrike" kern="1200" dirty="0">
                <a:solidFill>
                  <a:schemeClr val="tx1"/>
                </a:solidFill>
                <a:effectLst/>
                <a:latin typeface="+mn-lt"/>
                <a:ea typeface="+mn-ea"/>
                <a:cs typeface="+mn-cs"/>
              </a:rPr>
              <a:t> chi </a:t>
            </a:r>
            <a:r>
              <a:rPr lang="en-US" sz="1200" u="none" strike="noStrike" kern="1200" dirty="0" err="1">
                <a:solidFill>
                  <a:schemeClr val="tx1"/>
                </a:solidFill>
                <a:effectLst/>
                <a:latin typeface="+mn-lt"/>
                <a:ea typeface="+mn-ea"/>
                <a:cs typeface="+mn-cs"/>
              </a:rPr>
              <a:t>phí</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trước</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rồi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phân</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bổ</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cho</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từng</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giai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đoạn</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và</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nhiệm</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vụ</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dựa</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trên</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phần</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trăm</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ước</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tính</a:t>
            </a:r>
            <a:r>
              <a:rPr lang="en-US" sz="1200" u="none" strike="noStrike"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2639B3C1-2820-4E01-9181-257364C88A33}" type="slidenum">
              <a:rPr lang="en-US" smtClean="0"/>
              <a:t>35</a:t>
            </a:fld>
            <a:endParaRPr lang="en-US"/>
          </a:p>
        </p:txBody>
      </p:sp>
    </p:spTree>
    <p:extLst>
      <p:ext uri="{BB962C8B-B14F-4D97-AF65-F5344CB8AC3E}">
        <p14:creationId xmlns:p14="http://schemas.microsoft.com/office/powerpoint/2010/main" val="21972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15/11/2024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15/11/2024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15/11/2024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15/11/2024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15/11/2024</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15/11/2024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15/11/2024</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15/11/2024</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15/11/2024</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15/11/2024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15/11/2024</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87236D-C680-4349-9A96-AEA01B6A4E8F}" type="datetimeFigureOut">
              <a:rPr lang="vi-VN" smtClean="0"/>
              <a:t>15/11/2024</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ctrTitle"/>
          </p:nvPr>
        </p:nvSpPr>
        <p:spPr>
          <a:xfrm>
            <a:off x="838200" y="1748452"/>
            <a:ext cx="4974771" cy="3587786"/>
          </a:xfrm>
        </p:spPr>
        <p:txBody>
          <a:bodyPr vert="horz" lIns="91440" tIns="45720" rIns="91440" bIns="45720" rtlCol="0" anchor="ctr">
            <a:normAutofit/>
          </a:bodyPr>
          <a:lstStyle/>
          <a:p>
            <a:r>
              <a:rPr lang="en-US" sz="4400" b="1" kern="1200">
                <a:solidFill>
                  <a:schemeClr val="bg1"/>
                </a:solidFill>
                <a:latin typeface="+mj-lt"/>
                <a:ea typeface="+mj-ea"/>
                <a:cs typeface="+mj-cs"/>
              </a:rPr>
              <a:t>Quản Lý Dự Án Xây Dựng Model Nhận Diện Loại Hoa Iris Tích Hợp Vào Hệ Thống Website</a:t>
            </a:r>
            <a:endParaRPr lang="en-US" sz="4400" kern="1200">
              <a:solidFill>
                <a:schemeClr val="bg1"/>
              </a:solidFill>
              <a:latin typeface="+mj-lt"/>
              <a:ea typeface="+mj-ea"/>
              <a:cs typeface="+mj-cs"/>
            </a:endParaRPr>
          </a:p>
          <a:p>
            <a:endParaRPr lang="en-US" sz="4400" kern="1200">
              <a:solidFill>
                <a:schemeClr val="bg1"/>
              </a:solidFill>
              <a:latin typeface="+mj-lt"/>
              <a:ea typeface="+mj-ea"/>
              <a:cs typeface="+mj-cs"/>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Tiêu đề phụ 2"/>
          <p:cNvSpPr>
            <a:spLocks noGrp="1"/>
          </p:cNvSpPr>
          <p:nvPr>
            <p:ph type="subTitle" idx="1"/>
          </p:nvPr>
        </p:nvSpPr>
        <p:spPr>
          <a:xfrm>
            <a:off x="7893693" y="1184634"/>
            <a:ext cx="3558348" cy="3732774"/>
          </a:xfrm>
        </p:spPr>
        <p:txBody>
          <a:bodyPr vert="horz" lIns="91440" tIns="45720" rIns="91440" bIns="45720" rtlCol="0">
            <a:normAutofit/>
          </a:bodyPr>
          <a:lstStyle/>
          <a:p>
            <a:pPr indent="-228600" algn="l">
              <a:buFont typeface="Arial" panose="020B0604020202020204" pitchFamily="34" charset="0"/>
              <a:buChar char="•"/>
            </a:pPr>
            <a:r>
              <a:rPr lang="en-US" b="1">
                <a:solidFill>
                  <a:schemeClr val="bg1"/>
                </a:solidFill>
              </a:rPr>
              <a:t>Nhóm: ĐB</a:t>
            </a:r>
          </a:p>
          <a:p>
            <a:pPr indent="-228600" algn="l">
              <a:buFont typeface="Arial" panose="020B0604020202020204" pitchFamily="34" charset="0"/>
              <a:buChar char="•"/>
            </a:pPr>
            <a:br>
              <a:rPr lang="en-US">
                <a:solidFill>
                  <a:schemeClr val="bg1"/>
                </a:solidFill>
              </a:rPr>
            </a:br>
            <a:r>
              <a:rPr lang="en-US">
                <a:solidFill>
                  <a:schemeClr val="bg1"/>
                </a:solidFill>
              </a:rPr>
              <a:t>Thành viên: </a:t>
            </a:r>
          </a:p>
          <a:p>
            <a:pPr marL="285750" indent="-228600" algn="l">
              <a:buFont typeface="Arial" panose="020B0604020202020204" pitchFamily="34" charset="0"/>
              <a:buChar char="•"/>
            </a:pPr>
            <a:r>
              <a:rPr lang="en-US">
                <a:solidFill>
                  <a:schemeClr val="bg1"/>
                </a:solidFill>
              </a:rPr>
              <a:t>Phạm Tuấn Vũ</a:t>
            </a:r>
          </a:p>
          <a:p>
            <a:pPr marL="285750" indent="-228600" algn="l">
              <a:buFont typeface="Arial" panose="020B0604020202020204" pitchFamily="34" charset="0"/>
              <a:buChar char="•"/>
            </a:pPr>
            <a:r>
              <a:rPr lang="en-US">
                <a:solidFill>
                  <a:schemeClr val="bg1"/>
                </a:solidFill>
              </a:rPr>
              <a:t>Nguyễn Hữu Nghĩa</a:t>
            </a:r>
          </a:p>
          <a:p>
            <a:pPr marL="285750" indent="-228600" algn="l">
              <a:buFont typeface="Arial" panose="020B0604020202020204" pitchFamily="34" charset="0"/>
              <a:buChar char="•"/>
            </a:pPr>
            <a:r>
              <a:rPr lang="en-US">
                <a:solidFill>
                  <a:schemeClr val="bg1"/>
                </a:solidFill>
              </a:rPr>
              <a:t>Nguyễn Quang Nhật</a:t>
            </a:r>
          </a:p>
          <a:p>
            <a:pPr indent="-228600" algn="l">
              <a:buFont typeface="Arial" panose="020B0604020202020204" pitchFamily="34" charset="0"/>
              <a:buChar char="•"/>
            </a:pPr>
            <a:endParaRPr lang="en-US">
              <a:solidFill>
                <a:schemeClr val="bg1"/>
              </a:solidFill>
            </a:endParaRPr>
          </a:p>
        </p:txBody>
      </p:sp>
    </p:spTree>
    <p:extLst>
      <p:ext uri="{BB962C8B-B14F-4D97-AF65-F5344CB8AC3E}">
        <p14:creationId xmlns:p14="http://schemas.microsoft.com/office/powerpoint/2010/main" val="256792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êu đề 1">
            <a:extLst>
              <a:ext uri="{FF2B5EF4-FFF2-40B4-BE49-F238E27FC236}">
                <a16:creationId xmlns:a16="http://schemas.microsoft.com/office/drawing/2014/main" id="{3116AB10-A1CE-7928-451E-A3F82463BC51}"/>
              </a:ext>
            </a:extLst>
          </p:cNvPr>
          <p:cNvSpPr>
            <a:spLocks noGrp="1"/>
          </p:cNvSpPr>
          <p:nvPr>
            <p:ph type="title"/>
          </p:nvPr>
        </p:nvSpPr>
        <p:spPr>
          <a:xfrm>
            <a:off x="841246" y="673770"/>
            <a:ext cx="4012041" cy="2414488"/>
          </a:xfrm>
        </p:spPr>
        <p:txBody>
          <a:bodyPr anchor="t">
            <a:normAutofit/>
          </a:bodyPr>
          <a:lstStyle/>
          <a:p>
            <a:r>
              <a:rPr lang="vi-VN" sz="5000" dirty="0">
                <a:solidFill>
                  <a:srgbClr val="FFFFFF"/>
                </a:solidFill>
                <a:latin typeface="Times New Roman"/>
                <a:cs typeface="Times New Roman"/>
              </a:rPr>
              <a:t>Các bên liên quan</a:t>
            </a:r>
          </a:p>
          <a:p>
            <a:endParaRPr lang="vi-VN" sz="5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D0B82DB4-4851-8897-5245-F4AA7A972DC0}"/>
              </a:ext>
            </a:extLst>
          </p:cNvPr>
          <p:cNvSpPr>
            <a:spLocks noGrp="1"/>
          </p:cNvSpPr>
          <p:nvPr>
            <p:ph idx="1"/>
          </p:nvPr>
        </p:nvSpPr>
        <p:spPr>
          <a:xfrm>
            <a:off x="6095999" y="882315"/>
            <a:ext cx="5254754" cy="5294647"/>
          </a:xfrm>
        </p:spPr>
        <p:txBody>
          <a:bodyPr vert="horz" lIns="91440" tIns="45720" rIns="91440" bIns="45720" rtlCol="0" anchor="t">
            <a:normAutofit/>
          </a:bodyPr>
          <a:lstStyle/>
          <a:p>
            <a:pPr marL="0" indent="0">
              <a:buNone/>
            </a:pPr>
            <a:r>
              <a:rPr lang="vi-VN" sz="2200" dirty="0">
                <a:latin typeface="Times New Roman"/>
                <a:cs typeface="Times New Roman"/>
              </a:rPr>
              <a:t>- </a:t>
            </a:r>
            <a:r>
              <a:rPr lang="vi-VN" sz="2200" b="1" dirty="0">
                <a:latin typeface="Times New Roman"/>
                <a:cs typeface="Times New Roman"/>
              </a:rPr>
              <a:t>Nhóm thực hiện</a:t>
            </a:r>
            <a:r>
              <a:rPr lang="vi-VN" sz="2200" dirty="0">
                <a:latin typeface="Times New Roman"/>
                <a:cs typeface="Times New Roman"/>
              </a:rPr>
              <a:t>: Phạm Tuấn Vũ, Nguyên Hữu Nghĩa, Nguyên Quang Nhật (các vai trò phát triển model AI, lập trình backend, xây dựng frontend với Anvil, và kiểm thử)</a:t>
            </a:r>
          </a:p>
          <a:p>
            <a:pPr marL="0" indent="0" algn="just">
              <a:buNone/>
            </a:pPr>
            <a:r>
              <a:rPr lang="vi-VN" sz="2200" dirty="0">
                <a:latin typeface="Times New Roman"/>
                <a:cs typeface="Times New Roman"/>
              </a:rPr>
              <a:t>-</a:t>
            </a:r>
            <a:r>
              <a:rPr lang="vi-VN" sz="2200" b="1" dirty="0">
                <a:latin typeface="Times New Roman"/>
                <a:cs typeface="Times New Roman"/>
              </a:rPr>
              <a:t>Người dùng cuối</a:t>
            </a:r>
            <a:r>
              <a:rPr lang="vi-VN" sz="2200" dirty="0">
                <a:latin typeface="Times New Roman"/>
                <a:cs typeface="Times New Roman"/>
              </a:rPr>
              <a:t>: Người yêu thích thực vật học, giáo viên, học sinh và các nhà nghiên cứu AI.</a:t>
            </a:r>
          </a:p>
          <a:p>
            <a:pPr marL="0" indent="0" algn="just">
              <a:buNone/>
            </a:pPr>
            <a:r>
              <a:rPr lang="vi-VN" sz="2200" dirty="0">
                <a:latin typeface="Times New Roman"/>
                <a:cs typeface="Times New Roman"/>
              </a:rPr>
              <a:t>-</a:t>
            </a:r>
            <a:r>
              <a:rPr lang="vi-VN" sz="2200" b="1" dirty="0">
                <a:latin typeface="Times New Roman"/>
                <a:cs typeface="Times New Roman"/>
              </a:rPr>
              <a:t>Cố vấn kỹ thuật</a:t>
            </a:r>
            <a:r>
              <a:rPr lang="vi-VN" sz="2200" dirty="0">
                <a:latin typeface="Times New Roman"/>
                <a:cs typeface="Times New Roman"/>
              </a:rPr>
              <a:t> (nếu có): Có thể nhờ sự tư vấn từ giảng viên hoặc chuyên gia về AI để tối ưu hóa model.</a:t>
            </a:r>
          </a:p>
          <a:p>
            <a:pPr marL="0" indent="0">
              <a:buNone/>
            </a:pPr>
            <a:br>
              <a:rPr lang="en-US" dirty="0"/>
            </a:br>
            <a:endParaRPr lang="en-US" dirty="0"/>
          </a:p>
        </p:txBody>
      </p:sp>
    </p:spTree>
    <p:extLst>
      <p:ext uri="{BB962C8B-B14F-4D97-AF65-F5344CB8AC3E}">
        <p14:creationId xmlns:p14="http://schemas.microsoft.com/office/powerpoint/2010/main" val="132964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6FD1480-3B19-FD4E-8BD4-05D82B1466C4}"/>
              </a:ext>
            </a:extLst>
          </p:cNvPr>
          <p:cNvSpPr>
            <a:spLocks noGrp="1"/>
          </p:cNvSpPr>
          <p:nvPr>
            <p:ph type="title"/>
          </p:nvPr>
        </p:nvSpPr>
        <p:spPr>
          <a:xfrm>
            <a:off x="480646" y="1601807"/>
            <a:ext cx="3200400" cy="4461163"/>
          </a:xfrm>
        </p:spPr>
        <p:txBody>
          <a:bodyPr>
            <a:normAutofit/>
          </a:bodyPr>
          <a:lstStyle/>
          <a:p>
            <a:pPr>
              <a:spcBef>
                <a:spcPts val="1000"/>
              </a:spcBef>
            </a:pPr>
            <a:r>
              <a:rPr lang="vi-VN" dirty="0">
                <a:solidFill>
                  <a:srgbClr val="FFFFFF"/>
                </a:solidFill>
                <a:latin typeface="Times New Roman"/>
                <a:cs typeface="Times New Roman"/>
              </a:rPr>
              <a:t> Nguồn lực và chi phí dự án giai đoạn hai</a:t>
            </a:r>
          </a:p>
          <a:p>
            <a:pPr>
              <a:spcBef>
                <a:spcPts val="1000"/>
              </a:spcBef>
            </a:pPr>
            <a:endParaRPr lang="vi-VN">
              <a:solidFill>
                <a:srgbClr val="FFFFFF"/>
              </a:solidFill>
              <a:latin typeface="Times New Roman"/>
              <a:cs typeface="Times New Roman"/>
            </a:endParaRPr>
          </a:p>
          <a:p>
            <a:endParaRPr lang="vi-VN">
              <a:solidFill>
                <a:srgbClr val="FFFFFF"/>
              </a:solidFill>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4E4B606D-6A18-0F22-F58D-D1AD6430781A}"/>
              </a:ext>
            </a:extLst>
          </p:cNvPr>
          <p:cNvSpPr>
            <a:spLocks noGrp="1"/>
          </p:cNvSpPr>
          <p:nvPr>
            <p:ph idx="1"/>
          </p:nvPr>
        </p:nvSpPr>
        <p:spPr>
          <a:xfrm>
            <a:off x="4447308" y="475598"/>
            <a:ext cx="6906491" cy="5701365"/>
          </a:xfrm>
        </p:spPr>
        <p:txBody>
          <a:bodyPr vert="horz" lIns="91440" tIns="45720" rIns="91440" bIns="45720" rtlCol="0" anchor="ctr">
            <a:normAutofit/>
          </a:bodyPr>
          <a:lstStyle/>
          <a:p>
            <a:pPr marL="0" indent="0">
              <a:buNone/>
            </a:pPr>
            <a:r>
              <a:rPr lang="vi-VN" sz="2000" dirty="0">
                <a:latin typeface="Times New Roman"/>
                <a:cs typeface="Times New Roman"/>
              </a:rPr>
              <a:t>- Nguồn lực</a:t>
            </a:r>
            <a:endParaRPr lang="vi-VN" sz="2000" dirty="0">
              <a:latin typeface="Arial"/>
              <a:cs typeface="Arial"/>
            </a:endParaRPr>
          </a:p>
          <a:p>
            <a:r>
              <a:rPr lang="vi-VN" sz="2000" b="1" dirty="0">
                <a:latin typeface="Times New Roman"/>
                <a:cs typeface="Times New Roman"/>
              </a:rPr>
              <a:t>Nhân sự</a:t>
            </a:r>
            <a:r>
              <a:rPr lang="vi-VN" sz="2000" dirty="0">
                <a:latin typeface="Times New Roman"/>
                <a:cs typeface="Times New Roman"/>
              </a:rPr>
              <a:t>:</a:t>
            </a:r>
            <a:r>
              <a:rPr lang="vi-VN" sz="2000" b="1" dirty="0">
                <a:latin typeface="Times New Roman"/>
                <a:cs typeface="Times New Roman"/>
              </a:rPr>
              <a:t> </a:t>
            </a:r>
            <a:r>
              <a:rPr lang="vi-VN" sz="2000" dirty="0">
                <a:latin typeface="Times New Roman"/>
                <a:cs typeface="Times New Roman"/>
              </a:rPr>
              <a:t>3 thành viên có kỹ năng về lập trình </a:t>
            </a:r>
            <a:r>
              <a:rPr lang="vi-VN" sz="2000" dirty="0" err="1">
                <a:latin typeface="Times New Roman"/>
                <a:cs typeface="Times New Roman"/>
              </a:rPr>
              <a:t>Python</a:t>
            </a:r>
            <a:r>
              <a:rPr lang="vi-VN" sz="2000" dirty="0">
                <a:latin typeface="Times New Roman"/>
                <a:cs typeface="Times New Roman"/>
              </a:rPr>
              <a:t>, phát triển AI, và làm việc với </a:t>
            </a:r>
            <a:r>
              <a:rPr lang="vi-VN" sz="2000" dirty="0" err="1">
                <a:latin typeface="Times New Roman"/>
                <a:cs typeface="Times New Roman"/>
              </a:rPr>
              <a:t>Anvil</a:t>
            </a:r>
            <a:r>
              <a:rPr lang="vi-VN" sz="2000" dirty="0">
                <a:latin typeface="Times New Roman"/>
                <a:cs typeface="Times New Roman"/>
              </a:rPr>
              <a:t> để xây dựng giao diện người dùng.</a:t>
            </a:r>
          </a:p>
          <a:p>
            <a:r>
              <a:rPr lang="vi-VN" sz="2000" b="1" dirty="0">
                <a:latin typeface="Times New Roman"/>
                <a:cs typeface="Times New Roman"/>
              </a:rPr>
              <a:t>Công cụ</a:t>
            </a:r>
            <a:r>
              <a:rPr lang="vi-VN" sz="2000" dirty="0">
                <a:latin typeface="Times New Roman"/>
                <a:cs typeface="Times New Roman"/>
              </a:rPr>
              <a:t>: Sử dụng </a:t>
            </a:r>
            <a:r>
              <a:rPr lang="vi-VN" sz="2000" err="1">
                <a:latin typeface="Times New Roman"/>
                <a:cs typeface="Times New Roman"/>
              </a:rPr>
              <a:t>Python</a:t>
            </a:r>
            <a:r>
              <a:rPr lang="vi-VN" sz="2000" dirty="0">
                <a:latin typeface="Times New Roman"/>
                <a:cs typeface="Times New Roman"/>
              </a:rPr>
              <a:t>, </a:t>
            </a:r>
            <a:r>
              <a:rPr lang="vi-VN" sz="2000" err="1">
                <a:latin typeface="Times New Roman"/>
                <a:cs typeface="Times New Roman"/>
              </a:rPr>
              <a:t>Anvil</a:t>
            </a:r>
            <a:r>
              <a:rPr lang="vi-VN" sz="2000" dirty="0">
                <a:latin typeface="Times New Roman"/>
                <a:cs typeface="Times New Roman"/>
              </a:rPr>
              <a:t>, </a:t>
            </a:r>
            <a:r>
              <a:rPr lang="vi-VN" sz="2000" err="1">
                <a:latin typeface="Times New Roman"/>
                <a:cs typeface="Times New Roman"/>
              </a:rPr>
              <a:t>TensorFlow</a:t>
            </a:r>
            <a:r>
              <a:rPr lang="vi-VN" sz="2000" dirty="0">
                <a:latin typeface="Times New Roman"/>
                <a:cs typeface="Times New Roman"/>
              </a:rPr>
              <a:t> hoặc </a:t>
            </a:r>
            <a:r>
              <a:rPr lang="vi-VN" sz="2000" err="1">
                <a:latin typeface="Times New Roman"/>
                <a:cs typeface="Times New Roman"/>
              </a:rPr>
              <a:t>PyTorch</a:t>
            </a:r>
            <a:endParaRPr lang="vi-VN" sz="2000" err="1"/>
          </a:p>
          <a:p>
            <a:r>
              <a:rPr lang="vi-VN" sz="2000" b="1" dirty="0">
                <a:latin typeface="Times New Roman"/>
                <a:cs typeface="Times New Roman"/>
              </a:rPr>
              <a:t>Máy chủ</a:t>
            </a:r>
            <a:r>
              <a:rPr lang="vi-VN" sz="2000" dirty="0">
                <a:latin typeface="Times New Roman"/>
                <a:cs typeface="Times New Roman"/>
              </a:rPr>
              <a:t>: Đăng ký dịch vụ </a:t>
            </a:r>
            <a:r>
              <a:rPr lang="vi-VN" sz="2000" dirty="0" err="1">
                <a:latin typeface="Times New Roman"/>
                <a:cs typeface="Times New Roman"/>
              </a:rPr>
              <a:t>cloud</a:t>
            </a:r>
            <a:r>
              <a:rPr lang="vi-VN" sz="2000" dirty="0">
                <a:latin typeface="Times New Roman"/>
                <a:cs typeface="Times New Roman"/>
              </a:rPr>
              <a:t> để triển khai hệ thống.</a:t>
            </a:r>
            <a:endParaRPr lang="vi-VN" sz="2000" dirty="0"/>
          </a:p>
          <a:p>
            <a:pPr marL="0" indent="0">
              <a:buNone/>
            </a:pPr>
            <a:r>
              <a:rPr lang="vi-VN" sz="2000" dirty="0">
                <a:latin typeface="Arial"/>
                <a:cs typeface="Arial"/>
              </a:rPr>
              <a:t>- </a:t>
            </a:r>
            <a:r>
              <a:rPr lang="vi-VN" sz="2000" dirty="0">
                <a:latin typeface="Times New Roman"/>
                <a:cs typeface="Times New Roman"/>
              </a:rPr>
              <a:t>Chi phí:</a:t>
            </a:r>
            <a:endParaRPr lang="vi-VN" sz="2000">
              <a:latin typeface="Times New Roman"/>
              <a:cs typeface="Times New Roman"/>
            </a:endParaRPr>
          </a:p>
          <a:p>
            <a:r>
              <a:rPr lang="vi-VN" sz="2000" b="1" dirty="0">
                <a:latin typeface="Times New Roman"/>
                <a:cs typeface="Times New Roman"/>
              </a:rPr>
              <a:t>Tổng chi phí</a:t>
            </a:r>
            <a:r>
              <a:rPr lang="vi-VN" sz="2000" dirty="0">
                <a:latin typeface="Times New Roman"/>
                <a:cs typeface="Times New Roman"/>
              </a:rPr>
              <a:t>: 100.000.000 VNĐ.</a:t>
            </a:r>
            <a:endParaRPr lang="vi-VN" sz="2000">
              <a:latin typeface="Times New Roman"/>
              <a:cs typeface="Arial"/>
            </a:endParaRPr>
          </a:p>
          <a:p>
            <a:r>
              <a:rPr lang="vi-VN" sz="2000" b="1" dirty="0">
                <a:latin typeface="Times New Roman"/>
                <a:cs typeface="Times New Roman"/>
              </a:rPr>
              <a:t>Phân bổ</a:t>
            </a:r>
            <a:r>
              <a:rPr lang="vi-VN" sz="2000" dirty="0">
                <a:latin typeface="Times New Roman"/>
                <a:cs typeface="Times New Roman"/>
              </a:rPr>
              <a:t>: </a:t>
            </a:r>
            <a:r>
              <a:rPr lang="vi-VN" sz="2000" err="1">
                <a:latin typeface="Times New Roman"/>
                <a:cs typeface="Times New Roman"/>
              </a:rPr>
              <a:t>Hosting</a:t>
            </a:r>
            <a:r>
              <a:rPr lang="vi-VN" sz="2000" dirty="0">
                <a:latin typeface="Times New Roman"/>
                <a:cs typeface="Times New Roman"/>
              </a:rPr>
              <a:t> </a:t>
            </a:r>
            <a:r>
              <a:rPr lang="vi-VN" sz="2000" err="1">
                <a:latin typeface="Times New Roman"/>
                <a:cs typeface="Times New Roman"/>
              </a:rPr>
              <a:t>cloud</a:t>
            </a:r>
            <a:r>
              <a:rPr lang="vi-VN" sz="2000" dirty="0">
                <a:latin typeface="Times New Roman"/>
                <a:cs typeface="Times New Roman"/>
              </a:rPr>
              <a:t> và </a:t>
            </a:r>
            <a:r>
              <a:rPr lang="vi-VN" sz="2000" err="1">
                <a:latin typeface="Times New Roman"/>
                <a:cs typeface="Times New Roman"/>
              </a:rPr>
              <a:t>server</a:t>
            </a:r>
            <a:r>
              <a:rPr lang="vi-VN" sz="2000" dirty="0">
                <a:latin typeface="Times New Roman"/>
                <a:cs typeface="Times New Roman"/>
              </a:rPr>
              <a:t>: Khoảng 20.000.000 VNĐ.</a:t>
            </a:r>
            <a:endParaRPr lang="vi-VN" sz="2000" dirty="0">
              <a:latin typeface="Arial" panose="020B0604020202020204" pitchFamily="34" charset="0"/>
              <a:cs typeface="Arial" panose="020B0604020202020204" pitchFamily="34" charset="0"/>
            </a:endParaRPr>
          </a:p>
          <a:p>
            <a:r>
              <a:rPr lang="vi-VN" sz="2000" b="1" dirty="0">
                <a:latin typeface="Times New Roman"/>
                <a:cs typeface="Times New Roman"/>
              </a:rPr>
              <a:t>Chi phí phát triển và kiểm thử</a:t>
            </a:r>
            <a:r>
              <a:rPr lang="vi-VN" sz="2000" dirty="0">
                <a:latin typeface="Times New Roman"/>
                <a:cs typeface="Times New Roman"/>
              </a:rPr>
              <a:t>: 60.000.000 VNĐ (bao gồm lương thành viên và chi phí thiết bị, phần mềm nếu cần).</a:t>
            </a:r>
          </a:p>
          <a:p>
            <a:r>
              <a:rPr lang="vi-VN" sz="2000" b="1" dirty="0">
                <a:latin typeface="Times New Roman"/>
                <a:cs typeface="Times New Roman"/>
              </a:rPr>
              <a:t>Dự phòng và các chi phí khác</a:t>
            </a:r>
            <a:r>
              <a:rPr lang="vi-VN" sz="2000" dirty="0">
                <a:latin typeface="Times New Roman"/>
                <a:cs typeface="Times New Roman"/>
              </a:rPr>
              <a:t>: 20.000.000 VNĐ.</a:t>
            </a:r>
          </a:p>
          <a:p>
            <a:endParaRPr lang="vi-VN" sz="2000" dirty="0">
              <a:latin typeface="Times New Roman"/>
              <a:cs typeface="Times New Roman"/>
            </a:endParaRPr>
          </a:p>
          <a:p>
            <a:pPr marL="0" indent="0">
              <a:buNone/>
            </a:pPr>
            <a:endParaRPr lang="en-US" sz="2000"/>
          </a:p>
        </p:txBody>
      </p:sp>
    </p:spTree>
    <p:extLst>
      <p:ext uri="{BB962C8B-B14F-4D97-AF65-F5344CB8AC3E}">
        <p14:creationId xmlns:p14="http://schemas.microsoft.com/office/powerpoint/2010/main" val="399896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êu đề 1">
            <a:extLst>
              <a:ext uri="{FF2B5EF4-FFF2-40B4-BE49-F238E27FC236}">
                <a16:creationId xmlns:a16="http://schemas.microsoft.com/office/drawing/2014/main" id="{3116AB10-A1CE-7928-451E-A3F82463BC51}"/>
              </a:ext>
            </a:extLst>
          </p:cNvPr>
          <p:cNvSpPr>
            <a:spLocks noGrp="1"/>
          </p:cNvSpPr>
          <p:nvPr>
            <p:ph type="title"/>
          </p:nvPr>
        </p:nvSpPr>
        <p:spPr>
          <a:xfrm>
            <a:off x="841246" y="673770"/>
            <a:ext cx="4012041" cy="2414488"/>
          </a:xfrm>
        </p:spPr>
        <p:txBody>
          <a:bodyPr anchor="t">
            <a:normAutofit/>
          </a:bodyPr>
          <a:lstStyle/>
          <a:p>
            <a:r>
              <a:rPr lang="vi-VN" sz="5000" dirty="0">
                <a:solidFill>
                  <a:srgbClr val="FFFFFF"/>
                </a:solidFill>
                <a:latin typeface="Times New Roman"/>
                <a:cs typeface="Times New Roman"/>
              </a:rPr>
              <a:t>Thời gian và </a:t>
            </a:r>
            <a:r>
              <a:rPr lang="vi-VN" sz="5000">
                <a:solidFill>
                  <a:srgbClr val="FFFFFF"/>
                </a:solidFill>
                <a:latin typeface="Times New Roman"/>
                <a:cs typeface="Times New Roman"/>
              </a:rPr>
              <a:t>tiến độ </a:t>
            </a:r>
            <a:endParaRPr lang="vi-VN" sz="5000" dirty="0">
              <a:solidFill>
                <a:srgbClr val="FFFFFF"/>
              </a:solidFill>
              <a:latin typeface="Times New Roman"/>
              <a:cs typeface="Times New Roman"/>
            </a:endParaRPr>
          </a:p>
          <a:p>
            <a:endParaRPr lang="vi-VN" sz="5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D0B82DB4-4851-8897-5245-F4AA7A972DC0}"/>
              </a:ext>
            </a:extLst>
          </p:cNvPr>
          <p:cNvSpPr>
            <a:spLocks noGrp="1"/>
          </p:cNvSpPr>
          <p:nvPr>
            <p:ph idx="1"/>
          </p:nvPr>
        </p:nvSpPr>
        <p:spPr>
          <a:xfrm>
            <a:off x="6095999" y="785859"/>
            <a:ext cx="5254754" cy="4561584"/>
          </a:xfrm>
        </p:spPr>
        <p:txBody>
          <a:bodyPr vert="horz" lIns="91440" tIns="45720" rIns="91440" bIns="45720" rtlCol="0" anchor="t">
            <a:normAutofit/>
          </a:bodyPr>
          <a:lstStyle/>
          <a:p>
            <a:pPr marL="0" indent="0">
              <a:buNone/>
            </a:pPr>
            <a:r>
              <a:rPr lang="vi-VN" sz="2200" dirty="0">
                <a:latin typeface="Times New Roman"/>
                <a:cs typeface="Times New Roman"/>
              </a:rPr>
              <a:t>- </a:t>
            </a:r>
            <a:r>
              <a:rPr lang="vi-VN" sz="2000" b="1" dirty="0">
                <a:latin typeface="Times New Roman"/>
                <a:cs typeface="Times New Roman"/>
              </a:rPr>
              <a:t>Thời gian dự kiến</a:t>
            </a:r>
            <a:r>
              <a:rPr lang="vi-VN" sz="2000" dirty="0">
                <a:latin typeface="Times New Roman"/>
                <a:cs typeface="Times New Roman"/>
              </a:rPr>
              <a:t>: </a:t>
            </a:r>
            <a:r>
              <a:rPr lang="en-US" sz="2000" dirty="0">
                <a:latin typeface="Times New Roman"/>
                <a:cs typeface="Times New Roman"/>
              </a:rPr>
              <a:t>2</a:t>
            </a:r>
            <a:r>
              <a:rPr lang="vi-VN" sz="2000" dirty="0">
                <a:latin typeface="Times New Roman"/>
                <a:cs typeface="Times New Roman"/>
              </a:rPr>
              <a:t> tháng</a:t>
            </a:r>
          </a:p>
          <a:p>
            <a:pPr marL="0" indent="0" algn="just">
              <a:buNone/>
            </a:pPr>
            <a:r>
              <a:rPr lang="vi-VN" sz="2000" dirty="0">
                <a:latin typeface="Times New Roman"/>
                <a:cs typeface="Times New Roman"/>
              </a:rPr>
              <a:t>-</a:t>
            </a:r>
            <a:r>
              <a:rPr lang="vi-VN" sz="2000" b="1" dirty="0">
                <a:latin typeface="Times New Roman"/>
                <a:cs typeface="Times New Roman"/>
              </a:rPr>
              <a:t>Tiến độ dự án:</a:t>
            </a:r>
          </a:p>
          <a:p>
            <a:pPr marL="285750" indent="-285750" algn="just"/>
            <a:r>
              <a:rPr lang="en-US" sz="2000" b="1" dirty="0">
                <a:latin typeface="Times New Roman"/>
                <a:cs typeface="Times New Roman"/>
              </a:rPr>
              <a:t>4 </a:t>
            </a:r>
            <a:r>
              <a:rPr lang="en-US" sz="2000" b="1" dirty="0" err="1">
                <a:latin typeface="Times New Roman"/>
                <a:cs typeface="Times New Roman"/>
              </a:rPr>
              <a:t>Tuần</a:t>
            </a:r>
            <a:r>
              <a:rPr lang="en-US" sz="2000" b="1" dirty="0">
                <a:latin typeface="Times New Roman"/>
                <a:cs typeface="Times New Roman"/>
              </a:rPr>
              <a:t>: </a:t>
            </a:r>
            <a:r>
              <a:rPr lang="vi-VN" sz="2000" dirty="0">
                <a:latin typeface="Times New Roman"/>
                <a:cs typeface="Times New Roman"/>
              </a:rPr>
              <a:t>Phân tích yêu cầu, chuẩn bị dữ liệu, đào tạo và thử nghiệm model AI.</a:t>
            </a:r>
          </a:p>
          <a:p>
            <a:pPr marL="285750" indent="-285750" algn="just"/>
            <a:r>
              <a:rPr lang="en-US" sz="2000" b="1" dirty="0">
                <a:latin typeface="Times New Roman"/>
                <a:cs typeface="Times New Roman"/>
              </a:rPr>
              <a:t>3 </a:t>
            </a:r>
            <a:r>
              <a:rPr lang="en-US" sz="2000" b="1" dirty="0" err="1">
                <a:latin typeface="Times New Roman"/>
                <a:cs typeface="Times New Roman"/>
              </a:rPr>
              <a:t>Tuần</a:t>
            </a:r>
            <a:r>
              <a:rPr lang="vi-VN" sz="2000" dirty="0">
                <a:latin typeface="Times New Roman"/>
                <a:cs typeface="Times New Roman"/>
              </a:rPr>
              <a:t>: Xây dựng backend và tích hợp model vào frontend bằng Anvil.</a:t>
            </a:r>
          </a:p>
          <a:p>
            <a:pPr marL="285750" indent="-285750" algn="just"/>
            <a:r>
              <a:rPr lang="en-US" sz="2000" b="1" dirty="0">
                <a:latin typeface="Times New Roman"/>
                <a:cs typeface="Times New Roman"/>
              </a:rPr>
              <a:t>1 </a:t>
            </a:r>
            <a:r>
              <a:rPr lang="en-US" sz="2000" b="1" dirty="0" err="1">
                <a:latin typeface="Times New Roman"/>
                <a:cs typeface="Times New Roman"/>
              </a:rPr>
              <a:t>Tuần</a:t>
            </a:r>
            <a:r>
              <a:rPr lang="vi-VN" sz="2000" dirty="0">
                <a:latin typeface="Times New Roman"/>
                <a:cs typeface="Times New Roman"/>
              </a:rPr>
              <a:t>: Kiểm thử toàn hệ thống, sửa lỗi, và triển khai chính thức.</a:t>
            </a:r>
          </a:p>
        </p:txBody>
      </p:sp>
    </p:spTree>
    <p:extLst>
      <p:ext uri="{BB962C8B-B14F-4D97-AF65-F5344CB8AC3E}">
        <p14:creationId xmlns:p14="http://schemas.microsoft.com/office/powerpoint/2010/main" val="278817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6FD1480-3B19-FD4E-8BD4-05D82B1466C4}"/>
              </a:ext>
            </a:extLst>
          </p:cNvPr>
          <p:cNvSpPr>
            <a:spLocks noGrp="1"/>
          </p:cNvSpPr>
          <p:nvPr>
            <p:ph type="title"/>
          </p:nvPr>
        </p:nvSpPr>
        <p:spPr>
          <a:xfrm>
            <a:off x="480646" y="1601807"/>
            <a:ext cx="3200400" cy="4461163"/>
          </a:xfrm>
        </p:spPr>
        <p:txBody>
          <a:bodyPr>
            <a:normAutofit/>
          </a:bodyPr>
          <a:lstStyle/>
          <a:p>
            <a:pPr>
              <a:spcBef>
                <a:spcPts val="1000"/>
              </a:spcBef>
            </a:pPr>
            <a:r>
              <a:rPr lang="vi-VN" dirty="0">
                <a:solidFill>
                  <a:srgbClr val="FFFFFF"/>
                </a:solidFill>
                <a:latin typeface="Times New Roman"/>
                <a:cs typeface="Times New Roman"/>
              </a:rPr>
              <a:t> Phân tích rủi ro giai đoạn hai </a:t>
            </a:r>
          </a:p>
          <a:p>
            <a:pPr>
              <a:spcBef>
                <a:spcPts val="1000"/>
              </a:spcBef>
            </a:pPr>
            <a:endParaRPr lang="vi-VN">
              <a:solidFill>
                <a:srgbClr val="FFFFFF"/>
              </a:solidFill>
              <a:latin typeface="Times New Roman"/>
              <a:cs typeface="Times New Roman"/>
            </a:endParaRPr>
          </a:p>
          <a:p>
            <a:endParaRPr lang="vi-VN">
              <a:solidFill>
                <a:srgbClr val="FFFFFF"/>
              </a:solidFill>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4E4B606D-6A18-0F22-F58D-D1AD6430781A}"/>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vi-VN" sz="2000" dirty="0">
                <a:latin typeface="Times New Roman"/>
                <a:cs typeface="Times New Roman"/>
              </a:rPr>
              <a:t>- </a:t>
            </a:r>
            <a:r>
              <a:rPr lang="vi-VN" sz="2000" b="1" dirty="0">
                <a:latin typeface="Times New Roman"/>
                <a:cs typeface="Times New Roman"/>
              </a:rPr>
              <a:t>Rủi ro về kỹ thuật</a:t>
            </a:r>
            <a:r>
              <a:rPr lang="vi-VN" sz="2000" dirty="0">
                <a:latin typeface="Times New Roman"/>
                <a:cs typeface="Times New Roman"/>
              </a:rPr>
              <a:t>: </a:t>
            </a:r>
            <a:r>
              <a:rPr lang="vi-VN" sz="2000" dirty="0" err="1">
                <a:latin typeface="Times New Roman"/>
                <a:cs typeface="Times New Roman"/>
              </a:rPr>
              <a:t>Model</a:t>
            </a:r>
            <a:r>
              <a:rPr lang="vi-VN" sz="2000" dirty="0">
                <a:latin typeface="Times New Roman"/>
                <a:cs typeface="Times New Roman"/>
              </a:rPr>
              <a:t> AI có thể chưa đạt hiệu suất mong đợi, ảnh hưởng đến độ chính xác khi nhận diện.</a:t>
            </a:r>
          </a:p>
          <a:p>
            <a:pPr marL="0" indent="0">
              <a:buNone/>
            </a:pPr>
            <a:r>
              <a:rPr lang="vi-VN" sz="2000" dirty="0">
                <a:latin typeface="Times New Roman"/>
                <a:cs typeface="Times New Roman"/>
              </a:rPr>
              <a:t>-</a:t>
            </a:r>
            <a:r>
              <a:rPr lang="vi-VN" sz="2000" b="1" dirty="0">
                <a:latin typeface="Times New Roman"/>
                <a:cs typeface="Times New Roman"/>
              </a:rPr>
              <a:t>Giải pháp</a:t>
            </a:r>
            <a:r>
              <a:rPr lang="vi-VN" sz="2000" dirty="0">
                <a:latin typeface="Times New Roman"/>
                <a:cs typeface="Times New Roman"/>
              </a:rPr>
              <a:t>: Huấn luyện </a:t>
            </a:r>
            <a:r>
              <a:rPr lang="vi-VN" sz="2000" err="1">
                <a:latin typeface="Times New Roman"/>
                <a:cs typeface="Times New Roman"/>
              </a:rPr>
              <a:t>model</a:t>
            </a:r>
            <a:r>
              <a:rPr lang="vi-VN" sz="2000" dirty="0">
                <a:latin typeface="Times New Roman"/>
                <a:cs typeface="Times New Roman"/>
              </a:rPr>
              <a:t> với bộ dữ liệu chất lượng và thực hiện tinh chỉnh, kiểm thử kỹ lưỡng.</a:t>
            </a:r>
          </a:p>
          <a:p>
            <a:pPr marL="0" indent="0">
              <a:buNone/>
            </a:pPr>
            <a:r>
              <a:rPr lang="vi-VN" sz="2000" dirty="0">
                <a:latin typeface="Times New Roman"/>
                <a:cs typeface="Times New Roman"/>
              </a:rPr>
              <a:t>-</a:t>
            </a:r>
            <a:r>
              <a:rPr lang="vi-VN" sz="2000" b="1" dirty="0">
                <a:latin typeface="Times New Roman"/>
                <a:cs typeface="Times New Roman"/>
              </a:rPr>
              <a:t>Rủi ro về chi phí</a:t>
            </a:r>
            <a:r>
              <a:rPr lang="vi-VN" sz="2000" dirty="0">
                <a:latin typeface="Times New Roman"/>
                <a:cs typeface="Times New Roman"/>
              </a:rPr>
              <a:t>: Chi phí </a:t>
            </a:r>
            <a:r>
              <a:rPr lang="vi-VN" sz="2000" err="1">
                <a:latin typeface="Times New Roman"/>
                <a:cs typeface="Times New Roman"/>
              </a:rPr>
              <a:t>cloud</a:t>
            </a:r>
            <a:r>
              <a:rPr lang="vi-VN" sz="2000" dirty="0">
                <a:latin typeface="Times New Roman"/>
                <a:cs typeface="Times New Roman"/>
              </a:rPr>
              <a:t> và các phần mềm hỗ trợ có thể phát sinh thêm.</a:t>
            </a:r>
          </a:p>
          <a:p>
            <a:pPr algn="just">
              <a:buNone/>
            </a:pPr>
            <a:r>
              <a:rPr lang="vi-VN" sz="2000" dirty="0">
                <a:latin typeface="Times New Roman"/>
                <a:cs typeface="Times New Roman"/>
              </a:rPr>
              <a:t>-</a:t>
            </a:r>
            <a:r>
              <a:rPr lang="vi-VN" sz="2000" b="1" dirty="0">
                <a:latin typeface="Times New Roman"/>
                <a:cs typeface="Times New Roman"/>
              </a:rPr>
              <a:t>Giải pháp</a:t>
            </a:r>
            <a:r>
              <a:rPr lang="vi-VN" sz="2000" dirty="0">
                <a:latin typeface="Times New Roman"/>
                <a:cs typeface="Times New Roman"/>
              </a:rPr>
              <a:t>: Quản lý và điều chỉnh các hạng mục chi tiêu hợp lý, chỉ chi cho những công cụ cần thiết.</a:t>
            </a:r>
            <a:endParaRPr lang="vi-VN" sz="2000">
              <a:latin typeface="Arial"/>
              <a:cs typeface="Arial"/>
            </a:endParaRPr>
          </a:p>
          <a:p>
            <a:pPr algn="just">
              <a:buNone/>
            </a:pPr>
            <a:r>
              <a:rPr lang="vi-VN" sz="2000" dirty="0">
                <a:latin typeface="Times New Roman"/>
                <a:cs typeface="Times New Roman"/>
              </a:rPr>
              <a:t>-</a:t>
            </a:r>
            <a:r>
              <a:rPr lang="vi-VN" sz="2000" b="1" dirty="0">
                <a:latin typeface="Times New Roman"/>
                <a:cs typeface="Times New Roman"/>
              </a:rPr>
              <a:t>Rủi ro về tiến độ</a:t>
            </a:r>
            <a:r>
              <a:rPr lang="vi-VN" sz="2000" dirty="0">
                <a:latin typeface="Times New Roman"/>
                <a:cs typeface="Times New Roman"/>
              </a:rPr>
              <a:t>: Khả năng trễ tiến độ trong giai đoạn tích hợp và kiểm thử.</a:t>
            </a:r>
            <a:endParaRPr lang="vi-VN" sz="2000" dirty="0">
              <a:latin typeface="Arial"/>
              <a:cs typeface="Arial"/>
            </a:endParaRPr>
          </a:p>
          <a:p>
            <a:pPr algn="just">
              <a:buNone/>
            </a:pPr>
            <a:r>
              <a:rPr lang="vi-VN" sz="2000" dirty="0">
                <a:latin typeface="Times New Roman"/>
                <a:cs typeface="Times New Roman"/>
              </a:rPr>
              <a:t>-</a:t>
            </a:r>
            <a:r>
              <a:rPr lang="vi-VN" sz="2000" b="1" dirty="0">
                <a:latin typeface="Times New Roman"/>
                <a:cs typeface="Times New Roman"/>
              </a:rPr>
              <a:t>Giải pháp</a:t>
            </a:r>
            <a:r>
              <a:rPr lang="vi-VN" sz="2000" dirty="0">
                <a:latin typeface="Times New Roman"/>
                <a:cs typeface="Times New Roman"/>
              </a:rPr>
              <a:t>: Phân công </a:t>
            </a:r>
            <a:r>
              <a:rPr lang="vi-VN" sz="2000" err="1">
                <a:latin typeface="Times New Roman"/>
                <a:cs typeface="Times New Roman"/>
              </a:rPr>
              <a:t>công</a:t>
            </a:r>
            <a:r>
              <a:rPr lang="vi-VN" sz="2000" dirty="0">
                <a:latin typeface="Times New Roman"/>
                <a:cs typeface="Times New Roman"/>
              </a:rPr>
              <a:t> việc rõ ràng và thực hiện các buổi họp ngắn để cập nhật tiến độ.</a:t>
            </a:r>
            <a:endParaRPr lang="vi-VN" sz="2000" dirty="0"/>
          </a:p>
          <a:p>
            <a:pPr marL="0" indent="0">
              <a:buNone/>
            </a:pPr>
            <a:endParaRPr lang="en-US" sz="2000"/>
          </a:p>
        </p:txBody>
      </p:sp>
    </p:spTree>
    <p:extLst>
      <p:ext uri="{BB962C8B-B14F-4D97-AF65-F5344CB8AC3E}">
        <p14:creationId xmlns:p14="http://schemas.microsoft.com/office/powerpoint/2010/main" val="58087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êu đề 1">
            <a:extLst>
              <a:ext uri="{FF2B5EF4-FFF2-40B4-BE49-F238E27FC236}">
                <a16:creationId xmlns:a16="http://schemas.microsoft.com/office/drawing/2014/main" id="{3116AB10-A1CE-7928-451E-A3F82463BC51}"/>
              </a:ext>
            </a:extLst>
          </p:cNvPr>
          <p:cNvSpPr>
            <a:spLocks noGrp="1"/>
          </p:cNvSpPr>
          <p:nvPr>
            <p:ph type="title"/>
          </p:nvPr>
        </p:nvSpPr>
        <p:spPr>
          <a:xfrm>
            <a:off x="841246" y="673770"/>
            <a:ext cx="4012041" cy="2414488"/>
          </a:xfrm>
        </p:spPr>
        <p:txBody>
          <a:bodyPr anchor="t">
            <a:normAutofit/>
          </a:bodyPr>
          <a:lstStyle/>
          <a:p>
            <a:r>
              <a:rPr lang="vi-VN" sz="5000" dirty="0">
                <a:solidFill>
                  <a:srgbClr val="FFFFFF"/>
                </a:solidFill>
                <a:latin typeface="Times New Roman"/>
                <a:cs typeface="Times New Roman"/>
              </a:rPr>
              <a:t>Áp dụng phương pháp </a:t>
            </a:r>
            <a:r>
              <a:rPr lang="vi-VN" sz="5000" dirty="0" err="1">
                <a:solidFill>
                  <a:srgbClr val="FFFFFF"/>
                </a:solidFill>
                <a:latin typeface="Times New Roman"/>
                <a:cs typeface="Times New Roman"/>
              </a:rPr>
              <a:t>Waterfall</a:t>
            </a:r>
          </a:p>
          <a:p>
            <a:endParaRPr lang="vi-VN" sz="5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D0B82DB4-4851-8897-5245-F4AA7A972DC0}"/>
              </a:ext>
            </a:extLst>
          </p:cNvPr>
          <p:cNvSpPr>
            <a:spLocks noGrp="1"/>
          </p:cNvSpPr>
          <p:nvPr>
            <p:ph idx="1"/>
          </p:nvPr>
        </p:nvSpPr>
        <p:spPr>
          <a:xfrm>
            <a:off x="6095999" y="785859"/>
            <a:ext cx="5254754" cy="4561584"/>
          </a:xfrm>
        </p:spPr>
        <p:txBody>
          <a:bodyPr vert="horz" lIns="91440" tIns="45720" rIns="91440" bIns="45720" rtlCol="0" anchor="t">
            <a:normAutofit/>
          </a:bodyPr>
          <a:lstStyle/>
          <a:p>
            <a:pPr marL="0" indent="0">
              <a:buNone/>
            </a:pPr>
            <a:r>
              <a:rPr lang="vi-VN" sz="1800" dirty="0">
                <a:latin typeface="Times New Roman"/>
                <a:cs typeface="Times New Roman"/>
              </a:rPr>
              <a:t>- </a:t>
            </a:r>
            <a:r>
              <a:rPr lang="vi-VN" sz="2000" b="1" dirty="0">
                <a:latin typeface="Times New Roman"/>
                <a:cs typeface="Times New Roman"/>
              </a:rPr>
              <a:t>Giai đoạn Yêu cầu (</a:t>
            </a:r>
            <a:r>
              <a:rPr lang="vi-VN" sz="2000" b="1" err="1">
                <a:latin typeface="Times New Roman"/>
                <a:cs typeface="Times New Roman"/>
              </a:rPr>
              <a:t>Requirements</a:t>
            </a:r>
            <a:r>
              <a:rPr lang="vi-VN" sz="2000" b="1" dirty="0">
                <a:latin typeface="Times New Roman"/>
                <a:cs typeface="Times New Roman"/>
              </a:rPr>
              <a:t>)</a:t>
            </a:r>
          </a:p>
          <a:p>
            <a:pPr marL="285750" indent="-285750"/>
            <a:r>
              <a:rPr lang="vi-VN" sz="2000" b="1" dirty="0">
                <a:latin typeface="Times New Roman"/>
                <a:cs typeface="Times New Roman"/>
              </a:rPr>
              <a:t>Mô tả</a:t>
            </a:r>
            <a:r>
              <a:rPr lang="vi-VN" sz="2000" dirty="0">
                <a:latin typeface="Times New Roman"/>
                <a:cs typeface="Times New Roman"/>
              </a:rPr>
              <a:t>: Tập hợp và xác định tất cả các yêu cầu của hệ thống, bao gồm cả chức năng và phi chức năng.</a:t>
            </a:r>
          </a:p>
          <a:p>
            <a:pPr algn="just"/>
            <a:r>
              <a:rPr lang="vi-VN" sz="2000" b="1" dirty="0">
                <a:latin typeface="Times New Roman"/>
                <a:cs typeface="Times New Roman"/>
              </a:rPr>
              <a:t>Hoạt </a:t>
            </a:r>
            <a:r>
              <a:rPr lang="vi-VN" sz="2000" b="1" err="1">
                <a:latin typeface="Times New Roman"/>
                <a:cs typeface="Times New Roman"/>
              </a:rPr>
              <a:t>động</a:t>
            </a:r>
            <a:r>
              <a:rPr lang="vi-VN" sz="2000" err="1">
                <a:latin typeface="Times New Roman"/>
                <a:cs typeface="Times New Roman"/>
              </a:rPr>
              <a:t>:Phân</a:t>
            </a:r>
            <a:r>
              <a:rPr lang="vi-VN" sz="2000" dirty="0">
                <a:latin typeface="Times New Roman"/>
                <a:cs typeface="Times New Roman"/>
              </a:rPr>
              <a:t> tích yêu cầu từ người dùng và xác định các tính năng chính (nhận diện ảnh, phân loại hoa, hiển thị kết quả, quản lý người dùng). </a:t>
            </a:r>
          </a:p>
          <a:p>
            <a:pPr algn="just"/>
            <a:r>
              <a:rPr lang="vi-VN" sz="2000" dirty="0">
                <a:latin typeface="Times New Roman"/>
                <a:cs typeface="Times New Roman"/>
              </a:rPr>
              <a:t>Tạo tài liệu mô tả yêu cầu chi tiết và phác thảo các yêu cầu kỹ thuật liên quan.</a:t>
            </a:r>
            <a:endParaRPr lang="vi-VN" sz="2000">
              <a:latin typeface="Arial"/>
              <a:cs typeface="Arial"/>
            </a:endParaRPr>
          </a:p>
          <a:p>
            <a:pPr algn="just"/>
            <a:r>
              <a:rPr lang="vi-VN" sz="2000" b="1" dirty="0">
                <a:latin typeface="Times New Roman"/>
                <a:cs typeface="Times New Roman"/>
              </a:rPr>
              <a:t>Kết quả</a:t>
            </a:r>
            <a:r>
              <a:rPr lang="vi-VN" sz="2000" dirty="0">
                <a:latin typeface="Times New Roman"/>
                <a:cs typeface="Times New Roman"/>
              </a:rPr>
              <a:t>: Tài liệu yêu cầu đầy đủ cho dự án, đảm bảo các yêu cầu được tất cả các bên liên quan hiểu rõ.</a:t>
            </a:r>
          </a:p>
        </p:txBody>
      </p:sp>
    </p:spTree>
    <p:extLst>
      <p:ext uri="{BB962C8B-B14F-4D97-AF65-F5344CB8AC3E}">
        <p14:creationId xmlns:p14="http://schemas.microsoft.com/office/powerpoint/2010/main" val="3197251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êu đề 1">
            <a:extLst>
              <a:ext uri="{FF2B5EF4-FFF2-40B4-BE49-F238E27FC236}">
                <a16:creationId xmlns:a16="http://schemas.microsoft.com/office/drawing/2014/main" id="{3116AB10-A1CE-7928-451E-A3F82463BC51}"/>
              </a:ext>
            </a:extLst>
          </p:cNvPr>
          <p:cNvSpPr>
            <a:spLocks noGrp="1"/>
          </p:cNvSpPr>
          <p:nvPr>
            <p:ph type="title"/>
          </p:nvPr>
        </p:nvSpPr>
        <p:spPr>
          <a:xfrm>
            <a:off x="841246" y="673770"/>
            <a:ext cx="4012041" cy="2414488"/>
          </a:xfrm>
        </p:spPr>
        <p:txBody>
          <a:bodyPr anchor="t">
            <a:normAutofit/>
          </a:bodyPr>
          <a:lstStyle/>
          <a:p>
            <a:r>
              <a:rPr lang="vi-VN" sz="5000" dirty="0">
                <a:solidFill>
                  <a:srgbClr val="FFFFFF"/>
                </a:solidFill>
                <a:latin typeface="Times New Roman"/>
                <a:cs typeface="Times New Roman"/>
              </a:rPr>
              <a:t>Áp dụng phương pháp </a:t>
            </a:r>
            <a:r>
              <a:rPr lang="vi-VN" sz="5000" dirty="0" err="1">
                <a:solidFill>
                  <a:srgbClr val="FFFFFF"/>
                </a:solidFill>
                <a:latin typeface="Times New Roman"/>
                <a:cs typeface="Times New Roman"/>
              </a:rPr>
              <a:t>Waterfall</a:t>
            </a:r>
          </a:p>
          <a:p>
            <a:endParaRPr lang="vi-VN" sz="5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D0B82DB4-4851-8897-5245-F4AA7A972DC0}"/>
              </a:ext>
            </a:extLst>
          </p:cNvPr>
          <p:cNvSpPr>
            <a:spLocks noGrp="1"/>
          </p:cNvSpPr>
          <p:nvPr>
            <p:ph idx="1"/>
          </p:nvPr>
        </p:nvSpPr>
        <p:spPr>
          <a:xfrm>
            <a:off x="6095999" y="785859"/>
            <a:ext cx="5254754" cy="4561584"/>
          </a:xfrm>
        </p:spPr>
        <p:txBody>
          <a:bodyPr vert="horz" lIns="91440" tIns="45720" rIns="91440" bIns="45720" rtlCol="0" anchor="t">
            <a:normAutofit lnSpcReduction="10000"/>
          </a:bodyPr>
          <a:lstStyle/>
          <a:p>
            <a:pPr marL="0" indent="0">
              <a:buNone/>
            </a:pPr>
            <a:r>
              <a:rPr lang="vi-VN" sz="1800" dirty="0">
                <a:latin typeface="Times New Roman"/>
                <a:cs typeface="Times New Roman"/>
              </a:rPr>
              <a:t>- </a:t>
            </a:r>
            <a:r>
              <a:rPr lang="vi-VN" sz="2000" b="1" dirty="0">
                <a:latin typeface="Times New Roman"/>
                <a:cs typeface="Times New Roman"/>
              </a:rPr>
              <a:t>Giai đoạn Thiết kế hệ thống (</a:t>
            </a:r>
            <a:r>
              <a:rPr lang="vi-VN" sz="2000" b="1" err="1">
                <a:latin typeface="Times New Roman"/>
                <a:cs typeface="Times New Roman"/>
              </a:rPr>
              <a:t>System</a:t>
            </a:r>
            <a:r>
              <a:rPr lang="vi-VN" sz="2000" b="1" dirty="0">
                <a:latin typeface="Times New Roman"/>
                <a:cs typeface="Times New Roman"/>
              </a:rPr>
              <a:t> </a:t>
            </a:r>
            <a:r>
              <a:rPr lang="vi-VN" sz="2000" b="1" err="1">
                <a:latin typeface="Times New Roman"/>
                <a:cs typeface="Times New Roman"/>
              </a:rPr>
              <a:t>Design</a:t>
            </a:r>
            <a:r>
              <a:rPr lang="vi-VN" sz="2000" b="1" dirty="0">
                <a:latin typeface="Times New Roman"/>
                <a:cs typeface="Times New Roman"/>
              </a:rPr>
              <a:t>)</a:t>
            </a:r>
          </a:p>
          <a:p>
            <a:pPr marL="285750" indent="-285750"/>
            <a:r>
              <a:rPr lang="vi-VN" sz="2000" b="1" dirty="0">
                <a:latin typeface="Times New Roman"/>
                <a:cs typeface="Times New Roman"/>
              </a:rPr>
              <a:t>Mô tả</a:t>
            </a:r>
            <a:r>
              <a:rPr lang="vi-VN" sz="2000" dirty="0">
                <a:latin typeface="Times New Roman"/>
                <a:cs typeface="Times New Roman"/>
              </a:rPr>
              <a:t>: Thiết kế kiến trúc hệ thống, bao gồm cấu trúc </a:t>
            </a:r>
            <a:r>
              <a:rPr lang="vi-VN" sz="2000" err="1">
                <a:latin typeface="Times New Roman"/>
                <a:cs typeface="Times New Roman"/>
              </a:rPr>
              <a:t>database</a:t>
            </a:r>
            <a:r>
              <a:rPr lang="vi-VN" sz="2000" dirty="0">
                <a:latin typeface="Times New Roman"/>
                <a:cs typeface="Times New Roman"/>
              </a:rPr>
              <a:t>, luồng dữ liệu, và giao diện người dùng.</a:t>
            </a:r>
          </a:p>
          <a:p>
            <a:pPr algn="just"/>
            <a:r>
              <a:rPr lang="vi-VN" sz="2000" b="1" dirty="0">
                <a:latin typeface="Times New Roman"/>
                <a:cs typeface="Times New Roman"/>
              </a:rPr>
              <a:t>Hoạt </a:t>
            </a:r>
            <a:r>
              <a:rPr lang="vi-VN" sz="2000" b="1" dirty="0" err="1">
                <a:latin typeface="Times New Roman"/>
                <a:cs typeface="Times New Roman"/>
              </a:rPr>
              <a:t>động</a:t>
            </a:r>
            <a:r>
              <a:rPr lang="vi-VN" sz="2000" dirty="0" err="1">
                <a:latin typeface="Times New Roman"/>
                <a:cs typeface="Times New Roman"/>
              </a:rPr>
              <a:t>:Thiết</a:t>
            </a:r>
            <a:r>
              <a:rPr lang="vi-VN" sz="2000" dirty="0">
                <a:latin typeface="Times New Roman"/>
                <a:cs typeface="Times New Roman"/>
              </a:rPr>
              <a:t> kế giao diện </a:t>
            </a:r>
            <a:r>
              <a:rPr lang="vi-VN" sz="2000" dirty="0" err="1">
                <a:latin typeface="Times New Roman"/>
                <a:cs typeface="Times New Roman"/>
              </a:rPr>
              <a:t>website</a:t>
            </a:r>
            <a:r>
              <a:rPr lang="vi-VN" sz="2000" dirty="0">
                <a:latin typeface="Times New Roman"/>
                <a:cs typeface="Times New Roman"/>
              </a:rPr>
              <a:t> trên </a:t>
            </a:r>
            <a:r>
              <a:rPr lang="vi-VN" sz="2000" dirty="0" err="1">
                <a:latin typeface="Times New Roman"/>
                <a:cs typeface="Times New Roman"/>
              </a:rPr>
              <a:t>Anvil</a:t>
            </a:r>
            <a:r>
              <a:rPr lang="vi-VN" sz="2000" dirty="0">
                <a:latin typeface="Times New Roman"/>
                <a:cs typeface="Times New Roman"/>
              </a:rPr>
              <a:t>, phác thảo các trang tải ảnh, hiển thị kết quả, và quản lý người dùng.</a:t>
            </a:r>
          </a:p>
          <a:p>
            <a:pPr algn="just"/>
            <a:r>
              <a:rPr lang="vi-VN" sz="2000" dirty="0">
                <a:latin typeface="Times New Roman"/>
                <a:cs typeface="Times New Roman"/>
              </a:rPr>
              <a:t>Xác định kiến trúc </a:t>
            </a:r>
            <a:r>
              <a:rPr lang="vi-VN" sz="2000" err="1">
                <a:latin typeface="Times New Roman"/>
                <a:cs typeface="Times New Roman"/>
              </a:rPr>
              <a:t>backend</a:t>
            </a:r>
            <a:r>
              <a:rPr lang="vi-VN" sz="2000" dirty="0">
                <a:latin typeface="Times New Roman"/>
                <a:cs typeface="Times New Roman"/>
              </a:rPr>
              <a:t>, các API cần thiết để tích hợp </a:t>
            </a:r>
            <a:r>
              <a:rPr lang="vi-VN" sz="2000" err="1">
                <a:latin typeface="Times New Roman"/>
                <a:cs typeface="Times New Roman"/>
              </a:rPr>
              <a:t>frontend</a:t>
            </a:r>
            <a:r>
              <a:rPr lang="vi-VN" sz="2000" dirty="0">
                <a:latin typeface="Times New Roman"/>
                <a:cs typeface="Times New Roman"/>
              </a:rPr>
              <a:t> và </a:t>
            </a:r>
            <a:r>
              <a:rPr lang="vi-VN" sz="2000" err="1">
                <a:latin typeface="Times New Roman"/>
                <a:cs typeface="Times New Roman"/>
              </a:rPr>
              <a:t>backend</a:t>
            </a:r>
            <a:r>
              <a:rPr lang="vi-VN" sz="2000" dirty="0">
                <a:latin typeface="Times New Roman"/>
                <a:cs typeface="Times New Roman"/>
              </a:rPr>
              <a:t>.</a:t>
            </a:r>
            <a:endParaRPr lang="vi-VN" sz="2000">
              <a:latin typeface="Times New Roman"/>
              <a:cs typeface="Arial"/>
            </a:endParaRPr>
          </a:p>
          <a:p>
            <a:pPr algn="just"/>
            <a:r>
              <a:rPr lang="vi-VN" sz="2000" dirty="0">
                <a:latin typeface="Times New Roman"/>
                <a:cs typeface="Times New Roman"/>
              </a:rPr>
              <a:t>Thiết kế </a:t>
            </a:r>
            <a:r>
              <a:rPr lang="vi-VN" sz="2000" err="1">
                <a:latin typeface="Times New Roman"/>
                <a:cs typeface="Times New Roman"/>
              </a:rPr>
              <a:t>model</a:t>
            </a:r>
            <a:r>
              <a:rPr lang="vi-VN" sz="2000" dirty="0">
                <a:latin typeface="Times New Roman"/>
                <a:cs typeface="Times New Roman"/>
              </a:rPr>
              <a:t> nhận diện hình ảnh cho hoa </a:t>
            </a:r>
            <a:r>
              <a:rPr lang="vi-VN" sz="2000" err="1">
                <a:latin typeface="Times New Roman"/>
                <a:cs typeface="Times New Roman"/>
              </a:rPr>
              <a:t>Iris</a:t>
            </a:r>
            <a:r>
              <a:rPr lang="vi-VN" sz="2000" dirty="0">
                <a:latin typeface="Times New Roman"/>
                <a:cs typeface="Times New Roman"/>
              </a:rPr>
              <a:t> với các phân loại và phương pháp xử lý dữ liệu.</a:t>
            </a:r>
            <a:endParaRPr lang="vi-VN" sz="2000" dirty="0"/>
          </a:p>
          <a:p>
            <a:pPr algn="just"/>
            <a:r>
              <a:rPr lang="vi-VN" sz="1800" b="1" dirty="0">
                <a:latin typeface="Times New Roman"/>
                <a:cs typeface="Times New Roman"/>
              </a:rPr>
              <a:t>Kết quả</a:t>
            </a:r>
            <a:r>
              <a:rPr lang="vi-VN" sz="1800" dirty="0">
                <a:latin typeface="Times New Roman"/>
                <a:cs typeface="Times New Roman"/>
              </a:rPr>
              <a:t>:</a:t>
            </a:r>
            <a:r>
              <a:rPr lang="vi-VN" sz="2000" dirty="0">
                <a:latin typeface="Times New Roman"/>
                <a:cs typeface="Times New Roman"/>
              </a:rPr>
              <a:t>  Tài liệu thiết kế hệ thống, bao gồm sơ đồ kiến trúc, luồng xử lý dữ liệu, và thiết kế giao diện mẫu.</a:t>
            </a:r>
          </a:p>
        </p:txBody>
      </p:sp>
    </p:spTree>
    <p:extLst>
      <p:ext uri="{BB962C8B-B14F-4D97-AF65-F5344CB8AC3E}">
        <p14:creationId xmlns:p14="http://schemas.microsoft.com/office/powerpoint/2010/main" val="404322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êu đề 1">
            <a:extLst>
              <a:ext uri="{FF2B5EF4-FFF2-40B4-BE49-F238E27FC236}">
                <a16:creationId xmlns:a16="http://schemas.microsoft.com/office/drawing/2014/main" id="{3116AB10-A1CE-7928-451E-A3F82463BC51}"/>
              </a:ext>
            </a:extLst>
          </p:cNvPr>
          <p:cNvSpPr>
            <a:spLocks noGrp="1"/>
          </p:cNvSpPr>
          <p:nvPr>
            <p:ph type="title"/>
          </p:nvPr>
        </p:nvSpPr>
        <p:spPr>
          <a:xfrm>
            <a:off x="841246" y="673770"/>
            <a:ext cx="4012041" cy="2414488"/>
          </a:xfrm>
        </p:spPr>
        <p:txBody>
          <a:bodyPr anchor="t">
            <a:normAutofit/>
          </a:bodyPr>
          <a:lstStyle/>
          <a:p>
            <a:r>
              <a:rPr lang="vi-VN" sz="5000" dirty="0">
                <a:solidFill>
                  <a:srgbClr val="FFFFFF"/>
                </a:solidFill>
                <a:latin typeface="Times New Roman"/>
                <a:cs typeface="Times New Roman"/>
              </a:rPr>
              <a:t>Áp dụng phương pháp </a:t>
            </a:r>
            <a:r>
              <a:rPr lang="vi-VN" sz="5000" dirty="0" err="1">
                <a:solidFill>
                  <a:srgbClr val="FFFFFF"/>
                </a:solidFill>
                <a:latin typeface="Times New Roman"/>
                <a:cs typeface="Times New Roman"/>
              </a:rPr>
              <a:t>Waterfall</a:t>
            </a:r>
          </a:p>
          <a:p>
            <a:endParaRPr lang="vi-VN" sz="5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D0B82DB4-4851-8897-5245-F4AA7A972DC0}"/>
              </a:ext>
            </a:extLst>
          </p:cNvPr>
          <p:cNvSpPr>
            <a:spLocks noGrp="1"/>
          </p:cNvSpPr>
          <p:nvPr>
            <p:ph idx="1"/>
          </p:nvPr>
        </p:nvSpPr>
        <p:spPr>
          <a:xfrm>
            <a:off x="6095999" y="805150"/>
            <a:ext cx="5254754" cy="5082444"/>
          </a:xfrm>
        </p:spPr>
        <p:txBody>
          <a:bodyPr vert="horz" lIns="91440" tIns="45720" rIns="91440" bIns="45720" rtlCol="0" anchor="t">
            <a:noAutofit/>
          </a:bodyPr>
          <a:lstStyle/>
          <a:p>
            <a:pPr marL="0" indent="0">
              <a:buNone/>
            </a:pPr>
            <a:r>
              <a:rPr lang="vi-VN" sz="2000" dirty="0">
                <a:latin typeface="Times New Roman"/>
                <a:cs typeface="Times New Roman"/>
              </a:rPr>
              <a:t>- </a:t>
            </a:r>
            <a:r>
              <a:rPr lang="vi-VN" sz="2000" b="1" dirty="0">
                <a:latin typeface="Times New Roman"/>
                <a:cs typeface="Times New Roman"/>
              </a:rPr>
              <a:t>Giai đoạn Triển khai và Phát triển (</a:t>
            </a:r>
            <a:r>
              <a:rPr lang="vi-VN" sz="2000" b="1" err="1">
                <a:latin typeface="Times New Roman"/>
                <a:cs typeface="Times New Roman"/>
              </a:rPr>
              <a:t>Implementation</a:t>
            </a:r>
            <a:r>
              <a:rPr lang="vi-VN" sz="2000" b="1" dirty="0">
                <a:latin typeface="Times New Roman"/>
                <a:cs typeface="Times New Roman"/>
              </a:rPr>
              <a:t> &amp; </a:t>
            </a:r>
            <a:r>
              <a:rPr lang="vi-VN" sz="2000" b="1" err="1">
                <a:latin typeface="Times New Roman"/>
                <a:cs typeface="Times New Roman"/>
              </a:rPr>
              <a:t>Development</a:t>
            </a:r>
            <a:r>
              <a:rPr lang="vi-VN" sz="2000" b="1" dirty="0">
                <a:latin typeface="Times New Roman"/>
                <a:cs typeface="Times New Roman"/>
              </a:rPr>
              <a:t>)</a:t>
            </a:r>
          </a:p>
          <a:p>
            <a:pPr marL="285750" indent="-285750"/>
            <a:r>
              <a:rPr lang="vi-VN" sz="2000" b="1" dirty="0">
                <a:latin typeface="Times New Roman"/>
                <a:cs typeface="Times New Roman"/>
              </a:rPr>
              <a:t>Mô tả</a:t>
            </a:r>
            <a:r>
              <a:rPr lang="vi-VN" sz="2000" dirty="0">
                <a:latin typeface="Times New Roman"/>
                <a:cs typeface="Times New Roman"/>
              </a:rPr>
              <a:t>: Thực hiện việc phát triển từng thành phần của hệ thống</a:t>
            </a:r>
          </a:p>
          <a:p>
            <a:pPr algn="just"/>
            <a:r>
              <a:rPr lang="vi-VN" sz="2000" b="1" dirty="0">
                <a:latin typeface="Times New Roman"/>
                <a:cs typeface="Times New Roman"/>
              </a:rPr>
              <a:t>Hoạt </a:t>
            </a:r>
            <a:r>
              <a:rPr lang="vi-VN" sz="2000" b="1" err="1">
                <a:latin typeface="Times New Roman"/>
                <a:cs typeface="Times New Roman"/>
              </a:rPr>
              <a:t>động</a:t>
            </a:r>
            <a:r>
              <a:rPr lang="vi-VN" sz="2000" err="1">
                <a:latin typeface="Times New Roman"/>
                <a:cs typeface="Times New Roman"/>
              </a:rPr>
              <a:t>:Phát</a:t>
            </a:r>
            <a:r>
              <a:rPr lang="vi-VN" sz="2000" dirty="0">
                <a:latin typeface="Times New Roman"/>
                <a:cs typeface="Times New Roman"/>
              </a:rPr>
              <a:t> triển </a:t>
            </a:r>
            <a:r>
              <a:rPr lang="vi-VN" sz="2000" err="1">
                <a:latin typeface="Times New Roman"/>
                <a:cs typeface="Times New Roman"/>
              </a:rPr>
              <a:t>backend</a:t>
            </a:r>
            <a:r>
              <a:rPr lang="vi-VN" sz="2000" dirty="0">
                <a:latin typeface="Times New Roman"/>
                <a:cs typeface="Times New Roman"/>
              </a:rPr>
              <a:t>: Xây dựng API xử lý ảnh, gọi </a:t>
            </a:r>
            <a:r>
              <a:rPr lang="vi-VN" sz="2000" err="1">
                <a:latin typeface="Times New Roman"/>
                <a:cs typeface="Times New Roman"/>
              </a:rPr>
              <a:t>model</a:t>
            </a:r>
            <a:r>
              <a:rPr lang="vi-VN" sz="2000" dirty="0">
                <a:latin typeface="Times New Roman"/>
                <a:cs typeface="Times New Roman"/>
              </a:rPr>
              <a:t> AI, và quản lý dữ liệu người dùng (</a:t>
            </a:r>
            <a:r>
              <a:rPr lang="vi-VN" sz="2000" err="1">
                <a:latin typeface="Times New Roman"/>
                <a:cs typeface="Times New Roman"/>
              </a:rPr>
              <a:t>Flask</a:t>
            </a:r>
            <a:r>
              <a:rPr lang="vi-VN" sz="2000" dirty="0">
                <a:latin typeface="Times New Roman"/>
                <a:cs typeface="Times New Roman"/>
              </a:rPr>
              <a:t>/</a:t>
            </a:r>
            <a:r>
              <a:rPr lang="vi-VN" sz="2000" err="1">
                <a:latin typeface="Times New Roman"/>
                <a:cs typeface="Times New Roman"/>
              </a:rPr>
              <a:t>Django</a:t>
            </a:r>
            <a:r>
              <a:rPr lang="vi-VN" sz="2000" dirty="0">
                <a:latin typeface="Times New Roman"/>
                <a:cs typeface="Times New Roman"/>
              </a:rPr>
              <a:t>).</a:t>
            </a:r>
          </a:p>
          <a:p>
            <a:pPr algn="just"/>
            <a:r>
              <a:rPr lang="vi-VN" sz="2000" dirty="0">
                <a:latin typeface="Times New Roman"/>
                <a:cs typeface="Times New Roman"/>
              </a:rPr>
              <a:t>Phát triển </a:t>
            </a:r>
            <a:r>
              <a:rPr lang="vi-VN" sz="2000" err="1">
                <a:latin typeface="Times New Roman"/>
                <a:cs typeface="Times New Roman"/>
              </a:rPr>
              <a:t>model</a:t>
            </a:r>
            <a:r>
              <a:rPr lang="vi-VN" sz="2000" dirty="0">
                <a:latin typeface="Times New Roman"/>
                <a:cs typeface="Times New Roman"/>
              </a:rPr>
              <a:t> AI: Huấn luyện và thử nghiệm </a:t>
            </a:r>
            <a:r>
              <a:rPr lang="vi-VN" sz="2000" err="1">
                <a:latin typeface="Times New Roman"/>
                <a:cs typeface="Times New Roman"/>
              </a:rPr>
              <a:t>model</a:t>
            </a:r>
            <a:r>
              <a:rPr lang="vi-VN" sz="2000" dirty="0">
                <a:latin typeface="Times New Roman"/>
                <a:cs typeface="Times New Roman"/>
              </a:rPr>
              <a:t> nhận diện hoa </a:t>
            </a:r>
            <a:r>
              <a:rPr lang="vi-VN" sz="2000" err="1">
                <a:latin typeface="Times New Roman"/>
                <a:cs typeface="Times New Roman"/>
              </a:rPr>
              <a:t>Iris</a:t>
            </a:r>
            <a:r>
              <a:rPr lang="vi-VN" sz="2000" dirty="0">
                <a:latin typeface="Times New Roman"/>
                <a:cs typeface="Times New Roman"/>
              </a:rPr>
              <a:t> với bộ dữ liệu mẫu và cải thiện độ chính xác của </a:t>
            </a:r>
            <a:r>
              <a:rPr lang="vi-VN" sz="2000" err="1">
                <a:latin typeface="Times New Roman"/>
                <a:cs typeface="Times New Roman"/>
              </a:rPr>
              <a:t>model</a:t>
            </a:r>
            <a:r>
              <a:rPr lang="vi-VN" sz="2000" dirty="0">
                <a:latin typeface="Times New Roman"/>
                <a:cs typeface="Times New Roman"/>
              </a:rPr>
              <a:t>.</a:t>
            </a:r>
            <a:endParaRPr lang="vi-VN" sz="2000">
              <a:latin typeface="Times New Roman"/>
              <a:cs typeface="Arial"/>
            </a:endParaRPr>
          </a:p>
          <a:p>
            <a:pPr algn="just"/>
            <a:r>
              <a:rPr lang="vi-VN" sz="2000" dirty="0">
                <a:latin typeface="Times New Roman"/>
                <a:cs typeface="Times New Roman"/>
              </a:rPr>
              <a:t>Phát triển </a:t>
            </a:r>
            <a:r>
              <a:rPr lang="vi-VN" sz="2000" err="1">
                <a:latin typeface="Times New Roman"/>
                <a:cs typeface="Times New Roman"/>
              </a:rPr>
              <a:t>frontend</a:t>
            </a:r>
            <a:r>
              <a:rPr lang="vi-VN" sz="2000" dirty="0">
                <a:latin typeface="Times New Roman"/>
                <a:cs typeface="Times New Roman"/>
              </a:rPr>
              <a:t> trên </a:t>
            </a:r>
            <a:r>
              <a:rPr lang="vi-VN" sz="2000" err="1">
                <a:latin typeface="Times New Roman"/>
                <a:cs typeface="Times New Roman"/>
              </a:rPr>
              <a:t>Anvil</a:t>
            </a:r>
            <a:r>
              <a:rPr lang="vi-VN" sz="2000" dirty="0">
                <a:latin typeface="Times New Roman"/>
                <a:cs typeface="Times New Roman"/>
              </a:rPr>
              <a:t>: Xây dựng giao diện và tích hợp các API để gửi và nhận dữ liệu từ </a:t>
            </a:r>
            <a:r>
              <a:rPr lang="vi-VN" sz="2000" err="1">
                <a:latin typeface="Times New Roman"/>
                <a:cs typeface="Times New Roman"/>
              </a:rPr>
              <a:t>backend</a:t>
            </a:r>
            <a:r>
              <a:rPr lang="vi-VN" sz="2000" dirty="0">
                <a:latin typeface="Times New Roman"/>
                <a:cs typeface="Times New Roman"/>
              </a:rPr>
              <a:t>.</a:t>
            </a:r>
            <a:endParaRPr lang="vi-VN" sz="2000">
              <a:latin typeface="Times New Roman"/>
              <a:cs typeface="Arial"/>
            </a:endParaRPr>
          </a:p>
          <a:p>
            <a:pPr algn="just"/>
            <a:r>
              <a:rPr lang="vi-VN" sz="2000" b="1" dirty="0">
                <a:latin typeface="Times New Roman"/>
                <a:cs typeface="Times New Roman"/>
              </a:rPr>
              <a:t>Kết quả</a:t>
            </a:r>
            <a:r>
              <a:rPr lang="vi-VN" sz="2000" dirty="0">
                <a:latin typeface="Times New Roman"/>
                <a:cs typeface="Times New Roman"/>
              </a:rPr>
              <a:t>: Phiên bản đầu tiên của hệ thống với các tính năng nhận diện và quản lý người dùng cơ bản.</a:t>
            </a:r>
          </a:p>
        </p:txBody>
      </p:sp>
    </p:spTree>
    <p:extLst>
      <p:ext uri="{BB962C8B-B14F-4D97-AF65-F5344CB8AC3E}">
        <p14:creationId xmlns:p14="http://schemas.microsoft.com/office/powerpoint/2010/main" val="191084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êu đề 1">
            <a:extLst>
              <a:ext uri="{FF2B5EF4-FFF2-40B4-BE49-F238E27FC236}">
                <a16:creationId xmlns:a16="http://schemas.microsoft.com/office/drawing/2014/main" id="{3116AB10-A1CE-7928-451E-A3F82463BC51}"/>
              </a:ext>
            </a:extLst>
          </p:cNvPr>
          <p:cNvSpPr>
            <a:spLocks noGrp="1"/>
          </p:cNvSpPr>
          <p:nvPr>
            <p:ph type="title"/>
          </p:nvPr>
        </p:nvSpPr>
        <p:spPr>
          <a:xfrm>
            <a:off x="841246" y="673770"/>
            <a:ext cx="4012041" cy="2414488"/>
          </a:xfrm>
        </p:spPr>
        <p:txBody>
          <a:bodyPr anchor="t">
            <a:normAutofit/>
          </a:bodyPr>
          <a:lstStyle/>
          <a:p>
            <a:r>
              <a:rPr lang="vi-VN" sz="5000" dirty="0">
                <a:solidFill>
                  <a:srgbClr val="FFFFFF"/>
                </a:solidFill>
                <a:latin typeface="Times New Roman"/>
                <a:cs typeface="Times New Roman"/>
              </a:rPr>
              <a:t>Áp dụng phương pháp </a:t>
            </a:r>
            <a:r>
              <a:rPr lang="vi-VN" sz="5000" dirty="0" err="1">
                <a:solidFill>
                  <a:srgbClr val="FFFFFF"/>
                </a:solidFill>
                <a:latin typeface="Times New Roman"/>
                <a:cs typeface="Times New Roman"/>
              </a:rPr>
              <a:t>Waterfall</a:t>
            </a:r>
          </a:p>
          <a:p>
            <a:endParaRPr lang="vi-VN" sz="5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D0B82DB4-4851-8897-5245-F4AA7A972DC0}"/>
              </a:ext>
            </a:extLst>
          </p:cNvPr>
          <p:cNvSpPr>
            <a:spLocks noGrp="1"/>
          </p:cNvSpPr>
          <p:nvPr>
            <p:ph idx="1"/>
          </p:nvPr>
        </p:nvSpPr>
        <p:spPr>
          <a:xfrm>
            <a:off x="6095999" y="805150"/>
            <a:ext cx="5254754" cy="5520854"/>
          </a:xfrm>
        </p:spPr>
        <p:txBody>
          <a:bodyPr vert="horz" lIns="91440" tIns="45720" rIns="91440" bIns="45720" rtlCol="0" anchor="t">
            <a:noAutofit/>
          </a:bodyPr>
          <a:lstStyle/>
          <a:p>
            <a:pPr marL="0" indent="0">
              <a:buNone/>
            </a:pPr>
            <a:r>
              <a:rPr lang="vi-VN" sz="2000" dirty="0">
                <a:latin typeface="Times New Roman"/>
                <a:cs typeface="Times New Roman"/>
              </a:rPr>
              <a:t>- </a:t>
            </a:r>
            <a:r>
              <a:rPr lang="vi-VN" sz="2000" b="1" dirty="0">
                <a:latin typeface="Times New Roman"/>
                <a:cs typeface="Times New Roman"/>
              </a:rPr>
              <a:t>Giai đoạn Kiểm thử (</a:t>
            </a:r>
            <a:r>
              <a:rPr lang="vi-VN" sz="2000" b="1" err="1">
                <a:latin typeface="Times New Roman"/>
                <a:cs typeface="Times New Roman"/>
              </a:rPr>
              <a:t>Testing</a:t>
            </a:r>
            <a:r>
              <a:rPr lang="vi-VN" sz="2000" b="1" dirty="0">
                <a:latin typeface="Times New Roman"/>
                <a:cs typeface="Times New Roman"/>
              </a:rPr>
              <a:t>)</a:t>
            </a:r>
          </a:p>
          <a:p>
            <a:pPr marL="285750" indent="-285750"/>
            <a:r>
              <a:rPr lang="vi-VN" sz="2000" b="1" dirty="0">
                <a:latin typeface="Times New Roman"/>
                <a:cs typeface="Times New Roman"/>
              </a:rPr>
              <a:t>Mô tả</a:t>
            </a:r>
            <a:r>
              <a:rPr lang="vi-VN" sz="2000" dirty="0">
                <a:latin typeface="Times New Roman"/>
                <a:cs typeface="Times New Roman"/>
              </a:rPr>
              <a:t>: Kiểm thử toàn bộ hệ thống để đảm bảo các tính năng hoạt động đúng và không có lỗi.</a:t>
            </a:r>
          </a:p>
          <a:p>
            <a:pPr algn="just"/>
            <a:r>
              <a:rPr lang="vi-VN" sz="2000" b="1" dirty="0">
                <a:latin typeface="Times New Roman"/>
                <a:cs typeface="Times New Roman"/>
              </a:rPr>
              <a:t>Hoạt động</a:t>
            </a:r>
            <a:r>
              <a:rPr lang="vi-VN" sz="2000" dirty="0">
                <a:latin typeface="Times New Roman"/>
                <a:cs typeface="Times New Roman"/>
              </a:rPr>
              <a:t>:</a:t>
            </a:r>
          </a:p>
          <a:p>
            <a:pPr algn="just"/>
            <a:r>
              <a:rPr lang="vi-VN" sz="2000" dirty="0">
                <a:latin typeface="Times New Roman"/>
                <a:cs typeface="Times New Roman"/>
              </a:rPr>
              <a:t>Kiểm thử đơn vị: Đảm bảo từng thành phần của </a:t>
            </a:r>
            <a:r>
              <a:rPr lang="vi-VN" sz="2000" dirty="0" err="1">
                <a:latin typeface="Times New Roman"/>
                <a:cs typeface="Times New Roman"/>
              </a:rPr>
              <a:t>backend</a:t>
            </a:r>
            <a:r>
              <a:rPr lang="vi-VN" sz="2000" dirty="0">
                <a:latin typeface="Times New Roman"/>
                <a:cs typeface="Times New Roman"/>
              </a:rPr>
              <a:t> và </a:t>
            </a:r>
            <a:r>
              <a:rPr lang="vi-VN" sz="2000" dirty="0" err="1">
                <a:latin typeface="Times New Roman"/>
                <a:cs typeface="Times New Roman"/>
              </a:rPr>
              <a:t>frontend</a:t>
            </a:r>
            <a:r>
              <a:rPr lang="vi-VN" sz="2000" dirty="0">
                <a:latin typeface="Times New Roman"/>
                <a:cs typeface="Times New Roman"/>
              </a:rPr>
              <a:t> hoạt động đúng.</a:t>
            </a:r>
            <a:endParaRPr lang="vi-VN"/>
          </a:p>
          <a:p>
            <a:pPr algn="just"/>
            <a:r>
              <a:rPr lang="vi-VN" sz="2000" dirty="0">
                <a:latin typeface="Times New Roman"/>
                <a:cs typeface="Times New Roman"/>
              </a:rPr>
              <a:t>Kiểm thử tích hợp: Đảm bảo tích hợp giữa </a:t>
            </a:r>
            <a:r>
              <a:rPr lang="vi-VN" sz="2000" err="1">
                <a:latin typeface="Times New Roman"/>
                <a:cs typeface="Times New Roman"/>
              </a:rPr>
              <a:t>frontend</a:t>
            </a:r>
            <a:r>
              <a:rPr lang="vi-VN" sz="2000" dirty="0">
                <a:latin typeface="Times New Roman"/>
                <a:cs typeface="Times New Roman"/>
              </a:rPr>
              <a:t> và </a:t>
            </a:r>
            <a:r>
              <a:rPr lang="vi-VN" sz="2000" err="1">
                <a:latin typeface="Times New Roman"/>
                <a:cs typeface="Times New Roman"/>
              </a:rPr>
              <a:t>backend</a:t>
            </a:r>
            <a:r>
              <a:rPr lang="vi-VN" sz="2000" dirty="0">
                <a:latin typeface="Times New Roman"/>
                <a:cs typeface="Times New Roman"/>
              </a:rPr>
              <a:t> hoạt động mượt mà.</a:t>
            </a:r>
            <a:endParaRPr lang="vi-VN" sz="2000">
              <a:latin typeface="Times New Roman"/>
              <a:cs typeface="Arial"/>
            </a:endParaRPr>
          </a:p>
          <a:p>
            <a:pPr algn="just"/>
            <a:r>
              <a:rPr lang="vi-VN" sz="2000" dirty="0">
                <a:latin typeface="Times New Roman"/>
                <a:cs typeface="Times New Roman"/>
              </a:rPr>
              <a:t>Kiểm thử chức năng AI: Kiểm thử </a:t>
            </a:r>
            <a:r>
              <a:rPr lang="vi-VN" sz="2000" err="1">
                <a:latin typeface="Times New Roman"/>
                <a:cs typeface="Times New Roman"/>
              </a:rPr>
              <a:t>model</a:t>
            </a:r>
            <a:r>
              <a:rPr lang="vi-VN" sz="2000" dirty="0">
                <a:latin typeface="Times New Roman"/>
                <a:cs typeface="Times New Roman"/>
              </a:rPr>
              <a:t> nhận diện với các ảnh hoa để đảm bảo kết quả chính xác.</a:t>
            </a:r>
            <a:endParaRPr lang="vi-VN" sz="2000">
              <a:latin typeface="Times New Roman"/>
              <a:cs typeface="Arial"/>
            </a:endParaRPr>
          </a:p>
          <a:p>
            <a:pPr algn="just"/>
            <a:r>
              <a:rPr lang="vi-VN" sz="2000" dirty="0">
                <a:latin typeface="Times New Roman"/>
                <a:cs typeface="Times New Roman"/>
              </a:rPr>
              <a:t>Kiểm thử hệ thống và bảo mật: Đảm bảo hệ thống vận hành ổn định và dữ liệu người dùng được bảo mật.</a:t>
            </a:r>
            <a:endParaRPr lang="vi-VN" sz="2000">
              <a:latin typeface="Times New Roman"/>
              <a:cs typeface="Arial"/>
            </a:endParaRPr>
          </a:p>
          <a:p>
            <a:pPr algn="just"/>
            <a:r>
              <a:rPr lang="vi-VN" sz="2000" b="1" dirty="0">
                <a:latin typeface="Times New Roman"/>
                <a:cs typeface="Times New Roman"/>
              </a:rPr>
              <a:t>Kết quả</a:t>
            </a:r>
            <a:r>
              <a:rPr lang="vi-VN" sz="2000" dirty="0">
                <a:latin typeface="Times New Roman"/>
                <a:cs typeface="Times New Roman"/>
              </a:rPr>
              <a:t>: Báo cáo kiểm thử đầy đủ, xác nhận các tính năng đã hoàn thiện và hệ thống hoạt động ổn định.</a:t>
            </a:r>
          </a:p>
        </p:txBody>
      </p:sp>
    </p:spTree>
    <p:extLst>
      <p:ext uri="{BB962C8B-B14F-4D97-AF65-F5344CB8AC3E}">
        <p14:creationId xmlns:p14="http://schemas.microsoft.com/office/powerpoint/2010/main" val="253847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êu đề 1">
            <a:extLst>
              <a:ext uri="{FF2B5EF4-FFF2-40B4-BE49-F238E27FC236}">
                <a16:creationId xmlns:a16="http://schemas.microsoft.com/office/drawing/2014/main" id="{3116AB10-A1CE-7928-451E-A3F82463BC51}"/>
              </a:ext>
            </a:extLst>
          </p:cNvPr>
          <p:cNvSpPr>
            <a:spLocks noGrp="1"/>
          </p:cNvSpPr>
          <p:nvPr>
            <p:ph type="title"/>
          </p:nvPr>
        </p:nvSpPr>
        <p:spPr>
          <a:xfrm>
            <a:off x="841246" y="673770"/>
            <a:ext cx="4012041" cy="2414488"/>
          </a:xfrm>
        </p:spPr>
        <p:txBody>
          <a:bodyPr anchor="t">
            <a:normAutofit/>
          </a:bodyPr>
          <a:lstStyle/>
          <a:p>
            <a:r>
              <a:rPr lang="vi-VN" sz="5000" dirty="0">
                <a:solidFill>
                  <a:srgbClr val="FFFFFF"/>
                </a:solidFill>
                <a:latin typeface="Times New Roman"/>
                <a:cs typeface="Times New Roman"/>
              </a:rPr>
              <a:t>Áp dụng phương pháp </a:t>
            </a:r>
            <a:r>
              <a:rPr lang="vi-VN" sz="5000" dirty="0" err="1">
                <a:solidFill>
                  <a:srgbClr val="FFFFFF"/>
                </a:solidFill>
                <a:latin typeface="Times New Roman"/>
                <a:cs typeface="Times New Roman"/>
              </a:rPr>
              <a:t>Waterfall</a:t>
            </a:r>
          </a:p>
          <a:p>
            <a:endParaRPr lang="vi-VN" sz="5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D0B82DB4-4851-8897-5245-F4AA7A972DC0}"/>
              </a:ext>
            </a:extLst>
          </p:cNvPr>
          <p:cNvSpPr>
            <a:spLocks noGrp="1"/>
          </p:cNvSpPr>
          <p:nvPr>
            <p:ph idx="1"/>
          </p:nvPr>
        </p:nvSpPr>
        <p:spPr>
          <a:xfrm>
            <a:off x="6095999" y="565069"/>
            <a:ext cx="5254754" cy="5760935"/>
          </a:xfrm>
        </p:spPr>
        <p:txBody>
          <a:bodyPr vert="horz" lIns="91440" tIns="45720" rIns="91440" bIns="45720" rtlCol="0" anchor="t">
            <a:noAutofit/>
          </a:bodyPr>
          <a:lstStyle/>
          <a:p>
            <a:pPr marL="0" indent="0">
              <a:buNone/>
            </a:pPr>
            <a:r>
              <a:rPr lang="vi-VN" sz="1800" dirty="0">
                <a:latin typeface="Times New Roman"/>
                <a:cs typeface="Times New Roman"/>
              </a:rPr>
              <a:t>- </a:t>
            </a:r>
            <a:r>
              <a:rPr lang="vi-VN" sz="1800" b="1" dirty="0">
                <a:latin typeface="Times New Roman"/>
                <a:cs typeface="Times New Roman"/>
              </a:rPr>
              <a:t> Giai đoạn Triển khai (</a:t>
            </a:r>
            <a:r>
              <a:rPr lang="vi-VN" sz="1800" b="1" err="1">
                <a:latin typeface="Times New Roman"/>
                <a:cs typeface="Times New Roman"/>
              </a:rPr>
              <a:t>Deployment</a:t>
            </a:r>
            <a:r>
              <a:rPr lang="vi-VN" sz="1800" b="1" dirty="0">
                <a:latin typeface="Times New Roman"/>
                <a:cs typeface="Times New Roman"/>
              </a:rPr>
              <a:t>)</a:t>
            </a:r>
          </a:p>
          <a:p>
            <a:pPr marL="285750" indent="-285750"/>
            <a:r>
              <a:rPr lang="vi-VN" sz="1800" b="1" dirty="0">
                <a:latin typeface="Times New Roman"/>
                <a:cs typeface="Times New Roman"/>
              </a:rPr>
              <a:t>Mô tả</a:t>
            </a:r>
            <a:r>
              <a:rPr lang="vi-VN" sz="1800" dirty="0">
                <a:latin typeface="Times New Roman"/>
                <a:cs typeface="Times New Roman"/>
              </a:rPr>
              <a:t>: Đưa hệ thống hoàn chỉnh lên môi trường thực tế để người dùng có thể truy cập và sử dụng.</a:t>
            </a:r>
          </a:p>
          <a:p>
            <a:pPr algn="just"/>
            <a:r>
              <a:rPr lang="vi-VN" sz="1800" b="1" dirty="0">
                <a:latin typeface="Times New Roman"/>
                <a:cs typeface="Times New Roman"/>
              </a:rPr>
              <a:t>Hoạt động</a:t>
            </a:r>
            <a:r>
              <a:rPr lang="vi-VN" sz="1800" dirty="0">
                <a:latin typeface="Times New Roman"/>
                <a:cs typeface="Times New Roman"/>
              </a:rPr>
              <a:t>:</a:t>
            </a:r>
          </a:p>
          <a:p>
            <a:pPr algn="just"/>
            <a:r>
              <a:rPr lang="vi-VN" sz="1800" dirty="0">
                <a:latin typeface="Times New Roman"/>
                <a:cs typeface="Times New Roman"/>
              </a:rPr>
              <a:t>Cấu hình </a:t>
            </a:r>
            <a:r>
              <a:rPr lang="vi-VN" sz="1800" err="1">
                <a:latin typeface="Times New Roman"/>
                <a:cs typeface="Times New Roman"/>
              </a:rPr>
              <a:t>server</a:t>
            </a:r>
            <a:r>
              <a:rPr lang="vi-VN" sz="1800" dirty="0">
                <a:latin typeface="Times New Roman"/>
                <a:cs typeface="Times New Roman"/>
              </a:rPr>
              <a:t>: Thiết lập và cấu hình môi trường </a:t>
            </a:r>
            <a:r>
              <a:rPr lang="vi-VN" sz="1800" err="1">
                <a:latin typeface="Times New Roman"/>
                <a:cs typeface="Times New Roman"/>
              </a:rPr>
              <a:t>cloud</a:t>
            </a:r>
            <a:r>
              <a:rPr lang="vi-VN" sz="1800" dirty="0">
                <a:latin typeface="Times New Roman"/>
                <a:cs typeface="Times New Roman"/>
              </a:rPr>
              <a:t> hoặc </a:t>
            </a:r>
            <a:r>
              <a:rPr lang="vi-VN" sz="1800" err="1">
                <a:latin typeface="Times New Roman"/>
                <a:cs typeface="Times New Roman"/>
              </a:rPr>
              <a:t>server</a:t>
            </a:r>
            <a:r>
              <a:rPr lang="vi-VN" sz="1800" dirty="0">
                <a:latin typeface="Times New Roman"/>
                <a:cs typeface="Times New Roman"/>
              </a:rPr>
              <a:t> phù hợp để đảm bảo hệ thống có thể xử lý lưu lượng truy cập.</a:t>
            </a:r>
          </a:p>
          <a:p>
            <a:pPr algn="just"/>
            <a:r>
              <a:rPr lang="vi-VN" sz="1800" dirty="0">
                <a:latin typeface="Times New Roman"/>
                <a:cs typeface="Times New Roman"/>
              </a:rPr>
              <a:t>Triển khai </a:t>
            </a:r>
            <a:r>
              <a:rPr lang="vi-VN" sz="1800" err="1">
                <a:latin typeface="Times New Roman"/>
                <a:cs typeface="Times New Roman"/>
              </a:rPr>
              <a:t>website</a:t>
            </a:r>
            <a:r>
              <a:rPr lang="vi-VN" sz="1800" dirty="0">
                <a:latin typeface="Times New Roman"/>
                <a:cs typeface="Times New Roman"/>
              </a:rPr>
              <a:t>: Đưa </a:t>
            </a:r>
            <a:r>
              <a:rPr lang="vi-VN" sz="1800" err="1">
                <a:latin typeface="Times New Roman"/>
                <a:cs typeface="Times New Roman"/>
              </a:rPr>
              <a:t>code</a:t>
            </a:r>
            <a:r>
              <a:rPr lang="vi-VN" sz="1800" dirty="0">
                <a:latin typeface="Times New Roman"/>
                <a:cs typeface="Times New Roman"/>
              </a:rPr>
              <a:t> của </a:t>
            </a:r>
            <a:r>
              <a:rPr lang="vi-VN" sz="1800" err="1">
                <a:latin typeface="Times New Roman"/>
                <a:cs typeface="Times New Roman"/>
              </a:rPr>
              <a:t>frontend</a:t>
            </a:r>
            <a:r>
              <a:rPr lang="vi-VN" sz="1800" dirty="0">
                <a:latin typeface="Times New Roman"/>
                <a:cs typeface="Times New Roman"/>
              </a:rPr>
              <a:t> (</a:t>
            </a:r>
            <a:r>
              <a:rPr lang="vi-VN" sz="1800" err="1">
                <a:latin typeface="Times New Roman"/>
                <a:cs typeface="Times New Roman"/>
              </a:rPr>
              <a:t>Anvil</a:t>
            </a:r>
            <a:r>
              <a:rPr lang="vi-VN" sz="1800" dirty="0">
                <a:latin typeface="Times New Roman"/>
                <a:cs typeface="Times New Roman"/>
              </a:rPr>
              <a:t>) và </a:t>
            </a:r>
            <a:r>
              <a:rPr lang="vi-VN" sz="1800" err="1">
                <a:latin typeface="Times New Roman"/>
                <a:cs typeface="Times New Roman"/>
              </a:rPr>
              <a:t>backend</a:t>
            </a:r>
            <a:r>
              <a:rPr lang="vi-VN" sz="1800" dirty="0">
                <a:latin typeface="Times New Roman"/>
                <a:cs typeface="Times New Roman"/>
              </a:rPr>
              <a:t> lên </a:t>
            </a:r>
            <a:r>
              <a:rPr lang="vi-VN" sz="1800" err="1">
                <a:latin typeface="Times New Roman"/>
                <a:cs typeface="Times New Roman"/>
              </a:rPr>
              <a:t>server</a:t>
            </a:r>
            <a:r>
              <a:rPr lang="vi-VN" sz="1800" dirty="0">
                <a:latin typeface="Times New Roman"/>
                <a:cs typeface="Times New Roman"/>
              </a:rPr>
              <a:t>, đảm bảo </a:t>
            </a:r>
            <a:r>
              <a:rPr lang="vi-VN" sz="1800" err="1">
                <a:latin typeface="Times New Roman"/>
                <a:cs typeface="Times New Roman"/>
              </a:rPr>
              <a:t>website</a:t>
            </a:r>
            <a:r>
              <a:rPr lang="vi-VN" sz="1800" dirty="0">
                <a:latin typeface="Times New Roman"/>
                <a:cs typeface="Times New Roman"/>
              </a:rPr>
              <a:t> có thể hoạt động ổn định.</a:t>
            </a:r>
            <a:endParaRPr lang="vi-VN" sz="1800">
              <a:latin typeface="Arial"/>
              <a:cs typeface="Arial"/>
            </a:endParaRPr>
          </a:p>
          <a:p>
            <a:pPr algn="just"/>
            <a:r>
              <a:rPr lang="vi-VN" sz="1800" dirty="0">
                <a:latin typeface="Times New Roman"/>
                <a:cs typeface="Times New Roman"/>
              </a:rPr>
              <a:t>Kiểm tra sau triển khai: Chạy thử toàn bộ hệ thống trên môi trường thực tế để đảm bảo các tính năng đều hoạt động đúng.</a:t>
            </a:r>
            <a:endParaRPr lang="vi-VN" sz="1800">
              <a:latin typeface="Arial"/>
              <a:cs typeface="Arial"/>
            </a:endParaRPr>
          </a:p>
          <a:p>
            <a:pPr algn="just"/>
            <a:r>
              <a:rPr lang="vi-VN" sz="1800" dirty="0">
                <a:latin typeface="Times New Roman"/>
                <a:cs typeface="Times New Roman"/>
              </a:rPr>
              <a:t>Thiết lập bảo mật: Áp dụng các biện pháp bảo mật như SSL, </a:t>
            </a:r>
            <a:r>
              <a:rPr lang="vi-VN" sz="1800" err="1">
                <a:latin typeface="Times New Roman"/>
                <a:cs typeface="Times New Roman"/>
              </a:rPr>
              <a:t>firewall</a:t>
            </a:r>
            <a:r>
              <a:rPr lang="vi-VN" sz="1800" dirty="0">
                <a:latin typeface="Times New Roman"/>
                <a:cs typeface="Times New Roman"/>
              </a:rPr>
              <a:t>, và quyền truy cập để bảo vệ dữ liệu và người dùng.</a:t>
            </a:r>
            <a:endParaRPr lang="vi-VN" sz="1800">
              <a:latin typeface="Arial"/>
              <a:cs typeface="Arial"/>
            </a:endParaRPr>
          </a:p>
          <a:p>
            <a:pPr algn="just"/>
            <a:r>
              <a:rPr lang="vi-VN" sz="1800" b="1" dirty="0">
                <a:latin typeface="Times New Roman"/>
                <a:cs typeface="Times New Roman"/>
              </a:rPr>
              <a:t>Kết quả</a:t>
            </a:r>
            <a:r>
              <a:rPr lang="vi-VN" sz="1800" dirty="0">
                <a:latin typeface="Times New Roman"/>
                <a:cs typeface="Times New Roman"/>
              </a:rPr>
              <a:t>: Hệ thống được triển khai lên môi trường trực tuyến và người dùng có thể truy cập, sử dụng các tính năng nhận diện hoa </a:t>
            </a:r>
            <a:r>
              <a:rPr lang="vi-VN" sz="1800" dirty="0" err="1">
                <a:latin typeface="Times New Roman"/>
                <a:cs typeface="Times New Roman"/>
              </a:rPr>
              <a:t>Iris</a:t>
            </a:r>
            <a:r>
              <a:rPr lang="vi-VN" sz="1800" dirty="0">
                <a:latin typeface="Times New Roman"/>
                <a:cs typeface="Times New Roman"/>
              </a:rPr>
              <a:t>.</a:t>
            </a:r>
          </a:p>
        </p:txBody>
      </p:sp>
    </p:spTree>
    <p:extLst>
      <p:ext uri="{BB962C8B-B14F-4D97-AF65-F5344CB8AC3E}">
        <p14:creationId xmlns:p14="http://schemas.microsoft.com/office/powerpoint/2010/main" val="245668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êu đề 1">
            <a:extLst>
              <a:ext uri="{FF2B5EF4-FFF2-40B4-BE49-F238E27FC236}">
                <a16:creationId xmlns:a16="http://schemas.microsoft.com/office/drawing/2014/main" id="{3116AB10-A1CE-7928-451E-A3F82463BC51}"/>
              </a:ext>
            </a:extLst>
          </p:cNvPr>
          <p:cNvSpPr>
            <a:spLocks noGrp="1"/>
          </p:cNvSpPr>
          <p:nvPr>
            <p:ph type="title"/>
          </p:nvPr>
        </p:nvSpPr>
        <p:spPr>
          <a:xfrm>
            <a:off x="841246" y="673770"/>
            <a:ext cx="4012041" cy="2414488"/>
          </a:xfrm>
        </p:spPr>
        <p:txBody>
          <a:bodyPr anchor="t">
            <a:normAutofit/>
          </a:bodyPr>
          <a:lstStyle/>
          <a:p>
            <a:r>
              <a:rPr lang="vi-VN" sz="5000" dirty="0">
                <a:solidFill>
                  <a:srgbClr val="FFFFFF"/>
                </a:solidFill>
                <a:latin typeface="Times New Roman"/>
                <a:cs typeface="Times New Roman"/>
              </a:rPr>
              <a:t>Áp dụng phương pháp </a:t>
            </a:r>
            <a:r>
              <a:rPr lang="vi-VN" sz="5000" dirty="0" err="1">
                <a:solidFill>
                  <a:srgbClr val="FFFFFF"/>
                </a:solidFill>
                <a:latin typeface="Times New Roman"/>
                <a:cs typeface="Times New Roman"/>
              </a:rPr>
              <a:t>Waterfall</a:t>
            </a:r>
          </a:p>
          <a:p>
            <a:endParaRPr lang="vi-VN" sz="5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D0B82DB4-4851-8897-5245-F4AA7A972DC0}"/>
              </a:ext>
            </a:extLst>
          </p:cNvPr>
          <p:cNvSpPr>
            <a:spLocks noGrp="1"/>
          </p:cNvSpPr>
          <p:nvPr>
            <p:ph idx="1"/>
          </p:nvPr>
        </p:nvSpPr>
        <p:spPr>
          <a:xfrm>
            <a:off x="6095999" y="669452"/>
            <a:ext cx="5254754" cy="5656552"/>
          </a:xfrm>
        </p:spPr>
        <p:txBody>
          <a:bodyPr vert="horz" lIns="91440" tIns="45720" rIns="91440" bIns="45720" rtlCol="0" anchor="t">
            <a:noAutofit/>
          </a:bodyPr>
          <a:lstStyle/>
          <a:p>
            <a:pPr marL="0" indent="0">
              <a:buNone/>
            </a:pPr>
            <a:r>
              <a:rPr lang="vi-VN" sz="1800" dirty="0">
                <a:latin typeface="Times New Roman"/>
                <a:cs typeface="Times New Roman"/>
              </a:rPr>
              <a:t>- </a:t>
            </a:r>
            <a:r>
              <a:rPr lang="vi-VN" sz="1800" b="1" dirty="0">
                <a:latin typeface="Times New Roman"/>
                <a:cs typeface="Times New Roman"/>
              </a:rPr>
              <a:t> Giai đoạn Bảo trì (</a:t>
            </a:r>
            <a:r>
              <a:rPr lang="vi-VN" sz="1800" b="1" err="1">
                <a:latin typeface="Times New Roman"/>
                <a:cs typeface="Times New Roman"/>
              </a:rPr>
              <a:t>Maintenance</a:t>
            </a:r>
            <a:r>
              <a:rPr lang="vi-VN" sz="1800" b="1" dirty="0">
                <a:latin typeface="Times New Roman"/>
                <a:cs typeface="Times New Roman"/>
              </a:rPr>
              <a:t>)</a:t>
            </a:r>
          </a:p>
          <a:p>
            <a:pPr marL="285750" indent="-285750"/>
            <a:r>
              <a:rPr lang="vi-VN" sz="1800" b="1" dirty="0">
                <a:latin typeface="Times New Roman"/>
                <a:cs typeface="Times New Roman"/>
              </a:rPr>
              <a:t>Mô tả</a:t>
            </a:r>
            <a:r>
              <a:rPr lang="vi-VN" sz="1800" dirty="0">
                <a:latin typeface="Times New Roman"/>
                <a:cs typeface="Times New Roman"/>
              </a:rPr>
              <a:t>: Theo dõi, hỗ trợ và nâng cấp hệ thống</a:t>
            </a:r>
          </a:p>
          <a:p>
            <a:pPr algn="just"/>
            <a:r>
              <a:rPr lang="vi-VN" sz="1800" b="1" dirty="0">
                <a:latin typeface="Times New Roman"/>
                <a:cs typeface="Times New Roman"/>
              </a:rPr>
              <a:t>Hoạt động</a:t>
            </a:r>
            <a:r>
              <a:rPr lang="vi-VN" sz="1800" dirty="0">
                <a:latin typeface="Times New Roman"/>
                <a:cs typeface="Times New Roman"/>
              </a:rPr>
              <a:t>:</a:t>
            </a:r>
          </a:p>
          <a:p>
            <a:pPr algn="just"/>
            <a:r>
              <a:rPr lang="vi-VN" sz="1800" dirty="0">
                <a:latin typeface="Times New Roman"/>
                <a:cs typeface="Times New Roman"/>
              </a:rPr>
              <a:t>Giám sát hiệu suất: Theo dõi hoạt động của hệ thống để phát hiện sớm các vấn đề về hiệu suất và tải xử lý.</a:t>
            </a:r>
            <a:endParaRPr lang="vi-VN" sz="1800">
              <a:latin typeface="Arial"/>
              <a:cs typeface="Arial"/>
            </a:endParaRPr>
          </a:p>
          <a:p>
            <a:pPr algn="just"/>
            <a:r>
              <a:rPr lang="vi-VN" sz="1800" dirty="0">
                <a:latin typeface="Times New Roman"/>
                <a:cs typeface="Times New Roman"/>
              </a:rPr>
              <a:t>Khắc phục lỗi: Xử lý các lỗi phát sinh hoặc các vấn đề do phản hồi của người dùng.</a:t>
            </a:r>
            <a:endParaRPr lang="vi-VN" sz="1800">
              <a:latin typeface="Arial"/>
              <a:cs typeface="Arial"/>
            </a:endParaRPr>
          </a:p>
          <a:p>
            <a:pPr algn="just"/>
            <a:r>
              <a:rPr lang="vi-VN" sz="1800" dirty="0">
                <a:latin typeface="Times New Roman"/>
                <a:cs typeface="Times New Roman"/>
              </a:rPr>
              <a:t>Nâng cấp hệ thống: Bổ sung tính năng mới hoặc cải tiến </a:t>
            </a:r>
            <a:r>
              <a:rPr lang="vi-VN" sz="1800" err="1">
                <a:latin typeface="Times New Roman"/>
                <a:cs typeface="Times New Roman"/>
              </a:rPr>
              <a:t>model</a:t>
            </a:r>
            <a:r>
              <a:rPr lang="vi-VN" sz="1800" dirty="0">
                <a:latin typeface="Times New Roman"/>
                <a:cs typeface="Times New Roman"/>
              </a:rPr>
              <a:t> nâng cao độ chính xác và hiệu quả.</a:t>
            </a:r>
            <a:endParaRPr lang="vi-VN" sz="1800">
              <a:latin typeface="Arial"/>
              <a:cs typeface="Arial"/>
            </a:endParaRPr>
          </a:p>
          <a:p>
            <a:pPr algn="just"/>
            <a:r>
              <a:rPr lang="vi-VN" sz="1800" dirty="0">
                <a:latin typeface="Times New Roman"/>
                <a:cs typeface="Times New Roman"/>
              </a:rPr>
              <a:t>Sao lưu định kỳ: Thực hiện sao lưu dữ liệu và hệ thống để bảo đảm có thể khôi phục khi gặp sự cố.</a:t>
            </a:r>
            <a:endParaRPr lang="vi-VN" sz="1800">
              <a:latin typeface="Arial"/>
              <a:cs typeface="Arial"/>
            </a:endParaRPr>
          </a:p>
          <a:p>
            <a:pPr algn="just"/>
            <a:r>
              <a:rPr lang="vi-VN" sz="1800" b="1" dirty="0">
                <a:latin typeface="Times New Roman"/>
                <a:cs typeface="Times New Roman"/>
              </a:rPr>
              <a:t>Kết quả</a:t>
            </a:r>
            <a:r>
              <a:rPr lang="vi-VN" sz="1800" dirty="0">
                <a:latin typeface="Times New Roman"/>
                <a:cs typeface="Times New Roman"/>
              </a:rPr>
              <a:t>: Hệ thống được duy trì hoạt động ổn định, đáp ứng tốt yêu cầu và được cải tiến liên tục dựa trên phản hồi từ người dùng.</a:t>
            </a:r>
          </a:p>
        </p:txBody>
      </p:sp>
    </p:spTree>
    <p:extLst>
      <p:ext uri="{BB962C8B-B14F-4D97-AF65-F5344CB8AC3E}">
        <p14:creationId xmlns:p14="http://schemas.microsoft.com/office/powerpoint/2010/main" val="188992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9F2163D-866B-CB31-FBFD-FAC86B49B267}"/>
              </a:ext>
            </a:extLst>
          </p:cNvPr>
          <p:cNvSpPr>
            <a:spLocks noGrp="1"/>
          </p:cNvSpPr>
          <p:nvPr>
            <p:ph type="title"/>
          </p:nvPr>
        </p:nvSpPr>
        <p:spPr>
          <a:xfrm>
            <a:off x="1180038" y="1396686"/>
            <a:ext cx="2639872" cy="4064628"/>
          </a:xfrm>
        </p:spPr>
        <p:txBody>
          <a:bodyPr>
            <a:normAutofit/>
          </a:bodyPr>
          <a:lstStyle/>
          <a:p>
            <a:r>
              <a:rPr lang="vi-VN" sz="5400" dirty="0">
                <a:solidFill>
                  <a:srgbClr val="FFFFFF"/>
                </a:solidFill>
                <a:latin typeface="Times New Roman"/>
                <a:cs typeface="Times New Roman"/>
              </a:rPr>
              <a:t>Mục tiêu dự án </a:t>
            </a: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hỗ dành sẵn cho Nội dung 2">
            <a:extLst>
              <a:ext uri="{FF2B5EF4-FFF2-40B4-BE49-F238E27FC236}">
                <a16:creationId xmlns:a16="http://schemas.microsoft.com/office/drawing/2014/main" id="{9E30C5E7-5D87-1D1D-14EB-B1BADB9BE093}"/>
              </a:ext>
            </a:extLst>
          </p:cNvPr>
          <p:cNvSpPr>
            <a:spLocks noGrp="1"/>
          </p:cNvSpPr>
          <p:nvPr>
            <p:ph idx="1"/>
          </p:nvPr>
        </p:nvSpPr>
        <p:spPr>
          <a:xfrm>
            <a:off x="5370153" y="1526033"/>
            <a:ext cx="5536397" cy="3935281"/>
          </a:xfrm>
        </p:spPr>
        <p:txBody>
          <a:bodyPr vert="horz" lIns="91440" tIns="45720" rIns="91440" bIns="45720" rtlCol="0">
            <a:normAutofit/>
          </a:bodyPr>
          <a:lstStyle/>
          <a:p>
            <a:r>
              <a:rPr lang="vi-VN" sz="2600">
                <a:latin typeface="Times New Roman"/>
                <a:cs typeface="Times New Roman"/>
              </a:rPr>
              <a:t>Quản lý dự án “Nghiên cứu và xây dựng </a:t>
            </a:r>
            <a:r>
              <a:rPr lang="vi-VN" sz="2600" err="1">
                <a:latin typeface="Times New Roman"/>
                <a:cs typeface="Times New Roman"/>
              </a:rPr>
              <a:t>model</a:t>
            </a:r>
            <a:r>
              <a:rPr lang="vi-VN" sz="2600">
                <a:latin typeface="Times New Roman"/>
                <a:cs typeface="Times New Roman"/>
              </a:rPr>
              <a:t> nhận diện loại hoa </a:t>
            </a:r>
            <a:r>
              <a:rPr lang="vi-VN" sz="2600" err="1">
                <a:latin typeface="Times New Roman"/>
                <a:cs typeface="Times New Roman"/>
              </a:rPr>
              <a:t>Iris</a:t>
            </a:r>
            <a:r>
              <a:rPr lang="vi-VN" sz="2600">
                <a:latin typeface="Times New Roman"/>
                <a:cs typeface="Times New Roman"/>
              </a:rPr>
              <a:t> tích hợp vào hệ thống </a:t>
            </a:r>
            <a:r>
              <a:rPr lang="vi-VN" sz="2600" err="1">
                <a:latin typeface="Times New Roman"/>
                <a:cs typeface="Times New Roman"/>
              </a:rPr>
              <a:t>Website</a:t>
            </a:r>
            <a:r>
              <a:rPr lang="vi-VN" sz="2600">
                <a:latin typeface="Times New Roman"/>
                <a:cs typeface="Times New Roman"/>
              </a:rPr>
              <a:t>”. Tập trung vào vấn đề nhận diện loại hoa thông qua các đặc điểm chiều dài đài hoa, chiều rộng đài hoa, chiều dài cánh hoa, chiều rộng cánh hoa và tích hợp lên </a:t>
            </a:r>
            <a:r>
              <a:rPr lang="vi-VN" sz="2600" err="1">
                <a:latin typeface="Times New Roman"/>
                <a:cs typeface="Times New Roman"/>
              </a:rPr>
              <a:t>website</a:t>
            </a:r>
            <a:r>
              <a:rPr lang="vi-VN" sz="2600">
                <a:latin typeface="Times New Roman"/>
                <a:cs typeface="Times New Roman"/>
              </a:rPr>
              <a:t>.</a:t>
            </a:r>
            <a:endParaRPr lang="vi-VN" sz="2600">
              <a:cs typeface="Arial" panose="020B0604020202020204" pitchFamily="34" charset="0"/>
            </a:endParaRPr>
          </a:p>
          <a:p>
            <a:pPr marL="0" indent="0">
              <a:buNone/>
            </a:pPr>
            <a:br>
              <a:rPr lang="en-US" sz="2600"/>
            </a:br>
            <a:endParaRPr lang="en-US" sz="2600"/>
          </a:p>
        </p:txBody>
      </p:sp>
    </p:spTree>
    <p:extLst>
      <p:ext uri="{BB962C8B-B14F-4D97-AF65-F5344CB8AC3E}">
        <p14:creationId xmlns:p14="http://schemas.microsoft.com/office/powerpoint/2010/main" val="2648053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DC3AC71-BFC3-BFC3-A206-7C67E2DBFCA2}"/>
              </a:ext>
            </a:extLst>
          </p:cNvPr>
          <p:cNvSpPr>
            <a:spLocks noGrp="1"/>
          </p:cNvSpPr>
          <p:nvPr>
            <p:ph type="title"/>
          </p:nvPr>
        </p:nvSpPr>
        <p:spPr>
          <a:xfrm>
            <a:off x="838200" y="643467"/>
            <a:ext cx="2951205" cy="5571066"/>
          </a:xfrm>
        </p:spPr>
        <p:txBody>
          <a:bodyPr>
            <a:normAutofit/>
          </a:bodyPr>
          <a:lstStyle/>
          <a:p>
            <a:r>
              <a:rPr lang="vi-VN" dirty="0">
                <a:solidFill>
                  <a:srgbClr val="FFFFFF"/>
                </a:solidFill>
                <a:latin typeface="Times New Roman"/>
                <a:cs typeface="Times New Roman"/>
              </a:rPr>
              <a:t>Dự kiến phụ trách dự án giai đoạn hai </a:t>
            </a:r>
            <a:endParaRPr lang="vi-VN" dirty="0">
              <a:solidFill>
                <a:srgbClr val="FFFFFF"/>
              </a:solidFill>
            </a:endParaRPr>
          </a:p>
        </p:txBody>
      </p:sp>
      <p:graphicFrame>
        <p:nvGraphicFramePr>
          <p:cNvPr id="5" name="Chỗ dành sẵn cho Nội dung 4">
            <a:extLst>
              <a:ext uri="{FF2B5EF4-FFF2-40B4-BE49-F238E27FC236}">
                <a16:creationId xmlns:a16="http://schemas.microsoft.com/office/drawing/2014/main" id="{433FAB34-15C2-44F6-EB85-7AC9B54151CE}"/>
              </a:ext>
            </a:extLst>
          </p:cNvPr>
          <p:cNvGraphicFramePr>
            <a:graphicFrameLocks noGrp="1"/>
          </p:cNvGraphicFramePr>
          <p:nvPr>
            <p:ph idx="1"/>
            <p:extLst>
              <p:ext uri="{D42A27DB-BD31-4B8C-83A1-F6EECF244321}">
                <p14:modId xmlns:p14="http://schemas.microsoft.com/office/powerpoint/2010/main" val="1564391117"/>
              </p:ext>
            </p:extLst>
          </p:nvPr>
        </p:nvGraphicFramePr>
        <p:xfrm>
          <a:off x="5248682" y="653693"/>
          <a:ext cx="6493767" cy="5898789"/>
        </p:xfrm>
        <a:graphic>
          <a:graphicData uri="http://schemas.openxmlformats.org/drawingml/2006/table">
            <a:tbl>
              <a:tblPr firstRow="1" bandRow="1">
                <a:tableStyleId>{5C22544A-7EE6-4342-B048-85BDC9FD1C3A}</a:tableStyleId>
              </a:tblPr>
              <a:tblGrid>
                <a:gridCol w="2692399">
                  <a:extLst>
                    <a:ext uri="{9D8B030D-6E8A-4147-A177-3AD203B41FA5}">
                      <a16:colId xmlns:a16="http://schemas.microsoft.com/office/drawing/2014/main" val="2376057955"/>
                    </a:ext>
                  </a:extLst>
                </a:gridCol>
                <a:gridCol w="3801368">
                  <a:extLst>
                    <a:ext uri="{9D8B030D-6E8A-4147-A177-3AD203B41FA5}">
                      <a16:colId xmlns:a16="http://schemas.microsoft.com/office/drawing/2014/main" val="462121907"/>
                    </a:ext>
                  </a:extLst>
                </a:gridCol>
              </a:tblGrid>
              <a:tr h="859873">
                <a:tc>
                  <a:txBody>
                    <a:bodyPr/>
                    <a:lstStyle/>
                    <a:p>
                      <a:r>
                        <a:rPr lang="vi-VN" sz="3400" dirty="0"/>
                        <a:t>Thành viên</a:t>
                      </a:r>
                    </a:p>
                  </a:txBody>
                  <a:tcPr marL="173864" marR="173864" marT="86933" marB="86933"/>
                </a:tc>
                <a:tc>
                  <a:txBody>
                    <a:bodyPr/>
                    <a:lstStyle/>
                    <a:p>
                      <a:r>
                        <a:rPr lang="vi-VN" sz="3400" dirty="0"/>
                        <a:t>Công việc</a:t>
                      </a:r>
                    </a:p>
                  </a:txBody>
                  <a:tcPr marL="173864" marR="173864" marT="86933" marB="86933"/>
                </a:tc>
                <a:extLst>
                  <a:ext uri="{0D108BD9-81ED-4DB2-BD59-A6C34878D82A}">
                    <a16:rowId xmlns:a16="http://schemas.microsoft.com/office/drawing/2014/main" val="1693300225"/>
                  </a:ext>
                </a:extLst>
              </a:tr>
              <a:tr h="2239804">
                <a:tc>
                  <a:txBody>
                    <a:bodyPr/>
                    <a:lstStyle/>
                    <a:p>
                      <a:pPr lvl="0">
                        <a:buNone/>
                      </a:pPr>
                      <a:r>
                        <a:rPr lang="vi-VN" sz="2500" b="0" i="0" u="none" strike="noStrike" noProof="0" dirty="0">
                          <a:solidFill>
                            <a:srgbClr val="000000"/>
                          </a:solidFill>
                          <a:latin typeface="Times New Roman"/>
                        </a:rPr>
                        <a:t>Phạm Tuấn Vũ</a:t>
                      </a:r>
                      <a:endParaRPr lang="vi-VN" sz="3400" dirty="0"/>
                    </a:p>
                  </a:txBody>
                  <a:tcPr marL="173864" marR="173864" marT="86933" marB="86933"/>
                </a:tc>
                <a:tc>
                  <a:txBody>
                    <a:bodyPr/>
                    <a:lstStyle/>
                    <a:p>
                      <a:pPr marL="285750" lvl="0" indent="-285750" algn="l">
                        <a:lnSpc>
                          <a:spcPct val="100000"/>
                        </a:lnSpc>
                        <a:spcBef>
                          <a:spcPts val="0"/>
                        </a:spcBef>
                        <a:spcAft>
                          <a:spcPts val="0"/>
                        </a:spcAft>
                        <a:buFont typeface="Arial"/>
                        <a:buChar char="•"/>
                      </a:pPr>
                      <a:r>
                        <a:rPr lang="vi-VN" sz="2500" b="0" i="0" u="none" strike="noStrike" noProof="0" dirty="0">
                          <a:solidFill>
                            <a:srgbClr val="000000"/>
                          </a:solidFill>
                          <a:latin typeface="Times New Roman"/>
                        </a:rPr>
                        <a:t>Mục tiêu dự đoán</a:t>
                      </a:r>
                    </a:p>
                    <a:p>
                      <a:pPr marL="285750" lvl="0" indent="-285750">
                        <a:buFont typeface="Arial"/>
                        <a:buChar char="•"/>
                      </a:pPr>
                      <a:r>
                        <a:rPr lang="en-US" sz="2500" b="0" i="0" u="none" strike="noStrike" noProof="0" dirty="0" err="1">
                          <a:solidFill>
                            <a:srgbClr val="000000"/>
                          </a:solidFill>
                          <a:latin typeface="Times New Roman"/>
                        </a:rPr>
                        <a:t>Nguồn</a:t>
                      </a:r>
                      <a:r>
                        <a:rPr lang="en-US" sz="2500" b="0" i="0" u="none" strike="noStrike" noProof="0" dirty="0">
                          <a:solidFill>
                            <a:srgbClr val="000000"/>
                          </a:solidFill>
                          <a:latin typeface="Times New Roman"/>
                        </a:rPr>
                        <a:t> </a:t>
                      </a:r>
                      <a:r>
                        <a:rPr lang="en-US" sz="2500" b="0" i="0" u="none" strike="noStrike" noProof="0" dirty="0" err="1">
                          <a:solidFill>
                            <a:srgbClr val="000000"/>
                          </a:solidFill>
                          <a:latin typeface="Times New Roman"/>
                        </a:rPr>
                        <a:t>lực</a:t>
                      </a:r>
                      <a:r>
                        <a:rPr lang="en-US" sz="2500" b="0" i="0" u="none" strike="noStrike" noProof="0" dirty="0">
                          <a:solidFill>
                            <a:srgbClr val="000000"/>
                          </a:solidFill>
                          <a:latin typeface="Times New Roman"/>
                        </a:rPr>
                        <a:t> </a:t>
                      </a:r>
                      <a:r>
                        <a:rPr lang="en-US" sz="2500" b="0" i="0" u="none" strike="noStrike" noProof="0" dirty="0" err="1">
                          <a:solidFill>
                            <a:srgbClr val="000000"/>
                          </a:solidFill>
                          <a:latin typeface="Times New Roman"/>
                        </a:rPr>
                        <a:t>và</a:t>
                      </a:r>
                      <a:r>
                        <a:rPr lang="en-US" sz="2500" b="0" i="0" u="none" strike="noStrike" noProof="0" dirty="0">
                          <a:solidFill>
                            <a:srgbClr val="000000"/>
                          </a:solidFill>
                          <a:latin typeface="Times New Roman"/>
                        </a:rPr>
                        <a:t> chi </a:t>
                      </a:r>
                      <a:r>
                        <a:rPr lang="en-US" sz="2500" b="0" i="0" u="none" strike="noStrike" noProof="0" dirty="0" err="1">
                          <a:solidFill>
                            <a:srgbClr val="000000"/>
                          </a:solidFill>
                          <a:latin typeface="Times New Roman"/>
                        </a:rPr>
                        <a:t>phí</a:t>
                      </a:r>
                      <a:r>
                        <a:rPr lang="en-US" sz="2500" b="0" i="0" u="none" strike="noStrike" noProof="0" dirty="0">
                          <a:solidFill>
                            <a:srgbClr val="000000"/>
                          </a:solidFill>
                          <a:latin typeface="Times New Roman"/>
                        </a:rPr>
                        <a:t> </a:t>
                      </a:r>
                    </a:p>
                    <a:p>
                      <a:pPr marL="285750" lvl="0" indent="-285750" algn="l">
                        <a:lnSpc>
                          <a:spcPct val="100000"/>
                        </a:lnSpc>
                        <a:spcBef>
                          <a:spcPts val="0"/>
                        </a:spcBef>
                        <a:spcAft>
                          <a:spcPts val="0"/>
                        </a:spcAft>
                        <a:buFont typeface="Arial"/>
                        <a:buChar char="•"/>
                      </a:pPr>
                      <a:r>
                        <a:rPr lang="en-US" sz="2500" b="0" i="0" u="none" strike="noStrike" noProof="0" dirty="0">
                          <a:solidFill>
                            <a:srgbClr val="000000"/>
                          </a:solidFill>
                          <a:latin typeface="Times New Roman"/>
                        </a:rPr>
                        <a:t>Waterfall</a:t>
                      </a:r>
                      <a:endParaRPr lang="en-US" sz="3400" dirty="0"/>
                    </a:p>
                  </a:txBody>
                  <a:tcPr marL="173864" marR="173864" marT="86933" marB="86933"/>
                </a:tc>
                <a:extLst>
                  <a:ext uri="{0D108BD9-81ED-4DB2-BD59-A6C34878D82A}">
                    <a16:rowId xmlns:a16="http://schemas.microsoft.com/office/drawing/2014/main" val="2700926869"/>
                  </a:ext>
                </a:extLst>
              </a:tr>
              <a:tr h="1482246">
                <a:tc>
                  <a:txBody>
                    <a:bodyPr/>
                    <a:lstStyle/>
                    <a:p>
                      <a:pPr lvl="0">
                        <a:buNone/>
                      </a:pPr>
                      <a:r>
                        <a:rPr lang="vi-VN" sz="2500" b="0" i="0" u="none" strike="noStrike" noProof="0" dirty="0">
                          <a:solidFill>
                            <a:srgbClr val="000000"/>
                          </a:solidFill>
                          <a:latin typeface="Times New Roman"/>
                        </a:rPr>
                        <a:t>Nguyễn Hữu Nghĩa</a:t>
                      </a:r>
                      <a:endParaRPr lang="vi-VN" sz="3400" dirty="0"/>
                    </a:p>
                  </a:txBody>
                  <a:tcPr marL="173864" marR="173864" marT="86933" marB="86933"/>
                </a:tc>
                <a:tc>
                  <a:txBody>
                    <a:bodyPr/>
                    <a:lstStyle/>
                    <a:p>
                      <a:pPr marL="285750" lvl="0" indent="-285750" algn="l">
                        <a:lnSpc>
                          <a:spcPct val="100000"/>
                        </a:lnSpc>
                        <a:spcBef>
                          <a:spcPts val="0"/>
                        </a:spcBef>
                        <a:spcAft>
                          <a:spcPts val="0"/>
                        </a:spcAft>
                        <a:buFont typeface="Arial"/>
                        <a:buChar char="•"/>
                      </a:pPr>
                      <a:r>
                        <a:rPr lang="vi-VN" sz="2500" b="0" i="0" u="none" strike="noStrike" noProof="0" dirty="0">
                          <a:solidFill>
                            <a:srgbClr val="000000"/>
                          </a:solidFill>
                          <a:latin typeface="Times New Roman"/>
                        </a:rPr>
                        <a:t>Phạm vi dự án</a:t>
                      </a:r>
                      <a:endParaRPr lang="vi-VN" sz="3400" dirty="0"/>
                    </a:p>
                    <a:p>
                      <a:pPr marL="285750" lvl="0" indent="-285750">
                        <a:buFont typeface="Arial"/>
                        <a:buChar char="•"/>
                      </a:pPr>
                      <a:r>
                        <a:rPr lang="en-US" sz="2500" b="0" i="0" u="none" strike="noStrike" noProof="0" dirty="0">
                          <a:solidFill>
                            <a:srgbClr val="000000"/>
                          </a:solidFill>
                          <a:latin typeface="Times New Roman"/>
                        </a:rPr>
                        <a:t>Waterfall</a:t>
                      </a:r>
                      <a:br>
                        <a:rPr lang="en-US" sz="3400" dirty="0"/>
                      </a:br>
                      <a:endParaRPr lang="en-US" sz="3400" dirty="0"/>
                    </a:p>
                  </a:txBody>
                  <a:tcPr marL="173864" marR="173864" marT="86933" marB="86933"/>
                </a:tc>
                <a:extLst>
                  <a:ext uri="{0D108BD9-81ED-4DB2-BD59-A6C34878D82A}">
                    <a16:rowId xmlns:a16="http://schemas.microsoft.com/office/drawing/2014/main" val="3550006874"/>
                  </a:ext>
                </a:extLst>
              </a:tr>
              <a:tr h="973329">
                <a:tc>
                  <a:txBody>
                    <a:bodyPr/>
                    <a:lstStyle/>
                    <a:p>
                      <a:pPr lvl="0">
                        <a:buNone/>
                      </a:pPr>
                      <a:r>
                        <a:rPr lang="vi-VN" sz="2500" b="0" i="0" u="none" strike="noStrike" noProof="0" dirty="0">
                          <a:solidFill>
                            <a:srgbClr val="000000"/>
                          </a:solidFill>
                          <a:latin typeface="Times New Roman"/>
                        </a:rPr>
                        <a:t>Nguyễn Quang Nhật.</a:t>
                      </a:r>
                      <a:endParaRPr lang="vi-VN" sz="3400" dirty="0"/>
                    </a:p>
                  </a:txBody>
                  <a:tcPr marL="173864" marR="173864" marT="86933" marB="86933"/>
                </a:tc>
                <a:tc>
                  <a:txBody>
                    <a:bodyPr/>
                    <a:lstStyle/>
                    <a:p>
                      <a:pPr marL="285750" lvl="0" indent="-285750">
                        <a:buFont typeface="Arial"/>
                        <a:buChar char="•"/>
                      </a:pPr>
                      <a:r>
                        <a:rPr lang="vi-VN" sz="2500" b="0" i="0" u="none" strike="noStrike" noProof="0" dirty="0">
                          <a:solidFill>
                            <a:srgbClr val="000000"/>
                          </a:solidFill>
                          <a:latin typeface="Times New Roman"/>
                        </a:rPr>
                        <a:t>Các bên liên quan</a:t>
                      </a:r>
                    </a:p>
                    <a:p>
                      <a:pPr marL="285750" lvl="0" indent="-285750">
                        <a:buFont typeface="Arial"/>
                        <a:buChar char="•"/>
                      </a:pPr>
                      <a:r>
                        <a:rPr lang="vi-VN" sz="2500" b="0" i="0" u="none" strike="noStrike" noProof="0" dirty="0">
                          <a:solidFill>
                            <a:srgbClr val="000000"/>
                          </a:solidFill>
                          <a:latin typeface="Times New Roman"/>
                        </a:rPr>
                        <a:t>Thơi gian và chi phí</a:t>
                      </a:r>
                    </a:p>
                    <a:p>
                      <a:pPr marL="285750" lvl="0" indent="-285750">
                        <a:buFont typeface="Arial"/>
                        <a:buChar char="•"/>
                      </a:pPr>
                      <a:r>
                        <a:rPr lang="en-US" sz="2500" b="0" i="0" u="none" strike="noStrike" noProof="0" dirty="0">
                          <a:solidFill>
                            <a:srgbClr val="000000"/>
                          </a:solidFill>
                          <a:latin typeface="Times New Roman"/>
                        </a:rPr>
                        <a:t>Waterfall</a:t>
                      </a:r>
                      <a:endParaRPr lang="vi-VN" sz="2500" b="0" i="0" u="none" strike="noStrike" noProof="0" dirty="0">
                        <a:solidFill>
                          <a:srgbClr val="000000"/>
                        </a:solidFill>
                        <a:latin typeface="Times New Roman"/>
                      </a:endParaRPr>
                    </a:p>
                  </a:txBody>
                  <a:tcPr marL="173864" marR="173864" marT="86933" marB="86933"/>
                </a:tc>
                <a:extLst>
                  <a:ext uri="{0D108BD9-81ED-4DB2-BD59-A6C34878D82A}">
                    <a16:rowId xmlns:a16="http://schemas.microsoft.com/office/drawing/2014/main" val="87639865"/>
                  </a:ext>
                </a:extLst>
              </a:tr>
            </a:tbl>
          </a:graphicData>
        </a:graphic>
      </p:graphicFrame>
    </p:spTree>
    <p:extLst>
      <p:ext uri="{BB962C8B-B14F-4D97-AF65-F5344CB8AC3E}">
        <p14:creationId xmlns:p14="http://schemas.microsoft.com/office/powerpoint/2010/main" val="294822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9F2163D-866B-CB31-FBFD-FAC86B49B267}"/>
              </a:ext>
            </a:extLst>
          </p:cNvPr>
          <p:cNvSpPr>
            <a:spLocks noGrp="1"/>
          </p:cNvSpPr>
          <p:nvPr>
            <p:ph type="title"/>
          </p:nvPr>
        </p:nvSpPr>
        <p:spPr>
          <a:xfrm>
            <a:off x="1180038" y="1396686"/>
            <a:ext cx="2794201" cy="4064628"/>
          </a:xfrm>
        </p:spPr>
        <p:txBody>
          <a:bodyPr>
            <a:normAutofit/>
          </a:bodyPr>
          <a:lstStyle/>
          <a:p>
            <a:r>
              <a:rPr lang="vi-VN" sz="5400" dirty="0">
                <a:solidFill>
                  <a:srgbClr val="FFFFFF"/>
                </a:solidFill>
                <a:latin typeface="Times New Roman"/>
                <a:cs typeface="Times New Roman"/>
              </a:rPr>
              <a:t>Mục tiêu giai đoạn ba</a:t>
            </a: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hỗ dành sẵn cho Nội dung 2">
            <a:extLst>
              <a:ext uri="{FF2B5EF4-FFF2-40B4-BE49-F238E27FC236}">
                <a16:creationId xmlns:a16="http://schemas.microsoft.com/office/drawing/2014/main" id="{9E30C5E7-5D87-1D1D-14EB-B1BADB9BE093}"/>
              </a:ext>
            </a:extLst>
          </p:cNvPr>
          <p:cNvSpPr>
            <a:spLocks noGrp="1"/>
          </p:cNvSpPr>
          <p:nvPr>
            <p:ph idx="1"/>
          </p:nvPr>
        </p:nvSpPr>
        <p:spPr>
          <a:xfrm>
            <a:off x="5370153" y="1526033"/>
            <a:ext cx="5536397" cy="3935281"/>
          </a:xfrm>
        </p:spPr>
        <p:txBody>
          <a:bodyPr vert="horz" lIns="91440" tIns="45720" rIns="91440" bIns="45720" rtlCol="0" anchor="t">
            <a:normAutofit/>
          </a:bodyPr>
          <a:lstStyle/>
          <a:p>
            <a:r>
              <a:rPr lang="en-US" sz="2600" dirty="0" err="1">
                <a:latin typeface="Times New Roman" panose="02020603050405020304" pitchFamily="18" charset="0"/>
                <a:ea typeface="+mn-lt"/>
                <a:cs typeface="Times New Roman" panose="02020603050405020304" pitchFamily="18" charset="0"/>
              </a:rPr>
              <a:t>Chính</a:t>
            </a:r>
            <a:r>
              <a:rPr lang="en-US" sz="2600" dirty="0">
                <a:latin typeface="Times New Roman" panose="02020603050405020304" pitchFamily="18" charset="0"/>
                <a:ea typeface="+mn-lt"/>
                <a:cs typeface="Times New Roman" panose="02020603050405020304" pitchFamily="18" charset="0"/>
              </a:rPr>
              <a:t> : </a:t>
            </a:r>
            <a:r>
              <a:rPr lang="en-US" sz="2600" dirty="0" err="1">
                <a:latin typeface="Times New Roman" panose="02020603050405020304" pitchFamily="18" charset="0"/>
                <a:ea typeface="+mn-lt"/>
                <a:cs typeface="Times New Roman" panose="02020603050405020304" pitchFamily="18" charset="0"/>
              </a:rPr>
              <a:t>Phát</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triển</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một</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hệ</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thống</a:t>
            </a:r>
            <a:r>
              <a:rPr lang="en-US" sz="2600" dirty="0">
                <a:latin typeface="Times New Roman" panose="02020603050405020304" pitchFamily="18" charset="0"/>
                <a:ea typeface="+mn-lt"/>
                <a:cs typeface="Times New Roman" panose="02020603050405020304" pitchFamily="18" charset="0"/>
              </a:rPr>
              <a:t> website </a:t>
            </a:r>
            <a:r>
              <a:rPr lang="en-US" sz="2600" dirty="0" err="1">
                <a:latin typeface="Times New Roman" panose="02020603050405020304" pitchFamily="18" charset="0"/>
                <a:ea typeface="+mn-lt"/>
                <a:cs typeface="Times New Roman" panose="02020603050405020304" pitchFamily="18" charset="0"/>
              </a:rPr>
              <a:t>tích</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hợp</a:t>
            </a:r>
            <a:r>
              <a:rPr lang="en-US" sz="2600" dirty="0">
                <a:latin typeface="Times New Roman" panose="02020603050405020304" pitchFamily="18" charset="0"/>
                <a:ea typeface="+mn-lt"/>
                <a:cs typeface="Times New Roman" panose="02020603050405020304" pitchFamily="18" charset="0"/>
              </a:rPr>
              <a:t> AI </a:t>
            </a:r>
            <a:r>
              <a:rPr lang="en-US" sz="2600" dirty="0" err="1">
                <a:latin typeface="Times New Roman" panose="02020603050405020304" pitchFamily="18" charset="0"/>
                <a:ea typeface="+mn-lt"/>
                <a:cs typeface="Times New Roman" panose="02020603050405020304" pitchFamily="18" charset="0"/>
              </a:rPr>
              <a:t>để</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nhận</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diện</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các</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loại</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hoa</a:t>
            </a:r>
            <a:r>
              <a:rPr lang="en-US" sz="2600" dirty="0">
                <a:latin typeface="Times New Roman" panose="02020603050405020304" pitchFamily="18" charset="0"/>
                <a:ea typeface="+mn-lt"/>
                <a:cs typeface="Times New Roman" panose="02020603050405020304" pitchFamily="18" charset="0"/>
              </a:rPr>
              <a:t> Iris, </a:t>
            </a:r>
            <a:r>
              <a:rPr lang="en-US" sz="2600" dirty="0" err="1">
                <a:latin typeface="Times New Roman" panose="02020603050405020304" pitchFamily="18" charset="0"/>
                <a:ea typeface="+mn-lt"/>
                <a:cs typeface="Times New Roman" panose="02020603050405020304" pitchFamily="18" charset="0"/>
              </a:rPr>
              <a:t>hỗ</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trợ</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người</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dùng</a:t>
            </a:r>
            <a:r>
              <a:rPr lang="en-US" sz="2600" dirty="0">
                <a:latin typeface="Times New Roman" panose="02020603050405020304" pitchFamily="18" charset="0"/>
                <a:ea typeface="+mn-lt"/>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Phụ</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AI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ảnh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cụ</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tuyến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cứu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vật</a:t>
            </a:r>
            <a:r>
              <a:rPr lang="en-US" sz="2600" dirty="0">
                <a:latin typeface="Times New Roman" panose="02020603050405020304" pitchFamily="18" charset="0"/>
                <a:cs typeface="Times New Roman" panose="02020603050405020304" pitchFamily="18" charset="0"/>
              </a:rPr>
              <a:t>.</a:t>
            </a:r>
            <a:br>
              <a:rPr lang="en-US" sz="2600" dirty="0">
                <a:latin typeface="Times New Roman"/>
              </a:rPr>
            </a:br>
            <a:endParaRPr lang="en-US" sz="2600" dirty="0"/>
          </a:p>
        </p:txBody>
      </p:sp>
    </p:spTree>
    <p:extLst>
      <p:ext uri="{BB962C8B-B14F-4D97-AF65-F5344CB8AC3E}">
        <p14:creationId xmlns:p14="http://schemas.microsoft.com/office/powerpoint/2010/main" val="3790147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991485" y="1600200"/>
            <a:ext cx="8201552" cy="2295748"/>
          </a:xfrm>
        </p:spPr>
        <p:txBody>
          <a:bodyPr anchor="b">
            <a:normAutofit/>
          </a:bodyPr>
          <a:lstStyle/>
          <a:p>
            <a:r>
              <a:rPr lang="vi-VN" sz="3700" b="1" dirty="0">
                <a:latin typeface="Times New Roman"/>
                <a:cs typeface="Times New Roman"/>
              </a:rPr>
              <a:t>Quản lý thời gian hiệu quả cho dự án "Nghiên cứu và xây dựng model nhận diện loại hoa Iris tích hợp vào hệ thống Website"</a:t>
            </a:r>
            <a:endParaRPr lang="vi-VN" sz="3700" dirty="0"/>
          </a:p>
        </p:txBody>
      </p:sp>
    </p:spTree>
    <p:extLst>
      <p:ext uri="{BB962C8B-B14F-4D97-AF65-F5344CB8AC3E}">
        <p14:creationId xmlns:p14="http://schemas.microsoft.com/office/powerpoint/2010/main" val="1193702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756D55D-B017-4CEF-BB19-4852118A472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marL="285750" indent="-285750" algn="ctr"/>
            <a:r>
              <a:rPr lang="en-US" sz="2600" b="1" kern="1200" err="1">
                <a:solidFill>
                  <a:srgbClr val="FFFFFF"/>
                </a:solidFill>
                <a:latin typeface="+mj-lt"/>
                <a:ea typeface="+mj-ea"/>
                <a:cs typeface="+mj-cs"/>
              </a:rPr>
              <a:t>Phân</a:t>
            </a:r>
            <a:r>
              <a:rPr lang="en-US" sz="2600" b="1" kern="1200">
                <a:solidFill>
                  <a:srgbClr val="FFFFFF"/>
                </a:solidFill>
                <a:latin typeface="+mj-lt"/>
                <a:ea typeface="+mj-ea"/>
                <a:cs typeface="+mj-cs"/>
              </a:rPr>
              <a:t> chia </a:t>
            </a:r>
            <a:r>
              <a:rPr lang="en-US" sz="2600" b="1" kern="1200" err="1">
                <a:solidFill>
                  <a:srgbClr val="FFFFFF"/>
                </a:solidFill>
                <a:latin typeface="+mj-lt"/>
                <a:ea typeface="+mj-ea"/>
                <a:cs typeface="+mj-cs"/>
              </a:rPr>
              <a:t>giai</a:t>
            </a:r>
            <a:r>
              <a:rPr lang="en-US" sz="2600" b="1" kern="1200">
                <a:solidFill>
                  <a:srgbClr val="FFFFFF"/>
                </a:solidFill>
                <a:latin typeface="+mj-lt"/>
                <a:ea typeface="+mj-ea"/>
                <a:cs typeface="+mj-cs"/>
              </a:rPr>
              <a:t> </a:t>
            </a:r>
            <a:r>
              <a:rPr lang="en-US" sz="2600" b="1" kern="1200" err="1">
                <a:solidFill>
                  <a:srgbClr val="FFFFFF"/>
                </a:solidFill>
                <a:latin typeface="+mj-lt"/>
                <a:ea typeface="+mj-ea"/>
                <a:cs typeface="+mj-cs"/>
              </a:rPr>
              <a:t>đoạn</a:t>
            </a:r>
            <a:r>
              <a:rPr lang="en-US" sz="2600" b="1" kern="1200">
                <a:solidFill>
                  <a:srgbClr val="FFFFFF"/>
                </a:solidFill>
                <a:latin typeface="+mj-lt"/>
                <a:ea typeface="+mj-ea"/>
                <a:cs typeface="+mj-cs"/>
              </a:rPr>
              <a:t> </a:t>
            </a:r>
            <a:r>
              <a:rPr lang="en-US" sz="2600" b="1" kern="1200" err="1">
                <a:solidFill>
                  <a:srgbClr val="FFFFFF"/>
                </a:solidFill>
                <a:latin typeface="+mj-lt"/>
                <a:ea typeface="+mj-ea"/>
                <a:cs typeface="+mj-cs"/>
              </a:rPr>
              <a:t>và</a:t>
            </a:r>
            <a:r>
              <a:rPr lang="en-US" sz="2600" b="1" kern="1200">
                <a:solidFill>
                  <a:srgbClr val="FFFFFF"/>
                </a:solidFill>
                <a:latin typeface="+mj-lt"/>
                <a:ea typeface="+mj-ea"/>
                <a:cs typeface="+mj-cs"/>
              </a:rPr>
              <a:t> </a:t>
            </a:r>
            <a:r>
              <a:rPr lang="en-US" sz="2600" b="1" kern="1200" err="1">
                <a:solidFill>
                  <a:srgbClr val="FFFFFF"/>
                </a:solidFill>
                <a:latin typeface="+mj-lt"/>
                <a:ea typeface="+mj-ea"/>
                <a:cs typeface="+mj-cs"/>
              </a:rPr>
              <a:t>nhiệm</a:t>
            </a:r>
            <a:r>
              <a:rPr lang="en-US" sz="2600" b="1" kern="1200">
                <a:solidFill>
                  <a:srgbClr val="FFFFFF"/>
                </a:solidFill>
                <a:latin typeface="+mj-lt"/>
                <a:ea typeface="+mj-ea"/>
                <a:cs typeface="+mj-cs"/>
              </a:rPr>
              <a:t> </a:t>
            </a:r>
            <a:r>
              <a:rPr lang="en-US" sz="2600" b="1" kern="1200" err="1">
                <a:solidFill>
                  <a:srgbClr val="FFFFFF"/>
                </a:solidFill>
                <a:latin typeface="+mj-lt"/>
                <a:ea typeface="+mj-ea"/>
                <a:cs typeface="+mj-cs"/>
              </a:rPr>
              <a:t>vụ</a:t>
            </a:r>
            <a:r>
              <a:rPr lang="en-US" sz="2600" b="1" kern="1200">
                <a:solidFill>
                  <a:srgbClr val="FFFFFF"/>
                </a:solidFill>
                <a:latin typeface="+mj-lt"/>
                <a:ea typeface="+mj-ea"/>
                <a:cs typeface="+mj-cs"/>
              </a:rPr>
              <a:t> </a:t>
            </a:r>
            <a:r>
              <a:rPr lang="en-US" sz="2600" b="1" kern="1200" err="1">
                <a:solidFill>
                  <a:srgbClr val="FFFFFF"/>
                </a:solidFill>
                <a:latin typeface="+mj-lt"/>
                <a:ea typeface="+mj-ea"/>
                <a:cs typeface="+mj-cs"/>
              </a:rPr>
              <a:t>cụ</a:t>
            </a:r>
            <a:r>
              <a:rPr lang="en-US" sz="2600" b="1" kern="1200">
                <a:solidFill>
                  <a:srgbClr val="FFFFFF"/>
                </a:solidFill>
                <a:latin typeface="+mj-lt"/>
                <a:ea typeface="+mj-ea"/>
                <a:cs typeface="+mj-cs"/>
              </a:rPr>
              <a:t> </a:t>
            </a:r>
            <a:r>
              <a:rPr lang="en-US" sz="2600" b="1" kern="1200" err="1">
                <a:solidFill>
                  <a:srgbClr val="FFFFFF"/>
                </a:solidFill>
                <a:latin typeface="+mj-lt"/>
                <a:ea typeface="+mj-ea"/>
                <a:cs typeface="+mj-cs"/>
              </a:rPr>
              <a:t>thể</a:t>
            </a:r>
            <a:endParaRPr lang="en-US" sz="2600" kern="1200" err="1">
              <a:solidFill>
                <a:srgbClr val="FFFFFF"/>
              </a:solidFill>
              <a:latin typeface="+mj-lt"/>
              <a:ea typeface="+mj-ea"/>
              <a:cs typeface="+mj-cs"/>
            </a:endParaRPr>
          </a:p>
          <a:p>
            <a:pPr algn="ctr"/>
            <a:endParaRPr lang="en-US" sz="2600" kern="1200">
              <a:solidFill>
                <a:srgbClr val="FFFFFF"/>
              </a:solidFill>
              <a:latin typeface="+mj-lt"/>
              <a:ea typeface="+mj-ea"/>
              <a:cs typeface="+mj-cs"/>
            </a:endParaRPr>
          </a:p>
        </p:txBody>
      </p:sp>
      <p:graphicFrame>
        <p:nvGraphicFramePr>
          <p:cNvPr id="5" name="Chỗ dành sẵn cho Nội dung 4">
            <a:extLst>
              <a:ext uri="{FF2B5EF4-FFF2-40B4-BE49-F238E27FC236}">
                <a16:creationId xmlns:a16="http://schemas.microsoft.com/office/drawing/2014/main" id="{E7D1E8F5-67DF-A9EE-EAD1-841CBC34ACEC}"/>
              </a:ext>
            </a:extLst>
          </p:cNvPr>
          <p:cNvGraphicFramePr>
            <a:graphicFrameLocks noGrp="1"/>
          </p:cNvGraphicFramePr>
          <p:nvPr>
            <p:ph idx="1"/>
          </p:nvPr>
        </p:nvGraphicFramePr>
        <p:xfrm>
          <a:off x="4109720" y="686447"/>
          <a:ext cx="7188200" cy="5480028"/>
        </p:xfrm>
        <a:graphic>
          <a:graphicData uri="http://schemas.openxmlformats.org/drawingml/2006/table">
            <a:tbl>
              <a:tblPr bandRow="1">
                <a:noFill/>
                <a:tableStyleId>{5C22544A-7EE6-4342-B048-85BDC9FD1C3A}</a:tableStyleId>
              </a:tblPr>
              <a:tblGrid>
                <a:gridCol w="2536570">
                  <a:extLst>
                    <a:ext uri="{9D8B030D-6E8A-4147-A177-3AD203B41FA5}">
                      <a16:colId xmlns:a16="http://schemas.microsoft.com/office/drawing/2014/main" val="2107737402"/>
                    </a:ext>
                  </a:extLst>
                </a:gridCol>
                <a:gridCol w="4651630">
                  <a:extLst>
                    <a:ext uri="{9D8B030D-6E8A-4147-A177-3AD203B41FA5}">
                      <a16:colId xmlns:a16="http://schemas.microsoft.com/office/drawing/2014/main" val="375215285"/>
                    </a:ext>
                  </a:extLst>
                </a:gridCol>
              </a:tblGrid>
              <a:tr h="446809">
                <a:tc>
                  <a:txBody>
                    <a:bodyPr/>
                    <a:lstStyle/>
                    <a:p>
                      <a:pPr algn="just" rtl="0" fontAlgn="t"/>
                      <a:r>
                        <a:rPr lang="vi-VN" sz="2000" b="1" i="0" u="none" strike="noStrike" cap="none" spc="0">
                          <a:solidFill>
                            <a:schemeClr val="tx1"/>
                          </a:solidFill>
                          <a:effectLst/>
                          <a:latin typeface="Times New Roman"/>
                        </a:rPr>
                        <a:t>Giai đoạn</a:t>
                      </a:r>
                      <a:endParaRPr lang="vi-VN" sz="2000" b="1" cap="none" spc="0">
                        <a:solidFill>
                          <a:schemeClr val="tx1"/>
                        </a:solidFill>
                        <a:effectLst/>
                        <a:latin typeface="Times New Roman"/>
                      </a:endParaRPr>
                    </a:p>
                  </a:txBody>
                  <a:tcPr marL="81074" marR="81074" marT="75669" marB="75669">
                    <a:lnL w="28575" cap="flat" cmpd="sng" algn="ctr">
                      <a:noFill/>
                      <a:prstDash val="solid"/>
                    </a:lnL>
                    <a:lnR w="12700" cmpd="sng">
                      <a:noFill/>
                      <a:prstDash val="solid"/>
                    </a:lnR>
                    <a:lnT w="28575" cap="flat" cmpd="sng" algn="ctr">
                      <a:noFill/>
                      <a:prstDash val="solid"/>
                    </a:lnT>
                    <a:lnB w="12700" cap="flat" cmpd="sng" algn="ctr">
                      <a:noFill/>
                      <a:prstDash val="solid"/>
                    </a:lnB>
                    <a:noFill/>
                  </a:tcPr>
                </a:tc>
                <a:tc>
                  <a:txBody>
                    <a:bodyPr/>
                    <a:lstStyle/>
                    <a:p>
                      <a:pPr algn="just" rtl="0" fontAlgn="t"/>
                      <a:r>
                        <a:rPr lang="vi-VN" sz="2000" b="1" i="0" u="none" strike="noStrike" cap="none" spc="0">
                          <a:solidFill>
                            <a:schemeClr val="tx1"/>
                          </a:solidFill>
                          <a:effectLst/>
                          <a:latin typeface="Times New Roman"/>
                        </a:rPr>
                        <a:t>Nhiệm vụ chính </a:t>
                      </a:r>
                      <a:endParaRPr lang="vi-VN" sz="2000" b="1" cap="none" spc="0">
                        <a:solidFill>
                          <a:schemeClr val="tx1"/>
                        </a:solidFill>
                        <a:effectLst/>
                        <a:latin typeface="Times New Roman"/>
                      </a:endParaRPr>
                    </a:p>
                  </a:txBody>
                  <a:tcPr marL="81074" marR="81074" marT="75669" marB="75669">
                    <a:lnL w="12700" cmpd="sng">
                      <a:noFill/>
                      <a:prstDash val="solid"/>
                    </a:lnL>
                    <a:lnR w="28575" cap="flat" cmpd="sng" algn="ctr">
                      <a:noFill/>
                      <a:prstDash val="solid"/>
                    </a:lnR>
                    <a:lnT w="28575" cap="flat" cmpd="sng" algn="ctr">
                      <a:noFill/>
                      <a:prstDash val="solid"/>
                    </a:lnT>
                    <a:lnB w="12700" cap="flat" cmpd="sng" algn="ctr">
                      <a:noFill/>
                      <a:prstDash val="solid"/>
                    </a:lnB>
                    <a:noFill/>
                  </a:tcPr>
                </a:tc>
                <a:extLst>
                  <a:ext uri="{0D108BD9-81ED-4DB2-BD59-A6C34878D82A}">
                    <a16:rowId xmlns:a16="http://schemas.microsoft.com/office/drawing/2014/main" val="1258722438"/>
                  </a:ext>
                </a:extLst>
              </a:tr>
              <a:tr h="626974">
                <a:tc>
                  <a:txBody>
                    <a:bodyPr/>
                    <a:lstStyle/>
                    <a:p>
                      <a:pPr algn="just" rtl="0" fontAlgn="t"/>
                      <a:r>
                        <a:rPr lang="vi-VN" sz="2000" b="0" i="0" u="none" strike="noStrike" cap="none" spc="0">
                          <a:solidFill>
                            <a:schemeClr val="tx1"/>
                          </a:solidFill>
                          <a:effectLst/>
                          <a:latin typeface="Times New Roman"/>
                        </a:rPr>
                        <a:t>Nghiên cứu và thu thập dữ liệu</a:t>
                      </a:r>
                      <a:endParaRPr lang="vi-VN" sz="2000" cap="none" spc="0">
                        <a:solidFill>
                          <a:schemeClr val="tx1"/>
                        </a:solidFill>
                        <a:effectLst/>
                        <a:latin typeface="Times New Roman"/>
                      </a:endParaRPr>
                    </a:p>
                  </a:txBody>
                  <a:tcPr marL="81074" marR="81074" marT="75669" marB="7566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rtl="0" fontAlgn="t"/>
                      <a:r>
                        <a:rPr lang="vi-VN" sz="2000" b="0" i="0" u="none" strike="noStrike" cap="none" spc="0">
                          <a:solidFill>
                            <a:schemeClr val="tx1"/>
                          </a:solidFill>
                          <a:effectLst/>
                          <a:latin typeface="Times New Roman"/>
                        </a:rPr>
                        <a:t>Tìm kiếm và chuẩn bị dữ liệu hoa </a:t>
                      </a:r>
                      <a:r>
                        <a:rPr lang="vi-VN" sz="2000" b="0" i="0" u="none" strike="noStrike" cap="none" spc="0" err="1">
                          <a:solidFill>
                            <a:schemeClr val="tx1"/>
                          </a:solidFill>
                          <a:effectLst/>
                          <a:latin typeface="Times New Roman"/>
                        </a:rPr>
                        <a:t>Iris</a:t>
                      </a:r>
                      <a:r>
                        <a:rPr lang="vi-VN" sz="2000" b="0" i="0" u="none" strike="noStrike" cap="none" spc="0">
                          <a:solidFill>
                            <a:schemeClr val="tx1"/>
                          </a:solidFill>
                          <a:effectLst/>
                          <a:latin typeface="Times New Roman"/>
                        </a:rPr>
                        <a:t> từ các nguồn đáng tin cậy, làm sạch dữ liệu nếu cần.</a:t>
                      </a:r>
                      <a:endParaRPr lang="vi-VN" sz="2000" cap="none" spc="0">
                        <a:solidFill>
                          <a:schemeClr val="tx1"/>
                        </a:solidFill>
                        <a:effectLst/>
                        <a:latin typeface="Times New Roman"/>
                      </a:endParaRPr>
                    </a:p>
                  </a:txBody>
                  <a:tcPr marL="81074" marR="81074" marT="75669" marB="7566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2789937"/>
                  </a:ext>
                </a:extLst>
              </a:tr>
              <a:tr h="699040">
                <a:tc>
                  <a:txBody>
                    <a:bodyPr/>
                    <a:lstStyle/>
                    <a:p>
                      <a:pPr algn="just" rtl="0" fontAlgn="t"/>
                      <a:r>
                        <a:rPr lang="vi-VN" sz="2000" b="0" i="0" u="none" strike="noStrike" cap="none" spc="0">
                          <a:solidFill>
                            <a:schemeClr val="tx1"/>
                          </a:solidFill>
                          <a:effectLst/>
                          <a:latin typeface="Times New Roman"/>
                        </a:rPr>
                        <a:t>Phát triển mô hình AI</a:t>
                      </a:r>
                      <a:endParaRPr lang="vi-VN" sz="2000" cap="none" spc="0">
                        <a:solidFill>
                          <a:schemeClr val="tx1"/>
                        </a:solidFill>
                        <a:effectLst/>
                        <a:latin typeface="Times New Roman"/>
                      </a:endParaRPr>
                    </a:p>
                  </a:txBody>
                  <a:tcPr marL="81074" marR="81074" marT="75669" marB="75669">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just" rtl="0" fontAlgn="t"/>
                      <a:r>
                        <a:rPr lang="vi-VN" sz="2000" b="0" i="0" u="none" strike="noStrike" cap="none" spc="0">
                          <a:solidFill>
                            <a:schemeClr val="tx1"/>
                          </a:solidFill>
                          <a:effectLst/>
                          <a:latin typeface="Times New Roman"/>
                        </a:rPr>
                        <a:t>Xây dựng và huấn luyện mô hình AI nhận diện loài hoa </a:t>
                      </a:r>
                      <a:r>
                        <a:rPr lang="vi-VN" sz="2000" b="0" i="0" u="none" strike="noStrike" cap="none" spc="0" err="1">
                          <a:solidFill>
                            <a:schemeClr val="tx1"/>
                          </a:solidFill>
                          <a:effectLst/>
                          <a:latin typeface="Times New Roman"/>
                        </a:rPr>
                        <a:t>Iris</a:t>
                      </a:r>
                      <a:r>
                        <a:rPr lang="vi-VN" sz="2000" b="0" i="0" u="none" strike="noStrike" cap="none" spc="0">
                          <a:solidFill>
                            <a:schemeClr val="tx1"/>
                          </a:solidFill>
                          <a:effectLst/>
                          <a:latin typeface="Times New Roman"/>
                        </a:rPr>
                        <a:t> với bộ dữ liệu đã thu thập.</a:t>
                      </a:r>
                      <a:endParaRPr lang="vi-VN" sz="2000" cap="none" spc="0">
                        <a:solidFill>
                          <a:schemeClr val="tx1"/>
                        </a:solidFill>
                        <a:effectLst/>
                        <a:latin typeface="Times New Roman"/>
                      </a:endParaRPr>
                    </a:p>
                  </a:txBody>
                  <a:tcPr marL="81074" marR="81074" marT="75669" marB="75669">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042408884"/>
                  </a:ext>
                </a:extLst>
              </a:tr>
              <a:tr h="626974">
                <a:tc>
                  <a:txBody>
                    <a:bodyPr/>
                    <a:lstStyle/>
                    <a:p>
                      <a:pPr algn="just" rtl="0" fontAlgn="t"/>
                      <a:r>
                        <a:rPr lang="vi-VN" sz="2000" b="0" i="0" u="none" strike="noStrike" cap="none" spc="0">
                          <a:solidFill>
                            <a:schemeClr val="tx1"/>
                          </a:solidFill>
                          <a:effectLst/>
                          <a:latin typeface="Times New Roman"/>
                        </a:rPr>
                        <a:t>Xây dựng </a:t>
                      </a:r>
                      <a:r>
                        <a:rPr lang="vi-VN" sz="2000" b="0" i="0" u="none" strike="noStrike" cap="none" spc="0" err="1">
                          <a:solidFill>
                            <a:schemeClr val="tx1"/>
                          </a:solidFill>
                          <a:effectLst/>
                          <a:latin typeface="Times New Roman"/>
                        </a:rPr>
                        <a:t>frontend</a:t>
                      </a:r>
                      <a:r>
                        <a:rPr lang="vi-VN" sz="2000" b="0" i="0" u="none" strike="noStrike" cap="none" spc="0">
                          <a:solidFill>
                            <a:schemeClr val="tx1"/>
                          </a:solidFill>
                          <a:effectLst/>
                          <a:latin typeface="Times New Roman"/>
                        </a:rPr>
                        <a:t> bằng </a:t>
                      </a:r>
                      <a:r>
                        <a:rPr lang="vi-VN" sz="2000" b="0" i="0" u="none" strike="noStrike" cap="none" spc="0" err="1">
                          <a:solidFill>
                            <a:schemeClr val="tx1"/>
                          </a:solidFill>
                          <a:effectLst/>
                          <a:latin typeface="Times New Roman"/>
                        </a:rPr>
                        <a:t>Anvil</a:t>
                      </a:r>
                      <a:endParaRPr lang="vi-VN" sz="2000" cap="none" spc="0">
                        <a:solidFill>
                          <a:schemeClr val="tx1"/>
                        </a:solidFill>
                        <a:effectLst/>
                        <a:latin typeface="Times New Roman"/>
                      </a:endParaRPr>
                    </a:p>
                  </a:txBody>
                  <a:tcPr marL="81074" marR="81074" marT="75669" marB="7566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rtl="0" fontAlgn="t"/>
                      <a:r>
                        <a:rPr lang="vi-VN" sz="2000" b="0" i="0" u="none" strike="noStrike" cap="none" spc="0">
                          <a:solidFill>
                            <a:schemeClr val="tx1"/>
                          </a:solidFill>
                          <a:effectLst/>
                          <a:latin typeface="Times New Roman"/>
                        </a:rPr>
                        <a:t>Thiết kế và xây dựng giao diện người dùng thân thiện, dễ sử dụng, hỗ trợ việc tải và nhận diện hình ảnh.</a:t>
                      </a:r>
                      <a:endParaRPr lang="vi-VN" sz="2000" cap="none" spc="0">
                        <a:solidFill>
                          <a:schemeClr val="tx1"/>
                        </a:solidFill>
                        <a:effectLst/>
                        <a:latin typeface="Times New Roman"/>
                      </a:endParaRPr>
                    </a:p>
                  </a:txBody>
                  <a:tcPr marL="81074" marR="81074" marT="75669" marB="7566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05969991"/>
                  </a:ext>
                </a:extLst>
              </a:tr>
              <a:tr h="951270">
                <a:tc>
                  <a:txBody>
                    <a:bodyPr/>
                    <a:lstStyle/>
                    <a:p>
                      <a:pPr algn="just" rtl="0" fontAlgn="t"/>
                      <a:r>
                        <a:rPr lang="vi-VN" sz="2000" b="0" i="0" u="none" strike="noStrike" cap="none" spc="0">
                          <a:solidFill>
                            <a:schemeClr val="tx1"/>
                          </a:solidFill>
                          <a:effectLst/>
                          <a:latin typeface="Times New Roman"/>
                        </a:rPr>
                        <a:t>Tích hợp và kiểm thử</a:t>
                      </a:r>
                      <a:endParaRPr lang="vi-VN" sz="2000" cap="none" spc="0">
                        <a:solidFill>
                          <a:schemeClr val="tx1"/>
                        </a:solidFill>
                        <a:effectLst/>
                        <a:latin typeface="Times New Roman"/>
                      </a:endParaRPr>
                    </a:p>
                  </a:txBody>
                  <a:tcPr marL="81074" marR="81074" marT="75669" marB="75669">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just" rtl="0" fontAlgn="t"/>
                      <a:r>
                        <a:rPr lang="vi-VN" sz="2000" b="0" i="0" u="none" strike="noStrike" cap="none" spc="0">
                          <a:solidFill>
                            <a:schemeClr val="tx1"/>
                          </a:solidFill>
                          <a:effectLst/>
                          <a:latin typeface="Times New Roman"/>
                        </a:rPr>
                        <a:t>Kết nối </a:t>
                      </a:r>
                      <a:r>
                        <a:rPr lang="vi-VN" sz="2000" b="0" i="0" u="none" strike="noStrike" cap="none" spc="0" err="1">
                          <a:solidFill>
                            <a:schemeClr val="tx1"/>
                          </a:solidFill>
                          <a:effectLst/>
                          <a:latin typeface="Times New Roman"/>
                        </a:rPr>
                        <a:t>frontend</a:t>
                      </a:r>
                      <a:r>
                        <a:rPr lang="vi-VN" sz="2000" b="0" i="0" u="none" strike="noStrike" cap="none" spc="0">
                          <a:solidFill>
                            <a:schemeClr val="tx1"/>
                          </a:solidFill>
                          <a:effectLst/>
                          <a:latin typeface="Times New Roman"/>
                        </a:rPr>
                        <a:t> với mô hình AI và kiểm thử hệ thống để đảm bảo hoạt động tốt trên các tình huống khác nhau.</a:t>
                      </a:r>
                      <a:endParaRPr lang="vi-VN" sz="2000" cap="none" spc="0">
                        <a:solidFill>
                          <a:schemeClr val="tx1"/>
                        </a:solidFill>
                        <a:effectLst/>
                        <a:latin typeface="Times New Roman"/>
                      </a:endParaRPr>
                    </a:p>
                  </a:txBody>
                  <a:tcPr marL="81074" marR="81074" marT="75669" marB="75669">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2927121"/>
                  </a:ext>
                </a:extLst>
              </a:tr>
              <a:tr h="626974">
                <a:tc>
                  <a:txBody>
                    <a:bodyPr/>
                    <a:lstStyle/>
                    <a:p>
                      <a:pPr algn="just" rtl="0" fontAlgn="t"/>
                      <a:r>
                        <a:rPr lang="vi-VN" sz="2000" b="0" i="0" u="none" strike="noStrike" cap="none" spc="0">
                          <a:solidFill>
                            <a:schemeClr val="tx1"/>
                          </a:solidFill>
                          <a:effectLst/>
                          <a:latin typeface="Times New Roman"/>
                        </a:rPr>
                        <a:t>Triển khai và bảo trì</a:t>
                      </a:r>
                      <a:endParaRPr lang="vi-VN" sz="2000" cap="none" spc="0">
                        <a:solidFill>
                          <a:schemeClr val="tx1"/>
                        </a:solidFill>
                        <a:effectLst/>
                        <a:latin typeface="Times New Roman"/>
                      </a:endParaRPr>
                    </a:p>
                  </a:txBody>
                  <a:tcPr marL="81074" marR="81074" marT="75669" marB="7566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rtl="0" fontAlgn="t"/>
                      <a:r>
                        <a:rPr lang="vi-VN" sz="2000" b="0" i="0" u="none" strike="noStrike" cap="none" spc="0">
                          <a:solidFill>
                            <a:schemeClr val="tx1"/>
                          </a:solidFill>
                          <a:effectLst/>
                          <a:latin typeface="Times New Roman"/>
                        </a:rPr>
                        <a:t>Đưa sản phẩm vào hoạt động, chuẩn bị kế hoạch bảo trì và theo dõi để đảm bảo hệ thống hoạt động ổn định.</a:t>
                      </a:r>
                      <a:endParaRPr lang="vi-VN" sz="2000" cap="none" spc="0">
                        <a:solidFill>
                          <a:schemeClr val="tx1"/>
                        </a:solidFill>
                        <a:effectLst/>
                        <a:latin typeface="Times New Roman"/>
                      </a:endParaRPr>
                    </a:p>
                  </a:txBody>
                  <a:tcPr marL="81074" marR="81074" marT="75669" marB="7566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20373946"/>
                  </a:ext>
                </a:extLst>
              </a:tr>
            </a:tbl>
          </a:graphicData>
        </a:graphic>
      </p:graphicFrame>
    </p:spTree>
    <p:extLst>
      <p:ext uri="{BB962C8B-B14F-4D97-AF65-F5344CB8AC3E}">
        <p14:creationId xmlns:p14="http://schemas.microsoft.com/office/powerpoint/2010/main" val="1489032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849A78-4025-013C-6F33-B727D4BAFE1D}"/>
              </a:ext>
            </a:extLst>
          </p:cNvPr>
          <p:cNvSpPr>
            <a:spLocks noGrp="1"/>
          </p:cNvSpPr>
          <p:nvPr>
            <p:ph type="title"/>
          </p:nvPr>
        </p:nvSpPr>
        <p:spPr>
          <a:xfrm>
            <a:off x="762000" y="1138266"/>
            <a:ext cx="9738257" cy="1107126"/>
          </a:xfrm>
        </p:spPr>
        <p:txBody>
          <a:bodyPr anchor="t">
            <a:normAutofit/>
          </a:bodyPr>
          <a:lstStyle/>
          <a:p>
            <a:r>
              <a:rPr lang="vi-VN" sz="3600" b="1">
                <a:latin typeface="Times New Roman"/>
                <a:cs typeface="Times New Roman"/>
              </a:rPr>
              <a:t>Thời gian cho từng giai đoạn</a:t>
            </a:r>
            <a:endParaRPr lang="vi-VN" sz="3600"/>
          </a:p>
        </p:txBody>
      </p:sp>
      <p:graphicFrame>
        <p:nvGraphicFramePr>
          <p:cNvPr id="5" name="Chỗ dành sẵn cho Nội dung 4">
            <a:extLst>
              <a:ext uri="{FF2B5EF4-FFF2-40B4-BE49-F238E27FC236}">
                <a16:creationId xmlns:a16="http://schemas.microsoft.com/office/drawing/2014/main" id="{DC0A29C5-A19A-439F-620F-A3A90DFD6CD2}"/>
              </a:ext>
            </a:extLst>
          </p:cNvPr>
          <p:cNvGraphicFramePr>
            <a:graphicFrameLocks noGrp="1"/>
          </p:cNvGraphicFramePr>
          <p:nvPr>
            <p:ph idx="1"/>
            <p:extLst>
              <p:ext uri="{D42A27DB-BD31-4B8C-83A1-F6EECF244321}">
                <p14:modId xmlns:p14="http://schemas.microsoft.com/office/powerpoint/2010/main" val="3034169089"/>
              </p:ext>
            </p:extLst>
          </p:nvPr>
        </p:nvGraphicFramePr>
        <p:xfrm>
          <a:off x="1253976" y="2400915"/>
          <a:ext cx="9684047" cy="3660769"/>
        </p:xfrm>
        <a:graphic>
          <a:graphicData uri="http://schemas.openxmlformats.org/drawingml/2006/table">
            <a:tbl>
              <a:tblPr bandRow="1">
                <a:tableStyleId>{5C22544A-7EE6-4342-B048-85BDC9FD1C3A}</a:tableStyleId>
              </a:tblPr>
              <a:tblGrid>
                <a:gridCol w="5966447">
                  <a:extLst>
                    <a:ext uri="{9D8B030D-6E8A-4147-A177-3AD203B41FA5}">
                      <a16:colId xmlns:a16="http://schemas.microsoft.com/office/drawing/2014/main" val="2681880309"/>
                    </a:ext>
                  </a:extLst>
                </a:gridCol>
                <a:gridCol w="3717600">
                  <a:extLst>
                    <a:ext uri="{9D8B030D-6E8A-4147-A177-3AD203B41FA5}">
                      <a16:colId xmlns:a16="http://schemas.microsoft.com/office/drawing/2014/main" val="1179016522"/>
                    </a:ext>
                  </a:extLst>
                </a:gridCol>
              </a:tblGrid>
              <a:tr h="522967">
                <a:tc>
                  <a:txBody>
                    <a:bodyPr/>
                    <a:lstStyle/>
                    <a:p>
                      <a:pPr algn="just" rtl="0" fontAlgn="t"/>
                      <a:r>
                        <a:rPr lang="vi-VN" sz="2400" b="0" i="0" u="none" strike="noStrike" dirty="0">
                          <a:solidFill>
                            <a:srgbClr val="000000"/>
                          </a:solidFill>
                          <a:effectLst/>
                          <a:latin typeface="Times New Roman"/>
                        </a:rPr>
                        <a:t>Giai đoạn</a:t>
                      </a:r>
                      <a:endParaRPr lang="vi-VN" sz="2400" dirty="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just" rtl="0" fontAlgn="t"/>
                      <a:r>
                        <a:rPr lang="vi-VN" sz="2400" b="0" i="0" u="none" strike="noStrike">
                          <a:solidFill>
                            <a:srgbClr val="000000"/>
                          </a:solidFill>
                          <a:effectLst/>
                          <a:latin typeface="Times New Roman"/>
                        </a:rPr>
                        <a:t>Thời gian dự kiến</a:t>
                      </a:r>
                      <a:endParaRPr lang="vi-VN" sz="240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3447297"/>
                  </a:ext>
                </a:extLst>
              </a:tr>
              <a:tr h="522967">
                <a:tc>
                  <a:txBody>
                    <a:bodyPr/>
                    <a:lstStyle/>
                    <a:p>
                      <a:pPr algn="just" rtl="0" fontAlgn="t"/>
                      <a:r>
                        <a:rPr lang="vi-VN" sz="2400" b="0" i="0" u="none" strike="noStrike">
                          <a:solidFill>
                            <a:srgbClr val="000000"/>
                          </a:solidFill>
                          <a:effectLst/>
                          <a:latin typeface="Times New Roman"/>
                        </a:rPr>
                        <a:t>Nghiên cứu và thu thập dữ liệu</a:t>
                      </a:r>
                      <a:endParaRPr lang="vi-VN" sz="240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just" rtl="0" fontAlgn="t"/>
                      <a:r>
                        <a:rPr lang="vi-VN" sz="2400" b="0" i="0" u="none" strike="noStrike">
                          <a:solidFill>
                            <a:srgbClr val="000000"/>
                          </a:solidFill>
                          <a:effectLst/>
                          <a:latin typeface="Times New Roman"/>
                        </a:rPr>
                        <a:t>2 tuần</a:t>
                      </a:r>
                      <a:endParaRPr lang="vi-VN" sz="240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4597242"/>
                  </a:ext>
                </a:extLst>
              </a:tr>
              <a:tr h="522967">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vi-VN" sz="2400" b="0" i="0" u="none" strike="noStrike" dirty="0">
                          <a:solidFill>
                            <a:srgbClr val="000000"/>
                          </a:solidFill>
                          <a:effectLst/>
                          <a:latin typeface="Times New Roman"/>
                        </a:rPr>
                        <a:t>Xây dựng frontend bằng Anvil</a:t>
                      </a:r>
                      <a:endParaRPr lang="vi-VN" sz="2400" dirty="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just" rtl="0" fontAlgn="t"/>
                      <a:r>
                        <a:rPr lang="vi-VN" sz="2400" b="0" i="0" u="none" strike="noStrike" dirty="0">
                          <a:solidFill>
                            <a:srgbClr val="000000"/>
                          </a:solidFill>
                          <a:effectLst/>
                          <a:latin typeface="Times New Roman"/>
                        </a:rPr>
                        <a:t>3 tuần</a:t>
                      </a:r>
                      <a:endParaRPr lang="vi-VN" sz="2400" dirty="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1149002"/>
                  </a:ext>
                </a:extLst>
              </a:tr>
              <a:tr h="522967">
                <a:tc>
                  <a:txBody>
                    <a:bodyPr/>
                    <a:lstStyle/>
                    <a:p>
                      <a:pPr algn="just" rtl="0" fontAlgn="t"/>
                      <a:r>
                        <a:rPr lang="vi-VN" sz="2400" b="0" i="0" u="none" strike="noStrike" dirty="0">
                          <a:solidFill>
                            <a:srgbClr val="000000"/>
                          </a:solidFill>
                          <a:effectLst/>
                          <a:latin typeface="Times New Roman"/>
                        </a:rPr>
                        <a:t>Phát triển mô hình AI</a:t>
                      </a:r>
                      <a:endParaRPr lang="vi-VN" sz="2400" dirty="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just" rtl="0" fontAlgn="t"/>
                      <a:r>
                        <a:rPr lang="vi-VN" sz="2400" b="0" i="0" u="none" strike="noStrike" dirty="0">
                          <a:solidFill>
                            <a:srgbClr val="000000"/>
                          </a:solidFill>
                          <a:effectLst/>
                          <a:latin typeface="Times New Roman"/>
                        </a:rPr>
                        <a:t>2 tuần</a:t>
                      </a:r>
                      <a:endParaRPr lang="vi-VN" sz="2400" dirty="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9973232"/>
                  </a:ext>
                </a:extLst>
              </a:tr>
              <a:tr h="522967">
                <a:tc>
                  <a:txBody>
                    <a:bodyPr/>
                    <a:lstStyle/>
                    <a:p>
                      <a:pPr algn="just" rtl="0" fontAlgn="t"/>
                      <a:r>
                        <a:rPr lang="vi-VN" sz="2400" b="0" i="0" u="none" strike="noStrike">
                          <a:solidFill>
                            <a:srgbClr val="000000"/>
                          </a:solidFill>
                          <a:effectLst/>
                          <a:latin typeface="Times New Roman"/>
                        </a:rPr>
                        <a:t>Tích hợp và kiểm thử</a:t>
                      </a:r>
                      <a:endParaRPr lang="vi-VN" sz="240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just" rtl="0" fontAlgn="t"/>
                      <a:r>
                        <a:rPr lang="vi-VN" sz="2400" b="0" i="0" u="none" strike="noStrike">
                          <a:solidFill>
                            <a:srgbClr val="000000"/>
                          </a:solidFill>
                          <a:effectLst/>
                          <a:latin typeface="Times New Roman"/>
                        </a:rPr>
                        <a:t>1 tuần</a:t>
                      </a:r>
                      <a:endParaRPr lang="vi-VN" sz="240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0489124"/>
                  </a:ext>
                </a:extLst>
              </a:tr>
              <a:tr h="522967">
                <a:tc>
                  <a:txBody>
                    <a:bodyPr/>
                    <a:lstStyle/>
                    <a:p>
                      <a:pPr algn="just" rtl="0" fontAlgn="t"/>
                      <a:r>
                        <a:rPr lang="vi-VN" sz="2400" b="0" i="0" u="none" strike="noStrike" dirty="0">
                          <a:solidFill>
                            <a:srgbClr val="000000"/>
                          </a:solidFill>
                          <a:effectLst/>
                          <a:latin typeface="Times New Roman"/>
                        </a:rPr>
                        <a:t>Nghiệm thu kết quả</a:t>
                      </a:r>
                      <a:endParaRPr lang="vi-VN" sz="2400" dirty="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just" rtl="0" fontAlgn="t"/>
                      <a:r>
                        <a:rPr lang="vi-VN" sz="2400" b="0" i="0" u="none" strike="noStrike">
                          <a:solidFill>
                            <a:srgbClr val="000000"/>
                          </a:solidFill>
                          <a:effectLst/>
                          <a:latin typeface="Times New Roman"/>
                        </a:rPr>
                        <a:t>1 tuần</a:t>
                      </a:r>
                      <a:endParaRPr lang="vi-VN" sz="240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5209420"/>
                  </a:ext>
                </a:extLst>
              </a:tr>
              <a:tr h="522967">
                <a:tc>
                  <a:txBody>
                    <a:bodyPr/>
                    <a:lstStyle/>
                    <a:p>
                      <a:pPr algn="just" rtl="0" fontAlgn="t"/>
                      <a:r>
                        <a:rPr lang="vi-VN" sz="2400" b="0" i="0" u="none" strike="noStrike" dirty="0">
                          <a:solidFill>
                            <a:srgbClr val="000000"/>
                          </a:solidFill>
                          <a:effectLst/>
                          <a:latin typeface="Times New Roman"/>
                        </a:rPr>
                        <a:t>Tổng thời gian</a:t>
                      </a:r>
                      <a:endParaRPr lang="vi-VN" sz="2400" dirty="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just" rtl="0" fontAlgn="t"/>
                      <a:r>
                        <a:rPr lang="vi-VN" sz="2400" b="0" i="0" u="none" strike="noStrike" dirty="0">
                          <a:solidFill>
                            <a:srgbClr val="000000"/>
                          </a:solidFill>
                          <a:effectLst/>
                          <a:latin typeface="Times New Roman"/>
                        </a:rPr>
                        <a:t>9 tuần</a:t>
                      </a:r>
                      <a:endParaRPr lang="vi-VN" sz="2400" dirty="0">
                        <a:effectLst/>
                        <a:latin typeface="Times New Roman"/>
                      </a:endParaRPr>
                    </a:p>
                  </a:txBody>
                  <a:tcPr marL="109970" marR="109970" marT="73313" marB="733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9009454"/>
                  </a:ext>
                </a:extLst>
              </a:tr>
            </a:tbl>
          </a:graphicData>
        </a:graphic>
      </p:graphicFrame>
    </p:spTree>
    <p:extLst>
      <p:ext uri="{BB962C8B-B14F-4D97-AF65-F5344CB8AC3E}">
        <p14:creationId xmlns:p14="http://schemas.microsoft.com/office/powerpoint/2010/main" val="2713733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55F508-DEA6-E2A5-DD0A-2368B3B1F60D}"/>
              </a:ext>
            </a:extLst>
          </p:cNvPr>
          <p:cNvSpPr>
            <a:spLocks noGrp="1"/>
          </p:cNvSpPr>
          <p:nvPr>
            <p:ph type="title"/>
          </p:nvPr>
        </p:nvSpPr>
        <p:spPr>
          <a:xfrm>
            <a:off x="7080634" y="1280160"/>
            <a:ext cx="4784796" cy="2865000"/>
          </a:xfrm>
        </p:spPr>
        <p:txBody>
          <a:bodyPr>
            <a:normAutofit/>
          </a:bodyPr>
          <a:lstStyle/>
          <a:p>
            <a:r>
              <a:rPr lang="vi-VN" b="1">
                <a:latin typeface="Times New Roman"/>
                <a:cs typeface="Times New Roman"/>
              </a:rPr>
              <a:t>Mốc quan trọng (</a:t>
            </a:r>
            <a:r>
              <a:rPr lang="vi-VN" b="1" err="1">
                <a:latin typeface="Times New Roman"/>
                <a:cs typeface="Times New Roman"/>
              </a:rPr>
              <a:t>Milestones</a:t>
            </a:r>
            <a:r>
              <a:rPr lang="vi-VN" b="1">
                <a:latin typeface="Times New Roman"/>
                <a:cs typeface="Times New Roman"/>
              </a:rPr>
              <a:t>)</a:t>
            </a:r>
            <a:endParaRPr lang="vi-VN"/>
          </a:p>
        </p:txBody>
      </p:sp>
      <p:sp>
        <p:nvSpPr>
          <p:cNvPr id="3" name="Chỗ dành sẵn cho Nội dung 2">
            <a:extLst>
              <a:ext uri="{FF2B5EF4-FFF2-40B4-BE49-F238E27FC236}">
                <a16:creationId xmlns:a16="http://schemas.microsoft.com/office/drawing/2014/main" id="{3F1C46F6-4DB7-CB71-38FD-F413518CA1A3}"/>
              </a:ext>
            </a:extLst>
          </p:cNvPr>
          <p:cNvSpPr>
            <a:spLocks noGrp="1"/>
          </p:cNvSpPr>
          <p:nvPr>
            <p:ph idx="1"/>
          </p:nvPr>
        </p:nvSpPr>
        <p:spPr>
          <a:xfrm>
            <a:off x="1137034" y="2194102"/>
            <a:ext cx="4438036" cy="3908585"/>
          </a:xfrm>
        </p:spPr>
        <p:txBody>
          <a:bodyPr vert="horz" lIns="91440" tIns="45720" rIns="91440" bIns="45720" rtlCol="0">
            <a:normAutofit/>
          </a:bodyPr>
          <a:lstStyle/>
          <a:p>
            <a:endParaRPr lang="en-US" sz="2000"/>
          </a:p>
          <a:p>
            <a:endParaRPr lang="en-US" sz="2000"/>
          </a:p>
        </p:txBody>
      </p:sp>
      <p:graphicFrame>
        <p:nvGraphicFramePr>
          <p:cNvPr id="4" name="Bảng 3">
            <a:extLst>
              <a:ext uri="{FF2B5EF4-FFF2-40B4-BE49-F238E27FC236}">
                <a16:creationId xmlns:a16="http://schemas.microsoft.com/office/drawing/2014/main" id="{05B9E738-E5A3-02E8-39BE-6EA9D3174058}"/>
              </a:ext>
            </a:extLst>
          </p:cNvPr>
          <p:cNvGraphicFramePr>
            <a:graphicFrameLocks noGrp="1"/>
          </p:cNvGraphicFramePr>
          <p:nvPr/>
        </p:nvGraphicFramePr>
        <p:xfrm>
          <a:off x="579120" y="375920"/>
          <a:ext cx="5591130" cy="6107760"/>
        </p:xfrm>
        <a:graphic>
          <a:graphicData uri="http://schemas.openxmlformats.org/drawingml/2006/table">
            <a:tbl>
              <a:tblPr firstRow="1" bandRow="1">
                <a:tableStyleId>{8EC20E35-A176-4012-BC5E-935CFFF8708E}</a:tableStyleId>
              </a:tblPr>
              <a:tblGrid>
                <a:gridCol w="2783024">
                  <a:extLst>
                    <a:ext uri="{9D8B030D-6E8A-4147-A177-3AD203B41FA5}">
                      <a16:colId xmlns:a16="http://schemas.microsoft.com/office/drawing/2014/main" val="3104234014"/>
                    </a:ext>
                  </a:extLst>
                </a:gridCol>
                <a:gridCol w="2808106">
                  <a:extLst>
                    <a:ext uri="{9D8B030D-6E8A-4147-A177-3AD203B41FA5}">
                      <a16:colId xmlns:a16="http://schemas.microsoft.com/office/drawing/2014/main" val="1676199834"/>
                    </a:ext>
                  </a:extLst>
                </a:gridCol>
              </a:tblGrid>
              <a:tr h="701040">
                <a:tc>
                  <a:txBody>
                    <a:bodyPr/>
                    <a:lstStyle/>
                    <a:p>
                      <a:pPr lvl="0">
                        <a:buNone/>
                      </a:pPr>
                      <a:r>
                        <a:rPr lang="vi-VN" sz="2000" b="1" u="none" strike="noStrike" noProof="0">
                          <a:solidFill>
                            <a:schemeClr val="bg1"/>
                          </a:solidFill>
                        </a:rPr>
                        <a:t>Mốc quan trọng</a:t>
                      </a:r>
                      <a:endParaRPr lang="vi-VN" sz="2000">
                        <a:solidFill>
                          <a:schemeClr val="bg1"/>
                        </a:solidFill>
                      </a:endParaRPr>
                    </a:p>
                    <a:p>
                      <a:pPr lvl="0">
                        <a:buNone/>
                      </a:pPr>
                      <a:endParaRPr lang="vi-VN" sz="2000">
                        <a:solidFill>
                          <a:schemeClr val="bg1"/>
                        </a:solidFill>
                      </a:endParaRPr>
                    </a:p>
                  </a:txBody>
                  <a:tcPr marL="87442" marR="87442" marT="43721" marB="43721"/>
                </a:tc>
                <a:tc>
                  <a:txBody>
                    <a:bodyPr/>
                    <a:lstStyle/>
                    <a:p>
                      <a:pPr lvl="0">
                        <a:buNone/>
                      </a:pPr>
                      <a:r>
                        <a:rPr lang="vi-VN" sz="2000" b="1" u="none" strike="noStrike" noProof="0">
                          <a:solidFill>
                            <a:schemeClr val="bg1"/>
                          </a:solidFill>
                        </a:rPr>
                        <a:t>Mô tả</a:t>
                      </a:r>
                      <a:endParaRPr lang="vi-VN" sz="2000">
                        <a:solidFill>
                          <a:schemeClr val="bg1"/>
                        </a:solidFill>
                      </a:endParaRPr>
                    </a:p>
                  </a:txBody>
                  <a:tcPr marL="87442" marR="87442" marT="43721" marB="43721"/>
                </a:tc>
                <a:extLst>
                  <a:ext uri="{0D108BD9-81ED-4DB2-BD59-A6C34878D82A}">
                    <a16:rowId xmlns:a16="http://schemas.microsoft.com/office/drawing/2014/main" val="1696949356"/>
                  </a:ext>
                </a:extLst>
              </a:tr>
              <a:tr h="709073">
                <a:tc>
                  <a:txBody>
                    <a:bodyPr/>
                    <a:lstStyle/>
                    <a:p>
                      <a:pPr lvl="0">
                        <a:buNone/>
                      </a:pPr>
                      <a:r>
                        <a:rPr lang="vi-VN" sz="2000" b="0" u="none" strike="noStrike" noProof="0">
                          <a:solidFill>
                            <a:srgbClr val="000000"/>
                          </a:solidFill>
                        </a:rPr>
                        <a:t>Hoàn thành thu thập dữ liệu</a:t>
                      </a:r>
                      <a:endParaRPr lang="vi-VN" sz="2000"/>
                    </a:p>
                  </a:txBody>
                  <a:tcPr marL="87442" marR="87442" marT="43721" marB="43721"/>
                </a:tc>
                <a:tc>
                  <a:txBody>
                    <a:bodyPr/>
                    <a:lstStyle/>
                    <a:p>
                      <a:pPr lvl="0">
                        <a:buNone/>
                      </a:pPr>
                      <a:r>
                        <a:rPr lang="vi-VN" sz="2000" b="0" u="none" strike="noStrike" noProof="0">
                          <a:solidFill>
                            <a:srgbClr val="000000"/>
                          </a:solidFill>
                        </a:rPr>
                        <a:t>Dữ liệu hoa </a:t>
                      </a:r>
                      <a:r>
                        <a:rPr lang="vi-VN" sz="2000" b="0" u="none" strike="noStrike" noProof="0" err="1">
                          <a:solidFill>
                            <a:srgbClr val="000000"/>
                          </a:solidFill>
                        </a:rPr>
                        <a:t>Iris</a:t>
                      </a:r>
                      <a:r>
                        <a:rPr lang="vi-VN" sz="2000" b="0" u="none" strike="noStrike" noProof="0">
                          <a:solidFill>
                            <a:srgbClr val="000000"/>
                          </a:solidFill>
                        </a:rPr>
                        <a:t> đã được thu thập và làm sạch.</a:t>
                      </a:r>
                      <a:endParaRPr lang="vi-VN" sz="2000"/>
                    </a:p>
                  </a:txBody>
                  <a:tcPr marL="87442" marR="87442" marT="43721" marB="43721"/>
                </a:tc>
                <a:extLst>
                  <a:ext uri="{0D108BD9-81ED-4DB2-BD59-A6C34878D82A}">
                    <a16:rowId xmlns:a16="http://schemas.microsoft.com/office/drawing/2014/main" val="2838560250"/>
                  </a:ext>
                </a:extLst>
              </a:tr>
              <a:tr h="1048197">
                <a:tc>
                  <a:txBody>
                    <a:bodyPr/>
                    <a:lstStyle/>
                    <a:p>
                      <a:pPr lvl="0">
                        <a:buNone/>
                      </a:pPr>
                      <a:r>
                        <a:rPr lang="vi-VN" sz="2000" b="0" u="none" strike="noStrike" noProof="0">
                          <a:solidFill>
                            <a:srgbClr val="000000"/>
                          </a:solidFill>
                        </a:rPr>
                        <a:t>Hoàn thành mô hình AI</a:t>
                      </a:r>
                      <a:endParaRPr lang="vi-VN" sz="2000"/>
                    </a:p>
                  </a:txBody>
                  <a:tcPr marL="87442" marR="87442" marT="43721" marB="43721"/>
                </a:tc>
                <a:tc>
                  <a:txBody>
                    <a:bodyPr/>
                    <a:lstStyle/>
                    <a:p>
                      <a:pPr lvl="0">
                        <a:buNone/>
                      </a:pPr>
                      <a:r>
                        <a:rPr lang="vi-VN" sz="2000" b="0" u="none" strike="noStrike" noProof="0">
                          <a:solidFill>
                            <a:srgbClr val="000000"/>
                          </a:solidFill>
                        </a:rPr>
                        <a:t>Mô hình nhận diện hoa </a:t>
                      </a:r>
                      <a:r>
                        <a:rPr lang="vi-VN" sz="2000" b="0" u="none" strike="noStrike" noProof="0" err="1">
                          <a:solidFill>
                            <a:srgbClr val="000000"/>
                          </a:solidFill>
                        </a:rPr>
                        <a:t>Iris</a:t>
                      </a:r>
                      <a:r>
                        <a:rPr lang="vi-VN" sz="2000" b="0" u="none" strike="noStrike" noProof="0">
                          <a:solidFill>
                            <a:srgbClr val="000000"/>
                          </a:solidFill>
                        </a:rPr>
                        <a:t> đã được huấn luyện và đạt độ chính xác tốt.</a:t>
                      </a:r>
                      <a:endParaRPr lang="vi-VN" sz="2000"/>
                    </a:p>
                  </a:txBody>
                  <a:tcPr marL="87442" marR="87442" marT="43721" marB="43721"/>
                </a:tc>
                <a:extLst>
                  <a:ext uri="{0D108BD9-81ED-4DB2-BD59-A6C34878D82A}">
                    <a16:rowId xmlns:a16="http://schemas.microsoft.com/office/drawing/2014/main" val="3675653191"/>
                  </a:ext>
                </a:extLst>
              </a:tr>
              <a:tr h="755316">
                <a:tc>
                  <a:txBody>
                    <a:bodyPr/>
                    <a:lstStyle/>
                    <a:p>
                      <a:pPr lvl="0">
                        <a:buNone/>
                      </a:pPr>
                      <a:r>
                        <a:rPr lang="vi-VN" sz="2000" b="0" u="none" strike="noStrike" noProof="0">
                          <a:solidFill>
                            <a:srgbClr val="000000"/>
                          </a:solidFill>
                        </a:rPr>
                        <a:t>Hoàn thành giao diện người dùng</a:t>
                      </a:r>
                      <a:endParaRPr lang="vi-VN" sz="2000"/>
                    </a:p>
                  </a:txBody>
                  <a:tcPr marL="87442" marR="87442" marT="43721" marB="43721"/>
                </a:tc>
                <a:tc>
                  <a:txBody>
                    <a:bodyPr/>
                    <a:lstStyle/>
                    <a:p>
                      <a:pPr lvl="0">
                        <a:buNone/>
                      </a:pPr>
                      <a:r>
                        <a:rPr lang="vi-VN" sz="2000" b="0" u="none" strike="noStrike" noProof="0">
                          <a:solidFill>
                            <a:srgbClr val="000000"/>
                          </a:solidFill>
                        </a:rPr>
                        <a:t>Giao diện </a:t>
                      </a:r>
                      <a:r>
                        <a:rPr lang="vi-VN" sz="2000" b="0" u="none" strike="noStrike" noProof="0" err="1">
                          <a:solidFill>
                            <a:srgbClr val="000000"/>
                          </a:solidFill>
                        </a:rPr>
                        <a:t>frontend</a:t>
                      </a:r>
                      <a:r>
                        <a:rPr lang="vi-VN" sz="2000" b="0" u="none" strike="noStrike" noProof="0">
                          <a:solidFill>
                            <a:srgbClr val="000000"/>
                          </a:solidFill>
                        </a:rPr>
                        <a:t> hoàn thành và sẵn sàng tích hợp.</a:t>
                      </a:r>
                      <a:endParaRPr lang="vi-VN" sz="2000"/>
                    </a:p>
                  </a:txBody>
                  <a:tcPr marL="87442" marR="87442" marT="43721" marB="43721"/>
                </a:tc>
                <a:extLst>
                  <a:ext uri="{0D108BD9-81ED-4DB2-BD59-A6C34878D82A}">
                    <a16:rowId xmlns:a16="http://schemas.microsoft.com/office/drawing/2014/main" val="2467998768"/>
                  </a:ext>
                </a:extLst>
              </a:tr>
              <a:tr h="1048197">
                <a:tc>
                  <a:txBody>
                    <a:bodyPr/>
                    <a:lstStyle/>
                    <a:p>
                      <a:pPr lvl="0">
                        <a:buNone/>
                      </a:pPr>
                      <a:r>
                        <a:rPr lang="vi-VN" sz="2000" b="0" u="none" strike="noStrike" noProof="0">
                          <a:solidFill>
                            <a:srgbClr val="000000"/>
                          </a:solidFill>
                        </a:rPr>
                        <a:t>Kết thúc tích hợp và kiểm thử</a:t>
                      </a:r>
                      <a:endParaRPr lang="vi-VN" sz="2000"/>
                    </a:p>
                  </a:txBody>
                  <a:tcPr marL="87442" marR="87442" marT="43721" marB="43721"/>
                </a:tc>
                <a:tc>
                  <a:txBody>
                    <a:bodyPr/>
                    <a:lstStyle/>
                    <a:p>
                      <a:pPr lvl="0">
                        <a:buNone/>
                      </a:pPr>
                      <a:r>
                        <a:rPr lang="vi-VN" sz="2000" b="0" u="none" strike="noStrike" noProof="0">
                          <a:solidFill>
                            <a:srgbClr val="000000"/>
                          </a:solidFill>
                        </a:rPr>
                        <a:t>Mô hình AI và </a:t>
                      </a:r>
                      <a:r>
                        <a:rPr lang="vi-VN" sz="2000" b="0" u="none" strike="noStrike" noProof="0" err="1">
                          <a:solidFill>
                            <a:srgbClr val="000000"/>
                          </a:solidFill>
                        </a:rPr>
                        <a:t>frontend</a:t>
                      </a:r>
                      <a:r>
                        <a:rPr lang="vi-VN" sz="2000" b="0" u="none" strike="noStrike" noProof="0">
                          <a:solidFill>
                            <a:srgbClr val="000000"/>
                          </a:solidFill>
                        </a:rPr>
                        <a:t> đã được tích hợp và kiểm thử thành công.</a:t>
                      </a:r>
                      <a:endParaRPr lang="vi-VN" sz="2000"/>
                    </a:p>
                  </a:txBody>
                  <a:tcPr marL="87442" marR="87442" marT="43721" marB="43721"/>
                </a:tc>
                <a:extLst>
                  <a:ext uri="{0D108BD9-81ED-4DB2-BD59-A6C34878D82A}">
                    <a16:rowId xmlns:a16="http://schemas.microsoft.com/office/drawing/2014/main" val="1668329279"/>
                  </a:ext>
                </a:extLst>
              </a:tr>
              <a:tr h="1048197">
                <a:tc>
                  <a:txBody>
                    <a:bodyPr/>
                    <a:lstStyle/>
                    <a:p>
                      <a:pPr lvl="0">
                        <a:buNone/>
                      </a:pPr>
                      <a:r>
                        <a:rPr lang="vi-VN" sz="2000" b="0" u="none" strike="noStrike" noProof="0">
                          <a:solidFill>
                            <a:srgbClr val="000000"/>
                          </a:solidFill>
                        </a:rPr>
                        <a:t>Triển khai hệ thống</a:t>
                      </a:r>
                      <a:endParaRPr lang="vi-VN" sz="2000"/>
                    </a:p>
                  </a:txBody>
                  <a:tcPr marL="87442" marR="87442" marT="43721" marB="43721"/>
                </a:tc>
                <a:tc>
                  <a:txBody>
                    <a:bodyPr/>
                    <a:lstStyle/>
                    <a:p>
                      <a:pPr lvl="0" algn="l">
                        <a:lnSpc>
                          <a:spcPct val="100000"/>
                        </a:lnSpc>
                        <a:spcBef>
                          <a:spcPts val="0"/>
                        </a:spcBef>
                        <a:spcAft>
                          <a:spcPts val="0"/>
                        </a:spcAft>
                        <a:buNone/>
                      </a:pPr>
                      <a:r>
                        <a:rPr lang="vi-VN" sz="2000" b="0" u="none" strike="noStrike" noProof="0">
                          <a:solidFill>
                            <a:srgbClr val="000000"/>
                          </a:solidFill>
                        </a:rPr>
                        <a:t>Sản phẩm đã được triển khai lên </a:t>
                      </a:r>
                      <a:endParaRPr lang="vi-VN" sz="2000"/>
                    </a:p>
                    <a:p>
                      <a:pPr lvl="0" algn="l">
                        <a:lnSpc>
                          <a:spcPct val="100000"/>
                        </a:lnSpc>
                        <a:spcBef>
                          <a:spcPts val="0"/>
                        </a:spcBef>
                        <a:spcAft>
                          <a:spcPts val="0"/>
                        </a:spcAft>
                        <a:buNone/>
                      </a:pPr>
                      <a:r>
                        <a:rPr lang="vi-VN" sz="2000" b="0" u="none" strike="noStrike" noProof="0" err="1">
                          <a:solidFill>
                            <a:srgbClr val="000000"/>
                          </a:solidFill>
                        </a:rPr>
                        <a:t>website</a:t>
                      </a:r>
                      <a:r>
                        <a:rPr lang="vi-VN" sz="2000" b="0" u="none" strike="noStrike" noProof="0">
                          <a:solidFill>
                            <a:srgbClr val="000000"/>
                          </a:solidFill>
                        </a:rPr>
                        <a:t>.</a:t>
                      </a:r>
                      <a:endParaRPr lang="vi-VN" sz="2000"/>
                    </a:p>
                  </a:txBody>
                  <a:tcPr marL="87442" marR="87442" marT="43721" marB="43721"/>
                </a:tc>
                <a:extLst>
                  <a:ext uri="{0D108BD9-81ED-4DB2-BD59-A6C34878D82A}">
                    <a16:rowId xmlns:a16="http://schemas.microsoft.com/office/drawing/2014/main" val="1948391954"/>
                  </a:ext>
                </a:extLst>
              </a:tr>
            </a:tbl>
          </a:graphicData>
        </a:graphic>
      </p:graphicFrame>
    </p:spTree>
    <p:extLst>
      <p:ext uri="{BB962C8B-B14F-4D97-AF65-F5344CB8AC3E}">
        <p14:creationId xmlns:p14="http://schemas.microsoft.com/office/powerpoint/2010/main" val="314706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1F25B1-FEF7-9C26-C10A-E5FD818843BB}"/>
              </a:ext>
            </a:extLst>
          </p:cNvPr>
          <p:cNvSpPr>
            <a:spLocks noGrp="1"/>
          </p:cNvSpPr>
          <p:nvPr>
            <p:ph type="title"/>
          </p:nvPr>
        </p:nvSpPr>
        <p:spPr>
          <a:xfrm>
            <a:off x="466722" y="586855"/>
            <a:ext cx="3201366" cy="3387497"/>
          </a:xfrm>
        </p:spPr>
        <p:txBody>
          <a:bodyPr anchor="b">
            <a:normAutofit/>
          </a:bodyPr>
          <a:lstStyle/>
          <a:p>
            <a:pPr algn="r"/>
            <a:r>
              <a:rPr lang="vi-VN" sz="4000" b="1">
                <a:solidFill>
                  <a:srgbClr val="FFFFFF"/>
                </a:solidFill>
                <a:latin typeface="Times New Roman"/>
                <a:cs typeface="Times New Roman"/>
              </a:rPr>
              <a:t>Quản lý rủi ro về thời gian</a:t>
            </a:r>
            <a:endParaRPr lang="vi-VN" sz="4000">
              <a:solidFill>
                <a:srgbClr val="FFFFFF"/>
              </a:solidFill>
            </a:endParaRPr>
          </a:p>
        </p:txBody>
      </p:sp>
      <p:sp>
        <p:nvSpPr>
          <p:cNvPr id="3" name="Chỗ dành sẵn cho Nội dung 2">
            <a:extLst>
              <a:ext uri="{FF2B5EF4-FFF2-40B4-BE49-F238E27FC236}">
                <a16:creationId xmlns:a16="http://schemas.microsoft.com/office/drawing/2014/main" id="{CA62CE38-77FF-061F-9BA7-CC49D4BA2806}"/>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vi-VN" sz="3200" dirty="0">
                <a:latin typeface="Times New Roman"/>
                <a:cs typeface="Times New Roman"/>
              </a:rPr>
              <a:t>Một số rủi ro có thể ảnh hưởng đến tiến độ bao gồm:</a:t>
            </a:r>
            <a:endParaRPr lang="vi-VN" sz="3200" dirty="0">
              <a:cs typeface="Arial" panose="020B0604020202020204" pitchFamily="34" charset="0"/>
            </a:endParaRPr>
          </a:p>
          <a:p>
            <a:r>
              <a:rPr lang="vi-VN" sz="2400" b="1" dirty="0">
                <a:latin typeface="Times New Roman"/>
                <a:cs typeface="Times New Roman"/>
              </a:rPr>
              <a:t>Rủi ro về kỹ thuật</a:t>
            </a:r>
            <a:r>
              <a:rPr lang="vi-VN" sz="2400" dirty="0">
                <a:latin typeface="Times New Roman"/>
                <a:cs typeface="Times New Roman"/>
              </a:rPr>
              <a:t>: huấn luyện mô hình AI mất nhiều thời gian hơn dự kiến hoặc khó khăn trong việc tối ưu hóa độ chính xác.</a:t>
            </a:r>
            <a:endParaRPr lang="vi-VN" sz="2400" dirty="0">
              <a:latin typeface="Arial"/>
              <a:cs typeface="Arial"/>
            </a:endParaRPr>
          </a:p>
          <a:p>
            <a:r>
              <a:rPr lang="vi-VN" sz="2400" b="1" dirty="0">
                <a:latin typeface="Times New Roman"/>
                <a:cs typeface="Times New Roman"/>
              </a:rPr>
              <a:t>Rủi ro từ nguồn lực</a:t>
            </a:r>
            <a:r>
              <a:rPr lang="vi-VN" sz="2400" dirty="0">
                <a:latin typeface="Times New Roman"/>
                <a:cs typeface="Times New Roman"/>
              </a:rPr>
              <a:t>: Nếu một thành viên gặp khó khăn hoặc cần thời gian nhiều hơn để hoàn thành công việc.</a:t>
            </a:r>
            <a:endParaRPr lang="vi-VN" sz="2400" dirty="0">
              <a:latin typeface="Arial"/>
              <a:cs typeface="Arial"/>
            </a:endParaRPr>
          </a:p>
          <a:p>
            <a:r>
              <a:rPr lang="vi-VN" sz="2400" b="1" dirty="0">
                <a:latin typeface="Times New Roman"/>
                <a:cs typeface="Times New Roman"/>
              </a:rPr>
              <a:t>Sự phụ thuộc giữa các nhiệm vụ</a:t>
            </a:r>
            <a:r>
              <a:rPr lang="vi-VN" sz="2400" dirty="0">
                <a:latin typeface="Times New Roman"/>
                <a:cs typeface="Times New Roman"/>
              </a:rPr>
              <a:t>: Tích hợp mô hình AI vào frontend phụ thuộc vào việc hoàn thành giao diện người dùng và mô hình.</a:t>
            </a:r>
            <a:endParaRPr lang="vi-VN" sz="2400" dirty="0"/>
          </a:p>
          <a:p>
            <a:endParaRPr lang="en-US" sz="2000" dirty="0"/>
          </a:p>
        </p:txBody>
      </p:sp>
    </p:spTree>
    <p:extLst>
      <p:ext uri="{BB962C8B-B14F-4D97-AF65-F5344CB8AC3E}">
        <p14:creationId xmlns:p14="http://schemas.microsoft.com/office/powerpoint/2010/main" val="2186520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F2CB6F-66FE-DC95-2DB5-EC62E1AAD3F5}"/>
              </a:ext>
            </a:extLst>
          </p:cNvPr>
          <p:cNvSpPr>
            <a:spLocks noGrp="1"/>
          </p:cNvSpPr>
          <p:nvPr>
            <p:ph type="title"/>
          </p:nvPr>
        </p:nvSpPr>
        <p:spPr>
          <a:xfrm>
            <a:off x="761802" y="240241"/>
            <a:ext cx="10760054" cy="1228299"/>
          </a:xfrm>
        </p:spPr>
        <p:txBody>
          <a:bodyPr>
            <a:normAutofit/>
          </a:bodyPr>
          <a:lstStyle/>
          <a:p>
            <a:r>
              <a:rPr lang="vi-VN" sz="4000" b="1">
                <a:latin typeface="Times New Roman"/>
                <a:cs typeface="Times New Roman"/>
              </a:rPr>
              <a:t> Báo cáo và giao tiếp và Lịch trình chi tiết</a:t>
            </a:r>
            <a:endParaRPr lang="vi-VN" sz="4000"/>
          </a:p>
        </p:txBody>
      </p:sp>
      <p:sp>
        <p:nvSpPr>
          <p:cNvPr id="3" name="Chỗ dành sẵn cho Nội dung 2">
            <a:extLst>
              <a:ext uri="{FF2B5EF4-FFF2-40B4-BE49-F238E27FC236}">
                <a16:creationId xmlns:a16="http://schemas.microsoft.com/office/drawing/2014/main" id="{BB0FC811-2A54-F7AB-524A-2D27AEF99815}"/>
              </a:ext>
            </a:extLst>
          </p:cNvPr>
          <p:cNvSpPr>
            <a:spLocks noGrp="1"/>
          </p:cNvSpPr>
          <p:nvPr>
            <p:ph idx="1"/>
          </p:nvPr>
        </p:nvSpPr>
        <p:spPr>
          <a:xfrm>
            <a:off x="761802" y="2321476"/>
            <a:ext cx="4864875" cy="3850724"/>
          </a:xfrm>
        </p:spPr>
        <p:txBody>
          <a:bodyPr vert="horz" lIns="91440" tIns="45720" rIns="91440" bIns="45720" rtlCol="0" anchor="ctr">
            <a:normAutofit lnSpcReduction="10000"/>
          </a:bodyPr>
          <a:lstStyle/>
          <a:p>
            <a:r>
              <a:rPr lang="vi-VN">
                <a:latin typeface="Times New Roman"/>
                <a:cs typeface="Times New Roman"/>
              </a:rPr>
              <a:t>Báo cáo tiến độ: Báo cáo tiến độ cho các bên liên quan định kỳ mỗi tuần hoặc khi có mốc quan trọng.</a:t>
            </a:r>
            <a:endParaRPr lang="vi-VN">
              <a:latin typeface="Arial"/>
              <a:cs typeface="Arial" panose="020B0604020202020204" pitchFamily="34" charset="0"/>
            </a:endParaRPr>
          </a:p>
          <a:p>
            <a:r>
              <a:rPr lang="vi-VN">
                <a:latin typeface="Times New Roman"/>
                <a:cs typeface="Times New Roman"/>
              </a:rPr>
              <a:t>Giao tiếp giữa nhóm: Sử dụng các kênh như </a:t>
            </a:r>
            <a:r>
              <a:rPr lang="vi-VN" err="1">
                <a:latin typeface="Times New Roman"/>
                <a:cs typeface="Times New Roman"/>
              </a:rPr>
              <a:t>email</a:t>
            </a:r>
            <a:r>
              <a:rPr lang="vi-VN">
                <a:latin typeface="Times New Roman"/>
                <a:cs typeface="Times New Roman"/>
              </a:rPr>
              <a:t>, </a:t>
            </a:r>
            <a:r>
              <a:rPr lang="vi-VN" err="1">
                <a:latin typeface="Times New Roman"/>
                <a:cs typeface="Times New Roman"/>
              </a:rPr>
              <a:t>chat</a:t>
            </a:r>
            <a:r>
              <a:rPr lang="vi-VN">
                <a:latin typeface="Times New Roman"/>
                <a:cs typeface="Times New Roman"/>
              </a:rPr>
              <a:t>, và công cụ quản lý dự án để duy trì liên lạc.</a:t>
            </a:r>
            <a:endParaRPr lang="vi-VN"/>
          </a:p>
          <a:p>
            <a:pPr marL="0" indent="0">
              <a:buNone/>
            </a:pPr>
            <a:br>
              <a:rPr lang="en-US" sz="2000"/>
            </a:br>
            <a:endParaRPr lang="en-US" sz="2000"/>
          </a:p>
        </p:txBody>
      </p:sp>
      <p:graphicFrame>
        <p:nvGraphicFramePr>
          <p:cNvPr id="5" name="Bảng 4">
            <a:extLst>
              <a:ext uri="{FF2B5EF4-FFF2-40B4-BE49-F238E27FC236}">
                <a16:creationId xmlns:a16="http://schemas.microsoft.com/office/drawing/2014/main" id="{C6F6DAD2-20D7-9338-07BE-86F8A933DD01}"/>
              </a:ext>
            </a:extLst>
          </p:cNvPr>
          <p:cNvGraphicFramePr>
            <a:graphicFrameLocks noGrp="1"/>
          </p:cNvGraphicFramePr>
          <p:nvPr/>
        </p:nvGraphicFramePr>
        <p:xfrm>
          <a:off x="6343650" y="2376922"/>
          <a:ext cx="5178207" cy="3696522"/>
        </p:xfrm>
        <a:graphic>
          <a:graphicData uri="http://schemas.openxmlformats.org/drawingml/2006/table">
            <a:tbl>
              <a:tblPr bandRow="1">
                <a:noFill/>
                <a:tableStyleId>{5C22544A-7EE6-4342-B048-85BDC9FD1C3A}</a:tableStyleId>
              </a:tblPr>
              <a:tblGrid>
                <a:gridCol w="905384">
                  <a:extLst>
                    <a:ext uri="{9D8B030D-6E8A-4147-A177-3AD203B41FA5}">
                      <a16:colId xmlns:a16="http://schemas.microsoft.com/office/drawing/2014/main" val="3053392163"/>
                    </a:ext>
                  </a:extLst>
                </a:gridCol>
                <a:gridCol w="4272823">
                  <a:extLst>
                    <a:ext uri="{9D8B030D-6E8A-4147-A177-3AD203B41FA5}">
                      <a16:colId xmlns:a16="http://schemas.microsoft.com/office/drawing/2014/main" val="2779781668"/>
                    </a:ext>
                  </a:extLst>
                </a:gridCol>
              </a:tblGrid>
              <a:tr h="616087">
                <a:tc>
                  <a:txBody>
                    <a:bodyPr/>
                    <a:lstStyle/>
                    <a:p>
                      <a:pPr algn="just" rtl="0" fontAlgn="t"/>
                      <a:r>
                        <a:rPr lang="vi-VN" sz="2000" b="1" i="0" u="none" strike="noStrike" cap="none" spc="0">
                          <a:solidFill>
                            <a:schemeClr val="tx1"/>
                          </a:solidFill>
                          <a:effectLst/>
                          <a:latin typeface="Times New Roman"/>
                        </a:rPr>
                        <a:t>Tuần</a:t>
                      </a:r>
                      <a:endParaRPr lang="vi-VN" sz="2000" cap="none" spc="0">
                        <a:solidFill>
                          <a:schemeClr val="tx1"/>
                        </a:solidFill>
                        <a:effectLst/>
                        <a:latin typeface="Times New Roman"/>
                      </a:endParaRPr>
                    </a:p>
                  </a:txBody>
                  <a:tcPr marL="102163" marR="72974" marT="119864" marB="145948">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lnB>
                    <a:noFill/>
                  </a:tcPr>
                </a:tc>
                <a:tc>
                  <a:txBody>
                    <a:bodyPr/>
                    <a:lstStyle/>
                    <a:p>
                      <a:pPr algn="just" rtl="0" fontAlgn="t"/>
                      <a:r>
                        <a:rPr lang="vi-VN" sz="2000" b="1" i="0" u="none" strike="noStrike" cap="none" spc="0">
                          <a:solidFill>
                            <a:schemeClr val="tx1"/>
                          </a:solidFill>
                          <a:effectLst/>
                          <a:latin typeface="Times New Roman"/>
                        </a:rPr>
                        <a:t>Công việc</a:t>
                      </a:r>
                      <a:endParaRPr lang="vi-VN" sz="2000" cap="none" spc="0">
                        <a:solidFill>
                          <a:schemeClr val="tx1"/>
                        </a:solidFill>
                        <a:effectLst/>
                        <a:latin typeface="Times New Roman"/>
                      </a:endParaRPr>
                    </a:p>
                  </a:txBody>
                  <a:tcPr marL="102163" marR="72974" marT="119864" marB="145948">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lnB>
                    <a:noFill/>
                  </a:tcPr>
                </a:tc>
                <a:extLst>
                  <a:ext uri="{0D108BD9-81ED-4DB2-BD59-A6C34878D82A}">
                    <a16:rowId xmlns:a16="http://schemas.microsoft.com/office/drawing/2014/main" val="3237420827"/>
                  </a:ext>
                </a:extLst>
              </a:tr>
              <a:tr h="616087">
                <a:tc>
                  <a:txBody>
                    <a:bodyPr/>
                    <a:lstStyle/>
                    <a:p>
                      <a:pPr algn="just" rtl="0" fontAlgn="t"/>
                      <a:r>
                        <a:rPr lang="vi-VN" sz="2000" b="1" i="0" u="none" strike="noStrike" cap="none" spc="0">
                          <a:solidFill>
                            <a:schemeClr val="tx1"/>
                          </a:solidFill>
                          <a:effectLst/>
                          <a:latin typeface="Times New Roman"/>
                        </a:rPr>
                        <a:t>1-2</a:t>
                      </a:r>
                      <a:endParaRPr lang="vi-VN" sz="2000" cap="none" spc="0">
                        <a:solidFill>
                          <a:schemeClr val="tx1"/>
                        </a:solidFill>
                        <a:effectLst/>
                        <a:latin typeface="Times New Roman"/>
                      </a:endParaRPr>
                    </a:p>
                  </a:txBody>
                  <a:tcPr marL="102163" marR="72974" marT="119864" marB="145948">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rtl="0" fontAlgn="t"/>
                      <a:r>
                        <a:rPr lang="vi-VN" sz="2000" b="0" i="0" u="none" strike="noStrike" cap="none" spc="0">
                          <a:solidFill>
                            <a:schemeClr val="tx1"/>
                          </a:solidFill>
                          <a:effectLst/>
                          <a:latin typeface="Times New Roman"/>
                        </a:rPr>
                        <a:t>Nghiên cứu và thu thập dữ liệu</a:t>
                      </a:r>
                      <a:endParaRPr lang="vi-VN" sz="2000" cap="none" spc="0">
                        <a:solidFill>
                          <a:schemeClr val="tx1"/>
                        </a:solidFill>
                        <a:effectLst/>
                        <a:latin typeface="Times New Roman"/>
                      </a:endParaRPr>
                    </a:p>
                  </a:txBody>
                  <a:tcPr marL="102163" marR="72974" marT="119864" marB="145948">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67487201"/>
                  </a:ext>
                </a:extLst>
              </a:tr>
              <a:tr h="616087">
                <a:tc>
                  <a:txBody>
                    <a:bodyPr/>
                    <a:lstStyle/>
                    <a:p>
                      <a:pPr algn="just" rtl="0" fontAlgn="t"/>
                      <a:r>
                        <a:rPr lang="vi-VN" sz="2000" b="1" i="0" u="none" strike="noStrike" cap="none" spc="0">
                          <a:solidFill>
                            <a:schemeClr val="tx1"/>
                          </a:solidFill>
                          <a:effectLst/>
                          <a:latin typeface="Times New Roman"/>
                        </a:rPr>
                        <a:t>3-5</a:t>
                      </a:r>
                      <a:endParaRPr lang="vi-VN" sz="2000" cap="none" spc="0">
                        <a:solidFill>
                          <a:schemeClr val="tx1"/>
                        </a:solidFill>
                        <a:effectLst/>
                        <a:latin typeface="Times New Roman"/>
                      </a:endParaRPr>
                    </a:p>
                  </a:txBody>
                  <a:tcPr marL="102163" marR="72974" marT="119864" marB="145948">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just" rtl="0" fontAlgn="t"/>
                      <a:r>
                        <a:rPr lang="vi-VN" sz="2000" b="0" i="0" u="none" strike="noStrike" cap="none" spc="0">
                          <a:solidFill>
                            <a:schemeClr val="tx1"/>
                          </a:solidFill>
                          <a:effectLst/>
                          <a:latin typeface="Times New Roman"/>
                        </a:rPr>
                        <a:t>Phát triển và huấn luyện mô hình AI</a:t>
                      </a:r>
                      <a:endParaRPr lang="vi-VN" sz="2000" cap="none" spc="0">
                        <a:solidFill>
                          <a:schemeClr val="tx1"/>
                        </a:solidFill>
                        <a:effectLst/>
                        <a:latin typeface="Times New Roman"/>
                      </a:endParaRPr>
                    </a:p>
                  </a:txBody>
                  <a:tcPr marL="102163" marR="72974" marT="119864" marB="145948">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478806042"/>
                  </a:ext>
                </a:extLst>
              </a:tr>
              <a:tr h="616087">
                <a:tc>
                  <a:txBody>
                    <a:bodyPr/>
                    <a:lstStyle/>
                    <a:p>
                      <a:pPr algn="just" rtl="0" fontAlgn="t"/>
                      <a:r>
                        <a:rPr lang="vi-VN" sz="2000" b="1" i="0" u="none" strike="noStrike" cap="none" spc="0">
                          <a:solidFill>
                            <a:schemeClr val="tx1"/>
                          </a:solidFill>
                          <a:effectLst/>
                          <a:latin typeface="Times New Roman"/>
                        </a:rPr>
                        <a:t>6-7</a:t>
                      </a:r>
                      <a:endParaRPr lang="vi-VN" sz="2000" cap="none" spc="0">
                        <a:solidFill>
                          <a:schemeClr val="tx1"/>
                        </a:solidFill>
                        <a:effectLst/>
                        <a:latin typeface="Times New Roman"/>
                      </a:endParaRPr>
                    </a:p>
                  </a:txBody>
                  <a:tcPr marL="102163" marR="72974" marT="119864" marB="145948">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rtl="0" fontAlgn="t"/>
                      <a:r>
                        <a:rPr lang="vi-VN" sz="2000" b="0" i="0" u="none" strike="noStrike" cap="none" spc="0">
                          <a:solidFill>
                            <a:schemeClr val="tx1"/>
                          </a:solidFill>
                          <a:effectLst/>
                          <a:latin typeface="Times New Roman"/>
                        </a:rPr>
                        <a:t>Thiết kế và phát triển </a:t>
                      </a:r>
                      <a:r>
                        <a:rPr lang="vi-VN" sz="2000" b="0" i="0" u="none" strike="noStrike" cap="none" spc="0" err="1">
                          <a:solidFill>
                            <a:schemeClr val="tx1"/>
                          </a:solidFill>
                          <a:effectLst/>
                          <a:latin typeface="Times New Roman"/>
                        </a:rPr>
                        <a:t>frontend</a:t>
                      </a:r>
                      <a:endParaRPr lang="vi-VN" sz="2000" cap="none" spc="0" err="1">
                        <a:solidFill>
                          <a:schemeClr val="tx1"/>
                        </a:solidFill>
                        <a:effectLst/>
                        <a:latin typeface="Times New Roman"/>
                      </a:endParaRPr>
                    </a:p>
                  </a:txBody>
                  <a:tcPr marL="102163" marR="72974" marT="119864" marB="145948">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509851617"/>
                  </a:ext>
                </a:extLst>
              </a:tr>
              <a:tr h="616087">
                <a:tc>
                  <a:txBody>
                    <a:bodyPr/>
                    <a:lstStyle/>
                    <a:p>
                      <a:pPr algn="just" rtl="0" fontAlgn="t"/>
                      <a:r>
                        <a:rPr lang="vi-VN" sz="2000" b="1" i="0" u="none" strike="noStrike" cap="none" spc="0">
                          <a:solidFill>
                            <a:schemeClr val="tx1"/>
                          </a:solidFill>
                          <a:effectLst/>
                          <a:latin typeface="Times New Roman"/>
                        </a:rPr>
                        <a:t>8</a:t>
                      </a:r>
                      <a:endParaRPr lang="vi-VN" sz="2000" cap="none" spc="0">
                        <a:solidFill>
                          <a:schemeClr val="tx1"/>
                        </a:solidFill>
                        <a:effectLst/>
                        <a:latin typeface="Times New Roman"/>
                      </a:endParaRPr>
                    </a:p>
                  </a:txBody>
                  <a:tcPr marL="102163" marR="72974" marT="119864" marB="145948">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just" rtl="0" fontAlgn="t"/>
                      <a:r>
                        <a:rPr lang="vi-VN" sz="2000" b="0" i="0" u="none" strike="noStrike" cap="none" spc="0">
                          <a:solidFill>
                            <a:schemeClr val="tx1"/>
                          </a:solidFill>
                          <a:effectLst/>
                          <a:latin typeface="Times New Roman"/>
                        </a:rPr>
                        <a:t>Tích hợp </a:t>
                      </a:r>
                      <a:r>
                        <a:rPr lang="vi-VN" sz="2000" b="0" i="0" u="none" strike="noStrike" cap="none" spc="0" err="1">
                          <a:solidFill>
                            <a:schemeClr val="tx1"/>
                          </a:solidFill>
                          <a:effectLst/>
                          <a:latin typeface="Times New Roman"/>
                        </a:rPr>
                        <a:t>frontend</a:t>
                      </a:r>
                      <a:r>
                        <a:rPr lang="vi-VN" sz="2000" b="0" i="0" u="none" strike="noStrike" cap="none" spc="0">
                          <a:solidFill>
                            <a:schemeClr val="tx1"/>
                          </a:solidFill>
                          <a:effectLst/>
                          <a:latin typeface="Times New Roman"/>
                        </a:rPr>
                        <a:t> và mô hình, kiểm thử</a:t>
                      </a:r>
                      <a:endParaRPr lang="vi-VN" sz="2000" cap="none" spc="0">
                        <a:solidFill>
                          <a:schemeClr val="tx1"/>
                        </a:solidFill>
                        <a:effectLst/>
                        <a:latin typeface="Times New Roman"/>
                      </a:endParaRPr>
                    </a:p>
                  </a:txBody>
                  <a:tcPr marL="102163" marR="72974" marT="119864" marB="145948">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663530535"/>
                  </a:ext>
                </a:extLst>
              </a:tr>
              <a:tr h="616087">
                <a:tc>
                  <a:txBody>
                    <a:bodyPr/>
                    <a:lstStyle/>
                    <a:p>
                      <a:pPr algn="just" rtl="0" fontAlgn="t"/>
                      <a:r>
                        <a:rPr lang="vi-VN" sz="2000" b="1" i="0" u="none" strike="noStrike" cap="none" spc="0" dirty="0">
                          <a:solidFill>
                            <a:schemeClr val="tx1"/>
                          </a:solidFill>
                          <a:effectLst/>
                          <a:latin typeface="Times New Roman"/>
                        </a:rPr>
                        <a:t>9</a:t>
                      </a:r>
                      <a:endParaRPr lang="vi-VN" sz="2000" cap="none" spc="0" dirty="0">
                        <a:solidFill>
                          <a:schemeClr val="tx1"/>
                        </a:solidFill>
                        <a:effectLst/>
                        <a:latin typeface="Times New Roman"/>
                      </a:endParaRPr>
                    </a:p>
                  </a:txBody>
                  <a:tcPr marL="102163" marR="72974" marT="119864" marB="145948">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rtl="0" fontAlgn="t"/>
                      <a:r>
                        <a:rPr lang="vi-VN" sz="2000" b="0" i="0" u="none" strike="noStrike" cap="none" spc="0" dirty="0">
                          <a:solidFill>
                            <a:schemeClr val="tx1"/>
                          </a:solidFill>
                          <a:effectLst/>
                          <a:latin typeface="Times New Roman"/>
                        </a:rPr>
                        <a:t>Triển khai hệ thống và chuẩn bị bảo trì</a:t>
                      </a:r>
                      <a:endParaRPr lang="vi-VN" sz="2000" cap="none" spc="0" dirty="0">
                        <a:solidFill>
                          <a:schemeClr val="tx1"/>
                        </a:solidFill>
                        <a:effectLst/>
                        <a:latin typeface="Times New Roman"/>
                      </a:endParaRPr>
                    </a:p>
                  </a:txBody>
                  <a:tcPr marL="102163" marR="72974" marT="119864" marB="145948">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952494810"/>
                  </a:ext>
                </a:extLst>
              </a:tr>
            </a:tbl>
          </a:graphicData>
        </a:graphic>
      </p:graphicFrame>
    </p:spTree>
    <p:extLst>
      <p:ext uri="{BB962C8B-B14F-4D97-AF65-F5344CB8AC3E}">
        <p14:creationId xmlns:p14="http://schemas.microsoft.com/office/powerpoint/2010/main" val="2548453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9E3773C-F28D-1639-7BDB-4D64253ED869}"/>
              </a:ext>
            </a:extLst>
          </p:cNvPr>
          <p:cNvSpPr>
            <a:spLocks noGrp="1"/>
          </p:cNvSpPr>
          <p:nvPr>
            <p:ph type="title"/>
          </p:nvPr>
        </p:nvSpPr>
        <p:spPr>
          <a:xfrm>
            <a:off x="838200" y="365125"/>
            <a:ext cx="5558489" cy="1325563"/>
          </a:xfrm>
        </p:spPr>
        <p:txBody>
          <a:bodyPr>
            <a:normAutofit/>
          </a:bodyPr>
          <a:lstStyle/>
          <a:p>
            <a:r>
              <a:rPr lang="vi-VN">
                <a:latin typeface="Times New Roman"/>
                <a:cs typeface="Times New Roman"/>
              </a:rPr>
              <a:t>Mục tiêu và hoạt động chính</a:t>
            </a:r>
            <a:endParaRPr lang="vi-VN"/>
          </a:p>
        </p:txBody>
      </p:sp>
      <p:sp>
        <p:nvSpPr>
          <p:cNvPr id="3" name="Chỗ dành sẵn cho Nội dung 2">
            <a:extLst>
              <a:ext uri="{FF2B5EF4-FFF2-40B4-BE49-F238E27FC236}">
                <a16:creationId xmlns:a16="http://schemas.microsoft.com/office/drawing/2014/main" id="{139562C2-E289-B4DA-623C-7BB38BC1B85C}"/>
              </a:ext>
            </a:extLst>
          </p:cNvPr>
          <p:cNvSpPr>
            <a:spLocks noGrp="1"/>
          </p:cNvSpPr>
          <p:nvPr>
            <p:ph idx="1"/>
          </p:nvPr>
        </p:nvSpPr>
        <p:spPr>
          <a:xfrm>
            <a:off x="838200" y="1825625"/>
            <a:ext cx="5558489" cy="4351338"/>
          </a:xfrm>
        </p:spPr>
        <p:txBody>
          <a:bodyPr vert="horz" lIns="91440" tIns="45720" rIns="91440" bIns="45720" rtlCol="0">
            <a:normAutofit/>
          </a:bodyPr>
          <a:lstStyle/>
          <a:p>
            <a:r>
              <a:rPr lang="vi-VN" sz="1800">
                <a:latin typeface="Times New Roman"/>
                <a:cs typeface="Times New Roman"/>
              </a:rPr>
              <a:t>Mục tiêu: Đảm bảo rằng tất cả các nhiệm vụ và yêu cầu được định rõ và giới hạn trong phạm vi ban đầu để tránh việc mở rộng không kiểm soát và phát sinh chi phí không mong muốn.</a:t>
            </a:r>
            <a:endParaRPr lang="vi-VN" sz="1800">
              <a:cs typeface="Arial" panose="020B0604020202020204" pitchFamily="34" charset="0"/>
            </a:endParaRPr>
          </a:p>
          <a:p>
            <a:r>
              <a:rPr lang="vi-VN" sz="1800">
                <a:latin typeface="Times New Roman"/>
                <a:cs typeface="Times New Roman"/>
              </a:rPr>
              <a:t>Hoạt động chính:</a:t>
            </a:r>
            <a:endParaRPr lang="vi-VN" sz="1800"/>
          </a:p>
          <a:p>
            <a:r>
              <a:rPr lang="vi-VN" sz="1800">
                <a:latin typeface="Times New Roman"/>
                <a:cs typeface="Times New Roman"/>
              </a:rPr>
              <a:t>Xác định các yêu cầu chính và phụ từ giai đoạn phân tích.</a:t>
            </a:r>
            <a:endParaRPr lang="vi-VN" sz="1800"/>
          </a:p>
          <a:p>
            <a:r>
              <a:rPr lang="vi-VN" sz="1800">
                <a:latin typeface="Times New Roman"/>
                <a:cs typeface="Times New Roman"/>
              </a:rPr>
              <a:t>Phân chia rõ các nhiệm vụ và chức năng để thực hiện theo các giai đoạn phát triển.</a:t>
            </a:r>
            <a:endParaRPr lang="vi-VN" sz="1800"/>
          </a:p>
          <a:p>
            <a:r>
              <a:rPr lang="vi-VN" sz="1800">
                <a:latin typeface="Times New Roman"/>
                <a:cs typeface="Times New Roman"/>
              </a:rPr>
              <a:t>Lập danh sách các yêu cầu ngoài phạm vi ban đầu để xem xét sau, tránh ảnh hưởng đến tiến độ chính.</a:t>
            </a:r>
            <a:endParaRPr lang="vi-VN" sz="1800"/>
          </a:p>
          <a:p>
            <a:pPr marL="0" indent="0">
              <a:buNone/>
            </a:pPr>
            <a:br>
              <a:rPr lang="en-US" sz="1800"/>
            </a:br>
            <a:endParaRPr lang="en-US" sz="1800"/>
          </a:p>
        </p:txBody>
      </p:sp>
    </p:spTree>
    <p:extLst>
      <p:ext uri="{BB962C8B-B14F-4D97-AF65-F5344CB8AC3E}">
        <p14:creationId xmlns:p14="http://schemas.microsoft.com/office/powerpoint/2010/main" val="3766941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5B96F9-7E1B-01E2-F172-35269E27CD3B}"/>
              </a:ext>
            </a:extLst>
          </p:cNvPr>
          <p:cNvSpPr>
            <a:spLocks noGrp="1"/>
          </p:cNvSpPr>
          <p:nvPr>
            <p:ph type="title"/>
          </p:nvPr>
        </p:nvSpPr>
        <p:spPr>
          <a:xfrm>
            <a:off x="686834" y="1153572"/>
            <a:ext cx="3200400" cy="4461163"/>
          </a:xfrm>
        </p:spPr>
        <p:txBody>
          <a:bodyPr>
            <a:normAutofit/>
          </a:bodyPr>
          <a:lstStyle/>
          <a:p>
            <a:r>
              <a:rPr lang="vi-VN" b="1">
                <a:solidFill>
                  <a:srgbClr val="FFFFFF"/>
                </a:solidFill>
                <a:latin typeface="Times New Roman"/>
                <a:cs typeface="Times New Roman"/>
              </a:rPr>
              <a:t> Khởi động dự án và Lập kế hoạch phạm vi dự án</a:t>
            </a:r>
            <a:endParaRPr lang="vi-VN">
              <a:solidFill>
                <a:srgbClr val="FFFFFF"/>
              </a:solidFill>
            </a:endParaRPr>
          </a:p>
        </p:txBody>
      </p:sp>
      <p:sp>
        <p:nvSpPr>
          <p:cNvPr id="3" name="Chỗ dành sẵn cho Nội dung 2">
            <a:extLst>
              <a:ext uri="{FF2B5EF4-FFF2-40B4-BE49-F238E27FC236}">
                <a16:creationId xmlns:a16="http://schemas.microsoft.com/office/drawing/2014/main" id="{08AB5F84-A27F-ABFC-8AC7-FB6A09EEF9A2}"/>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vi-VN" sz="1500" b="1" dirty="0">
                <a:latin typeface="Times New Roman"/>
                <a:cs typeface="Times New Roman"/>
              </a:rPr>
              <a:t> Khởi động dự án</a:t>
            </a:r>
            <a:endParaRPr lang="vi-VN" sz="1500" dirty="0">
              <a:cs typeface="Arial" panose="020B0604020202020204" pitchFamily="34" charset="0"/>
            </a:endParaRPr>
          </a:p>
          <a:p>
            <a:r>
              <a:rPr lang="vi-VN" sz="1500" dirty="0">
                <a:latin typeface="Times New Roman"/>
                <a:cs typeface="Times New Roman"/>
              </a:rPr>
              <a:t>Mô tả: Giai đoạn này nhằm thiết lập nền tảng cho dự án, bao gồm các bước chuẩn bị, các nguồn lực và chi phí cần thiết.</a:t>
            </a:r>
            <a:endParaRPr lang="vi-VN" sz="1500" dirty="0"/>
          </a:p>
          <a:p>
            <a:r>
              <a:rPr lang="vi-VN" sz="1500" dirty="0">
                <a:latin typeface="Times New Roman"/>
                <a:cs typeface="Times New Roman"/>
              </a:rPr>
              <a:t>Hoạt động:</a:t>
            </a:r>
            <a:endParaRPr lang="vi-VN" sz="1500" dirty="0"/>
          </a:p>
          <a:p>
            <a:r>
              <a:rPr lang="vi-VN" sz="1500" dirty="0">
                <a:latin typeface="Times New Roman"/>
                <a:cs typeface="Times New Roman"/>
              </a:rPr>
              <a:t>Xác định các mục tiêu chính: Nhận diện và phân loại các loại hoa Iris chính xác.</a:t>
            </a:r>
            <a:endParaRPr lang="vi-VN" sz="1500" dirty="0"/>
          </a:p>
          <a:p>
            <a:r>
              <a:rPr lang="vi-VN" sz="1500" dirty="0">
                <a:latin typeface="Times New Roman"/>
                <a:cs typeface="Times New Roman"/>
              </a:rPr>
              <a:t>Phân công nhóm dự án: Phạm Tuấn Vũ, Nguyên Hữu Nghĩa, Nguyên Quang Nhật.</a:t>
            </a:r>
            <a:endParaRPr lang="vi-VN" sz="1500" dirty="0"/>
          </a:p>
          <a:p>
            <a:r>
              <a:rPr lang="vi-VN" sz="1500" dirty="0">
                <a:latin typeface="Times New Roman"/>
                <a:cs typeface="Times New Roman"/>
              </a:rPr>
              <a:t>Thiết lập chi phí: Tổng chi phí dự án là 100 triệu VNĐ.</a:t>
            </a:r>
            <a:endParaRPr lang="vi-VN" sz="1500" dirty="0"/>
          </a:p>
          <a:p>
            <a:r>
              <a:rPr lang="vi-VN" sz="1500" dirty="0">
                <a:latin typeface="Times New Roman"/>
                <a:cs typeface="Times New Roman"/>
              </a:rPr>
              <a:t>Xây dựng các công cụ cần thiết: Sử dụng Anvil cho frontend, cơ sở dữ liệu, và môi trường lưu trữ cho backend.</a:t>
            </a:r>
            <a:endParaRPr lang="vi-VN" sz="1500" dirty="0"/>
          </a:p>
          <a:p>
            <a:pPr marL="180975" indent="0">
              <a:buNone/>
            </a:pPr>
            <a:br>
              <a:rPr lang="en-US" sz="1500" dirty="0"/>
            </a:br>
            <a:r>
              <a:rPr lang="en-US" sz="1500" b="1" dirty="0">
                <a:latin typeface="Times New Roman"/>
                <a:cs typeface="Times New Roman"/>
              </a:rPr>
              <a:t> </a:t>
            </a:r>
            <a:r>
              <a:rPr lang="en-US" sz="1500" b="1" dirty="0" err="1">
                <a:latin typeface="Times New Roman"/>
                <a:cs typeface="Times New Roman"/>
              </a:rPr>
              <a:t>Lập</a:t>
            </a:r>
            <a:r>
              <a:rPr lang="en-US" sz="1500" b="1" dirty="0">
                <a:latin typeface="Times New Roman"/>
                <a:cs typeface="Times New Roman"/>
              </a:rPr>
              <a:t> </a:t>
            </a:r>
            <a:r>
              <a:rPr lang="en-US" sz="1500" b="1" dirty="0" err="1">
                <a:latin typeface="Times New Roman"/>
                <a:cs typeface="Times New Roman"/>
              </a:rPr>
              <a:t>kế</a:t>
            </a:r>
            <a:r>
              <a:rPr lang="en-US" sz="1500" b="1" dirty="0">
                <a:latin typeface="Times New Roman"/>
                <a:cs typeface="Times New Roman"/>
              </a:rPr>
              <a:t> </a:t>
            </a:r>
            <a:r>
              <a:rPr lang="en-US" sz="1500" b="1" dirty="0" err="1">
                <a:latin typeface="Times New Roman"/>
                <a:cs typeface="Times New Roman"/>
              </a:rPr>
              <a:t>hoạch</a:t>
            </a:r>
            <a:r>
              <a:rPr lang="en-US" sz="1500" b="1" dirty="0">
                <a:latin typeface="Times New Roman"/>
                <a:cs typeface="Times New Roman"/>
              </a:rPr>
              <a:t> </a:t>
            </a:r>
            <a:r>
              <a:rPr lang="en-US" sz="1500" b="1" dirty="0" err="1">
                <a:latin typeface="Times New Roman"/>
                <a:cs typeface="Times New Roman"/>
              </a:rPr>
              <a:t>phạm</a:t>
            </a:r>
            <a:r>
              <a:rPr lang="en-US" sz="1500" b="1" dirty="0">
                <a:latin typeface="Times New Roman"/>
                <a:cs typeface="Times New Roman"/>
              </a:rPr>
              <a:t> vi </a:t>
            </a:r>
            <a:r>
              <a:rPr lang="en-US" sz="1500" b="1" dirty="0" err="1">
                <a:latin typeface="Times New Roman"/>
                <a:cs typeface="Times New Roman"/>
              </a:rPr>
              <a:t>dự</a:t>
            </a:r>
            <a:r>
              <a:rPr lang="en-US" sz="1500" b="1" dirty="0">
                <a:latin typeface="Times New Roman"/>
                <a:cs typeface="Times New Roman"/>
              </a:rPr>
              <a:t> </a:t>
            </a:r>
            <a:r>
              <a:rPr lang="en-US" sz="1500" b="1" dirty="0" err="1">
                <a:latin typeface="Times New Roman"/>
                <a:cs typeface="Times New Roman"/>
              </a:rPr>
              <a:t>án</a:t>
            </a:r>
            <a:endParaRPr lang="en-US" sz="1500" dirty="0"/>
          </a:p>
          <a:p>
            <a:r>
              <a:rPr lang="en-US" sz="1500" dirty="0" err="1">
                <a:latin typeface="Times New Roman"/>
                <a:cs typeface="Times New Roman"/>
              </a:rPr>
              <a:t>Mục</a:t>
            </a:r>
            <a:r>
              <a:rPr lang="en-US" sz="1500" dirty="0">
                <a:latin typeface="Times New Roman"/>
                <a:cs typeface="Times New Roman"/>
              </a:rPr>
              <a:t> </a:t>
            </a:r>
            <a:r>
              <a:rPr lang="en-US" sz="1500" dirty="0" err="1">
                <a:latin typeface="Times New Roman"/>
                <a:cs typeface="Times New Roman"/>
              </a:rPr>
              <a:t>tiêu</a:t>
            </a:r>
            <a:r>
              <a:rPr lang="en-US" sz="1500" dirty="0">
                <a:latin typeface="Times New Roman"/>
                <a:cs typeface="Times New Roman"/>
              </a:rPr>
              <a:t>: </a:t>
            </a:r>
            <a:r>
              <a:rPr lang="en-US" sz="1500" dirty="0" err="1">
                <a:latin typeface="Times New Roman"/>
                <a:cs typeface="Times New Roman"/>
              </a:rPr>
              <a:t>Xác</a:t>
            </a:r>
            <a:r>
              <a:rPr lang="en-US" sz="1500" dirty="0">
                <a:latin typeface="Times New Roman"/>
                <a:cs typeface="Times New Roman"/>
              </a:rPr>
              <a:t> </a:t>
            </a:r>
            <a:r>
              <a:rPr lang="en-US" sz="1500" dirty="0" err="1">
                <a:latin typeface="Times New Roman"/>
                <a:cs typeface="Times New Roman"/>
              </a:rPr>
              <a:t>định</a:t>
            </a:r>
            <a:r>
              <a:rPr lang="en-US" sz="1500" dirty="0">
                <a:latin typeface="Times New Roman"/>
                <a:cs typeface="Times New Roman"/>
              </a:rPr>
              <a:t> </a:t>
            </a:r>
            <a:r>
              <a:rPr lang="en-US" sz="1500" dirty="0" err="1">
                <a:latin typeface="Times New Roman"/>
                <a:cs typeface="Times New Roman"/>
              </a:rPr>
              <a:t>phạm</a:t>
            </a:r>
            <a:r>
              <a:rPr lang="en-US" sz="1500" dirty="0">
                <a:latin typeface="Times New Roman"/>
                <a:cs typeface="Times New Roman"/>
              </a:rPr>
              <a:t> vi </a:t>
            </a:r>
            <a:r>
              <a:rPr lang="en-US" sz="1500" dirty="0" err="1">
                <a:latin typeface="Times New Roman"/>
                <a:cs typeface="Times New Roman"/>
              </a:rPr>
              <a:t>công</a:t>
            </a:r>
            <a:r>
              <a:rPr lang="en-US" sz="1500" dirty="0">
                <a:latin typeface="Times New Roman"/>
                <a:cs typeface="Times New Roman"/>
              </a:rPr>
              <a:t> </a:t>
            </a:r>
            <a:r>
              <a:rPr lang="en-US" sz="1500" dirty="0" err="1">
                <a:latin typeface="Times New Roman"/>
                <a:cs typeface="Times New Roman"/>
              </a:rPr>
              <a:t>việc</a:t>
            </a:r>
            <a:r>
              <a:rPr lang="en-US" sz="1500" dirty="0">
                <a:latin typeface="Times New Roman"/>
                <a:cs typeface="Times New Roman"/>
              </a:rPr>
              <a:t> </a:t>
            </a:r>
            <a:r>
              <a:rPr lang="en-US" sz="1500" dirty="0" err="1">
                <a:latin typeface="Times New Roman"/>
                <a:cs typeface="Times New Roman"/>
              </a:rPr>
              <a:t>và</a:t>
            </a:r>
            <a:r>
              <a:rPr lang="en-US" sz="1500" dirty="0">
                <a:latin typeface="Times New Roman"/>
                <a:cs typeface="Times New Roman"/>
              </a:rPr>
              <a:t> </a:t>
            </a:r>
            <a:r>
              <a:rPr lang="en-US" sz="1500" dirty="0" err="1">
                <a:latin typeface="Times New Roman"/>
                <a:cs typeface="Times New Roman"/>
              </a:rPr>
              <a:t>các</a:t>
            </a:r>
            <a:r>
              <a:rPr lang="en-US" sz="1500" dirty="0">
                <a:latin typeface="Times New Roman"/>
                <a:cs typeface="Times New Roman"/>
              </a:rPr>
              <a:t> </a:t>
            </a:r>
            <a:r>
              <a:rPr lang="en-US" sz="1500" dirty="0" err="1">
                <a:latin typeface="Times New Roman"/>
                <a:cs typeface="Times New Roman"/>
              </a:rPr>
              <a:t>tiêu</a:t>
            </a:r>
            <a:r>
              <a:rPr lang="en-US" sz="1500" dirty="0">
                <a:latin typeface="Times New Roman"/>
                <a:cs typeface="Times New Roman"/>
              </a:rPr>
              <a:t> </a:t>
            </a:r>
            <a:r>
              <a:rPr lang="en-US" sz="1500" dirty="0" err="1">
                <a:latin typeface="Times New Roman"/>
                <a:cs typeface="Times New Roman"/>
              </a:rPr>
              <a:t>chí</a:t>
            </a:r>
            <a:r>
              <a:rPr lang="en-US" sz="1500" dirty="0">
                <a:latin typeface="Times New Roman"/>
                <a:cs typeface="Times New Roman"/>
              </a:rPr>
              <a:t> </a:t>
            </a:r>
            <a:r>
              <a:rPr lang="en-US" sz="1500" dirty="0" err="1">
                <a:latin typeface="Times New Roman"/>
                <a:cs typeface="Times New Roman"/>
              </a:rPr>
              <a:t>hoàn</a:t>
            </a:r>
            <a:r>
              <a:rPr lang="en-US" sz="1500" dirty="0">
                <a:latin typeface="Times New Roman"/>
                <a:cs typeface="Times New Roman"/>
              </a:rPr>
              <a:t> </a:t>
            </a:r>
            <a:r>
              <a:rPr lang="en-US" sz="1500" dirty="0" err="1">
                <a:latin typeface="Times New Roman"/>
                <a:cs typeface="Times New Roman"/>
              </a:rPr>
              <a:t>thành</a:t>
            </a:r>
            <a:r>
              <a:rPr lang="en-US" sz="1500" dirty="0">
                <a:latin typeface="Times New Roman"/>
                <a:cs typeface="Times New Roman"/>
              </a:rPr>
              <a:t>.</a:t>
            </a:r>
            <a:endParaRPr lang="en-US" sz="1500" dirty="0"/>
          </a:p>
          <a:p>
            <a:r>
              <a:rPr lang="en-US" sz="1500" dirty="0" err="1">
                <a:latin typeface="Times New Roman"/>
                <a:cs typeface="Times New Roman"/>
              </a:rPr>
              <a:t>Hoạt</a:t>
            </a:r>
            <a:r>
              <a:rPr lang="en-US" sz="1500" dirty="0">
                <a:latin typeface="Times New Roman"/>
                <a:cs typeface="Times New Roman"/>
              </a:rPr>
              <a:t> </a:t>
            </a:r>
            <a:r>
              <a:rPr lang="en-US" sz="1500" dirty="0" err="1">
                <a:latin typeface="Times New Roman"/>
                <a:cs typeface="Times New Roman"/>
              </a:rPr>
              <a:t>động</a:t>
            </a:r>
            <a:r>
              <a:rPr lang="en-US" sz="1500" dirty="0">
                <a:latin typeface="Times New Roman"/>
                <a:cs typeface="Times New Roman"/>
              </a:rPr>
              <a:t>:</a:t>
            </a:r>
            <a:endParaRPr lang="en-US" sz="1500" dirty="0"/>
          </a:p>
          <a:p>
            <a:r>
              <a:rPr lang="en-US" sz="1500" dirty="0" err="1">
                <a:latin typeface="Times New Roman"/>
                <a:cs typeface="Times New Roman"/>
              </a:rPr>
              <a:t>Xây</a:t>
            </a:r>
            <a:r>
              <a:rPr lang="en-US" sz="1500" dirty="0">
                <a:latin typeface="Times New Roman"/>
                <a:cs typeface="Times New Roman"/>
              </a:rPr>
              <a:t> </a:t>
            </a:r>
            <a:r>
              <a:rPr lang="en-US" sz="1500" dirty="0" err="1">
                <a:latin typeface="Times New Roman"/>
                <a:cs typeface="Times New Roman"/>
              </a:rPr>
              <a:t>dựng</a:t>
            </a:r>
            <a:r>
              <a:rPr lang="en-US" sz="1500" dirty="0">
                <a:latin typeface="Times New Roman"/>
                <a:cs typeface="Times New Roman"/>
              </a:rPr>
              <a:t> </a:t>
            </a:r>
            <a:r>
              <a:rPr lang="en-US" sz="1500" dirty="0" err="1">
                <a:latin typeface="Times New Roman"/>
                <a:cs typeface="Times New Roman"/>
              </a:rPr>
              <a:t>lộ</a:t>
            </a:r>
            <a:r>
              <a:rPr lang="en-US" sz="1500" dirty="0">
                <a:latin typeface="Times New Roman"/>
                <a:cs typeface="Times New Roman"/>
              </a:rPr>
              <a:t> </a:t>
            </a:r>
            <a:r>
              <a:rPr lang="en-US" sz="1500" dirty="0" err="1">
                <a:latin typeface="Times New Roman"/>
                <a:cs typeface="Times New Roman"/>
              </a:rPr>
              <a:t>trình</a:t>
            </a:r>
            <a:r>
              <a:rPr lang="en-US" sz="1500" dirty="0">
                <a:latin typeface="Times New Roman"/>
                <a:cs typeface="Times New Roman"/>
              </a:rPr>
              <a:t> </a:t>
            </a:r>
            <a:r>
              <a:rPr lang="en-US" sz="1500" dirty="0" err="1">
                <a:latin typeface="Times New Roman"/>
                <a:cs typeface="Times New Roman"/>
              </a:rPr>
              <a:t>cụ</a:t>
            </a:r>
            <a:r>
              <a:rPr lang="en-US" sz="1500" dirty="0">
                <a:latin typeface="Times New Roman"/>
                <a:cs typeface="Times New Roman"/>
              </a:rPr>
              <a:t> </a:t>
            </a:r>
            <a:r>
              <a:rPr lang="en-US" sz="1500" dirty="0" err="1">
                <a:latin typeface="Times New Roman"/>
                <a:cs typeface="Times New Roman"/>
              </a:rPr>
              <a:t>thể</a:t>
            </a:r>
            <a:r>
              <a:rPr lang="en-US" sz="1500" dirty="0">
                <a:latin typeface="Times New Roman"/>
                <a:cs typeface="Times New Roman"/>
              </a:rPr>
              <a:t> </a:t>
            </a:r>
            <a:r>
              <a:rPr lang="en-US" sz="1500" dirty="0" err="1">
                <a:latin typeface="Times New Roman"/>
                <a:cs typeface="Times New Roman"/>
              </a:rPr>
              <a:t>cho</a:t>
            </a:r>
            <a:r>
              <a:rPr lang="en-US" sz="1500" dirty="0">
                <a:latin typeface="Times New Roman"/>
                <a:cs typeface="Times New Roman"/>
              </a:rPr>
              <a:t> </a:t>
            </a:r>
            <a:r>
              <a:rPr lang="en-US" sz="1500" dirty="0" err="1">
                <a:latin typeface="Times New Roman"/>
                <a:cs typeface="Times New Roman"/>
              </a:rPr>
              <a:t>từng</a:t>
            </a:r>
            <a:r>
              <a:rPr lang="en-US" sz="1500" dirty="0">
                <a:latin typeface="Times New Roman"/>
                <a:cs typeface="Times New Roman"/>
              </a:rPr>
              <a:t> </a:t>
            </a:r>
            <a:r>
              <a:rPr lang="en-US" sz="1500" dirty="0" err="1">
                <a:latin typeface="Times New Roman"/>
                <a:cs typeface="Times New Roman"/>
              </a:rPr>
              <a:t>giai</a:t>
            </a:r>
            <a:r>
              <a:rPr lang="en-US" sz="1500" dirty="0">
                <a:latin typeface="Times New Roman"/>
                <a:cs typeface="Times New Roman"/>
              </a:rPr>
              <a:t> </a:t>
            </a:r>
            <a:r>
              <a:rPr lang="en-US" sz="1500" dirty="0" err="1">
                <a:latin typeface="Times New Roman"/>
                <a:cs typeface="Times New Roman"/>
              </a:rPr>
              <a:t>đoạn</a:t>
            </a:r>
            <a:r>
              <a:rPr lang="en-US" sz="1500" dirty="0">
                <a:latin typeface="Times New Roman"/>
                <a:cs typeface="Times New Roman"/>
              </a:rPr>
              <a:t>, </a:t>
            </a:r>
            <a:r>
              <a:rPr lang="en-US" sz="1500" dirty="0" err="1">
                <a:latin typeface="Times New Roman"/>
                <a:cs typeface="Times New Roman"/>
              </a:rPr>
              <a:t>từ</a:t>
            </a:r>
            <a:r>
              <a:rPr lang="en-US" sz="1500" dirty="0">
                <a:latin typeface="Times New Roman"/>
                <a:cs typeface="Times New Roman"/>
              </a:rPr>
              <a:t> </a:t>
            </a:r>
            <a:r>
              <a:rPr lang="en-US" sz="1500" dirty="0" err="1">
                <a:latin typeface="Times New Roman"/>
                <a:cs typeface="Times New Roman"/>
              </a:rPr>
              <a:t>nghiên</a:t>
            </a:r>
            <a:r>
              <a:rPr lang="en-US" sz="1500" dirty="0">
                <a:latin typeface="Times New Roman"/>
                <a:cs typeface="Times New Roman"/>
              </a:rPr>
              <a:t> </a:t>
            </a:r>
            <a:r>
              <a:rPr lang="en-US" sz="1500" dirty="0" err="1">
                <a:latin typeface="Times New Roman"/>
                <a:cs typeface="Times New Roman"/>
              </a:rPr>
              <a:t>cứu</a:t>
            </a:r>
            <a:r>
              <a:rPr lang="en-US" sz="1500" dirty="0">
                <a:latin typeface="Times New Roman"/>
                <a:cs typeface="Times New Roman"/>
              </a:rPr>
              <a:t> </a:t>
            </a:r>
            <a:r>
              <a:rPr lang="en-US" sz="1500" dirty="0" err="1">
                <a:latin typeface="Times New Roman"/>
                <a:cs typeface="Times New Roman"/>
              </a:rPr>
              <a:t>yêu</a:t>
            </a:r>
            <a:r>
              <a:rPr lang="en-US" sz="1500" dirty="0">
                <a:latin typeface="Times New Roman"/>
                <a:cs typeface="Times New Roman"/>
              </a:rPr>
              <a:t> </a:t>
            </a:r>
            <a:r>
              <a:rPr lang="en-US" sz="1500" dirty="0" err="1">
                <a:latin typeface="Times New Roman"/>
                <a:cs typeface="Times New Roman"/>
              </a:rPr>
              <a:t>cầu</a:t>
            </a:r>
            <a:r>
              <a:rPr lang="en-US" sz="1500" dirty="0">
                <a:latin typeface="Times New Roman"/>
                <a:cs typeface="Times New Roman"/>
              </a:rPr>
              <a:t> </a:t>
            </a:r>
            <a:r>
              <a:rPr lang="en-US" sz="1500" dirty="0" err="1">
                <a:latin typeface="Times New Roman"/>
                <a:cs typeface="Times New Roman"/>
              </a:rPr>
              <a:t>đến</a:t>
            </a:r>
            <a:r>
              <a:rPr lang="en-US" sz="1500" dirty="0">
                <a:latin typeface="Times New Roman"/>
                <a:cs typeface="Times New Roman"/>
              </a:rPr>
              <a:t> </a:t>
            </a:r>
            <a:r>
              <a:rPr lang="en-US" sz="1500" dirty="0" err="1">
                <a:latin typeface="Times New Roman"/>
                <a:cs typeface="Times New Roman"/>
              </a:rPr>
              <a:t>triển</a:t>
            </a:r>
            <a:r>
              <a:rPr lang="en-US" sz="1500" dirty="0">
                <a:latin typeface="Times New Roman"/>
                <a:cs typeface="Times New Roman"/>
              </a:rPr>
              <a:t> </a:t>
            </a:r>
            <a:r>
              <a:rPr lang="en-US" sz="1500" dirty="0" err="1">
                <a:latin typeface="Times New Roman"/>
                <a:cs typeface="Times New Roman"/>
              </a:rPr>
              <a:t>khai</a:t>
            </a:r>
            <a:r>
              <a:rPr lang="en-US" sz="1500" dirty="0">
                <a:latin typeface="Times New Roman"/>
                <a:cs typeface="Times New Roman"/>
              </a:rPr>
              <a:t>.</a:t>
            </a:r>
            <a:endParaRPr lang="en-US" sz="1500" dirty="0"/>
          </a:p>
          <a:p>
            <a:r>
              <a:rPr lang="en-US" sz="1500" dirty="0" err="1">
                <a:latin typeface="Times New Roman"/>
                <a:cs typeface="Times New Roman"/>
              </a:rPr>
              <a:t>Đặt</a:t>
            </a:r>
            <a:r>
              <a:rPr lang="en-US" sz="1500" dirty="0">
                <a:latin typeface="Times New Roman"/>
                <a:cs typeface="Times New Roman"/>
              </a:rPr>
              <a:t> </a:t>
            </a:r>
            <a:r>
              <a:rPr lang="en-US" sz="1500" dirty="0" err="1">
                <a:latin typeface="Times New Roman"/>
                <a:cs typeface="Times New Roman"/>
              </a:rPr>
              <a:t>ra</a:t>
            </a:r>
            <a:r>
              <a:rPr lang="en-US" sz="1500" dirty="0">
                <a:latin typeface="Times New Roman"/>
                <a:cs typeface="Times New Roman"/>
              </a:rPr>
              <a:t> </a:t>
            </a:r>
            <a:r>
              <a:rPr lang="en-US" sz="1500" dirty="0" err="1">
                <a:latin typeface="Times New Roman"/>
                <a:cs typeface="Times New Roman"/>
              </a:rPr>
              <a:t>tiêu</a:t>
            </a:r>
            <a:r>
              <a:rPr lang="en-US" sz="1500" dirty="0">
                <a:latin typeface="Times New Roman"/>
                <a:cs typeface="Times New Roman"/>
              </a:rPr>
              <a:t> </a:t>
            </a:r>
            <a:r>
              <a:rPr lang="en-US" sz="1500" dirty="0" err="1">
                <a:latin typeface="Times New Roman"/>
                <a:cs typeface="Times New Roman"/>
              </a:rPr>
              <a:t>chí</a:t>
            </a:r>
            <a:r>
              <a:rPr lang="en-US" sz="1500" dirty="0">
                <a:latin typeface="Times New Roman"/>
                <a:cs typeface="Times New Roman"/>
              </a:rPr>
              <a:t> </a:t>
            </a:r>
            <a:r>
              <a:rPr lang="en-US" sz="1500" dirty="0" err="1">
                <a:latin typeface="Times New Roman"/>
                <a:cs typeface="Times New Roman"/>
              </a:rPr>
              <a:t>và</a:t>
            </a:r>
            <a:r>
              <a:rPr lang="en-US" sz="1500" dirty="0">
                <a:latin typeface="Times New Roman"/>
                <a:cs typeface="Times New Roman"/>
              </a:rPr>
              <a:t> KPI </a:t>
            </a:r>
            <a:r>
              <a:rPr lang="en-US" sz="1500" dirty="0" err="1">
                <a:latin typeface="Times New Roman"/>
                <a:cs typeface="Times New Roman"/>
              </a:rPr>
              <a:t>cho</a:t>
            </a:r>
            <a:r>
              <a:rPr lang="en-US" sz="1500" dirty="0">
                <a:latin typeface="Times New Roman"/>
                <a:cs typeface="Times New Roman"/>
              </a:rPr>
              <a:t> </a:t>
            </a:r>
            <a:r>
              <a:rPr lang="en-US" sz="1500" dirty="0" err="1">
                <a:latin typeface="Times New Roman"/>
                <a:cs typeface="Times New Roman"/>
              </a:rPr>
              <a:t>từng</a:t>
            </a:r>
            <a:r>
              <a:rPr lang="en-US" sz="1500" dirty="0">
                <a:latin typeface="Times New Roman"/>
                <a:cs typeface="Times New Roman"/>
              </a:rPr>
              <a:t> </a:t>
            </a:r>
            <a:r>
              <a:rPr lang="en-US" sz="1500" dirty="0" err="1">
                <a:latin typeface="Times New Roman"/>
                <a:cs typeface="Times New Roman"/>
              </a:rPr>
              <a:t>chức</a:t>
            </a:r>
            <a:r>
              <a:rPr lang="en-US" sz="1500" dirty="0">
                <a:latin typeface="Times New Roman"/>
                <a:cs typeface="Times New Roman"/>
              </a:rPr>
              <a:t> </a:t>
            </a:r>
            <a:r>
              <a:rPr lang="en-US" sz="1500" dirty="0" err="1">
                <a:latin typeface="Times New Roman"/>
                <a:cs typeface="Times New Roman"/>
              </a:rPr>
              <a:t>năng</a:t>
            </a:r>
            <a:r>
              <a:rPr lang="en-US" sz="1500" dirty="0">
                <a:latin typeface="Times New Roman"/>
                <a:cs typeface="Times New Roman"/>
              </a:rPr>
              <a:t>, </a:t>
            </a:r>
            <a:r>
              <a:rPr lang="en-US" sz="1500" dirty="0" err="1">
                <a:latin typeface="Times New Roman"/>
                <a:cs typeface="Times New Roman"/>
              </a:rPr>
              <a:t>ví</a:t>
            </a:r>
            <a:r>
              <a:rPr lang="en-US" sz="1500" dirty="0">
                <a:latin typeface="Times New Roman"/>
                <a:cs typeface="Times New Roman"/>
              </a:rPr>
              <a:t> </a:t>
            </a:r>
            <a:r>
              <a:rPr lang="en-US" sz="1500" dirty="0" err="1">
                <a:latin typeface="Times New Roman"/>
                <a:cs typeface="Times New Roman"/>
              </a:rPr>
              <a:t>dụ</a:t>
            </a:r>
            <a:r>
              <a:rPr lang="en-US" sz="1500" dirty="0">
                <a:latin typeface="Times New Roman"/>
                <a:cs typeface="Times New Roman"/>
              </a:rPr>
              <a:t>: </a:t>
            </a:r>
            <a:r>
              <a:rPr lang="en-US" sz="1500" dirty="0" err="1">
                <a:latin typeface="Times New Roman"/>
                <a:cs typeface="Times New Roman"/>
              </a:rPr>
              <a:t>độ</a:t>
            </a:r>
            <a:r>
              <a:rPr lang="en-US" sz="1500" dirty="0">
                <a:latin typeface="Times New Roman"/>
                <a:cs typeface="Times New Roman"/>
              </a:rPr>
              <a:t> </a:t>
            </a:r>
            <a:r>
              <a:rPr lang="en-US" sz="1500" dirty="0" err="1">
                <a:latin typeface="Times New Roman"/>
                <a:cs typeface="Times New Roman"/>
              </a:rPr>
              <a:t>chính</a:t>
            </a:r>
            <a:r>
              <a:rPr lang="en-US" sz="1500" dirty="0">
                <a:latin typeface="Times New Roman"/>
                <a:cs typeface="Times New Roman"/>
              </a:rPr>
              <a:t> </a:t>
            </a:r>
            <a:r>
              <a:rPr lang="en-US" sz="1500" dirty="0" err="1">
                <a:latin typeface="Times New Roman"/>
                <a:cs typeface="Times New Roman"/>
              </a:rPr>
              <a:t>xác</a:t>
            </a:r>
            <a:r>
              <a:rPr lang="en-US" sz="1500" dirty="0">
                <a:latin typeface="Times New Roman"/>
                <a:cs typeface="Times New Roman"/>
              </a:rPr>
              <a:t> </a:t>
            </a:r>
            <a:r>
              <a:rPr lang="en-US" sz="1500" dirty="0" err="1">
                <a:latin typeface="Times New Roman"/>
                <a:cs typeface="Times New Roman"/>
              </a:rPr>
              <a:t>của</a:t>
            </a:r>
            <a:r>
              <a:rPr lang="en-US" sz="1500" dirty="0">
                <a:latin typeface="Times New Roman"/>
                <a:cs typeface="Times New Roman"/>
              </a:rPr>
              <a:t> </a:t>
            </a:r>
            <a:r>
              <a:rPr lang="en-US" sz="1500" dirty="0" err="1">
                <a:latin typeface="Times New Roman"/>
                <a:cs typeface="Times New Roman"/>
              </a:rPr>
              <a:t>mô</a:t>
            </a:r>
            <a:r>
              <a:rPr lang="en-US" sz="1500" dirty="0">
                <a:latin typeface="Times New Roman"/>
                <a:cs typeface="Times New Roman"/>
              </a:rPr>
              <a:t> </a:t>
            </a:r>
            <a:r>
              <a:rPr lang="en-US" sz="1500" dirty="0" err="1">
                <a:latin typeface="Times New Roman"/>
                <a:cs typeface="Times New Roman"/>
              </a:rPr>
              <a:t>hình</a:t>
            </a:r>
            <a:r>
              <a:rPr lang="en-US" sz="1500" dirty="0">
                <a:latin typeface="Times New Roman"/>
                <a:cs typeface="Times New Roman"/>
              </a:rPr>
              <a:t> AI </a:t>
            </a:r>
            <a:r>
              <a:rPr lang="en-US" sz="1500" dirty="0" err="1">
                <a:latin typeface="Times New Roman"/>
                <a:cs typeface="Times New Roman"/>
              </a:rPr>
              <a:t>tối</a:t>
            </a:r>
            <a:r>
              <a:rPr lang="en-US" sz="1500" dirty="0">
                <a:latin typeface="Times New Roman"/>
                <a:cs typeface="Times New Roman"/>
              </a:rPr>
              <a:t> </a:t>
            </a:r>
            <a:r>
              <a:rPr lang="en-US" sz="1500" dirty="0" err="1">
                <a:latin typeface="Times New Roman"/>
                <a:cs typeface="Times New Roman"/>
              </a:rPr>
              <a:t>thiểu</a:t>
            </a:r>
            <a:r>
              <a:rPr lang="en-US" sz="1500" dirty="0">
                <a:latin typeface="Times New Roman"/>
                <a:cs typeface="Times New Roman"/>
              </a:rPr>
              <a:t> </a:t>
            </a:r>
            <a:r>
              <a:rPr lang="en-US" sz="1500" dirty="0" err="1">
                <a:latin typeface="Times New Roman"/>
                <a:cs typeface="Times New Roman"/>
              </a:rPr>
              <a:t>đạt</a:t>
            </a:r>
            <a:r>
              <a:rPr lang="en-US" sz="1500" dirty="0">
                <a:latin typeface="Times New Roman"/>
                <a:cs typeface="Times New Roman"/>
              </a:rPr>
              <a:t> 90%.</a:t>
            </a:r>
            <a:endParaRPr lang="en-US" sz="1500" dirty="0"/>
          </a:p>
          <a:p>
            <a:pPr marL="0" indent="0">
              <a:buNone/>
            </a:pPr>
            <a:br>
              <a:rPr lang="en-US" sz="1500" dirty="0"/>
            </a:br>
            <a:endParaRPr lang="en-US" sz="1500" dirty="0"/>
          </a:p>
        </p:txBody>
      </p:sp>
    </p:spTree>
    <p:extLst>
      <p:ext uri="{BB962C8B-B14F-4D97-AF65-F5344CB8AC3E}">
        <p14:creationId xmlns:p14="http://schemas.microsoft.com/office/powerpoint/2010/main" val="131432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6FD1480-3B19-FD4E-8BD4-05D82B1466C4}"/>
              </a:ext>
            </a:extLst>
          </p:cNvPr>
          <p:cNvSpPr>
            <a:spLocks noGrp="1"/>
          </p:cNvSpPr>
          <p:nvPr>
            <p:ph type="title"/>
          </p:nvPr>
        </p:nvSpPr>
        <p:spPr>
          <a:xfrm>
            <a:off x="480646" y="1601807"/>
            <a:ext cx="3200400" cy="4461163"/>
          </a:xfrm>
        </p:spPr>
        <p:txBody>
          <a:bodyPr>
            <a:normAutofit/>
          </a:bodyPr>
          <a:lstStyle/>
          <a:p>
            <a:pPr>
              <a:spcBef>
                <a:spcPts val="1000"/>
              </a:spcBef>
            </a:pPr>
            <a:r>
              <a:rPr lang="vi-VN">
                <a:solidFill>
                  <a:srgbClr val="FFFFFF"/>
                </a:solidFill>
                <a:latin typeface="Times New Roman"/>
                <a:cs typeface="Times New Roman"/>
              </a:rPr>
              <a:t> Dự án phải đáp ứng các yêu cầu sau (1)</a:t>
            </a:r>
            <a:endParaRPr lang="vi-VN">
              <a:solidFill>
                <a:srgbClr val="FFFFFF"/>
              </a:solidFill>
            </a:endParaRPr>
          </a:p>
          <a:p>
            <a:pPr>
              <a:spcBef>
                <a:spcPts val="1000"/>
              </a:spcBef>
            </a:pPr>
            <a:endParaRPr lang="vi-VN">
              <a:solidFill>
                <a:srgbClr val="FFFFFF"/>
              </a:solidFill>
              <a:latin typeface="Times New Roman"/>
              <a:cs typeface="Times New Roman"/>
            </a:endParaRPr>
          </a:p>
          <a:p>
            <a:endParaRPr lang="vi-VN">
              <a:solidFill>
                <a:srgbClr val="FFFFFF"/>
              </a:solidFill>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4E4B606D-6A18-0F22-F58D-D1AD6430781A}"/>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vi-VN" sz="2000" dirty="0">
                <a:latin typeface="Times New Roman"/>
                <a:cs typeface="Times New Roman"/>
              </a:rPr>
              <a:t>- Yêu cầu chức năng</a:t>
            </a:r>
            <a:endParaRPr lang="vi-VN" sz="2000" dirty="0"/>
          </a:p>
          <a:p>
            <a:r>
              <a:rPr lang="vi-VN" sz="2000" b="1" dirty="0">
                <a:latin typeface="Times New Roman"/>
                <a:cs typeface="Times New Roman"/>
              </a:rPr>
              <a:t>Nhận diện loại hoa Iris</a:t>
            </a:r>
            <a:r>
              <a:rPr lang="vi-VN" sz="2000" dirty="0">
                <a:latin typeface="Times New Roman"/>
                <a:cs typeface="Times New Roman"/>
              </a:rPr>
              <a:t>: Model sẽ dự đoán loại hoa Iris từ dữ liệu mà người dùng nhập vào, với các phân loại như Iris Setosa, Iris Versicolor, và Iris Virginica.</a:t>
            </a:r>
            <a:endParaRPr lang="vi-VN" sz="2000" dirty="0"/>
          </a:p>
          <a:p>
            <a:r>
              <a:rPr lang="vi-VN" sz="2000" b="1" dirty="0">
                <a:latin typeface="Times New Roman"/>
                <a:cs typeface="Times New Roman"/>
              </a:rPr>
              <a:t>Kết quả nhận diện</a:t>
            </a:r>
            <a:r>
              <a:rPr lang="vi-VN" sz="2000" dirty="0">
                <a:latin typeface="Times New Roman"/>
                <a:cs typeface="Times New Roman"/>
              </a:rPr>
              <a:t>: Hiển thị kết quả dự đoán và độ chính xác của model, bao gồm loại hoa Iris</a:t>
            </a:r>
            <a:r>
              <a:rPr lang="en-US" sz="2000" dirty="0">
                <a:latin typeface="Times New Roman"/>
                <a:cs typeface="Times New Roman"/>
              </a:rPr>
              <a:t>.</a:t>
            </a:r>
            <a:endParaRPr lang="vi-VN" sz="2000" dirty="0"/>
          </a:p>
          <a:p>
            <a:r>
              <a:rPr lang="vi-VN" sz="2000" dirty="0">
                <a:latin typeface="Arial"/>
                <a:cs typeface="Arial"/>
              </a:rPr>
              <a:t>- </a:t>
            </a:r>
            <a:r>
              <a:rPr lang="vi-VN" sz="2000" dirty="0">
                <a:latin typeface="Times New Roman"/>
                <a:cs typeface="Times New Roman"/>
              </a:rPr>
              <a:t>Yêu cầu giao diện người dùng:</a:t>
            </a:r>
            <a:endParaRPr lang="vi-VN" sz="2000" dirty="0"/>
          </a:p>
          <a:p>
            <a:r>
              <a:rPr lang="vi-VN" sz="2000" b="1" dirty="0">
                <a:latin typeface="Times New Roman"/>
                <a:cs typeface="Times New Roman"/>
              </a:rPr>
              <a:t>Giao diện tải lên và hiển thị kết quả</a:t>
            </a:r>
            <a:r>
              <a:rPr lang="vi-VN" sz="2000" dirty="0">
                <a:latin typeface="Times New Roman"/>
                <a:cs typeface="Times New Roman"/>
              </a:rPr>
              <a:t>: Thiết kế giao diện trực quan, thân thiện, giúp người dùng dễ dàng tải lên ảnh và nhận kết quả.</a:t>
            </a:r>
            <a:endParaRPr lang="vi-VN" sz="2000" dirty="0"/>
          </a:p>
          <a:p>
            <a:r>
              <a:rPr lang="vi-VN" sz="2000" b="1" dirty="0">
                <a:latin typeface="Times New Roman"/>
                <a:cs typeface="Times New Roman"/>
              </a:rPr>
              <a:t>Giao diện responsive</a:t>
            </a:r>
            <a:r>
              <a:rPr lang="vi-VN" sz="2000" dirty="0">
                <a:latin typeface="Times New Roman"/>
                <a:cs typeface="Times New Roman"/>
              </a:rPr>
              <a:t>: Đảm bảo hệ thống hoạt động tốt trên cả desktop và thiết bị di động.</a:t>
            </a:r>
            <a:endParaRPr lang="vi-VN" sz="2000" dirty="0">
              <a:latin typeface="Arial" panose="020B0604020202020204" pitchFamily="34" charset="0"/>
              <a:cs typeface="Arial" panose="020B0604020202020204" pitchFamily="34" charset="0"/>
            </a:endParaRPr>
          </a:p>
          <a:p>
            <a:pPr marL="0" indent="0">
              <a:buNone/>
            </a:pPr>
            <a:endParaRPr lang="en-US" sz="2000" dirty="0"/>
          </a:p>
        </p:txBody>
      </p:sp>
    </p:spTree>
    <p:extLst>
      <p:ext uri="{BB962C8B-B14F-4D97-AF65-F5344CB8AC3E}">
        <p14:creationId xmlns:p14="http://schemas.microsoft.com/office/powerpoint/2010/main" val="1571794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9248AB-BA73-79E4-D914-A2893DFE3415}"/>
              </a:ext>
            </a:extLst>
          </p:cNvPr>
          <p:cNvSpPr>
            <a:spLocks noGrp="1"/>
          </p:cNvSpPr>
          <p:nvPr>
            <p:ph type="title"/>
          </p:nvPr>
        </p:nvSpPr>
        <p:spPr>
          <a:xfrm>
            <a:off x="838200" y="-122555"/>
            <a:ext cx="11104880" cy="1843723"/>
          </a:xfrm>
        </p:spPr>
        <p:txBody>
          <a:bodyPr>
            <a:normAutofit/>
          </a:bodyPr>
          <a:lstStyle/>
          <a:p>
            <a:r>
              <a:rPr lang="vi-VN" sz="3600" b="1">
                <a:solidFill>
                  <a:schemeClr val="accent2"/>
                </a:solidFill>
                <a:latin typeface="Times New Roman"/>
                <a:cs typeface="Times New Roman"/>
              </a:rPr>
              <a:t>Xác định, Kiểm tra và Điều khiển thay đổi phạm vi</a:t>
            </a:r>
            <a:endParaRPr lang="vi-VN" sz="3600">
              <a:solidFill>
                <a:schemeClr val="accent2"/>
              </a:solidFill>
            </a:endParaRPr>
          </a:p>
        </p:txBody>
      </p:sp>
      <p:sp>
        <p:nvSpPr>
          <p:cNvPr id="3" name="Chỗ dành sẵn cho Nội dung 2">
            <a:extLst>
              <a:ext uri="{FF2B5EF4-FFF2-40B4-BE49-F238E27FC236}">
                <a16:creationId xmlns:a16="http://schemas.microsoft.com/office/drawing/2014/main" id="{3244C791-7A7B-62DF-A4E1-D367F4C76E67}"/>
              </a:ext>
            </a:extLst>
          </p:cNvPr>
          <p:cNvSpPr>
            <a:spLocks noGrp="1"/>
          </p:cNvSpPr>
          <p:nvPr>
            <p:ph idx="1"/>
          </p:nvPr>
        </p:nvSpPr>
        <p:spPr>
          <a:xfrm>
            <a:off x="645160" y="1195705"/>
            <a:ext cx="10515600" cy="3975418"/>
          </a:xfrm>
        </p:spPr>
        <p:txBody>
          <a:bodyPr vert="horz" lIns="91440" tIns="45720" rIns="91440" bIns="45720" rtlCol="0" anchor="t">
            <a:normAutofit lnSpcReduction="10000"/>
          </a:bodyPr>
          <a:lstStyle/>
          <a:p>
            <a:pPr marL="0" indent="0" algn="just">
              <a:buNone/>
            </a:pPr>
            <a:r>
              <a:rPr lang="vi-VN" sz="1600" b="1">
                <a:latin typeface="Times New Roman"/>
                <a:cs typeface="Times New Roman"/>
              </a:rPr>
              <a:t> Xác định phạm vi</a:t>
            </a:r>
            <a:endParaRPr lang="vi-VN" sz="1600">
              <a:latin typeface="Arial"/>
              <a:cs typeface="Arial" panose="020B0604020202020204" pitchFamily="34" charset="0"/>
            </a:endParaRPr>
          </a:p>
          <a:p>
            <a:pPr algn="just"/>
            <a:r>
              <a:rPr lang="vi-VN" sz="1600">
                <a:latin typeface="Times New Roman"/>
                <a:cs typeface="Times New Roman"/>
              </a:rPr>
              <a:t>Phạm vi chính:</a:t>
            </a:r>
            <a:endParaRPr lang="vi-VN" sz="1600">
              <a:latin typeface="Arial"/>
              <a:cs typeface="Arial"/>
            </a:endParaRPr>
          </a:p>
          <a:p>
            <a:pPr algn="just"/>
            <a:r>
              <a:rPr lang="vi-VN" sz="1600">
                <a:latin typeface="Times New Roman"/>
                <a:cs typeface="Times New Roman"/>
              </a:rPr>
              <a:t>Thiết kế giao diện người dùng: Xây dựng giao diện đơn giản, dễ sử dụng để người dùng tải ảnh hoa và nhận kết quả nhận diện.</a:t>
            </a:r>
            <a:endParaRPr lang="vi-VN" sz="1600">
              <a:latin typeface="Arial"/>
              <a:cs typeface="Arial"/>
            </a:endParaRPr>
          </a:p>
          <a:p>
            <a:pPr algn="just"/>
            <a:r>
              <a:rPr lang="vi-VN" sz="1600">
                <a:latin typeface="Times New Roman"/>
                <a:cs typeface="Times New Roman"/>
              </a:rPr>
              <a:t>Phát triển </a:t>
            </a:r>
            <a:r>
              <a:rPr lang="vi-VN" sz="1600" err="1">
                <a:latin typeface="Times New Roman"/>
                <a:cs typeface="Times New Roman"/>
              </a:rPr>
              <a:t>model</a:t>
            </a:r>
            <a:r>
              <a:rPr lang="vi-VN" sz="1600">
                <a:latin typeface="Times New Roman"/>
                <a:cs typeface="Times New Roman"/>
              </a:rPr>
              <a:t> AI: Huấn luyện và triển khai </a:t>
            </a:r>
            <a:r>
              <a:rPr lang="vi-VN" sz="1600" err="1">
                <a:latin typeface="Times New Roman"/>
                <a:cs typeface="Times New Roman"/>
              </a:rPr>
              <a:t>model</a:t>
            </a:r>
            <a:r>
              <a:rPr lang="vi-VN" sz="1600">
                <a:latin typeface="Times New Roman"/>
                <a:cs typeface="Times New Roman"/>
              </a:rPr>
              <a:t> nhận diện hoa </a:t>
            </a:r>
            <a:r>
              <a:rPr lang="vi-VN" sz="1600" err="1">
                <a:latin typeface="Times New Roman"/>
                <a:cs typeface="Times New Roman"/>
              </a:rPr>
              <a:t>Iris</a:t>
            </a:r>
            <a:r>
              <a:rPr lang="vi-VN" sz="1600">
                <a:latin typeface="Times New Roman"/>
                <a:cs typeface="Times New Roman"/>
              </a:rPr>
              <a:t>.</a:t>
            </a:r>
            <a:endParaRPr lang="vi-VN" sz="1600">
              <a:latin typeface="Arial"/>
              <a:cs typeface="Arial"/>
            </a:endParaRPr>
          </a:p>
          <a:p>
            <a:pPr algn="just"/>
            <a:r>
              <a:rPr lang="vi-VN" sz="1600">
                <a:latin typeface="Times New Roman"/>
                <a:cs typeface="Times New Roman"/>
              </a:rPr>
              <a:t>Kết nối </a:t>
            </a:r>
            <a:r>
              <a:rPr lang="vi-VN" sz="1600" err="1">
                <a:latin typeface="Times New Roman"/>
                <a:cs typeface="Times New Roman"/>
              </a:rPr>
              <a:t>frontend</a:t>
            </a:r>
            <a:r>
              <a:rPr lang="vi-VN" sz="1600">
                <a:latin typeface="Times New Roman"/>
                <a:cs typeface="Times New Roman"/>
              </a:rPr>
              <a:t> và </a:t>
            </a:r>
            <a:r>
              <a:rPr lang="vi-VN" sz="1600" err="1">
                <a:latin typeface="Times New Roman"/>
                <a:cs typeface="Times New Roman"/>
              </a:rPr>
              <a:t>backend</a:t>
            </a:r>
            <a:r>
              <a:rPr lang="vi-VN" sz="1600">
                <a:latin typeface="Times New Roman"/>
                <a:cs typeface="Times New Roman"/>
              </a:rPr>
              <a:t>: Đảm bảo dữ liệu truyền tải mượt mà giữa các phần của hệ thống.</a:t>
            </a:r>
            <a:endParaRPr lang="vi-VN" sz="1600">
              <a:latin typeface="Arial"/>
              <a:cs typeface="Arial"/>
            </a:endParaRPr>
          </a:p>
          <a:p>
            <a:pPr algn="just"/>
            <a:r>
              <a:rPr lang="vi-VN" sz="1600">
                <a:latin typeface="Times New Roman"/>
                <a:cs typeface="Times New Roman"/>
              </a:rPr>
              <a:t>Phạm vi phụ: Cân nhắc tích hợp các tính năng bổ sung như lưu trữ kết quả hoặc gợi ý các loại hoa tương tự nếu có nhu cầu sau này.</a:t>
            </a:r>
            <a:endParaRPr lang="vi-VN" sz="1600">
              <a:latin typeface="Arial"/>
              <a:cs typeface="Arial"/>
            </a:endParaRPr>
          </a:p>
          <a:p>
            <a:endParaRPr lang="en-US" sz="1600"/>
          </a:p>
          <a:p>
            <a:pPr algn="just"/>
            <a:endParaRPr lang="en-US" sz="1600" b="1">
              <a:latin typeface="Times New Roman"/>
              <a:cs typeface="Times New Roman"/>
            </a:endParaRPr>
          </a:p>
          <a:p>
            <a:pPr marL="0" indent="0">
              <a:buNone/>
            </a:pPr>
            <a:br>
              <a:rPr lang="en-US"/>
            </a:br>
            <a:br>
              <a:rPr lang="en-US"/>
            </a:br>
            <a:endParaRPr lang="en-US" sz="1600"/>
          </a:p>
        </p:txBody>
      </p:sp>
      <p:sp>
        <p:nvSpPr>
          <p:cNvPr id="5" name="Hộp Văn bản 4">
            <a:extLst>
              <a:ext uri="{FF2B5EF4-FFF2-40B4-BE49-F238E27FC236}">
                <a16:creationId xmlns:a16="http://schemas.microsoft.com/office/drawing/2014/main" id="{C7C1F3D1-B764-4C07-66AD-16626D9BE9B9}"/>
              </a:ext>
            </a:extLst>
          </p:cNvPr>
          <p:cNvSpPr txBox="1"/>
          <p:nvPr/>
        </p:nvSpPr>
        <p:spPr>
          <a:xfrm>
            <a:off x="650239" y="3515360"/>
            <a:ext cx="5831840" cy="2624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Arial"/>
              <a:buChar char="•"/>
            </a:pPr>
            <a:br>
              <a:rPr lang="en-US" sz="1600">
                <a:latin typeface="Aptos"/>
              </a:rPr>
            </a:br>
            <a:r>
              <a:rPr lang="en-US" sz="1600" b="1" err="1">
                <a:latin typeface="Times New Roman"/>
                <a:cs typeface="Times New Roman"/>
              </a:rPr>
              <a:t>Kiểm</a:t>
            </a:r>
            <a:r>
              <a:rPr lang="en-US" sz="1600" b="1">
                <a:latin typeface="Times New Roman"/>
                <a:cs typeface="Times New Roman"/>
              </a:rPr>
              <a:t> </a:t>
            </a:r>
            <a:r>
              <a:rPr lang="en-US" sz="1600" b="1" err="1">
                <a:latin typeface="Times New Roman"/>
                <a:cs typeface="Times New Roman"/>
              </a:rPr>
              <a:t>tra</a:t>
            </a:r>
            <a:r>
              <a:rPr lang="en-US" sz="1600" b="1">
                <a:latin typeface="Times New Roman"/>
                <a:cs typeface="Times New Roman"/>
              </a:rPr>
              <a:t> </a:t>
            </a:r>
            <a:r>
              <a:rPr lang="en-US" sz="1600" b="1" err="1">
                <a:latin typeface="Times New Roman"/>
                <a:cs typeface="Times New Roman"/>
              </a:rPr>
              <a:t>phạm</a:t>
            </a:r>
            <a:r>
              <a:rPr lang="en-US" sz="1600" b="1">
                <a:latin typeface="Times New Roman"/>
                <a:cs typeface="Times New Roman"/>
              </a:rPr>
              <a:t> vi</a:t>
            </a:r>
            <a:endParaRPr lang="en-US" sz="1600">
              <a:latin typeface="Times New Roman"/>
              <a:cs typeface="Times New Roman"/>
            </a:endParaRPr>
          </a:p>
          <a:p>
            <a:pPr marL="285750" indent="-285750" algn="just">
              <a:lnSpc>
                <a:spcPct val="90000"/>
              </a:lnSpc>
              <a:spcBef>
                <a:spcPts val="1000"/>
              </a:spcBef>
              <a:buFont typeface="Arial"/>
              <a:buChar char="•"/>
            </a:pPr>
            <a:r>
              <a:rPr lang="en-US" sz="1600" err="1">
                <a:latin typeface="Times New Roman"/>
                <a:cs typeface="Times New Roman"/>
              </a:rPr>
              <a:t>Hoạt</a:t>
            </a:r>
            <a:r>
              <a:rPr lang="en-US" sz="1600">
                <a:latin typeface="Times New Roman"/>
                <a:cs typeface="Times New Roman"/>
              </a:rPr>
              <a:t> </a:t>
            </a:r>
            <a:r>
              <a:rPr lang="en-US" sz="1600" err="1">
                <a:latin typeface="Times New Roman"/>
                <a:cs typeface="Times New Roman"/>
              </a:rPr>
              <a:t>động</a:t>
            </a:r>
            <a:r>
              <a:rPr lang="en-US" sz="1600">
                <a:latin typeface="Times New Roman"/>
                <a:cs typeface="Times New Roman"/>
              </a:rPr>
              <a:t>:</a:t>
            </a:r>
          </a:p>
          <a:p>
            <a:pPr marL="285750" indent="-285750" algn="just">
              <a:lnSpc>
                <a:spcPct val="90000"/>
              </a:lnSpc>
              <a:spcBef>
                <a:spcPts val="1000"/>
              </a:spcBef>
              <a:buFont typeface="Arial"/>
              <a:buChar char="•"/>
            </a:pPr>
            <a:r>
              <a:rPr lang="en-US" sz="1600" err="1">
                <a:latin typeface="Times New Roman"/>
                <a:cs typeface="Times New Roman"/>
              </a:rPr>
              <a:t>Đánh</a:t>
            </a:r>
            <a:r>
              <a:rPr lang="en-US" sz="1600">
                <a:latin typeface="Times New Roman"/>
                <a:cs typeface="Times New Roman"/>
              </a:rPr>
              <a:t> </a:t>
            </a:r>
            <a:r>
              <a:rPr lang="en-US" sz="1600" err="1">
                <a:latin typeface="Times New Roman"/>
                <a:cs typeface="Times New Roman"/>
              </a:rPr>
              <a:t>giá</a:t>
            </a:r>
            <a:r>
              <a:rPr lang="en-US" sz="1600">
                <a:latin typeface="Times New Roman"/>
                <a:cs typeface="Times New Roman"/>
              </a:rPr>
              <a:t> </a:t>
            </a:r>
            <a:r>
              <a:rPr lang="en-US" sz="1600" err="1">
                <a:latin typeface="Times New Roman"/>
                <a:cs typeface="Times New Roman"/>
              </a:rPr>
              <a:t>và</a:t>
            </a:r>
            <a:r>
              <a:rPr lang="en-US" sz="1600">
                <a:latin typeface="Times New Roman"/>
                <a:cs typeface="Times New Roman"/>
              </a:rPr>
              <a:t> </a:t>
            </a:r>
            <a:r>
              <a:rPr lang="en-US" sz="1600" err="1">
                <a:latin typeface="Times New Roman"/>
                <a:cs typeface="Times New Roman"/>
              </a:rPr>
              <a:t>xác</a:t>
            </a:r>
            <a:r>
              <a:rPr lang="en-US" sz="1600">
                <a:latin typeface="Times New Roman"/>
                <a:cs typeface="Times New Roman"/>
              </a:rPr>
              <a:t> </a:t>
            </a:r>
            <a:r>
              <a:rPr lang="en-US" sz="1600" err="1">
                <a:latin typeface="Times New Roman"/>
                <a:cs typeface="Times New Roman"/>
              </a:rPr>
              <a:t>nhận</a:t>
            </a:r>
            <a:r>
              <a:rPr lang="en-US" sz="1600">
                <a:latin typeface="Times New Roman"/>
                <a:cs typeface="Times New Roman"/>
              </a:rPr>
              <a:t> </a:t>
            </a:r>
            <a:r>
              <a:rPr lang="en-US" sz="1600" err="1">
                <a:latin typeface="Times New Roman"/>
                <a:cs typeface="Times New Roman"/>
              </a:rPr>
              <a:t>các</a:t>
            </a:r>
            <a:r>
              <a:rPr lang="en-US" sz="1600">
                <a:latin typeface="Times New Roman"/>
                <a:cs typeface="Times New Roman"/>
              </a:rPr>
              <a:t> </a:t>
            </a:r>
            <a:r>
              <a:rPr lang="en-US" sz="1600" err="1">
                <a:latin typeface="Times New Roman"/>
                <a:cs typeface="Times New Roman"/>
              </a:rPr>
              <a:t>tính</a:t>
            </a:r>
            <a:r>
              <a:rPr lang="en-US" sz="1600">
                <a:latin typeface="Times New Roman"/>
                <a:cs typeface="Times New Roman"/>
              </a:rPr>
              <a:t> </a:t>
            </a:r>
            <a:r>
              <a:rPr lang="en-US" sz="1600" err="1">
                <a:latin typeface="Times New Roman"/>
                <a:cs typeface="Times New Roman"/>
              </a:rPr>
              <a:t>năng</a:t>
            </a:r>
            <a:r>
              <a:rPr lang="en-US" sz="1600">
                <a:latin typeface="Times New Roman"/>
                <a:cs typeface="Times New Roman"/>
              </a:rPr>
              <a:t> </a:t>
            </a:r>
            <a:r>
              <a:rPr lang="en-US" sz="1600" err="1">
                <a:latin typeface="Times New Roman"/>
                <a:cs typeface="Times New Roman"/>
              </a:rPr>
              <a:t>dựa</a:t>
            </a:r>
            <a:r>
              <a:rPr lang="en-US" sz="1600">
                <a:latin typeface="Times New Roman"/>
                <a:cs typeface="Times New Roman"/>
              </a:rPr>
              <a:t> </a:t>
            </a:r>
            <a:r>
              <a:rPr lang="en-US" sz="1600" err="1">
                <a:latin typeface="Times New Roman"/>
                <a:cs typeface="Times New Roman"/>
              </a:rPr>
              <a:t>trên</a:t>
            </a:r>
            <a:r>
              <a:rPr lang="en-US" sz="1600">
                <a:latin typeface="Times New Roman"/>
                <a:cs typeface="Times New Roman"/>
              </a:rPr>
              <a:t> </a:t>
            </a:r>
            <a:r>
              <a:rPr lang="en-US" sz="1600" err="1">
                <a:latin typeface="Times New Roman"/>
                <a:cs typeface="Times New Roman"/>
              </a:rPr>
              <a:t>kế</a:t>
            </a:r>
            <a:r>
              <a:rPr lang="en-US" sz="1600">
                <a:latin typeface="Times New Roman"/>
                <a:cs typeface="Times New Roman"/>
              </a:rPr>
              <a:t> </a:t>
            </a:r>
            <a:r>
              <a:rPr lang="en-US" sz="1600" err="1">
                <a:latin typeface="Times New Roman"/>
                <a:cs typeface="Times New Roman"/>
              </a:rPr>
              <a:t>hoạch</a:t>
            </a:r>
            <a:r>
              <a:rPr lang="en-US" sz="1600">
                <a:latin typeface="Times New Roman"/>
                <a:cs typeface="Times New Roman"/>
              </a:rPr>
              <a:t> ban </a:t>
            </a:r>
            <a:r>
              <a:rPr lang="en-US" sz="1600" err="1">
                <a:latin typeface="Times New Roman"/>
                <a:cs typeface="Times New Roman"/>
              </a:rPr>
              <a:t>đầu</a:t>
            </a:r>
            <a:r>
              <a:rPr lang="en-US" sz="1600">
                <a:latin typeface="Times New Roman"/>
                <a:cs typeface="Times New Roman"/>
              </a:rPr>
              <a:t>.</a:t>
            </a:r>
          </a:p>
          <a:p>
            <a:pPr marL="285750" indent="-285750" algn="just">
              <a:lnSpc>
                <a:spcPct val="90000"/>
              </a:lnSpc>
              <a:spcBef>
                <a:spcPts val="1000"/>
              </a:spcBef>
              <a:buFont typeface="Arial"/>
              <a:buChar char="•"/>
            </a:pPr>
            <a:r>
              <a:rPr lang="en-US" sz="1600" err="1">
                <a:latin typeface="Times New Roman"/>
                <a:cs typeface="Times New Roman"/>
              </a:rPr>
              <a:t>Thực</a:t>
            </a:r>
            <a:r>
              <a:rPr lang="en-US" sz="1600">
                <a:latin typeface="Times New Roman"/>
                <a:cs typeface="Times New Roman"/>
              </a:rPr>
              <a:t> </a:t>
            </a:r>
            <a:r>
              <a:rPr lang="en-US" sz="1600" err="1">
                <a:latin typeface="Times New Roman"/>
                <a:cs typeface="Times New Roman"/>
              </a:rPr>
              <a:t>hiện</a:t>
            </a:r>
            <a:r>
              <a:rPr lang="en-US" sz="1600">
                <a:latin typeface="Times New Roman"/>
                <a:cs typeface="Times New Roman"/>
              </a:rPr>
              <a:t> </a:t>
            </a:r>
            <a:r>
              <a:rPr lang="en-US" sz="1600" err="1">
                <a:latin typeface="Times New Roman"/>
                <a:cs typeface="Times New Roman"/>
              </a:rPr>
              <a:t>kiểm</a:t>
            </a:r>
            <a:r>
              <a:rPr lang="en-US" sz="1600">
                <a:latin typeface="Times New Roman"/>
                <a:cs typeface="Times New Roman"/>
              </a:rPr>
              <a:t> </a:t>
            </a:r>
            <a:r>
              <a:rPr lang="en-US" sz="1600" err="1">
                <a:latin typeface="Times New Roman"/>
                <a:cs typeface="Times New Roman"/>
              </a:rPr>
              <a:t>thử</a:t>
            </a:r>
            <a:r>
              <a:rPr lang="en-US" sz="1600">
                <a:latin typeface="Times New Roman"/>
                <a:cs typeface="Times New Roman"/>
              </a:rPr>
              <a:t> </a:t>
            </a:r>
            <a:r>
              <a:rPr lang="en-US" sz="1600" err="1">
                <a:latin typeface="Times New Roman"/>
                <a:cs typeface="Times New Roman"/>
              </a:rPr>
              <a:t>để</a:t>
            </a:r>
            <a:r>
              <a:rPr lang="en-US" sz="1600">
                <a:latin typeface="Times New Roman"/>
                <a:cs typeface="Times New Roman"/>
              </a:rPr>
              <a:t> </a:t>
            </a:r>
            <a:r>
              <a:rPr lang="en-US" sz="1600" err="1">
                <a:latin typeface="Times New Roman"/>
                <a:cs typeface="Times New Roman"/>
              </a:rPr>
              <a:t>đảm</a:t>
            </a:r>
            <a:r>
              <a:rPr lang="en-US" sz="1600">
                <a:latin typeface="Times New Roman"/>
                <a:cs typeface="Times New Roman"/>
              </a:rPr>
              <a:t> </a:t>
            </a:r>
            <a:r>
              <a:rPr lang="en-US" sz="1600" err="1">
                <a:latin typeface="Times New Roman"/>
                <a:cs typeface="Times New Roman"/>
              </a:rPr>
              <a:t>bảo</a:t>
            </a:r>
            <a:r>
              <a:rPr lang="en-US" sz="1600">
                <a:latin typeface="Times New Roman"/>
                <a:cs typeface="Times New Roman"/>
              </a:rPr>
              <a:t> </a:t>
            </a:r>
            <a:r>
              <a:rPr lang="en-US" sz="1600" err="1">
                <a:latin typeface="Times New Roman"/>
                <a:cs typeface="Times New Roman"/>
              </a:rPr>
              <a:t>các</a:t>
            </a:r>
            <a:r>
              <a:rPr lang="en-US" sz="1600">
                <a:latin typeface="Times New Roman"/>
                <a:cs typeface="Times New Roman"/>
              </a:rPr>
              <a:t> </a:t>
            </a:r>
            <a:r>
              <a:rPr lang="en-US" sz="1600" err="1">
                <a:latin typeface="Times New Roman"/>
                <a:cs typeface="Times New Roman"/>
              </a:rPr>
              <a:t>yêu</a:t>
            </a:r>
            <a:r>
              <a:rPr lang="en-US" sz="1600">
                <a:latin typeface="Times New Roman"/>
                <a:cs typeface="Times New Roman"/>
              </a:rPr>
              <a:t> </a:t>
            </a:r>
            <a:r>
              <a:rPr lang="en-US" sz="1600" err="1">
                <a:latin typeface="Times New Roman"/>
                <a:cs typeface="Times New Roman"/>
              </a:rPr>
              <a:t>cầu</a:t>
            </a:r>
            <a:r>
              <a:rPr lang="en-US" sz="1600">
                <a:latin typeface="Times New Roman"/>
                <a:cs typeface="Times New Roman"/>
              </a:rPr>
              <a:t> </a:t>
            </a:r>
            <a:r>
              <a:rPr lang="en-US" sz="1600" err="1">
                <a:latin typeface="Times New Roman"/>
                <a:cs typeface="Times New Roman"/>
              </a:rPr>
              <a:t>đã</a:t>
            </a:r>
            <a:r>
              <a:rPr lang="en-US" sz="1600">
                <a:latin typeface="Times New Roman"/>
                <a:cs typeface="Times New Roman"/>
              </a:rPr>
              <a:t> </a:t>
            </a:r>
            <a:r>
              <a:rPr lang="en-US" sz="1600" err="1">
                <a:latin typeface="Times New Roman"/>
                <a:cs typeface="Times New Roman"/>
              </a:rPr>
              <a:t>hoàn</a:t>
            </a:r>
            <a:r>
              <a:rPr lang="en-US" sz="1600">
                <a:latin typeface="Times New Roman"/>
                <a:cs typeface="Times New Roman"/>
              </a:rPr>
              <a:t> </a:t>
            </a:r>
            <a:r>
              <a:rPr lang="en-US" sz="1600" err="1">
                <a:latin typeface="Times New Roman"/>
                <a:cs typeface="Times New Roman"/>
              </a:rPr>
              <a:t>thành</a:t>
            </a:r>
            <a:r>
              <a:rPr lang="en-US" sz="1600">
                <a:latin typeface="Times New Roman"/>
                <a:cs typeface="Times New Roman"/>
              </a:rPr>
              <a:t> </a:t>
            </a:r>
            <a:r>
              <a:rPr lang="en-US" sz="1600" err="1">
                <a:latin typeface="Times New Roman"/>
                <a:cs typeface="Times New Roman"/>
              </a:rPr>
              <a:t>và</a:t>
            </a:r>
            <a:r>
              <a:rPr lang="en-US" sz="1600">
                <a:latin typeface="Times New Roman"/>
                <a:cs typeface="Times New Roman"/>
              </a:rPr>
              <a:t> </a:t>
            </a:r>
            <a:r>
              <a:rPr lang="en-US" sz="1600" err="1">
                <a:latin typeface="Times New Roman"/>
                <a:cs typeface="Times New Roman"/>
              </a:rPr>
              <a:t>hoạt</a:t>
            </a:r>
            <a:r>
              <a:rPr lang="en-US" sz="1600">
                <a:latin typeface="Times New Roman"/>
                <a:cs typeface="Times New Roman"/>
              </a:rPr>
              <a:t> </a:t>
            </a:r>
            <a:r>
              <a:rPr lang="en-US" sz="1600" err="1">
                <a:latin typeface="Times New Roman"/>
                <a:cs typeface="Times New Roman"/>
              </a:rPr>
              <a:t>động</a:t>
            </a:r>
            <a:r>
              <a:rPr lang="en-US" sz="1600">
                <a:latin typeface="Times New Roman"/>
                <a:cs typeface="Times New Roman"/>
              </a:rPr>
              <a:t> </a:t>
            </a:r>
            <a:r>
              <a:rPr lang="en-US" sz="1600" err="1">
                <a:latin typeface="Times New Roman"/>
                <a:cs typeface="Times New Roman"/>
              </a:rPr>
              <a:t>đúng</a:t>
            </a:r>
            <a:r>
              <a:rPr lang="en-US" sz="1600">
                <a:latin typeface="Times New Roman"/>
                <a:cs typeface="Times New Roman"/>
              </a:rPr>
              <a:t>.</a:t>
            </a:r>
          </a:p>
          <a:p>
            <a:pPr marL="285750" indent="-285750" algn="just">
              <a:lnSpc>
                <a:spcPct val="90000"/>
              </a:lnSpc>
              <a:spcBef>
                <a:spcPts val="1000"/>
              </a:spcBef>
              <a:buFont typeface="Arial"/>
              <a:buChar char="•"/>
            </a:pPr>
            <a:r>
              <a:rPr lang="en-US" sz="1600" err="1">
                <a:latin typeface="Times New Roman"/>
                <a:cs typeface="Times New Roman"/>
              </a:rPr>
              <a:t>Tổ</a:t>
            </a:r>
            <a:r>
              <a:rPr lang="en-US" sz="1600">
                <a:latin typeface="Times New Roman"/>
                <a:cs typeface="Times New Roman"/>
              </a:rPr>
              <a:t> </a:t>
            </a:r>
            <a:r>
              <a:rPr lang="en-US" sz="1600" err="1">
                <a:latin typeface="Times New Roman"/>
                <a:cs typeface="Times New Roman"/>
              </a:rPr>
              <a:t>chức</a:t>
            </a:r>
            <a:r>
              <a:rPr lang="en-US" sz="1600">
                <a:latin typeface="Times New Roman"/>
                <a:cs typeface="Times New Roman"/>
              </a:rPr>
              <a:t> </a:t>
            </a:r>
            <a:r>
              <a:rPr lang="en-US" sz="1600" err="1">
                <a:latin typeface="Times New Roman"/>
                <a:cs typeface="Times New Roman"/>
              </a:rPr>
              <a:t>các</a:t>
            </a:r>
            <a:r>
              <a:rPr lang="en-US" sz="1600">
                <a:latin typeface="Times New Roman"/>
                <a:cs typeface="Times New Roman"/>
              </a:rPr>
              <a:t> </a:t>
            </a:r>
            <a:r>
              <a:rPr lang="en-US" sz="1600" err="1">
                <a:latin typeface="Times New Roman"/>
                <a:cs typeface="Times New Roman"/>
              </a:rPr>
              <a:t>buổi</a:t>
            </a:r>
            <a:r>
              <a:rPr lang="en-US" sz="1600">
                <a:latin typeface="Times New Roman"/>
                <a:cs typeface="Times New Roman"/>
              </a:rPr>
              <a:t> </a:t>
            </a:r>
            <a:r>
              <a:rPr lang="en-US" sz="1600" err="1">
                <a:latin typeface="Times New Roman"/>
                <a:cs typeface="Times New Roman"/>
              </a:rPr>
              <a:t>kiểm</a:t>
            </a:r>
            <a:r>
              <a:rPr lang="en-US" sz="1600">
                <a:latin typeface="Times New Roman"/>
                <a:cs typeface="Times New Roman"/>
              </a:rPr>
              <a:t> </a:t>
            </a:r>
            <a:r>
              <a:rPr lang="en-US" sz="1600" err="1">
                <a:latin typeface="Times New Roman"/>
                <a:cs typeface="Times New Roman"/>
              </a:rPr>
              <a:t>tra</a:t>
            </a:r>
            <a:r>
              <a:rPr lang="en-US" sz="1600">
                <a:latin typeface="Times New Roman"/>
                <a:cs typeface="Times New Roman"/>
              </a:rPr>
              <a:t> </a:t>
            </a:r>
            <a:r>
              <a:rPr lang="en-US" sz="1600" err="1">
                <a:latin typeface="Times New Roman"/>
                <a:cs typeface="Times New Roman"/>
              </a:rPr>
              <a:t>và</a:t>
            </a:r>
            <a:r>
              <a:rPr lang="en-US" sz="1600">
                <a:latin typeface="Times New Roman"/>
                <a:cs typeface="Times New Roman"/>
              </a:rPr>
              <a:t> </a:t>
            </a:r>
            <a:r>
              <a:rPr lang="en-US" sz="1600" err="1">
                <a:latin typeface="Times New Roman"/>
                <a:cs typeface="Times New Roman"/>
              </a:rPr>
              <a:t>đánh</a:t>
            </a:r>
            <a:r>
              <a:rPr lang="en-US" sz="1600">
                <a:latin typeface="Times New Roman"/>
                <a:cs typeface="Times New Roman"/>
              </a:rPr>
              <a:t> </a:t>
            </a:r>
            <a:r>
              <a:rPr lang="en-US" sz="1600" err="1">
                <a:latin typeface="Times New Roman"/>
                <a:cs typeface="Times New Roman"/>
              </a:rPr>
              <a:t>giá</a:t>
            </a:r>
            <a:r>
              <a:rPr lang="en-US" sz="1600">
                <a:latin typeface="Times New Roman"/>
                <a:cs typeface="Times New Roman"/>
              </a:rPr>
              <a:t> </a:t>
            </a:r>
            <a:r>
              <a:rPr lang="en-US" sz="1600" err="1">
                <a:latin typeface="Times New Roman"/>
                <a:cs typeface="Times New Roman"/>
              </a:rPr>
              <a:t>cùng</a:t>
            </a:r>
            <a:r>
              <a:rPr lang="en-US" sz="1600">
                <a:latin typeface="Times New Roman"/>
                <a:cs typeface="Times New Roman"/>
              </a:rPr>
              <a:t> </a:t>
            </a:r>
            <a:r>
              <a:rPr lang="en-US" sz="1600" err="1">
                <a:latin typeface="Times New Roman"/>
                <a:cs typeface="Times New Roman"/>
              </a:rPr>
              <a:t>các</a:t>
            </a:r>
            <a:r>
              <a:rPr lang="en-US" sz="1600">
                <a:latin typeface="Times New Roman"/>
                <a:cs typeface="Times New Roman"/>
              </a:rPr>
              <a:t> </a:t>
            </a:r>
            <a:r>
              <a:rPr lang="en-US" sz="1600" err="1">
                <a:latin typeface="Times New Roman"/>
                <a:cs typeface="Times New Roman"/>
              </a:rPr>
              <a:t>bên</a:t>
            </a:r>
            <a:r>
              <a:rPr lang="en-US" sz="1600">
                <a:latin typeface="Times New Roman"/>
                <a:cs typeface="Times New Roman"/>
              </a:rPr>
              <a:t> </a:t>
            </a:r>
            <a:r>
              <a:rPr lang="en-US" sz="1600" err="1">
                <a:latin typeface="Times New Roman"/>
                <a:cs typeface="Times New Roman"/>
              </a:rPr>
              <a:t>liên</a:t>
            </a:r>
            <a:r>
              <a:rPr lang="en-US" sz="1600">
                <a:latin typeface="Times New Roman"/>
                <a:cs typeface="Times New Roman"/>
              </a:rPr>
              <a:t> </a:t>
            </a:r>
            <a:r>
              <a:rPr lang="en-US" sz="1600" err="1">
                <a:latin typeface="Times New Roman"/>
                <a:cs typeface="Times New Roman"/>
              </a:rPr>
              <a:t>quan</a:t>
            </a:r>
            <a:r>
              <a:rPr lang="en-US" sz="1600">
                <a:latin typeface="Times New Roman"/>
                <a:cs typeface="Times New Roman"/>
              </a:rPr>
              <a:t> </a:t>
            </a:r>
            <a:r>
              <a:rPr lang="en-US" sz="1600" err="1">
                <a:latin typeface="Times New Roman"/>
                <a:cs typeface="Times New Roman"/>
              </a:rPr>
              <a:t>để</a:t>
            </a:r>
            <a:r>
              <a:rPr lang="en-US" sz="1600">
                <a:latin typeface="Times New Roman"/>
                <a:cs typeface="Times New Roman"/>
              </a:rPr>
              <a:t> </a:t>
            </a:r>
            <a:r>
              <a:rPr lang="en-US" sz="1600" err="1">
                <a:latin typeface="Times New Roman"/>
                <a:cs typeface="Times New Roman"/>
              </a:rPr>
              <a:t>đảm</a:t>
            </a:r>
            <a:r>
              <a:rPr lang="en-US" sz="1600">
                <a:latin typeface="Times New Roman"/>
                <a:cs typeface="Times New Roman"/>
              </a:rPr>
              <a:t> </a:t>
            </a:r>
            <a:r>
              <a:rPr lang="en-US" sz="1600" err="1">
                <a:latin typeface="Times New Roman"/>
                <a:cs typeface="Times New Roman"/>
              </a:rPr>
              <a:t>bảo</a:t>
            </a:r>
            <a:r>
              <a:rPr lang="en-US" sz="1600">
                <a:latin typeface="Times New Roman"/>
                <a:cs typeface="Times New Roman"/>
              </a:rPr>
              <a:t> </a:t>
            </a:r>
            <a:r>
              <a:rPr lang="en-US" sz="1600" err="1">
                <a:latin typeface="Times New Roman"/>
                <a:cs typeface="Times New Roman"/>
              </a:rPr>
              <a:t>dự</a:t>
            </a:r>
            <a:r>
              <a:rPr lang="en-US" sz="1600">
                <a:latin typeface="Times New Roman"/>
                <a:cs typeface="Times New Roman"/>
              </a:rPr>
              <a:t> </a:t>
            </a:r>
            <a:r>
              <a:rPr lang="en-US" sz="1600" err="1">
                <a:latin typeface="Times New Roman"/>
                <a:cs typeface="Times New Roman"/>
              </a:rPr>
              <a:t>án</a:t>
            </a:r>
            <a:r>
              <a:rPr lang="en-US" sz="1600">
                <a:latin typeface="Times New Roman"/>
                <a:cs typeface="Times New Roman"/>
              </a:rPr>
              <a:t> </a:t>
            </a:r>
            <a:r>
              <a:rPr lang="en-US" sz="1600" err="1">
                <a:latin typeface="Times New Roman"/>
                <a:cs typeface="Times New Roman"/>
              </a:rPr>
              <a:t>đáp</a:t>
            </a:r>
            <a:r>
              <a:rPr lang="en-US" sz="1600">
                <a:latin typeface="Times New Roman"/>
                <a:cs typeface="Times New Roman"/>
              </a:rPr>
              <a:t> </a:t>
            </a:r>
            <a:r>
              <a:rPr lang="en-US" sz="1600" err="1">
                <a:latin typeface="Times New Roman"/>
                <a:cs typeface="Times New Roman"/>
              </a:rPr>
              <a:t>ứng</a:t>
            </a:r>
            <a:r>
              <a:rPr lang="en-US" sz="1600">
                <a:latin typeface="Times New Roman"/>
                <a:cs typeface="Times New Roman"/>
              </a:rPr>
              <a:t> </a:t>
            </a:r>
            <a:r>
              <a:rPr lang="en-US" sz="1600" err="1">
                <a:latin typeface="Times New Roman"/>
                <a:cs typeface="Times New Roman"/>
              </a:rPr>
              <a:t>kỳ</a:t>
            </a:r>
            <a:r>
              <a:rPr lang="en-US" sz="1600">
                <a:latin typeface="Times New Roman"/>
                <a:cs typeface="Times New Roman"/>
              </a:rPr>
              <a:t> </a:t>
            </a:r>
            <a:r>
              <a:rPr lang="en-US" sz="1600" err="1">
                <a:latin typeface="Times New Roman"/>
                <a:cs typeface="Times New Roman"/>
              </a:rPr>
              <a:t>vọng</a:t>
            </a:r>
            <a:r>
              <a:rPr lang="en-US" sz="1600">
                <a:latin typeface="Times New Roman"/>
                <a:cs typeface="Times New Roman"/>
              </a:rPr>
              <a:t>.</a:t>
            </a:r>
          </a:p>
          <a:p>
            <a:pPr algn="l"/>
            <a:endParaRPr lang="vi-VN" sz="1600">
              <a:latin typeface="Arial"/>
              <a:cs typeface="Arial"/>
            </a:endParaRPr>
          </a:p>
        </p:txBody>
      </p:sp>
      <p:sp>
        <p:nvSpPr>
          <p:cNvPr id="6" name="Hộp Văn bản 5">
            <a:extLst>
              <a:ext uri="{FF2B5EF4-FFF2-40B4-BE49-F238E27FC236}">
                <a16:creationId xmlns:a16="http://schemas.microsoft.com/office/drawing/2014/main" id="{E2C37558-7C8C-BACB-594D-9D763005C31F}"/>
              </a:ext>
            </a:extLst>
          </p:cNvPr>
          <p:cNvSpPr txBox="1"/>
          <p:nvPr/>
        </p:nvSpPr>
        <p:spPr>
          <a:xfrm>
            <a:off x="6624320" y="3515360"/>
            <a:ext cx="5171440" cy="25063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Arial"/>
              <a:buChar char="•"/>
            </a:pPr>
            <a:r>
              <a:rPr lang="en-US" sz="1600" b="1" err="1">
                <a:latin typeface="Times New Roman"/>
                <a:cs typeface="Times New Roman"/>
              </a:rPr>
              <a:t>Điều</a:t>
            </a:r>
            <a:r>
              <a:rPr lang="en-US" sz="1600" b="1">
                <a:latin typeface="Times New Roman"/>
                <a:cs typeface="Times New Roman"/>
              </a:rPr>
              <a:t> </a:t>
            </a:r>
            <a:r>
              <a:rPr lang="en-US" sz="1600" b="1" err="1">
                <a:latin typeface="Times New Roman"/>
                <a:cs typeface="Times New Roman"/>
              </a:rPr>
              <a:t>khiển</a:t>
            </a:r>
            <a:r>
              <a:rPr lang="en-US" sz="1600" b="1">
                <a:latin typeface="Times New Roman"/>
                <a:cs typeface="Times New Roman"/>
              </a:rPr>
              <a:t> </a:t>
            </a:r>
            <a:r>
              <a:rPr lang="en-US" sz="1600" b="1" err="1">
                <a:latin typeface="Times New Roman"/>
                <a:cs typeface="Times New Roman"/>
              </a:rPr>
              <a:t>thay</a:t>
            </a:r>
            <a:r>
              <a:rPr lang="en-US" sz="1600" b="1">
                <a:latin typeface="Times New Roman"/>
                <a:cs typeface="Times New Roman"/>
              </a:rPr>
              <a:t> </a:t>
            </a:r>
            <a:r>
              <a:rPr lang="en-US" sz="1600" b="1" err="1">
                <a:latin typeface="Times New Roman"/>
                <a:cs typeface="Times New Roman"/>
              </a:rPr>
              <a:t>đổi</a:t>
            </a:r>
            <a:r>
              <a:rPr lang="en-US" sz="1600" b="1">
                <a:latin typeface="Times New Roman"/>
                <a:cs typeface="Times New Roman"/>
              </a:rPr>
              <a:t> </a:t>
            </a:r>
            <a:r>
              <a:rPr lang="en-US" sz="1600" b="1" err="1">
                <a:latin typeface="Times New Roman"/>
                <a:cs typeface="Times New Roman"/>
              </a:rPr>
              <a:t>phạm</a:t>
            </a:r>
            <a:r>
              <a:rPr lang="en-US" sz="1600" b="1">
                <a:latin typeface="Times New Roman"/>
                <a:cs typeface="Times New Roman"/>
              </a:rPr>
              <a:t> vi</a:t>
            </a:r>
            <a:endParaRPr lang="en-US" sz="1600">
              <a:latin typeface="Times New Roman"/>
              <a:cs typeface="Times New Roman"/>
            </a:endParaRPr>
          </a:p>
          <a:p>
            <a:pPr marL="285750" indent="-285750" algn="just">
              <a:lnSpc>
                <a:spcPct val="90000"/>
              </a:lnSpc>
              <a:spcBef>
                <a:spcPts val="1000"/>
              </a:spcBef>
              <a:buFont typeface="Arial"/>
              <a:buChar char="•"/>
            </a:pPr>
            <a:r>
              <a:rPr lang="en-US" sz="1600" err="1">
                <a:latin typeface="Times New Roman"/>
                <a:cs typeface="Times New Roman"/>
              </a:rPr>
              <a:t>Mục</a:t>
            </a:r>
            <a:r>
              <a:rPr lang="en-US" sz="1600">
                <a:latin typeface="Times New Roman"/>
                <a:cs typeface="Times New Roman"/>
              </a:rPr>
              <a:t> </a:t>
            </a:r>
            <a:r>
              <a:rPr lang="en-US" sz="1600" err="1">
                <a:latin typeface="Times New Roman"/>
                <a:cs typeface="Times New Roman"/>
              </a:rPr>
              <a:t>tiêu</a:t>
            </a:r>
            <a:r>
              <a:rPr lang="en-US" sz="1600">
                <a:latin typeface="Times New Roman"/>
                <a:cs typeface="Times New Roman"/>
              </a:rPr>
              <a:t>: Quản </a:t>
            </a:r>
            <a:r>
              <a:rPr lang="en-US" sz="1600" err="1">
                <a:latin typeface="Times New Roman"/>
                <a:cs typeface="Times New Roman"/>
              </a:rPr>
              <a:t>lý</a:t>
            </a:r>
            <a:r>
              <a:rPr lang="en-US" sz="1600">
                <a:latin typeface="Times New Roman"/>
                <a:cs typeface="Times New Roman"/>
              </a:rPr>
              <a:t> </a:t>
            </a:r>
            <a:r>
              <a:rPr lang="en-US" sz="1600" err="1">
                <a:latin typeface="Times New Roman"/>
                <a:cs typeface="Times New Roman"/>
              </a:rPr>
              <a:t>bất</a:t>
            </a:r>
            <a:r>
              <a:rPr lang="en-US" sz="1600">
                <a:latin typeface="Times New Roman"/>
                <a:cs typeface="Times New Roman"/>
              </a:rPr>
              <a:t> </a:t>
            </a:r>
            <a:r>
              <a:rPr lang="en-US" sz="1600" err="1">
                <a:latin typeface="Times New Roman"/>
                <a:cs typeface="Times New Roman"/>
              </a:rPr>
              <a:t>kỳ</a:t>
            </a:r>
            <a:r>
              <a:rPr lang="en-US" sz="1600">
                <a:latin typeface="Times New Roman"/>
                <a:cs typeface="Times New Roman"/>
              </a:rPr>
              <a:t> </a:t>
            </a:r>
            <a:r>
              <a:rPr lang="en-US" sz="1600" err="1">
                <a:latin typeface="Times New Roman"/>
                <a:cs typeface="Times New Roman"/>
              </a:rPr>
              <a:t>thay</a:t>
            </a:r>
            <a:r>
              <a:rPr lang="en-US" sz="1600">
                <a:latin typeface="Times New Roman"/>
                <a:cs typeface="Times New Roman"/>
              </a:rPr>
              <a:t> </a:t>
            </a:r>
            <a:r>
              <a:rPr lang="en-US" sz="1600" err="1">
                <a:latin typeface="Times New Roman"/>
                <a:cs typeface="Times New Roman"/>
              </a:rPr>
              <a:t>đổi</a:t>
            </a:r>
            <a:r>
              <a:rPr lang="en-US" sz="1600">
                <a:latin typeface="Times New Roman"/>
                <a:cs typeface="Times New Roman"/>
              </a:rPr>
              <a:t> </a:t>
            </a:r>
            <a:r>
              <a:rPr lang="en-US" sz="1600" err="1">
                <a:latin typeface="Times New Roman"/>
                <a:cs typeface="Times New Roman"/>
              </a:rPr>
              <a:t>nào</a:t>
            </a:r>
            <a:r>
              <a:rPr lang="en-US" sz="1600">
                <a:latin typeface="Times New Roman"/>
                <a:cs typeface="Times New Roman"/>
              </a:rPr>
              <a:t> </a:t>
            </a:r>
            <a:r>
              <a:rPr lang="en-US" sz="1600" err="1">
                <a:latin typeface="Times New Roman"/>
                <a:cs typeface="Times New Roman"/>
              </a:rPr>
              <a:t>phát</a:t>
            </a:r>
            <a:r>
              <a:rPr lang="en-US" sz="1600">
                <a:latin typeface="Times New Roman"/>
                <a:cs typeface="Times New Roman"/>
              </a:rPr>
              <a:t> </a:t>
            </a:r>
            <a:r>
              <a:rPr lang="en-US" sz="1600" err="1">
                <a:latin typeface="Times New Roman"/>
                <a:cs typeface="Times New Roman"/>
              </a:rPr>
              <a:t>sinh</a:t>
            </a:r>
            <a:r>
              <a:rPr lang="en-US" sz="1600">
                <a:latin typeface="Times New Roman"/>
                <a:cs typeface="Times New Roman"/>
              </a:rPr>
              <a:t> </a:t>
            </a:r>
            <a:r>
              <a:rPr lang="en-US" sz="1600" err="1">
                <a:latin typeface="Times New Roman"/>
                <a:cs typeface="Times New Roman"/>
              </a:rPr>
              <a:t>trong</a:t>
            </a:r>
            <a:r>
              <a:rPr lang="en-US" sz="1600">
                <a:latin typeface="Times New Roman"/>
                <a:cs typeface="Times New Roman"/>
              </a:rPr>
              <a:t> </a:t>
            </a:r>
            <a:r>
              <a:rPr lang="en-US" sz="1600" err="1">
                <a:latin typeface="Times New Roman"/>
                <a:cs typeface="Times New Roman"/>
              </a:rPr>
              <a:t>quá</a:t>
            </a:r>
            <a:r>
              <a:rPr lang="en-US" sz="1600">
                <a:latin typeface="Times New Roman"/>
                <a:cs typeface="Times New Roman"/>
              </a:rPr>
              <a:t> </a:t>
            </a:r>
            <a:r>
              <a:rPr lang="en-US" sz="1600" err="1">
                <a:latin typeface="Times New Roman"/>
                <a:cs typeface="Times New Roman"/>
              </a:rPr>
              <a:t>trình</a:t>
            </a:r>
            <a:r>
              <a:rPr lang="en-US" sz="1600">
                <a:latin typeface="Times New Roman"/>
                <a:cs typeface="Times New Roman"/>
              </a:rPr>
              <a:t> </a:t>
            </a:r>
            <a:r>
              <a:rPr lang="en-US" sz="1600" err="1">
                <a:latin typeface="Times New Roman"/>
                <a:cs typeface="Times New Roman"/>
              </a:rPr>
              <a:t>thực</a:t>
            </a:r>
            <a:r>
              <a:rPr lang="en-US" sz="1600">
                <a:latin typeface="Times New Roman"/>
                <a:cs typeface="Times New Roman"/>
              </a:rPr>
              <a:t> </a:t>
            </a:r>
            <a:r>
              <a:rPr lang="en-US" sz="1600" err="1">
                <a:latin typeface="Times New Roman"/>
                <a:cs typeface="Times New Roman"/>
              </a:rPr>
              <a:t>hiện</a:t>
            </a:r>
            <a:r>
              <a:rPr lang="en-US" sz="1600">
                <a:latin typeface="Times New Roman"/>
                <a:cs typeface="Times New Roman"/>
              </a:rPr>
              <a:t> </a:t>
            </a:r>
            <a:r>
              <a:rPr lang="en-US" sz="1600" err="1">
                <a:latin typeface="Times New Roman"/>
                <a:cs typeface="Times New Roman"/>
              </a:rPr>
              <a:t>dự</a:t>
            </a:r>
            <a:r>
              <a:rPr lang="en-US" sz="1600">
                <a:latin typeface="Times New Roman"/>
                <a:cs typeface="Times New Roman"/>
              </a:rPr>
              <a:t> </a:t>
            </a:r>
            <a:r>
              <a:rPr lang="en-US" sz="1600" err="1">
                <a:latin typeface="Times New Roman"/>
                <a:cs typeface="Times New Roman"/>
              </a:rPr>
              <a:t>án</a:t>
            </a:r>
            <a:r>
              <a:rPr lang="en-US" sz="1600">
                <a:latin typeface="Times New Roman"/>
                <a:cs typeface="Times New Roman"/>
              </a:rPr>
              <a:t>.</a:t>
            </a:r>
          </a:p>
          <a:p>
            <a:pPr marL="285750" indent="-285750" algn="just">
              <a:lnSpc>
                <a:spcPct val="90000"/>
              </a:lnSpc>
              <a:spcBef>
                <a:spcPts val="1000"/>
              </a:spcBef>
              <a:buFont typeface="Arial"/>
              <a:buChar char="•"/>
            </a:pPr>
            <a:r>
              <a:rPr lang="en-US" sz="1600" err="1">
                <a:latin typeface="Times New Roman"/>
                <a:cs typeface="Times New Roman"/>
              </a:rPr>
              <a:t>Hoạt</a:t>
            </a:r>
            <a:r>
              <a:rPr lang="en-US" sz="1600">
                <a:latin typeface="Times New Roman"/>
                <a:cs typeface="Times New Roman"/>
              </a:rPr>
              <a:t> </a:t>
            </a:r>
            <a:r>
              <a:rPr lang="en-US" sz="1600" err="1">
                <a:latin typeface="Times New Roman"/>
                <a:cs typeface="Times New Roman"/>
              </a:rPr>
              <a:t>động</a:t>
            </a:r>
            <a:r>
              <a:rPr lang="en-US" sz="1600">
                <a:latin typeface="Times New Roman"/>
                <a:cs typeface="Times New Roman"/>
              </a:rPr>
              <a:t>:</a:t>
            </a:r>
          </a:p>
          <a:p>
            <a:pPr marL="285750" indent="-285750" algn="just">
              <a:lnSpc>
                <a:spcPct val="90000"/>
              </a:lnSpc>
              <a:spcBef>
                <a:spcPts val="1000"/>
              </a:spcBef>
              <a:buFont typeface="Arial"/>
              <a:buChar char="•"/>
            </a:pPr>
            <a:r>
              <a:rPr lang="en-US" sz="1600" err="1">
                <a:latin typeface="Times New Roman"/>
                <a:cs typeface="Times New Roman"/>
              </a:rPr>
              <a:t>Thiết</a:t>
            </a:r>
            <a:r>
              <a:rPr lang="en-US" sz="1600">
                <a:latin typeface="Times New Roman"/>
                <a:cs typeface="Times New Roman"/>
              </a:rPr>
              <a:t> </a:t>
            </a:r>
            <a:r>
              <a:rPr lang="en-US" sz="1600" err="1">
                <a:latin typeface="Times New Roman"/>
                <a:cs typeface="Times New Roman"/>
              </a:rPr>
              <a:t>lập</a:t>
            </a:r>
            <a:r>
              <a:rPr lang="en-US" sz="1600">
                <a:latin typeface="Times New Roman"/>
                <a:cs typeface="Times New Roman"/>
              </a:rPr>
              <a:t> </a:t>
            </a:r>
            <a:r>
              <a:rPr lang="en-US" sz="1600" err="1">
                <a:latin typeface="Times New Roman"/>
                <a:cs typeface="Times New Roman"/>
              </a:rPr>
              <a:t>quy</a:t>
            </a:r>
            <a:r>
              <a:rPr lang="en-US" sz="1600">
                <a:latin typeface="Times New Roman"/>
                <a:cs typeface="Times New Roman"/>
              </a:rPr>
              <a:t> </a:t>
            </a:r>
            <a:r>
              <a:rPr lang="en-US" sz="1600" err="1">
                <a:latin typeface="Times New Roman"/>
                <a:cs typeface="Times New Roman"/>
              </a:rPr>
              <a:t>trình</a:t>
            </a:r>
            <a:r>
              <a:rPr lang="en-US" sz="1600">
                <a:latin typeface="Times New Roman"/>
                <a:cs typeface="Times New Roman"/>
              </a:rPr>
              <a:t> </a:t>
            </a:r>
            <a:r>
              <a:rPr lang="en-US" sz="1600" err="1">
                <a:latin typeface="Times New Roman"/>
                <a:cs typeface="Times New Roman"/>
              </a:rPr>
              <a:t>yêu</a:t>
            </a:r>
            <a:r>
              <a:rPr lang="en-US" sz="1600">
                <a:latin typeface="Times New Roman"/>
                <a:cs typeface="Times New Roman"/>
              </a:rPr>
              <a:t> </a:t>
            </a:r>
            <a:r>
              <a:rPr lang="en-US" sz="1600" err="1">
                <a:latin typeface="Times New Roman"/>
                <a:cs typeface="Times New Roman"/>
              </a:rPr>
              <a:t>cầu</a:t>
            </a:r>
            <a:r>
              <a:rPr lang="en-US" sz="1600">
                <a:latin typeface="Times New Roman"/>
                <a:cs typeface="Times New Roman"/>
              </a:rPr>
              <a:t> </a:t>
            </a:r>
            <a:r>
              <a:rPr lang="en-US" sz="1600" err="1">
                <a:latin typeface="Times New Roman"/>
                <a:cs typeface="Times New Roman"/>
              </a:rPr>
              <a:t>và</a:t>
            </a:r>
            <a:r>
              <a:rPr lang="en-US" sz="1600">
                <a:latin typeface="Times New Roman"/>
                <a:cs typeface="Times New Roman"/>
              </a:rPr>
              <a:t> </a:t>
            </a:r>
            <a:r>
              <a:rPr lang="en-US" sz="1600" err="1">
                <a:latin typeface="Times New Roman"/>
                <a:cs typeface="Times New Roman"/>
              </a:rPr>
              <a:t>phê</a:t>
            </a:r>
            <a:r>
              <a:rPr lang="en-US" sz="1600">
                <a:latin typeface="Times New Roman"/>
                <a:cs typeface="Times New Roman"/>
              </a:rPr>
              <a:t> </a:t>
            </a:r>
            <a:r>
              <a:rPr lang="en-US" sz="1600" err="1">
                <a:latin typeface="Times New Roman"/>
                <a:cs typeface="Times New Roman"/>
              </a:rPr>
              <a:t>duyệt</a:t>
            </a:r>
            <a:r>
              <a:rPr lang="en-US" sz="1600">
                <a:latin typeface="Times New Roman"/>
                <a:cs typeface="Times New Roman"/>
              </a:rPr>
              <a:t> </a:t>
            </a:r>
            <a:r>
              <a:rPr lang="en-US" sz="1600" err="1">
                <a:latin typeface="Times New Roman"/>
                <a:cs typeface="Times New Roman"/>
              </a:rPr>
              <a:t>thay</a:t>
            </a:r>
            <a:r>
              <a:rPr lang="en-US" sz="1600">
                <a:latin typeface="Times New Roman"/>
                <a:cs typeface="Times New Roman"/>
              </a:rPr>
              <a:t> </a:t>
            </a:r>
            <a:r>
              <a:rPr lang="en-US" sz="1600" err="1">
                <a:latin typeface="Times New Roman"/>
                <a:cs typeface="Times New Roman"/>
              </a:rPr>
              <a:t>đổi</a:t>
            </a:r>
            <a:r>
              <a:rPr lang="en-US" sz="1600">
                <a:latin typeface="Times New Roman"/>
                <a:cs typeface="Times New Roman"/>
              </a:rPr>
              <a:t>.</a:t>
            </a:r>
          </a:p>
          <a:p>
            <a:pPr marL="285750" indent="-285750" algn="just">
              <a:lnSpc>
                <a:spcPct val="90000"/>
              </a:lnSpc>
              <a:spcBef>
                <a:spcPts val="1000"/>
              </a:spcBef>
              <a:buFont typeface="Arial"/>
              <a:buChar char="•"/>
            </a:pPr>
            <a:r>
              <a:rPr lang="en-US" sz="1600" err="1">
                <a:latin typeface="Times New Roman"/>
                <a:cs typeface="Times New Roman"/>
              </a:rPr>
              <a:t>Đánh</a:t>
            </a:r>
            <a:r>
              <a:rPr lang="en-US" sz="1600">
                <a:latin typeface="Times New Roman"/>
                <a:cs typeface="Times New Roman"/>
              </a:rPr>
              <a:t> </a:t>
            </a:r>
            <a:r>
              <a:rPr lang="en-US" sz="1600" err="1">
                <a:latin typeface="Times New Roman"/>
                <a:cs typeface="Times New Roman"/>
              </a:rPr>
              <a:t>giá</a:t>
            </a:r>
            <a:r>
              <a:rPr lang="en-US" sz="1600">
                <a:latin typeface="Times New Roman"/>
                <a:cs typeface="Times New Roman"/>
              </a:rPr>
              <a:t> </a:t>
            </a:r>
            <a:r>
              <a:rPr lang="en-US" sz="1600" err="1">
                <a:latin typeface="Times New Roman"/>
                <a:cs typeface="Times New Roman"/>
              </a:rPr>
              <a:t>tác</a:t>
            </a:r>
            <a:r>
              <a:rPr lang="en-US" sz="1600">
                <a:latin typeface="Times New Roman"/>
                <a:cs typeface="Times New Roman"/>
              </a:rPr>
              <a:t> </a:t>
            </a:r>
            <a:r>
              <a:rPr lang="en-US" sz="1600" err="1">
                <a:latin typeface="Times New Roman"/>
                <a:cs typeface="Times New Roman"/>
              </a:rPr>
              <a:t>động</a:t>
            </a:r>
            <a:r>
              <a:rPr lang="en-US" sz="1600">
                <a:latin typeface="Times New Roman"/>
                <a:cs typeface="Times New Roman"/>
              </a:rPr>
              <a:t> </a:t>
            </a:r>
            <a:r>
              <a:rPr lang="en-US" sz="1600" err="1">
                <a:latin typeface="Times New Roman"/>
                <a:cs typeface="Times New Roman"/>
              </a:rPr>
              <a:t>của</a:t>
            </a:r>
            <a:r>
              <a:rPr lang="en-US" sz="1600">
                <a:latin typeface="Times New Roman"/>
                <a:cs typeface="Times New Roman"/>
              </a:rPr>
              <a:t> </a:t>
            </a:r>
            <a:r>
              <a:rPr lang="en-US" sz="1600" err="1">
                <a:latin typeface="Times New Roman"/>
                <a:cs typeface="Times New Roman"/>
              </a:rPr>
              <a:t>thay</a:t>
            </a:r>
            <a:r>
              <a:rPr lang="en-US" sz="1600">
                <a:latin typeface="Times New Roman"/>
                <a:cs typeface="Times New Roman"/>
              </a:rPr>
              <a:t> </a:t>
            </a:r>
            <a:r>
              <a:rPr lang="en-US" sz="1600" err="1">
                <a:latin typeface="Times New Roman"/>
                <a:cs typeface="Times New Roman"/>
              </a:rPr>
              <a:t>đổi</a:t>
            </a:r>
            <a:r>
              <a:rPr lang="en-US" sz="1600">
                <a:latin typeface="Times New Roman"/>
                <a:cs typeface="Times New Roman"/>
              </a:rPr>
              <a:t> </a:t>
            </a:r>
            <a:r>
              <a:rPr lang="en-US" sz="1600" err="1">
                <a:latin typeface="Times New Roman"/>
                <a:cs typeface="Times New Roman"/>
              </a:rPr>
              <a:t>đến</a:t>
            </a:r>
            <a:r>
              <a:rPr lang="en-US" sz="1600">
                <a:latin typeface="Times New Roman"/>
                <a:cs typeface="Times New Roman"/>
              </a:rPr>
              <a:t> </a:t>
            </a:r>
            <a:r>
              <a:rPr lang="en-US" sz="1600" err="1">
                <a:latin typeface="Times New Roman"/>
                <a:cs typeface="Times New Roman"/>
              </a:rPr>
              <a:t>thời</a:t>
            </a:r>
            <a:r>
              <a:rPr lang="en-US" sz="1600">
                <a:latin typeface="Times New Roman"/>
                <a:cs typeface="Times New Roman"/>
              </a:rPr>
              <a:t> </a:t>
            </a:r>
            <a:r>
              <a:rPr lang="en-US" sz="1600" err="1">
                <a:latin typeface="Times New Roman"/>
                <a:cs typeface="Times New Roman"/>
              </a:rPr>
              <a:t>gian</a:t>
            </a:r>
            <a:r>
              <a:rPr lang="en-US" sz="1600">
                <a:latin typeface="Times New Roman"/>
                <a:cs typeface="Times New Roman"/>
              </a:rPr>
              <a:t>, chi </a:t>
            </a:r>
            <a:r>
              <a:rPr lang="en-US" sz="1600" err="1">
                <a:latin typeface="Times New Roman"/>
                <a:cs typeface="Times New Roman"/>
              </a:rPr>
              <a:t>phí</a:t>
            </a:r>
            <a:r>
              <a:rPr lang="en-US" sz="1600">
                <a:latin typeface="Times New Roman"/>
                <a:cs typeface="Times New Roman"/>
              </a:rPr>
              <a:t> </a:t>
            </a:r>
            <a:r>
              <a:rPr lang="en-US" sz="1600" err="1">
                <a:latin typeface="Times New Roman"/>
                <a:cs typeface="Times New Roman"/>
              </a:rPr>
              <a:t>và</a:t>
            </a:r>
            <a:r>
              <a:rPr lang="en-US" sz="1600">
                <a:latin typeface="Times New Roman"/>
                <a:cs typeface="Times New Roman"/>
              </a:rPr>
              <a:t> </a:t>
            </a:r>
            <a:r>
              <a:rPr lang="en-US" sz="1600" err="1">
                <a:latin typeface="Times New Roman"/>
                <a:cs typeface="Times New Roman"/>
              </a:rPr>
              <a:t>chất</a:t>
            </a:r>
            <a:r>
              <a:rPr lang="en-US" sz="1600">
                <a:latin typeface="Times New Roman"/>
                <a:cs typeface="Times New Roman"/>
              </a:rPr>
              <a:t> </a:t>
            </a:r>
            <a:r>
              <a:rPr lang="en-US" sz="1600" err="1">
                <a:latin typeface="Times New Roman"/>
                <a:cs typeface="Times New Roman"/>
              </a:rPr>
              <a:t>lượng</a:t>
            </a:r>
            <a:r>
              <a:rPr lang="en-US" sz="1600">
                <a:latin typeface="Times New Roman"/>
                <a:cs typeface="Times New Roman"/>
              </a:rPr>
              <a:t> </a:t>
            </a:r>
            <a:r>
              <a:rPr lang="en-US" sz="1600" err="1">
                <a:latin typeface="Times New Roman"/>
                <a:cs typeface="Times New Roman"/>
              </a:rPr>
              <a:t>dự</a:t>
            </a:r>
            <a:r>
              <a:rPr lang="en-US" sz="1600">
                <a:latin typeface="Times New Roman"/>
                <a:cs typeface="Times New Roman"/>
              </a:rPr>
              <a:t> </a:t>
            </a:r>
            <a:r>
              <a:rPr lang="en-US" sz="1600" err="1">
                <a:latin typeface="Times New Roman"/>
                <a:cs typeface="Times New Roman"/>
              </a:rPr>
              <a:t>án</a:t>
            </a:r>
            <a:r>
              <a:rPr lang="en-US" sz="1600">
                <a:latin typeface="Times New Roman"/>
                <a:cs typeface="Times New Roman"/>
              </a:rPr>
              <a:t>.</a:t>
            </a:r>
          </a:p>
          <a:p>
            <a:pPr marL="285750" indent="-285750" algn="just">
              <a:lnSpc>
                <a:spcPct val="90000"/>
              </a:lnSpc>
              <a:spcBef>
                <a:spcPts val="1000"/>
              </a:spcBef>
              <a:buFont typeface="Arial"/>
              <a:buChar char="•"/>
            </a:pPr>
            <a:r>
              <a:rPr lang="en-US" sz="1600" err="1">
                <a:latin typeface="Times New Roman"/>
                <a:cs typeface="Times New Roman"/>
              </a:rPr>
              <a:t>Lập</a:t>
            </a:r>
            <a:r>
              <a:rPr lang="en-US" sz="1600">
                <a:latin typeface="Times New Roman"/>
                <a:cs typeface="Times New Roman"/>
              </a:rPr>
              <a:t> </a:t>
            </a:r>
            <a:r>
              <a:rPr lang="en-US" sz="1600" err="1">
                <a:latin typeface="Times New Roman"/>
                <a:cs typeface="Times New Roman"/>
              </a:rPr>
              <a:t>báo</a:t>
            </a:r>
            <a:r>
              <a:rPr lang="en-US" sz="1600">
                <a:latin typeface="Times New Roman"/>
                <a:cs typeface="Times New Roman"/>
              </a:rPr>
              <a:t> </a:t>
            </a:r>
            <a:r>
              <a:rPr lang="en-US" sz="1600" err="1">
                <a:latin typeface="Times New Roman"/>
                <a:cs typeface="Times New Roman"/>
              </a:rPr>
              <a:t>cáo</a:t>
            </a:r>
            <a:r>
              <a:rPr lang="en-US" sz="1600">
                <a:latin typeface="Times New Roman"/>
                <a:cs typeface="Times New Roman"/>
              </a:rPr>
              <a:t> </a:t>
            </a:r>
            <a:r>
              <a:rPr lang="en-US" sz="1600" err="1">
                <a:latin typeface="Times New Roman"/>
                <a:cs typeface="Times New Roman"/>
              </a:rPr>
              <a:t>và</a:t>
            </a:r>
            <a:r>
              <a:rPr lang="en-US" sz="1600">
                <a:latin typeface="Times New Roman"/>
                <a:cs typeface="Times New Roman"/>
              </a:rPr>
              <a:t> </a:t>
            </a:r>
            <a:r>
              <a:rPr lang="en-US" sz="1600" err="1">
                <a:latin typeface="Times New Roman"/>
                <a:cs typeface="Times New Roman"/>
              </a:rPr>
              <a:t>thông</a:t>
            </a:r>
            <a:r>
              <a:rPr lang="en-US" sz="1600">
                <a:latin typeface="Times New Roman"/>
                <a:cs typeface="Times New Roman"/>
              </a:rPr>
              <a:t> </a:t>
            </a:r>
            <a:r>
              <a:rPr lang="en-US" sz="1600" err="1">
                <a:latin typeface="Times New Roman"/>
                <a:cs typeface="Times New Roman"/>
              </a:rPr>
              <a:t>báo</a:t>
            </a:r>
            <a:r>
              <a:rPr lang="en-US" sz="1600">
                <a:latin typeface="Times New Roman"/>
                <a:cs typeface="Times New Roman"/>
              </a:rPr>
              <a:t> </a:t>
            </a:r>
            <a:r>
              <a:rPr lang="en-US" sz="1600" err="1">
                <a:latin typeface="Times New Roman"/>
                <a:cs typeface="Times New Roman"/>
              </a:rPr>
              <a:t>thay</a:t>
            </a:r>
            <a:r>
              <a:rPr lang="en-US" sz="1600">
                <a:latin typeface="Times New Roman"/>
                <a:cs typeface="Times New Roman"/>
              </a:rPr>
              <a:t> </a:t>
            </a:r>
            <a:r>
              <a:rPr lang="en-US" sz="1600" err="1">
                <a:latin typeface="Times New Roman"/>
                <a:cs typeface="Times New Roman"/>
              </a:rPr>
              <a:t>đổi</a:t>
            </a:r>
            <a:r>
              <a:rPr lang="en-US" sz="1600">
                <a:latin typeface="Times New Roman"/>
                <a:cs typeface="Times New Roman"/>
              </a:rPr>
              <a:t> </a:t>
            </a:r>
            <a:r>
              <a:rPr lang="en-US" sz="1600" err="1">
                <a:latin typeface="Times New Roman"/>
                <a:cs typeface="Times New Roman"/>
              </a:rPr>
              <a:t>tới</a:t>
            </a:r>
            <a:r>
              <a:rPr lang="en-US" sz="1600">
                <a:latin typeface="Times New Roman"/>
                <a:cs typeface="Times New Roman"/>
              </a:rPr>
              <a:t> </a:t>
            </a:r>
            <a:r>
              <a:rPr lang="en-US" sz="1600" err="1">
                <a:latin typeface="Times New Roman"/>
                <a:cs typeface="Times New Roman"/>
              </a:rPr>
              <a:t>các</a:t>
            </a:r>
            <a:r>
              <a:rPr lang="en-US" sz="1600">
                <a:latin typeface="Times New Roman"/>
                <a:cs typeface="Times New Roman"/>
              </a:rPr>
              <a:t> </a:t>
            </a:r>
            <a:r>
              <a:rPr lang="en-US" sz="1600" err="1">
                <a:latin typeface="Times New Roman"/>
                <a:cs typeface="Times New Roman"/>
              </a:rPr>
              <a:t>bên</a:t>
            </a:r>
            <a:r>
              <a:rPr lang="en-US" sz="1600">
                <a:latin typeface="Times New Roman"/>
                <a:cs typeface="Times New Roman"/>
              </a:rPr>
              <a:t> </a:t>
            </a:r>
            <a:r>
              <a:rPr lang="en-US" sz="1600" err="1">
                <a:latin typeface="Times New Roman"/>
                <a:cs typeface="Times New Roman"/>
              </a:rPr>
              <a:t>liên</a:t>
            </a:r>
            <a:r>
              <a:rPr lang="en-US" sz="1600">
                <a:latin typeface="Times New Roman"/>
                <a:cs typeface="Times New Roman"/>
              </a:rPr>
              <a:t> </a:t>
            </a:r>
            <a:r>
              <a:rPr lang="en-US" sz="1600" err="1">
                <a:latin typeface="Times New Roman"/>
                <a:cs typeface="Times New Roman"/>
              </a:rPr>
              <a:t>quan</a:t>
            </a:r>
            <a:r>
              <a:rPr lang="en-US" sz="1600">
                <a:latin typeface="Times New Roman"/>
                <a:cs typeface="Times New Roman"/>
              </a:rPr>
              <a:t>.</a:t>
            </a:r>
            <a:endParaRPr lang="vi-VN" sz="1600">
              <a:latin typeface="Arial"/>
              <a:cs typeface="Arial"/>
            </a:endParaRPr>
          </a:p>
        </p:txBody>
      </p:sp>
    </p:spTree>
    <p:extLst>
      <p:ext uri="{BB962C8B-B14F-4D97-AF65-F5344CB8AC3E}">
        <p14:creationId xmlns:p14="http://schemas.microsoft.com/office/powerpoint/2010/main" val="145905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5BFC5BF-EA57-05E3-C153-2821FA584DBB}"/>
              </a:ext>
            </a:extLst>
          </p:cNvPr>
          <p:cNvSpPr>
            <a:spLocks noGrp="1"/>
          </p:cNvSpPr>
          <p:nvPr>
            <p:ph type="title"/>
          </p:nvPr>
        </p:nvSpPr>
        <p:spPr>
          <a:xfrm>
            <a:off x="804672" y="1412489"/>
            <a:ext cx="2850775" cy="2127124"/>
          </a:xfrm>
        </p:spPr>
        <p:txBody>
          <a:bodyPr vert="horz" lIns="91440" tIns="45720" rIns="91440" bIns="45720" rtlCol="0" anchor="t">
            <a:normAutofit fontScale="90000"/>
          </a:bodyPr>
          <a:lstStyle/>
          <a:p>
            <a:r>
              <a:rPr lang="en-US" sz="6000" b="1" kern="1200" err="1">
                <a:solidFill>
                  <a:schemeClr val="accent2"/>
                </a:solidFill>
                <a:latin typeface="Times New Roman"/>
                <a:cs typeface="Times New Roman"/>
              </a:rPr>
              <a:t>Biểu</a:t>
            </a:r>
            <a:r>
              <a:rPr lang="en-US" sz="6000" b="1" kern="1200">
                <a:solidFill>
                  <a:schemeClr val="accent2"/>
                </a:solidFill>
                <a:latin typeface="Times New Roman"/>
                <a:cs typeface="Times New Roman"/>
              </a:rPr>
              <a:t> </a:t>
            </a:r>
            <a:r>
              <a:rPr lang="en-US" sz="6000" b="1" kern="1200" err="1">
                <a:solidFill>
                  <a:schemeClr val="accent2"/>
                </a:solidFill>
                <a:latin typeface="Times New Roman"/>
                <a:cs typeface="Times New Roman"/>
              </a:rPr>
              <a:t>đồ</a:t>
            </a:r>
            <a:r>
              <a:rPr lang="en-US" sz="6000" b="1" kern="1200">
                <a:solidFill>
                  <a:schemeClr val="accent2"/>
                </a:solidFill>
                <a:latin typeface="Times New Roman"/>
                <a:cs typeface="Times New Roman"/>
              </a:rPr>
              <a:t> SWOT</a:t>
            </a:r>
            <a:endParaRPr lang="en-US" sz="6000" kern="1200">
              <a:solidFill>
                <a:schemeClr val="accent2"/>
              </a:solidFill>
              <a:latin typeface="Times New Roman"/>
              <a:cs typeface="Times New Roman"/>
            </a:endParaRPr>
          </a:p>
          <a:p>
            <a:br>
              <a:rPr lang="en-US" sz="3600" kern="1200"/>
            </a:br>
            <a:endParaRPr lang="en-US" sz="3600" kern="1200">
              <a:solidFill>
                <a:schemeClr val="bg1"/>
              </a:solidFill>
              <a:latin typeface="+mj-lt"/>
              <a:ea typeface="+mj-ea"/>
              <a:cs typeface="+mj-cs"/>
            </a:endParaRPr>
          </a:p>
        </p:txBody>
      </p:sp>
      <p:sp>
        <p:nvSpPr>
          <p:cNvPr id="3" name="Chỗ dành sẵn cho Nội dung 2">
            <a:extLst>
              <a:ext uri="{FF2B5EF4-FFF2-40B4-BE49-F238E27FC236}">
                <a16:creationId xmlns:a16="http://schemas.microsoft.com/office/drawing/2014/main" id="{1CA55136-9D78-7CCA-9A65-E5B714542D8E}"/>
              </a:ext>
            </a:extLst>
          </p:cNvPr>
          <p:cNvSpPr>
            <a:spLocks noGrp="1"/>
          </p:cNvSpPr>
          <p:nvPr>
            <p:ph idx="1"/>
          </p:nvPr>
        </p:nvSpPr>
        <p:spPr>
          <a:xfrm>
            <a:off x="4731633" y="995929"/>
            <a:ext cx="2926080" cy="4363844"/>
          </a:xfrm>
        </p:spPr>
        <p:txBody>
          <a:bodyPr vert="horz" lIns="91440" tIns="45720" rIns="91440" bIns="45720" rtlCol="0" anchor="t">
            <a:normAutofit lnSpcReduction="10000"/>
          </a:bodyPr>
          <a:lstStyle/>
          <a:p>
            <a:pPr marL="0" indent="0">
              <a:buNone/>
            </a:pPr>
            <a:r>
              <a:rPr lang="en-US" sz="1600" b="1"/>
              <a:t>Strengths (</a:t>
            </a:r>
            <a:r>
              <a:rPr lang="en-US" sz="1600" b="1" err="1"/>
              <a:t>Điểm</a:t>
            </a:r>
            <a:r>
              <a:rPr lang="en-US" sz="1600" b="1"/>
              <a:t> </a:t>
            </a:r>
            <a:r>
              <a:rPr lang="en-US" sz="1600" b="1" err="1"/>
              <a:t>mạnh</a:t>
            </a:r>
            <a:r>
              <a:rPr lang="en-US" sz="1600" b="1"/>
              <a:t>):</a:t>
            </a:r>
            <a:endParaRPr lang="en-US" sz="1600"/>
          </a:p>
          <a:p>
            <a:r>
              <a:rPr lang="en-US" sz="1600" err="1"/>
              <a:t>Sử</a:t>
            </a:r>
            <a:r>
              <a:rPr lang="en-US" sz="1600"/>
              <a:t> </a:t>
            </a:r>
            <a:r>
              <a:rPr lang="en-US" sz="1600" err="1"/>
              <a:t>dụng</a:t>
            </a:r>
            <a:r>
              <a:rPr lang="en-US" sz="1600"/>
              <a:t> AI </a:t>
            </a:r>
            <a:r>
              <a:rPr lang="en-US" sz="1600" err="1"/>
              <a:t>để</a:t>
            </a:r>
            <a:r>
              <a:rPr lang="en-US" sz="1600"/>
              <a:t> </a:t>
            </a:r>
            <a:r>
              <a:rPr lang="en-US" sz="1600" err="1"/>
              <a:t>tự</a:t>
            </a:r>
            <a:r>
              <a:rPr lang="en-US" sz="1600"/>
              <a:t> </a:t>
            </a:r>
            <a:r>
              <a:rPr lang="en-US" sz="1600" err="1"/>
              <a:t>động</a:t>
            </a:r>
            <a:r>
              <a:rPr lang="en-US" sz="1600"/>
              <a:t> </a:t>
            </a:r>
            <a:r>
              <a:rPr lang="en-US" sz="1600" err="1"/>
              <a:t>hóa</a:t>
            </a:r>
            <a:r>
              <a:rPr lang="en-US" sz="1600"/>
              <a:t> </a:t>
            </a:r>
            <a:r>
              <a:rPr lang="en-US" sz="1600" err="1"/>
              <a:t>nhận</a:t>
            </a:r>
            <a:r>
              <a:rPr lang="en-US" sz="1600"/>
              <a:t> </a:t>
            </a:r>
            <a:r>
              <a:rPr lang="en-US" sz="1600" err="1"/>
              <a:t>diện</a:t>
            </a:r>
            <a:r>
              <a:rPr lang="en-US" sz="1600"/>
              <a:t> </a:t>
            </a:r>
            <a:r>
              <a:rPr lang="en-US" sz="1600" err="1"/>
              <a:t>hoa</a:t>
            </a:r>
            <a:r>
              <a:rPr lang="en-US" sz="1600"/>
              <a:t>, </a:t>
            </a:r>
            <a:r>
              <a:rPr lang="en-US" sz="1600" err="1"/>
              <a:t>giảm</a:t>
            </a:r>
            <a:r>
              <a:rPr lang="en-US" sz="1600"/>
              <a:t> </a:t>
            </a:r>
            <a:r>
              <a:rPr lang="en-US" sz="1600" err="1"/>
              <a:t>thời</a:t>
            </a:r>
            <a:r>
              <a:rPr lang="en-US" sz="1600"/>
              <a:t> </a:t>
            </a:r>
            <a:r>
              <a:rPr lang="en-US" sz="1600" err="1"/>
              <a:t>gian</a:t>
            </a:r>
            <a:r>
              <a:rPr lang="en-US" sz="1600"/>
              <a:t> </a:t>
            </a:r>
            <a:r>
              <a:rPr lang="en-US" sz="1600" err="1"/>
              <a:t>và</a:t>
            </a:r>
            <a:r>
              <a:rPr lang="en-US" sz="1600"/>
              <a:t> </a:t>
            </a:r>
            <a:r>
              <a:rPr lang="en-US" sz="1600" err="1"/>
              <a:t>công</a:t>
            </a:r>
            <a:r>
              <a:rPr lang="en-US" sz="1600"/>
              <a:t> </a:t>
            </a:r>
            <a:r>
              <a:rPr lang="en-US" sz="1600" err="1"/>
              <a:t>sức</a:t>
            </a:r>
            <a:r>
              <a:rPr lang="en-US" sz="1600"/>
              <a:t> </a:t>
            </a:r>
            <a:r>
              <a:rPr lang="en-US" sz="1600" err="1"/>
              <a:t>của</a:t>
            </a:r>
            <a:r>
              <a:rPr lang="en-US" sz="1600"/>
              <a:t> </a:t>
            </a:r>
            <a:r>
              <a:rPr lang="en-US" sz="1600" err="1"/>
              <a:t>người</a:t>
            </a:r>
            <a:r>
              <a:rPr lang="en-US" sz="1600"/>
              <a:t> </a:t>
            </a:r>
            <a:r>
              <a:rPr lang="en-US" sz="1600" err="1"/>
              <a:t>dùng</a:t>
            </a:r>
            <a:r>
              <a:rPr lang="en-US" sz="1600"/>
              <a:t>.</a:t>
            </a:r>
          </a:p>
          <a:p>
            <a:r>
              <a:rPr lang="en-US" sz="1600"/>
              <a:t>Anvil </a:t>
            </a:r>
            <a:r>
              <a:rPr lang="en-US" sz="1600" err="1"/>
              <a:t>cung</a:t>
            </a:r>
            <a:r>
              <a:rPr lang="en-US" sz="1600"/>
              <a:t> </a:t>
            </a:r>
            <a:r>
              <a:rPr lang="en-US" sz="1600" err="1"/>
              <a:t>cấp</a:t>
            </a:r>
            <a:r>
              <a:rPr lang="en-US" sz="1600"/>
              <a:t> </a:t>
            </a:r>
            <a:r>
              <a:rPr lang="en-US" sz="1600" err="1"/>
              <a:t>nền</a:t>
            </a:r>
            <a:r>
              <a:rPr lang="en-US" sz="1600"/>
              <a:t> </a:t>
            </a:r>
            <a:r>
              <a:rPr lang="en-US" sz="1600" err="1"/>
              <a:t>tảng</a:t>
            </a:r>
            <a:r>
              <a:rPr lang="en-US" sz="1600"/>
              <a:t> </a:t>
            </a:r>
            <a:r>
              <a:rPr lang="en-US" sz="1600" err="1"/>
              <a:t>trực</a:t>
            </a:r>
            <a:r>
              <a:rPr lang="en-US" sz="1600"/>
              <a:t> </a:t>
            </a:r>
            <a:r>
              <a:rPr lang="en-US" sz="1600" err="1"/>
              <a:t>quan</a:t>
            </a:r>
            <a:r>
              <a:rPr lang="en-US" sz="1600"/>
              <a:t> </a:t>
            </a:r>
            <a:r>
              <a:rPr lang="en-US" sz="1600" err="1"/>
              <a:t>và</a:t>
            </a:r>
            <a:r>
              <a:rPr lang="en-US" sz="1600"/>
              <a:t> </a:t>
            </a:r>
            <a:r>
              <a:rPr lang="en-US" sz="1600" err="1"/>
              <a:t>thân</a:t>
            </a:r>
            <a:r>
              <a:rPr lang="en-US" sz="1600"/>
              <a:t> </a:t>
            </a:r>
            <a:r>
              <a:rPr lang="en-US" sz="1600" err="1"/>
              <a:t>thiện</a:t>
            </a:r>
            <a:r>
              <a:rPr lang="en-US" sz="1600"/>
              <a:t> </a:t>
            </a:r>
            <a:r>
              <a:rPr lang="en-US" sz="1600" err="1"/>
              <a:t>để</a:t>
            </a:r>
            <a:r>
              <a:rPr lang="en-US" sz="1600"/>
              <a:t> </a:t>
            </a:r>
            <a:r>
              <a:rPr lang="en-US" sz="1600" err="1"/>
              <a:t>xây</a:t>
            </a:r>
            <a:r>
              <a:rPr lang="en-US" sz="1600"/>
              <a:t> </a:t>
            </a:r>
            <a:r>
              <a:rPr lang="en-US" sz="1600" err="1"/>
              <a:t>dựng</a:t>
            </a:r>
            <a:r>
              <a:rPr lang="en-US" sz="1600"/>
              <a:t> </a:t>
            </a:r>
            <a:r>
              <a:rPr lang="en-US" sz="1600" err="1"/>
              <a:t>giao</a:t>
            </a:r>
            <a:r>
              <a:rPr lang="en-US" sz="1600"/>
              <a:t> </a:t>
            </a:r>
            <a:r>
              <a:rPr lang="en-US" sz="1600" err="1"/>
              <a:t>diện</a:t>
            </a:r>
            <a:r>
              <a:rPr lang="en-US" sz="1600"/>
              <a:t>.</a:t>
            </a:r>
          </a:p>
          <a:p>
            <a:pPr marL="0"/>
            <a:br>
              <a:rPr lang="en-US" sz="1300"/>
            </a:br>
            <a:endParaRPr lang="en-US" sz="1600"/>
          </a:p>
          <a:p>
            <a:r>
              <a:rPr lang="en-US" sz="1600" b="1"/>
              <a:t>Weaknesses (</a:t>
            </a:r>
            <a:r>
              <a:rPr lang="en-US" sz="1600" b="1" err="1"/>
              <a:t>Điểm</a:t>
            </a:r>
            <a:r>
              <a:rPr lang="en-US" sz="1600" b="1"/>
              <a:t> </a:t>
            </a:r>
            <a:r>
              <a:rPr lang="en-US" sz="1600" b="1" err="1"/>
              <a:t>yếu</a:t>
            </a:r>
            <a:r>
              <a:rPr lang="en-US" sz="1600" b="1"/>
              <a:t>):</a:t>
            </a:r>
            <a:endParaRPr lang="en-US" sz="1600"/>
          </a:p>
          <a:p>
            <a:r>
              <a:rPr lang="en-US" sz="1600" err="1"/>
              <a:t>Dữ</a:t>
            </a:r>
            <a:r>
              <a:rPr lang="en-US" sz="1600"/>
              <a:t> </a:t>
            </a:r>
            <a:r>
              <a:rPr lang="en-US" sz="1600" err="1"/>
              <a:t>liệu</a:t>
            </a:r>
            <a:r>
              <a:rPr lang="en-US" sz="1600"/>
              <a:t> </a:t>
            </a:r>
            <a:r>
              <a:rPr lang="en-US" sz="1600" err="1"/>
              <a:t>nhận</a:t>
            </a:r>
            <a:r>
              <a:rPr lang="en-US" sz="1600"/>
              <a:t> </a:t>
            </a:r>
            <a:r>
              <a:rPr lang="en-US" sz="1600" err="1"/>
              <a:t>diện</a:t>
            </a:r>
            <a:r>
              <a:rPr lang="en-US" sz="1600"/>
              <a:t> </a:t>
            </a:r>
            <a:r>
              <a:rPr lang="en-US" sz="1600" err="1"/>
              <a:t>hoa</a:t>
            </a:r>
            <a:r>
              <a:rPr lang="en-US" sz="1600"/>
              <a:t> </a:t>
            </a:r>
            <a:r>
              <a:rPr lang="en-US" sz="1600" err="1"/>
              <a:t>có</a:t>
            </a:r>
            <a:r>
              <a:rPr lang="en-US" sz="1600"/>
              <a:t> </a:t>
            </a:r>
            <a:r>
              <a:rPr lang="en-US" sz="1600" err="1"/>
              <a:t>thể</a:t>
            </a:r>
            <a:r>
              <a:rPr lang="en-US" sz="1600"/>
              <a:t> </a:t>
            </a:r>
            <a:r>
              <a:rPr lang="en-US" sz="1600" err="1"/>
              <a:t>bị</a:t>
            </a:r>
            <a:r>
              <a:rPr lang="en-US" sz="1600"/>
              <a:t> </a:t>
            </a:r>
            <a:r>
              <a:rPr lang="en-US" sz="1600" err="1"/>
              <a:t>hạn</a:t>
            </a:r>
            <a:r>
              <a:rPr lang="en-US" sz="1600"/>
              <a:t> </a:t>
            </a:r>
            <a:r>
              <a:rPr lang="en-US" sz="1600" err="1"/>
              <a:t>chế</a:t>
            </a:r>
            <a:r>
              <a:rPr lang="en-US" sz="1600"/>
              <a:t>, </a:t>
            </a:r>
            <a:r>
              <a:rPr lang="en-US" sz="1600" err="1"/>
              <a:t>ảnh</a:t>
            </a:r>
            <a:r>
              <a:rPr lang="en-US" sz="1600"/>
              <a:t> </a:t>
            </a:r>
            <a:r>
              <a:rPr lang="en-US" sz="1600" err="1"/>
              <a:t>hưởng</a:t>
            </a:r>
            <a:r>
              <a:rPr lang="en-US" sz="1600"/>
              <a:t> </a:t>
            </a:r>
            <a:r>
              <a:rPr lang="en-US" sz="1600" err="1"/>
              <a:t>đến</a:t>
            </a:r>
            <a:r>
              <a:rPr lang="en-US" sz="1600"/>
              <a:t> </a:t>
            </a:r>
            <a:r>
              <a:rPr lang="en-US" sz="1600" err="1"/>
              <a:t>độ</a:t>
            </a:r>
            <a:r>
              <a:rPr lang="en-US" sz="1600"/>
              <a:t> </a:t>
            </a:r>
            <a:r>
              <a:rPr lang="en-US" sz="1600" err="1"/>
              <a:t>chính</a:t>
            </a:r>
            <a:r>
              <a:rPr lang="en-US" sz="1600"/>
              <a:t> </a:t>
            </a:r>
            <a:r>
              <a:rPr lang="en-US" sz="1600" err="1"/>
              <a:t>xác</a:t>
            </a:r>
            <a:r>
              <a:rPr lang="en-US" sz="1600"/>
              <a:t> </a:t>
            </a:r>
            <a:r>
              <a:rPr lang="en-US" sz="1600" err="1"/>
              <a:t>của</a:t>
            </a:r>
            <a:r>
              <a:rPr lang="en-US" sz="1600"/>
              <a:t> model AI.</a:t>
            </a:r>
          </a:p>
          <a:p>
            <a:r>
              <a:rPr lang="en-US" sz="1600" err="1"/>
              <a:t>Khả</a:t>
            </a:r>
            <a:r>
              <a:rPr lang="en-US" sz="1600"/>
              <a:t> </a:t>
            </a:r>
            <a:r>
              <a:rPr lang="en-US" sz="1600" err="1"/>
              <a:t>năng</a:t>
            </a:r>
            <a:r>
              <a:rPr lang="en-US" sz="1600"/>
              <a:t> </a:t>
            </a:r>
            <a:r>
              <a:rPr lang="en-US" sz="1600" err="1"/>
              <a:t>duy</a:t>
            </a:r>
            <a:r>
              <a:rPr lang="en-US" sz="1600"/>
              <a:t> </a:t>
            </a:r>
            <a:r>
              <a:rPr lang="en-US" sz="1600" err="1"/>
              <a:t>trì</a:t>
            </a:r>
            <a:r>
              <a:rPr lang="en-US" sz="1600"/>
              <a:t> </a:t>
            </a:r>
            <a:r>
              <a:rPr lang="en-US" sz="1600" err="1"/>
              <a:t>và</a:t>
            </a:r>
            <a:r>
              <a:rPr lang="en-US" sz="1600"/>
              <a:t> </a:t>
            </a:r>
            <a:r>
              <a:rPr lang="en-US" sz="1600" err="1"/>
              <a:t>cập</a:t>
            </a:r>
            <a:r>
              <a:rPr lang="en-US" sz="1600"/>
              <a:t> </a:t>
            </a:r>
            <a:r>
              <a:rPr lang="en-US" sz="1600" err="1"/>
              <a:t>nhật</a:t>
            </a:r>
            <a:r>
              <a:rPr lang="en-US" sz="1600"/>
              <a:t> model AI </a:t>
            </a:r>
            <a:r>
              <a:rPr lang="en-US" sz="1600" err="1"/>
              <a:t>đòi</a:t>
            </a:r>
            <a:r>
              <a:rPr lang="en-US" sz="1600"/>
              <a:t> </a:t>
            </a:r>
            <a:r>
              <a:rPr lang="en-US" sz="1600" err="1"/>
              <a:t>hỏi</a:t>
            </a:r>
            <a:r>
              <a:rPr lang="en-US" sz="1600"/>
              <a:t> </a:t>
            </a:r>
            <a:r>
              <a:rPr lang="en-US" sz="1600" err="1"/>
              <a:t>kiến</a:t>
            </a:r>
            <a:r>
              <a:rPr lang="en-US" sz="1600"/>
              <a:t> </a:t>
            </a:r>
            <a:r>
              <a:rPr lang="en-US" sz="1600" err="1"/>
              <a:t>thức</a:t>
            </a:r>
            <a:r>
              <a:rPr lang="en-US" sz="1600"/>
              <a:t> </a:t>
            </a:r>
            <a:r>
              <a:rPr lang="en-US" sz="1600" err="1"/>
              <a:t>chuyên</a:t>
            </a:r>
            <a:r>
              <a:rPr lang="en-US" sz="1600"/>
              <a:t> </a:t>
            </a:r>
            <a:r>
              <a:rPr lang="en-US" sz="1600" err="1"/>
              <a:t>môn</a:t>
            </a:r>
            <a:r>
              <a:rPr lang="en-US" sz="1600"/>
              <a:t>.</a:t>
            </a:r>
            <a:br>
              <a:rPr lang="en-US" sz="1300"/>
            </a:br>
            <a:endParaRPr lang="en-US" sz="1600"/>
          </a:p>
        </p:txBody>
      </p:sp>
      <p:sp>
        <p:nvSpPr>
          <p:cNvPr id="5" name="Hộp Văn bản 4">
            <a:extLst>
              <a:ext uri="{FF2B5EF4-FFF2-40B4-BE49-F238E27FC236}">
                <a16:creationId xmlns:a16="http://schemas.microsoft.com/office/drawing/2014/main" id="{6CD13DE4-C39E-BD7C-4361-21FB5D53C5DB}"/>
              </a:ext>
            </a:extLst>
          </p:cNvPr>
          <p:cNvSpPr txBox="1"/>
          <p:nvPr/>
        </p:nvSpPr>
        <p:spPr>
          <a:xfrm>
            <a:off x="8309364" y="1514089"/>
            <a:ext cx="2926080" cy="43638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nSpc>
                <a:spcPct val="90000"/>
              </a:lnSpc>
              <a:spcAft>
                <a:spcPts val="600"/>
              </a:spcAft>
            </a:pPr>
            <a:r>
              <a:rPr lang="en-US" sz="1600" b="1" baseline="0"/>
              <a:t>Opportunities (</a:t>
            </a:r>
            <a:r>
              <a:rPr lang="en-US" sz="1600" b="1" baseline="0" err="1"/>
              <a:t>Cơ</a:t>
            </a:r>
            <a:r>
              <a:rPr lang="en-US" sz="1600" b="1" baseline="0"/>
              <a:t> </a:t>
            </a:r>
            <a:r>
              <a:rPr lang="en-US" sz="1600" b="1" baseline="0" err="1"/>
              <a:t>hội</a:t>
            </a:r>
            <a:r>
              <a:rPr lang="en-US" sz="1600" b="1" baseline="0"/>
              <a:t>):</a:t>
            </a:r>
            <a:r>
              <a:rPr lang="en-US" sz="1600"/>
              <a:t>​</a:t>
            </a:r>
            <a:endParaRPr lang="vi-VN" sz="1600">
              <a:latin typeface="Arial"/>
              <a:cs typeface="Arial"/>
            </a:endParaRPr>
          </a:p>
          <a:p>
            <a:pPr marL="228600" lvl="0" indent="-228600">
              <a:lnSpc>
                <a:spcPct val="90000"/>
              </a:lnSpc>
              <a:spcAft>
                <a:spcPts val="600"/>
              </a:spcAft>
              <a:buFont typeface="Arial" panose="020B0604020202020204" pitchFamily="34" charset="0"/>
              <a:buChar char="•"/>
            </a:pPr>
            <a:r>
              <a:rPr lang="en-US" sz="1600" baseline="0"/>
              <a:t>Công </a:t>
            </a:r>
            <a:r>
              <a:rPr lang="en-US" sz="1600" baseline="0" err="1"/>
              <a:t>nghệ</a:t>
            </a:r>
            <a:r>
              <a:rPr lang="en-US" sz="1600" baseline="0"/>
              <a:t> AI </a:t>
            </a:r>
            <a:r>
              <a:rPr lang="en-US" sz="1600" baseline="0" err="1"/>
              <a:t>đang</a:t>
            </a:r>
            <a:r>
              <a:rPr lang="en-US" sz="1600" baseline="0"/>
              <a:t> </a:t>
            </a:r>
            <a:r>
              <a:rPr lang="en-US" sz="1600" baseline="0" err="1"/>
              <a:t>phát</a:t>
            </a:r>
            <a:r>
              <a:rPr lang="en-US" sz="1600" baseline="0"/>
              <a:t> </a:t>
            </a:r>
            <a:r>
              <a:rPr lang="en-US" sz="1600" baseline="0" err="1"/>
              <a:t>triển</a:t>
            </a:r>
            <a:r>
              <a:rPr lang="en-US" sz="1600" baseline="0"/>
              <a:t> </a:t>
            </a:r>
            <a:r>
              <a:rPr lang="en-US" sz="1600" baseline="0" err="1"/>
              <a:t>mạnh</a:t>
            </a:r>
            <a:r>
              <a:rPr lang="en-US" sz="1600" baseline="0"/>
              <a:t>, </a:t>
            </a:r>
            <a:r>
              <a:rPr lang="en-US" sz="1600" baseline="0" err="1"/>
              <a:t>có</a:t>
            </a:r>
            <a:r>
              <a:rPr lang="en-US" sz="1600" baseline="0"/>
              <a:t> </a:t>
            </a:r>
            <a:r>
              <a:rPr lang="en-US" sz="1600" baseline="0" err="1"/>
              <a:t>tiềm</a:t>
            </a:r>
            <a:r>
              <a:rPr lang="en-US" sz="1600" baseline="0"/>
              <a:t> </a:t>
            </a:r>
            <a:r>
              <a:rPr lang="en-US" sz="1600" baseline="0" err="1"/>
              <a:t>năng</a:t>
            </a:r>
            <a:r>
              <a:rPr lang="en-US" sz="1600" baseline="0"/>
              <a:t> </a:t>
            </a:r>
            <a:r>
              <a:rPr lang="en-US" sz="1600" baseline="0" err="1"/>
              <a:t>thu</a:t>
            </a:r>
            <a:r>
              <a:rPr lang="en-US" sz="1600" baseline="0"/>
              <a:t> </a:t>
            </a:r>
            <a:r>
              <a:rPr lang="en-US" sz="1600" baseline="0" err="1"/>
              <a:t>hút</a:t>
            </a:r>
            <a:r>
              <a:rPr lang="en-US" sz="1600" baseline="0"/>
              <a:t> </a:t>
            </a:r>
            <a:r>
              <a:rPr lang="en-US" sz="1600" baseline="0" err="1"/>
              <a:t>người</a:t>
            </a:r>
            <a:r>
              <a:rPr lang="en-US" sz="1600" baseline="0"/>
              <a:t> </a:t>
            </a:r>
            <a:r>
              <a:rPr lang="en-US" sz="1600" baseline="0" err="1"/>
              <a:t>dùng</a:t>
            </a:r>
            <a:r>
              <a:rPr lang="en-US" sz="1600" baseline="0"/>
              <a:t> </a:t>
            </a:r>
            <a:r>
              <a:rPr lang="en-US" sz="1600" baseline="0" err="1"/>
              <a:t>yêu</a:t>
            </a:r>
            <a:r>
              <a:rPr lang="en-US" sz="1600" baseline="0"/>
              <a:t> </a:t>
            </a:r>
            <a:r>
              <a:rPr lang="en-US" sz="1600" baseline="0" err="1"/>
              <a:t>thích</a:t>
            </a:r>
            <a:r>
              <a:rPr lang="en-US" sz="1600" baseline="0"/>
              <a:t> </a:t>
            </a:r>
            <a:r>
              <a:rPr lang="en-US" sz="1600" baseline="0" err="1"/>
              <a:t>công</a:t>
            </a:r>
            <a:r>
              <a:rPr lang="en-US" sz="1600" baseline="0"/>
              <a:t> </a:t>
            </a:r>
            <a:r>
              <a:rPr lang="en-US" sz="1600" baseline="0" err="1"/>
              <a:t>nghệ</a:t>
            </a:r>
            <a:r>
              <a:rPr lang="en-US" sz="1600" baseline="0"/>
              <a:t> </a:t>
            </a:r>
            <a:r>
              <a:rPr lang="en-US" sz="1600" baseline="0" err="1"/>
              <a:t>và</a:t>
            </a:r>
            <a:r>
              <a:rPr lang="en-US" sz="1600" baseline="0"/>
              <a:t> </a:t>
            </a:r>
            <a:r>
              <a:rPr lang="en-US" sz="1600" baseline="0" err="1"/>
              <a:t>tự</a:t>
            </a:r>
            <a:r>
              <a:rPr lang="en-US" sz="1600" baseline="0"/>
              <a:t> </a:t>
            </a:r>
            <a:r>
              <a:rPr lang="en-US" sz="1600" baseline="0" err="1"/>
              <a:t>nhiên</a:t>
            </a:r>
            <a:r>
              <a:rPr lang="en-US" sz="1600" baseline="0"/>
              <a:t>.</a:t>
            </a:r>
            <a:r>
              <a:rPr lang="en-US" sz="1600"/>
              <a:t>​</a:t>
            </a:r>
          </a:p>
          <a:p>
            <a:pPr marL="228600" lvl="0" indent="-228600">
              <a:lnSpc>
                <a:spcPct val="90000"/>
              </a:lnSpc>
              <a:spcAft>
                <a:spcPts val="600"/>
              </a:spcAft>
              <a:buFont typeface="Arial" panose="020B0604020202020204" pitchFamily="34" charset="0"/>
              <a:buChar char="•"/>
            </a:pPr>
            <a:r>
              <a:rPr lang="en-US" sz="1600" baseline="0" err="1"/>
              <a:t>Hệ</a:t>
            </a:r>
            <a:r>
              <a:rPr lang="en-US" sz="1600" baseline="0"/>
              <a:t> </a:t>
            </a:r>
            <a:r>
              <a:rPr lang="en-US" sz="1600" baseline="0" err="1"/>
              <a:t>thống</a:t>
            </a:r>
            <a:r>
              <a:rPr lang="en-US" sz="1600" baseline="0"/>
              <a:t> </a:t>
            </a:r>
            <a:r>
              <a:rPr lang="en-US" sz="1600" baseline="0" err="1"/>
              <a:t>có</a:t>
            </a:r>
            <a:r>
              <a:rPr lang="en-US" sz="1600" baseline="0"/>
              <a:t> </a:t>
            </a:r>
            <a:r>
              <a:rPr lang="en-US" sz="1600" baseline="0" err="1"/>
              <a:t>thể</a:t>
            </a:r>
            <a:r>
              <a:rPr lang="en-US" sz="1600" baseline="0"/>
              <a:t> </a:t>
            </a:r>
            <a:r>
              <a:rPr lang="en-US" sz="1600" baseline="0" err="1"/>
              <a:t>mở</a:t>
            </a:r>
            <a:r>
              <a:rPr lang="en-US" sz="1600" baseline="0"/>
              <a:t> </a:t>
            </a:r>
            <a:r>
              <a:rPr lang="en-US" sz="1600" baseline="0" err="1"/>
              <a:t>rộng</a:t>
            </a:r>
            <a:r>
              <a:rPr lang="en-US" sz="1600" baseline="0"/>
              <a:t> </a:t>
            </a:r>
            <a:r>
              <a:rPr lang="en-US" sz="1600" baseline="0" err="1"/>
              <a:t>ra</a:t>
            </a:r>
            <a:r>
              <a:rPr lang="en-US" sz="1600" baseline="0"/>
              <a:t> </a:t>
            </a:r>
            <a:r>
              <a:rPr lang="en-US" sz="1600" baseline="0" err="1"/>
              <a:t>nhiều</a:t>
            </a:r>
            <a:r>
              <a:rPr lang="en-US" sz="1600" baseline="0"/>
              <a:t> </a:t>
            </a:r>
            <a:r>
              <a:rPr lang="en-US" sz="1600" baseline="0" err="1"/>
              <a:t>loại</a:t>
            </a:r>
            <a:r>
              <a:rPr lang="en-US" sz="1600" baseline="0"/>
              <a:t> </a:t>
            </a:r>
            <a:r>
              <a:rPr lang="en-US" sz="1600" baseline="0" err="1"/>
              <a:t>hoa</a:t>
            </a:r>
            <a:r>
              <a:rPr lang="en-US" sz="1600" baseline="0"/>
              <a:t> </a:t>
            </a:r>
            <a:r>
              <a:rPr lang="en-US" sz="1600" baseline="0" err="1"/>
              <a:t>khác</a:t>
            </a:r>
            <a:r>
              <a:rPr lang="en-US" sz="1600" baseline="0"/>
              <a:t> </a:t>
            </a:r>
            <a:r>
              <a:rPr lang="en-US" sz="1600" baseline="0" err="1"/>
              <a:t>nếu</a:t>
            </a:r>
            <a:r>
              <a:rPr lang="en-US" sz="1600" baseline="0"/>
              <a:t> </a:t>
            </a:r>
            <a:r>
              <a:rPr lang="en-US" sz="1600" baseline="0" err="1"/>
              <a:t>nhu</a:t>
            </a:r>
            <a:r>
              <a:rPr lang="en-US" sz="1600" baseline="0"/>
              <a:t> </a:t>
            </a:r>
            <a:r>
              <a:rPr lang="en-US" sz="1600" baseline="0" err="1"/>
              <a:t>cầu</a:t>
            </a:r>
            <a:r>
              <a:rPr lang="en-US" sz="1600" baseline="0"/>
              <a:t> </a:t>
            </a:r>
            <a:r>
              <a:rPr lang="en-US" sz="1600" baseline="0" err="1"/>
              <a:t>và</a:t>
            </a:r>
            <a:r>
              <a:rPr lang="en-US" sz="1600" baseline="0"/>
              <a:t> </a:t>
            </a:r>
            <a:r>
              <a:rPr lang="en-US" sz="1600" baseline="0" err="1"/>
              <a:t>dữ</a:t>
            </a:r>
            <a:r>
              <a:rPr lang="en-US" sz="1600" baseline="0"/>
              <a:t> </a:t>
            </a:r>
            <a:r>
              <a:rPr lang="en-US" sz="1600" baseline="0" err="1"/>
              <a:t>liệu</a:t>
            </a:r>
            <a:r>
              <a:rPr lang="en-US" sz="1600" baseline="0"/>
              <a:t> </a:t>
            </a:r>
            <a:r>
              <a:rPr lang="en-US" sz="1600" baseline="0" err="1"/>
              <a:t>tăng</a:t>
            </a:r>
            <a:r>
              <a:rPr lang="en-US" sz="1600" baseline="0"/>
              <a:t>.</a:t>
            </a:r>
            <a:r>
              <a:rPr lang="en-US" sz="1600"/>
              <a:t>​</a:t>
            </a:r>
          </a:p>
          <a:p>
            <a:pPr marL="228600" lvl="0" indent="-228600">
              <a:lnSpc>
                <a:spcPct val="90000"/>
              </a:lnSpc>
              <a:spcAft>
                <a:spcPts val="600"/>
              </a:spcAft>
              <a:buFont typeface="Arial" panose="020B0604020202020204" pitchFamily="34" charset="0"/>
              <a:buChar char="•"/>
            </a:pPr>
            <a:r>
              <a:rPr lang="en-US" sz="1600"/>
              <a:t>​</a:t>
            </a:r>
            <a:br>
              <a:rPr lang="en-US" sz="1600"/>
            </a:br>
            <a:r>
              <a:rPr lang="en-US" sz="1600"/>
              <a:t>​</a:t>
            </a:r>
          </a:p>
          <a:p>
            <a:pPr marL="228600" lvl="0" indent="-228600">
              <a:lnSpc>
                <a:spcPct val="90000"/>
              </a:lnSpc>
              <a:spcAft>
                <a:spcPts val="600"/>
              </a:spcAft>
              <a:buFont typeface="Arial" panose="020B0604020202020204" pitchFamily="34" charset="0"/>
              <a:buChar char="•"/>
            </a:pPr>
            <a:r>
              <a:rPr lang="en-US" sz="1600" b="1" baseline="0"/>
              <a:t>Threats (</a:t>
            </a:r>
            <a:r>
              <a:rPr lang="en-US" sz="1600" b="1" baseline="0" err="1"/>
              <a:t>Rủi</a:t>
            </a:r>
            <a:r>
              <a:rPr lang="en-US" sz="1600" b="1" baseline="0"/>
              <a:t> </a:t>
            </a:r>
            <a:r>
              <a:rPr lang="en-US" sz="1600" b="1" baseline="0" err="1"/>
              <a:t>ro</a:t>
            </a:r>
            <a:r>
              <a:rPr lang="en-US" sz="1600" b="1" baseline="0"/>
              <a:t>):</a:t>
            </a:r>
            <a:r>
              <a:rPr lang="en-US" sz="1600"/>
              <a:t>​</a:t>
            </a:r>
          </a:p>
          <a:p>
            <a:pPr marL="228600" lvl="0" indent="-228600">
              <a:lnSpc>
                <a:spcPct val="90000"/>
              </a:lnSpc>
              <a:spcAft>
                <a:spcPts val="600"/>
              </a:spcAft>
              <a:buFont typeface="Arial" panose="020B0604020202020204" pitchFamily="34" charset="0"/>
              <a:buChar char="•"/>
            </a:pPr>
            <a:r>
              <a:rPr lang="en-US" sz="1600" baseline="0" err="1"/>
              <a:t>Tốc</a:t>
            </a:r>
            <a:r>
              <a:rPr lang="en-US" sz="1600" baseline="0"/>
              <a:t> </a:t>
            </a:r>
            <a:r>
              <a:rPr lang="en-US" sz="1600" baseline="0" err="1"/>
              <a:t>độ</a:t>
            </a:r>
            <a:r>
              <a:rPr lang="en-US" sz="1600" baseline="0"/>
              <a:t> </a:t>
            </a:r>
            <a:r>
              <a:rPr lang="en-US" sz="1600" baseline="0" err="1"/>
              <a:t>phát</a:t>
            </a:r>
            <a:r>
              <a:rPr lang="en-US" sz="1600" baseline="0"/>
              <a:t> </a:t>
            </a:r>
            <a:r>
              <a:rPr lang="en-US" sz="1600" baseline="0" err="1"/>
              <a:t>triển</a:t>
            </a:r>
            <a:r>
              <a:rPr lang="en-US" sz="1600" baseline="0"/>
              <a:t> </a:t>
            </a:r>
            <a:r>
              <a:rPr lang="en-US" sz="1600" baseline="0" err="1"/>
              <a:t>công</a:t>
            </a:r>
            <a:r>
              <a:rPr lang="en-US" sz="1600" baseline="0"/>
              <a:t> </a:t>
            </a:r>
            <a:r>
              <a:rPr lang="en-US" sz="1600" baseline="0" err="1"/>
              <a:t>nghệ</a:t>
            </a:r>
            <a:r>
              <a:rPr lang="en-US" sz="1600" baseline="0"/>
              <a:t> AI </a:t>
            </a:r>
            <a:r>
              <a:rPr lang="en-US" sz="1600" baseline="0" err="1"/>
              <a:t>có</a:t>
            </a:r>
            <a:r>
              <a:rPr lang="en-US" sz="1600" baseline="0"/>
              <a:t> </a:t>
            </a:r>
            <a:r>
              <a:rPr lang="en-US" sz="1600" baseline="0" err="1"/>
              <a:t>thể</a:t>
            </a:r>
            <a:r>
              <a:rPr lang="en-US" sz="1600" baseline="0"/>
              <a:t> </a:t>
            </a:r>
            <a:r>
              <a:rPr lang="en-US" sz="1600" baseline="0" err="1"/>
              <a:t>khiến</a:t>
            </a:r>
            <a:r>
              <a:rPr lang="en-US" sz="1600" baseline="0"/>
              <a:t> </a:t>
            </a:r>
            <a:r>
              <a:rPr lang="en-US" sz="1600" baseline="0" err="1"/>
              <a:t>hệ</a:t>
            </a:r>
            <a:r>
              <a:rPr lang="en-US" sz="1600" baseline="0"/>
              <a:t> </a:t>
            </a:r>
            <a:r>
              <a:rPr lang="en-US" sz="1600" baseline="0" err="1"/>
              <a:t>thống</a:t>
            </a:r>
            <a:r>
              <a:rPr lang="en-US" sz="1600" baseline="0"/>
              <a:t> </a:t>
            </a:r>
            <a:r>
              <a:rPr lang="en-US" sz="1600" baseline="0" err="1"/>
              <a:t>nhanh</a:t>
            </a:r>
            <a:r>
              <a:rPr lang="en-US" sz="1600" baseline="0"/>
              <a:t> </a:t>
            </a:r>
            <a:r>
              <a:rPr lang="en-US" sz="1600" baseline="0" err="1"/>
              <a:t>chóng</a:t>
            </a:r>
            <a:r>
              <a:rPr lang="en-US" sz="1600" baseline="0"/>
              <a:t> </a:t>
            </a:r>
            <a:r>
              <a:rPr lang="en-US" sz="1600" baseline="0" err="1"/>
              <a:t>lỗi</a:t>
            </a:r>
            <a:r>
              <a:rPr lang="en-US" sz="1600" baseline="0"/>
              <a:t> </a:t>
            </a:r>
            <a:r>
              <a:rPr lang="en-US" sz="1600" baseline="0" err="1"/>
              <a:t>thời</a:t>
            </a:r>
            <a:r>
              <a:rPr lang="en-US" sz="1600" baseline="0"/>
              <a:t> </a:t>
            </a:r>
            <a:r>
              <a:rPr lang="en-US" sz="1600" baseline="0" err="1"/>
              <a:t>nếu</a:t>
            </a:r>
            <a:r>
              <a:rPr lang="en-US" sz="1600" baseline="0"/>
              <a:t> </a:t>
            </a:r>
            <a:r>
              <a:rPr lang="en-US" sz="1600" baseline="0" err="1"/>
              <a:t>không</a:t>
            </a:r>
            <a:r>
              <a:rPr lang="en-US" sz="1600" baseline="0"/>
              <a:t> </a:t>
            </a:r>
            <a:r>
              <a:rPr lang="en-US" sz="1600" baseline="0" err="1"/>
              <a:t>cập</a:t>
            </a:r>
            <a:r>
              <a:rPr lang="en-US" sz="1600" baseline="0"/>
              <a:t> </a:t>
            </a:r>
            <a:r>
              <a:rPr lang="en-US" sz="1600" baseline="0" err="1"/>
              <a:t>nhật</a:t>
            </a:r>
            <a:r>
              <a:rPr lang="en-US" sz="1600" baseline="0"/>
              <a:t> </a:t>
            </a:r>
            <a:r>
              <a:rPr lang="en-US" sz="1600" baseline="0" err="1"/>
              <a:t>thường</a:t>
            </a:r>
            <a:r>
              <a:rPr lang="en-US" sz="1600" baseline="0"/>
              <a:t> </a:t>
            </a:r>
            <a:r>
              <a:rPr lang="en-US" sz="1600" baseline="0" err="1"/>
              <a:t>xuyên</a:t>
            </a:r>
            <a:r>
              <a:rPr lang="en-US" sz="1600" baseline="0"/>
              <a:t>.</a:t>
            </a:r>
            <a:r>
              <a:rPr lang="en-US" sz="1600"/>
              <a:t>​</a:t>
            </a:r>
          </a:p>
          <a:p>
            <a:pPr marL="228600" lvl="0" indent="-228600">
              <a:lnSpc>
                <a:spcPct val="90000"/>
              </a:lnSpc>
              <a:spcAft>
                <a:spcPts val="600"/>
              </a:spcAft>
              <a:buFont typeface="Arial" panose="020B0604020202020204" pitchFamily="34" charset="0"/>
              <a:buChar char="•"/>
            </a:pPr>
            <a:r>
              <a:rPr lang="en-US" sz="1600" baseline="0"/>
              <a:t>Cạnh </a:t>
            </a:r>
            <a:r>
              <a:rPr lang="en-US" sz="1600" baseline="0" err="1"/>
              <a:t>tranh</a:t>
            </a:r>
            <a:r>
              <a:rPr lang="en-US" sz="1600" baseline="0"/>
              <a:t> </a:t>
            </a:r>
            <a:r>
              <a:rPr lang="en-US" sz="1600" baseline="0" err="1"/>
              <a:t>từ</a:t>
            </a:r>
            <a:r>
              <a:rPr lang="en-US" sz="1600" baseline="0"/>
              <a:t> </a:t>
            </a:r>
            <a:r>
              <a:rPr lang="en-US" sz="1600" baseline="0" err="1"/>
              <a:t>các</a:t>
            </a:r>
            <a:r>
              <a:rPr lang="en-US" sz="1600" baseline="0"/>
              <a:t> </a:t>
            </a:r>
            <a:r>
              <a:rPr lang="en-US" sz="1600" baseline="0" err="1"/>
              <a:t>ứng</a:t>
            </a:r>
            <a:r>
              <a:rPr lang="en-US" sz="1600" baseline="0"/>
              <a:t> </a:t>
            </a:r>
            <a:r>
              <a:rPr lang="en-US" sz="1600" baseline="0" err="1"/>
              <a:t>dụng</a:t>
            </a:r>
            <a:r>
              <a:rPr lang="en-US" sz="1600" baseline="0"/>
              <a:t> </a:t>
            </a:r>
            <a:r>
              <a:rPr lang="en-US" sz="1600" baseline="0" err="1"/>
              <a:t>nhận</a:t>
            </a:r>
            <a:r>
              <a:rPr lang="en-US" sz="1600" baseline="0"/>
              <a:t> </a:t>
            </a:r>
            <a:r>
              <a:rPr lang="en-US" sz="1600" baseline="0" err="1"/>
              <a:t>diện</a:t>
            </a:r>
            <a:r>
              <a:rPr lang="en-US" sz="1600" baseline="0"/>
              <a:t> </a:t>
            </a:r>
            <a:r>
              <a:rPr lang="en-US" sz="1600" baseline="0" err="1"/>
              <a:t>khác</a:t>
            </a:r>
            <a:r>
              <a:rPr lang="en-US" sz="1600" baseline="0"/>
              <a:t> </a:t>
            </a:r>
            <a:r>
              <a:rPr lang="en-US" sz="1600" baseline="0" err="1"/>
              <a:t>với</a:t>
            </a:r>
            <a:r>
              <a:rPr lang="en-US" sz="1600" baseline="0"/>
              <a:t> </a:t>
            </a:r>
            <a:r>
              <a:rPr lang="en-US" sz="1600" baseline="0" err="1"/>
              <a:t>nhiều</a:t>
            </a:r>
            <a:r>
              <a:rPr lang="en-US" sz="1600" baseline="0"/>
              <a:t> </a:t>
            </a:r>
            <a:r>
              <a:rPr lang="en-US" sz="1600" baseline="0" err="1"/>
              <a:t>tính</a:t>
            </a:r>
            <a:r>
              <a:rPr lang="en-US" sz="1600" baseline="0"/>
              <a:t> </a:t>
            </a:r>
            <a:r>
              <a:rPr lang="en-US" sz="1600" baseline="0" err="1"/>
              <a:t>năng</a:t>
            </a:r>
            <a:r>
              <a:rPr lang="en-US" sz="1600" baseline="0"/>
              <a:t> </a:t>
            </a:r>
            <a:r>
              <a:rPr lang="en-US" sz="1600" baseline="0" err="1"/>
              <a:t>hơn</a:t>
            </a:r>
            <a:r>
              <a:rPr lang="en-US" sz="1600" baseline="0"/>
              <a:t>.</a:t>
            </a:r>
            <a:r>
              <a:rPr lang="en-US" sz="1600"/>
              <a:t>​</a:t>
            </a:r>
            <a:br>
              <a:rPr lang="en-US" sz="1600"/>
            </a:br>
            <a:r>
              <a:rPr lang="en-US" sz="1600"/>
              <a:t>​</a:t>
            </a:r>
          </a:p>
        </p:txBody>
      </p:sp>
    </p:spTree>
    <p:extLst>
      <p:ext uri="{BB962C8B-B14F-4D97-AF65-F5344CB8AC3E}">
        <p14:creationId xmlns:p14="http://schemas.microsoft.com/office/powerpoint/2010/main" val="1428276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1D8C90-54E6-CC3B-B606-0ACB34D004EB}"/>
              </a:ext>
            </a:extLst>
          </p:cNvPr>
          <p:cNvSpPr>
            <a:spLocks noGrp="1"/>
          </p:cNvSpPr>
          <p:nvPr>
            <p:ph type="title"/>
          </p:nvPr>
        </p:nvSpPr>
        <p:spPr>
          <a:xfrm>
            <a:off x="296672" y="693928"/>
            <a:ext cx="4395216" cy="4526280"/>
          </a:xfrm>
        </p:spPr>
        <p:txBody>
          <a:bodyPr>
            <a:normAutofit/>
          </a:bodyPr>
          <a:lstStyle/>
          <a:p>
            <a:r>
              <a:rPr lang="vi-VN" sz="4000" b="1">
                <a:latin typeface="Times New Roman"/>
                <a:cs typeface="Times New Roman"/>
              </a:rPr>
              <a:t>Phân tích NPV (Net Present Value)</a:t>
            </a:r>
            <a:endParaRPr lang="vi-VN" sz="4000"/>
          </a:p>
        </p:txBody>
      </p:sp>
      <p:sp>
        <p:nvSpPr>
          <p:cNvPr id="3" name="Chỗ dành sẵn cho Nội dung 2">
            <a:extLst>
              <a:ext uri="{FF2B5EF4-FFF2-40B4-BE49-F238E27FC236}">
                <a16:creationId xmlns:a16="http://schemas.microsoft.com/office/drawing/2014/main" id="{F43A2076-378C-C55E-84AA-FBE1A51A49E8}"/>
              </a:ext>
            </a:extLst>
          </p:cNvPr>
          <p:cNvSpPr>
            <a:spLocks noGrp="1"/>
          </p:cNvSpPr>
          <p:nvPr>
            <p:ph idx="1"/>
          </p:nvPr>
        </p:nvSpPr>
        <p:spPr>
          <a:xfrm>
            <a:off x="5434149" y="211328"/>
            <a:ext cx="6231563" cy="6120384"/>
          </a:xfrm>
        </p:spPr>
        <p:txBody>
          <a:bodyPr vert="horz" lIns="91440" tIns="45720" rIns="91440" bIns="45720" rtlCol="0" anchor="ctr">
            <a:normAutofit lnSpcReduction="10000"/>
          </a:bodyPr>
          <a:lstStyle/>
          <a:p>
            <a:pPr marL="0" indent="0">
              <a:buNone/>
            </a:pPr>
            <a:r>
              <a:rPr lang="vi-VN" sz="1800" b="1">
                <a:latin typeface="Times New Roman"/>
                <a:cs typeface="Times New Roman"/>
              </a:rPr>
              <a:t>Mục đích:</a:t>
            </a:r>
            <a:r>
              <a:rPr lang="vi-VN" sz="1800">
                <a:latin typeface="Times New Roman"/>
                <a:cs typeface="Times New Roman"/>
              </a:rPr>
              <a:t> Tính toán giá trị hiện tại ròng của dự án, giúp đánh giá mức độ khả thi tài chính.</a:t>
            </a:r>
            <a:endParaRPr lang="vi-VN" sz="1800">
              <a:latin typeface="Arial"/>
              <a:cs typeface="Arial" panose="020B0604020202020204" pitchFamily="34" charset="0"/>
            </a:endParaRPr>
          </a:p>
          <a:p>
            <a:r>
              <a:rPr lang="vi-VN" sz="1800">
                <a:latin typeface="Times New Roman"/>
                <a:cs typeface="Times New Roman"/>
              </a:rPr>
              <a:t>Dữ liệu giả định:</a:t>
            </a:r>
            <a:endParaRPr lang="vi-VN" sz="1800">
              <a:latin typeface="Arial"/>
              <a:cs typeface="Arial"/>
            </a:endParaRPr>
          </a:p>
          <a:p>
            <a:r>
              <a:rPr lang="vi-VN" sz="1800">
                <a:latin typeface="Times New Roman"/>
                <a:cs typeface="Times New Roman"/>
              </a:rPr>
              <a:t>Chi phí đầu tư ban đầu: 100 triệu VNĐ.</a:t>
            </a:r>
            <a:endParaRPr lang="vi-VN" sz="1800">
              <a:latin typeface="Arial"/>
              <a:cs typeface="Arial" panose="020B0604020202020204" pitchFamily="34" charset="0"/>
            </a:endParaRPr>
          </a:p>
          <a:p>
            <a:r>
              <a:rPr lang="vi-VN" sz="1800">
                <a:latin typeface="Times New Roman"/>
                <a:cs typeface="Times New Roman"/>
              </a:rPr>
              <a:t>Lợi nhuận kỳ vọng từ quảng cáo hoặc hợp tác: 30 triệu VNĐ/năm.</a:t>
            </a:r>
            <a:endParaRPr lang="vi-VN" sz="1800">
              <a:latin typeface="Arial"/>
              <a:cs typeface="Arial" panose="020B0604020202020204" pitchFamily="34" charset="0"/>
            </a:endParaRPr>
          </a:p>
          <a:p>
            <a:r>
              <a:rPr lang="vi-VN" sz="1800">
                <a:latin typeface="Times New Roman"/>
                <a:cs typeface="Times New Roman"/>
              </a:rPr>
              <a:t>Thời gian dự án: 3 năm.</a:t>
            </a:r>
            <a:endParaRPr lang="vi-VN" sz="1800">
              <a:latin typeface="Arial"/>
              <a:cs typeface="Arial" panose="020B0604020202020204" pitchFamily="34" charset="0"/>
            </a:endParaRPr>
          </a:p>
          <a:p>
            <a:r>
              <a:rPr lang="vi-VN" sz="1800">
                <a:latin typeface="Times New Roman"/>
                <a:cs typeface="Times New Roman"/>
              </a:rPr>
              <a:t>Năm 1: 70 triệu VNĐ</a:t>
            </a:r>
            <a:endParaRPr lang="vi-VN" sz="1800">
              <a:latin typeface="Arial"/>
              <a:cs typeface="Arial" panose="020B0604020202020204" pitchFamily="34" charset="0"/>
            </a:endParaRPr>
          </a:p>
          <a:p>
            <a:r>
              <a:rPr lang="vi-VN" sz="1800">
                <a:latin typeface="Times New Roman"/>
                <a:cs typeface="Times New Roman"/>
              </a:rPr>
              <a:t>Năm 2: 90 triệu VNĐ</a:t>
            </a:r>
            <a:endParaRPr lang="vi-VN" sz="1800">
              <a:latin typeface="Arial"/>
              <a:cs typeface="Arial" panose="020B0604020202020204" pitchFamily="34" charset="0"/>
            </a:endParaRPr>
          </a:p>
          <a:p>
            <a:r>
              <a:rPr lang="vi-VN" sz="1800">
                <a:latin typeface="Times New Roman"/>
                <a:cs typeface="Times New Roman"/>
              </a:rPr>
              <a:t>Năm 3: 100 triệu VNĐ</a:t>
            </a:r>
            <a:endParaRPr lang="vi-VN" sz="1800">
              <a:latin typeface="Arial"/>
              <a:cs typeface="Arial" panose="020B0604020202020204" pitchFamily="34" charset="0"/>
            </a:endParaRPr>
          </a:p>
          <a:p>
            <a:r>
              <a:rPr lang="vi-VN" sz="1800">
                <a:latin typeface="Times New Roman"/>
                <a:cs typeface="Times New Roman"/>
              </a:rPr>
              <a:t>Tỷ lệ chiết khấu giả định: 10%.</a:t>
            </a:r>
            <a:endParaRPr lang="vi-VN" sz="1800">
              <a:latin typeface="Arial"/>
              <a:cs typeface="Arial" panose="020B0604020202020204" pitchFamily="34" charset="0"/>
            </a:endParaRPr>
          </a:p>
          <a:p>
            <a:r>
              <a:rPr lang="vi-VN" sz="1800">
                <a:latin typeface="Times New Roman"/>
                <a:cs typeface="Times New Roman"/>
              </a:rPr>
              <a:t>Công thức tính NPV:</a:t>
            </a:r>
            <a:endParaRPr lang="vi-VN" sz="1800">
              <a:latin typeface="Arial"/>
              <a:cs typeface="Arial"/>
            </a:endParaRPr>
          </a:p>
          <a:p>
            <a:pPr marL="0" indent="0">
              <a:buNone/>
            </a:pPr>
            <a:br>
              <a:rPr lang="en-US" sz="1300"/>
            </a:br>
            <a:endParaRPr lang="en-US" sz="1800"/>
          </a:p>
          <a:p>
            <a:r>
              <a:rPr lang="vi-VN" sz="1800">
                <a:latin typeface="Times New Roman"/>
                <a:cs typeface="Times New Roman"/>
              </a:rPr>
              <a:t>NPV = </a:t>
            </a:r>
            <a:r>
              <a:rPr lang="vi-VN" sz="1800">
                <a:latin typeface="Cambria Math"/>
                <a:ea typeface="Cambria Math"/>
              </a:rPr>
              <a:t>70(1+10%)1+ 90(1+10%)2+ 100(1+10%)3-100= 113.148</a:t>
            </a:r>
            <a:endParaRPr lang="vi-VN" sz="1800">
              <a:latin typeface="Arial"/>
              <a:cs typeface="Arial" panose="020B0604020202020204" pitchFamily="34" charset="0"/>
            </a:endParaRPr>
          </a:p>
          <a:p>
            <a:r>
              <a:rPr lang="vi-VN" sz="1800">
                <a:latin typeface="Times New Roman"/>
                <a:cs typeface="Times New Roman"/>
              </a:rPr>
              <a:t>NPV &gt; 0 : Cho thấy dự án có thể mang lại lợi nhuận có thể chấp nhận được.</a:t>
            </a:r>
            <a:br>
              <a:rPr lang="en-US" sz="1300"/>
            </a:br>
            <a:endParaRPr lang="en-US" sz="1300"/>
          </a:p>
        </p:txBody>
      </p:sp>
    </p:spTree>
    <p:extLst>
      <p:ext uri="{BB962C8B-B14F-4D97-AF65-F5344CB8AC3E}">
        <p14:creationId xmlns:p14="http://schemas.microsoft.com/office/powerpoint/2010/main" val="1529684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BBA7B0F-F009-C8EA-38FB-24A3E49EDC1F}"/>
              </a:ext>
            </a:extLst>
          </p:cNvPr>
          <p:cNvSpPr>
            <a:spLocks noGrp="1"/>
          </p:cNvSpPr>
          <p:nvPr>
            <p:ph type="title"/>
          </p:nvPr>
        </p:nvSpPr>
        <p:spPr>
          <a:xfrm>
            <a:off x="661953" y="256032"/>
            <a:ext cx="11402928" cy="1382536"/>
          </a:xfrm>
        </p:spPr>
        <p:txBody>
          <a:bodyPr anchor="b">
            <a:normAutofit/>
          </a:bodyPr>
          <a:lstStyle/>
          <a:p>
            <a:r>
              <a:rPr lang="vi-VN" sz="3600" b="1">
                <a:solidFill>
                  <a:srgbClr val="000000"/>
                </a:solidFill>
                <a:latin typeface="Times New Roman"/>
                <a:cs typeface="Times New Roman"/>
              </a:rPr>
              <a:t>Phân tích WSM (</a:t>
            </a:r>
            <a:r>
              <a:rPr lang="vi-VN" sz="3600" b="1" err="1">
                <a:solidFill>
                  <a:srgbClr val="000000"/>
                </a:solidFill>
                <a:latin typeface="Times New Roman"/>
                <a:cs typeface="Times New Roman"/>
              </a:rPr>
              <a:t>Weighted</a:t>
            </a:r>
            <a:r>
              <a:rPr lang="vi-VN" sz="3600" b="1">
                <a:solidFill>
                  <a:srgbClr val="000000"/>
                </a:solidFill>
                <a:latin typeface="Times New Roman"/>
                <a:cs typeface="Times New Roman"/>
              </a:rPr>
              <a:t> </a:t>
            </a:r>
            <a:r>
              <a:rPr lang="vi-VN" sz="3600" b="1" err="1">
                <a:solidFill>
                  <a:srgbClr val="000000"/>
                </a:solidFill>
                <a:latin typeface="Times New Roman"/>
                <a:cs typeface="Times New Roman"/>
              </a:rPr>
              <a:t>Scoring</a:t>
            </a:r>
            <a:r>
              <a:rPr lang="vi-VN" sz="3600" b="1">
                <a:solidFill>
                  <a:srgbClr val="000000"/>
                </a:solidFill>
                <a:latin typeface="Times New Roman"/>
                <a:cs typeface="Times New Roman"/>
              </a:rPr>
              <a:t> </a:t>
            </a:r>
            <a:r>
              <a:rPr lang="vi-VN" sz="3600" b="1" err="1">
                <a:solidFill>
                  <a:srgbClr val="000000"/>
                </a:solidFill>
                <a:latin typeface="Times New Roman"/>
                <a:cs typeface="Times New Roman"/>
              </a:rPr>
              <a:t>Model</a:t>
            </a:r>
            <a:r>
              <a:rPr lang="vi-VN" sz="3600" b="1">
                <a:solidFill>
                  <a:srgbClr val="000000"/>
                </a:solidFill>
                <a:latin typeface="Times New Roman"/>
                <a:cs typeface="Times New Roman"/>
              </a:rPr>
              <a:t>)</a:t>
            </a:r>
          </a:p>
          <a:p>
            <a:br>
              <a:rPr lang="en-US" sz="2100"/>
            </a:br>
            <a:endParaRPr lang="en-US" sz="2100"/>
          </a:p>
        </p:txBody>
      </p:sp>
      <p:graphicFrame>
        <p:nvGraphicFramePr>
          <p:cNvPr id="6" name="Chỗ dành sẵn cho Nội dung 5">
            <a:extLst>
              <a:ext uri="{FF2B5EF4-FFF2-40B4-BE49-F238E27FC236}">
                <a16:creationId xmlns:a16="http://schemas.microsoft.com/office/drawing/2014/main" id="{D78B2364-6734-1345-9A1B-F4F9B0C6970C}"/>
              </a:ext>
            </a:extLst>
          </p:cNvPr>
          <p:cNvGraphicFramePr>
            <a:graphicFrameLocks noGrp="1"/>
          </p:cNvGraphicFramePr>
          <p:nvPr>
            <p:ph idx="1"/>
          </p:nvPr>
        </p:nvGraphicFramePr>
        <p:xfrm>
          <a:off x="1122363" y="1926266"/>
          <a:ext cx="9947277" cy="4357528"/>
        </p:xfrm>
        <a:graphic>
          <a:graphicData uri="http://schemas.openxmlformats.org/drawingml/2006/table">
            <a:tbl>
              <a:tblPr firstRow="1" bandRow="1">
                <a:tableStyleId>{5C22544A-7EE6-4342-B048-85BDC9FD1C3A}</a:tableStyleId>
              </a:tblPr>
              <a:tblGrid>
                <a:gridCol w="3321999">
                  <a:extLst>
                    <a:ext uri="{9D8B030D-6E8A-4147-A177-3AD203B41FA5}">
                      <a16:colId xmlns:a16="http://schemas.microsoft.com/office/drawing/2014/main" val="4124133426"/>
                    </a:ext>
                  </a:extLst>
                </a:gridCol>
                <a:gridCol w="1793236">
                  <a:extLst>
                    <a:ext uri="{9D8B030D-6E8A-4147-A177-3AD203B41FA5}">
                      <a16:colId xmlns:a16="http://schemas.microsoft.com/office/drawing/2014/main" val="614092629"/>
                    </a:ext>
                  </a:extLst>
                </a:gridCol>
                <a:gridCol w="2671614">
                  <a:extLst>
                    <a:ext uri="{9D8B030D-6E8A-4147-A177-3AD203B41FA5}">
                      <a16:colId xmlns:a16="http://schemas.microsoft.com/office/drawing/2014/main" val="573980824"/>
                    </a:ext>
                  </a:extLst>
                </a:gridCol>
                <a:gridCol w="2160428">
                  <a:extLst>
                    <a:ext uri="{9D8B030D-6E8A-4147-A177-3AD203B41FA5}">
                      <a16:colId xmlns:a16="http://schemas.microsoft.com/office/drawing/2014/main" val="2161169879"/>
                    </a:ext>
                  </a:extLst>
                </a:gridCol>
              </a:tblGrid>
              <a:tr h="546803">
                <a:tc>
                  <a:txBody>
                    <a:bodyPr/>
                    <a:lstStyle/>
                    <a:p>
                      <a:pPr algn="just" rtl="0" fontAlgn="t"/>
                      <a:r>
                        <a:rPr lang="vi-VN" sz="2000" b="1" i="0" u="none" strike="noStrike">
                          <a:solidFill>
                            <a:srgbClr val="000000"/>
                          </a:solidFill>
                          <a:effectLst/>
                          <a:latin typeface="Times New Roman" panose="02020603050405020304" pitchFamily="18" charset="0"/>
                        </a:rPr>
                        <a:t>Tiêu chí</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1" i="0" u="none" strike="noStrike">
                          <a:solidFill>
                            <a:srgbClr val="000000"/>
                          </a:solidFill>
                          <a:effectLst/>
                          <a:latin typeface="Times New Roman" panose="02020603050405020304" pitchFamily="18" charset="0"/>
                        </a:rPr>
                        <a:t>Trọng số (%)</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1" i="0" u="none" strike="noStrike">
                          <a:solidFill>
                            <a:srgbClr val="000000"/>
                          </a:solidFill>
                          <a:effectLst/>
                          <a:latin typeface="Times New Roman" panose="02020603050405020304" pitchFamily="18" charset="0"/>
                        </a:rPr>
                        <a:t>Điểm tối đa (10 điểm)</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1" i="0" u="none" strike="noStrike">
                          <a:solidFill>
                            <a:srgbClr val="000000"/>
                          </a:solidFill>
                          <a:effectLst/>
                          <a:latin typeface="Times New Roman" panose="02020603050405020304" pitchFamily="18" charset="0"/>
                        </a:rPr>
                        <a:t>Điểm có trọng số</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1352149"/>
                  </a:ext>
                </a:extLst>
              </a:tr>
              <a:tr h="546803">
                <a:tc>
                  <a:txBody>
                    <a:bodyPr/>
                    <a:lstStyle/>
                    <a:p>
                      <a:pPr algn="just" rtl="0" fontAlgn="t"/>
                      <a:r>
                        <a:rPr lang="vi-VN" sz="2000" b="0" i="0" u="none" strike="noStrike">
                          <a:solidFill>
                            <a:srgbClr val="000000"/>
                          </a:solidFill>
                          <a:effectLst/>
                          <a:latin typeface="Times New Roman" panose="02020603050405020304" pitchFamily="18" charset="0"/>
                        </a:rPr>
                        <a:t>Độ chính xác của mô hình</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40</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9</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0.4 × 9 = 3.6</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00990263"/>
                  </a:ext>
                </a:extLst>
              </a:tr>
              <a:tr h="546803">
                <a:tc>
                  <a:txBody>
                    <a:bodyPr/>
                    <a:lstStyle/>
                    <a:p>
                      <a:pPr algn="just" rtl="0" fontAlgn="t"/>
                      <a:r>
                        <a:rPr lang="vi-VN" sz="2000" b="0" i="0" u="none" strike="noStrike">
                          <a:solidFill>
                            <a:srgbClr val="000000"/>
                          </a:solidFill>
                          <a:effectLst/>
                          <a:latin typeface="Times New Roman" panose="02020603050405020304" pitchFamily="18" charset="0"/>
                        </a:rPr>
                        <a:t>Thời gian và triển khai</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20</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8</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0.2 × 8 = 1.6</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035687"/>
                  </a:ext>
                </a:extLst>
              </a:tr>
              <a:tr h="546803">
                <a:tc>
                  <a:txBody>
                    <a:bodyPr/>
                    <a:lstStyle/>
                    <a:p>
                      <a:pPr algn="just" rtl="0" fontAlgn="t"/>
                      <a:r>
                        <a:rPr lang="vi-VN" sz="2000" b="0" i="0" u="none" strike="noStrike">
                          <a:solidFill>
                            <a:srgbClr val="000000"/>
                          </a:solidFill>
                          <a:effectLst/>
                          <a:latin typeface="Times New Roman" panose="02020603050405020304" pitchFamily="18" charset="0"/>
                        </a:rPr>
                        <a:t>Chi phí</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20</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8</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0.2 × 8 = 1.6</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3447383"/>
                  </a:ext>
                </a:extLst>
              </a:tr>
              <a:tr h="546803">
                <a:tc>
                  <a:txBody>
                    <a:bodyPr/>
                    <a:lstStyle/>
                    <a:p>
                      <a:pPr algn="just" rtl="0" fontAlgn="t"/>
                      <a:r>
                        <a:rPr lang="vi-VN" sz="2000" b="0" i="0" u="none" strike="noStrike">
                          <a:solidFill>
                            <a:srgbClr val="000000"/>
                          </a:solidFill>
                          <a:effectLst/>
                          <a:latin typeface="Times New Roman" panose="02020603050405020304" pitchFamily="18" charset="0"/>
                        </a:rPr>
                        <a:t>Khả năng mở rộng</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10</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7</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0.1 × 7 = 0.7</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8297164"/>
                  </a:ext>
                </a:extLst>
              </a:tr>
              <a:tr h="546803">
                <a:tc>
                  <a:txBody>
                    <a:bodyPr/>
                    <a:lstStyle/>
                    <a:p>
                      <a:pPr algn="just" rtl="0" fontAlgn="t"/>
                      <a:r>
                        <a:rPr lang="vi-VN" sz="2000" b="0" i="0" u="none" strike="noStrike">
                          <a:solidFill>
                            <a:srgbClr val="000000"/>
                          </a:solidFill>
                          <a:effectLst/>
                          <a:latin typeface="Times New Roman" panose="02020603050405020304" pitchFamily="18" charset="0"/>
                        </a:rPr>
                        <a:t>Độ thân thiện với người dùng</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10</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7</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0" i="0" u="none" strike="noStrike">
                          <a:solidFill>
                            <a:srgbClr val="000000"/>
                          </a:solidFill>
                          <a:effectLst/>
                          <a:latin typeface="Times New Roman" panose="02020603050405020304" pitchFamily="18" charset="0"/>
                        </a:rPr>
                        <a:t>0.1 × 7 = 0.7</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6012168"/>
                  </a:ext>
                </a:extLst>
              </a:tr>
              <a:tr h="1076710">
                <a:tc>
                  <a:txBody>
                    <a:bodyPr/>
                    <a:lstStyle/>
                    <a:p>
                      <a:pPr algn="just" rtl="0" fontAlgn="t"/>
                      <a:r>
                        <a:rPr lang="vi-VN" sz="2000" b="1" i="0" u="none" strike="noStrike">
                          <a:solidFill>
                            <a:srgbClr val="000000"/>
                          </a:solidFill>
                          <a:effectLst/>
                          <a:latin typeface="Times New Roman" panose="02020603050405020304" pitchFamily="18" charset="0"/>
                        </a:rPr>
                        <a:t>Tổng cộng</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1" i="0" u="none" strike="noStrike">
                          <a:solidFill>
                            <a:srgbClr val="000000"/>
                          </a:solidFill>
                          <a:effectLst/>
                          <a:latin typeface="Times New Roman" panose="02020603050405020304" pitchFamily="18" charset="0"/>
                        </a:rPr>
                        <a:t>100%</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vi-VN" sz="2700">
                          <a:effectLst/>
                        </a:rPr>
                      </a:b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r>
                        <a:rPr lang="vi-VN" sz="2000" b="1" i="0" u="none" strike="noStrike">
                          <a:solidFill>
                            <a:srgbClr val="000000"/>
                          </a:solidFill>
                          <a:effectLst/>
                          <a:latin typeface="Times New Roman" panose="02020603050405020304" pitchFamily="18" charset="0"/>
                        </a:rPr>
                        <a:t>8.2/10</a:t>
                      </a:r>
                      <a:endParaRPr lang="vi-VN" sz="2700">
                        <a:effectLst/>
                      </a:endParaRPr>
                    </a:p>
                  </a:txBody>
                  <a:tcPr marL="95998" marR="95998" marT="95998" marB="9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6465303"/>
                  </a:ext>
                </a:extLst>
              </a:tr>
            </a:tbl>
          </a:graphicData>
        </a:graphic>
      </p:graphicFrame>
    </p:spTree>
    <p:extLst>
      <p:ext uri="{BB962C8B-B14F-4D97-AF65-F5344CB8AC3E}">
        <p14:creationId xmlns:p14="http://schemas.microsoft.com/office/powerpoint/2010/main" val="877871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9433A42-24B5-75C3-B9B5-D29EA8023BAF}"/>
              </a:ext>
            </a:extLst>
          </p:cNvPr>
          <p:cNvSpPr>
            <a:spLocks noGrp="1"/>
          </p:cNvSpPr>
          <p:nvPr>
            <p:ph type="title"/>
          </p:nvPr>
        </p:nvSpPr>
        <p:spPr>
          <a:xfrm>
            <a:off x="2399" y="612542"/>
            <a:ext cx="3103808" cy="4421876"/>
          </a:xfrm>
        </p:spPr>
        <p:txBody>
          <a:bodyPr anchor="t">
            <a:normAutofit/>
          </a:bodyPr>
          <a:lstStyle/>
          <a:p>
            <a:pPr algn="r"/>
            <a:r>
              <a:rPr lang="vi-VN" sz="4000" b="1">
                <a:solidFill>
                  <a:schemeClr val="accent2"/>
                </a:solidFill>
                <a:latin typeface="Times New Roman"/>
                <a:cs typeface="Times New Roman"/>
              </a:rPr>
              <a:t>Phân tích WSM (</a:t>
            </a:r>
            <a:r>
              <a:rPr lang="vi-VN" sz="4000" b="1" err="1">
                <a:solidFill>
                  <a:schemeClr val="accent2"/>
                </a:solidFill>
                <a:latin typeface="Times New Roman"/>
                <a:cs typeface="Times New Roman"/>
              </a:rPr>
              <a:t>Weighted</a:t>
            </a:r>
            <a:r>
              <a:rPr lang="vi-VN" sz="4000" b="1">
                <a:solidFill>
                  <a:schemeClr val="accent2"/>
                </a:solidFill>
                <a:latin typeface="Times New Roman"/>
                <a:cs typeface="Times New Roman"/>
              </a:rPr>
              <a:t> </a:t>
            </a:r>
            <a:r>
              <a:rPr lang="vi-VN" sz="4000" b="1" err="1">
                <a:solidFill>
                  <a:schemeClr val="accent2"/>
                </a:solidFill>
                <a:latin typeface="Times New Roman"/>
                <a:cs typeface="Times New Roman"/>
              </a:rPr>
              <a:t>Scoring</a:t>
            </a:r>
            <a:r>
              <a:rPr lang="vi-VN" sz="4000" b="1">
                <a:solidFill>
                  <a:schemeClr val="accent2"/>
                </a:solidFill>
                <a:latin typeface="Times New Roman"/>
                <a:cs typeface="Times New Roman"/>
              </a:rPr>
              <a:t> </a:t>
            </a:r>
            <a:r>
              <a:rPr lang="vi-VN" sz="4000" b="1" err="1">
                <a:solidFill>
                  <a:schemeClr val="accent2"/>
                </a:solidFill>
                <a:latin typeface="Times New Roman"/>
                <a:cs typeface="Times New Roman"/>
              </a:rPr>
              <a:t>Model</a:t>
            </a:r>
            <a:r>
              <a:rPr lang="vi-VN" sz="4000" b="1">
                <a:solidFill>
                  <a:schemeClr val="accent2"/>
                </a:solidFill>
                <a:latin typeface="Times New Roman"/>
                <a:cs typeface="Times New Roman"/>
              </a:rPr>
              <a:t>)(2)</a:t>
            </a:r>
            <a:endParaRPr lang="vi-VN" sz="4000">
              <a:solidFill>
                <a:schemeClr val="accent2"/>
              </a:solidFill>
              <a:latin typeface="Times New Roman"/>
              <a:cs typeface="Times New Roman"/>
            </a:endParaRPr>
          </a:p>
          <a:p>
            <a:pPr algn="r"/>
            <a:br>
              <a:rPr lang="en-US" sz="4000">
                <a:latin typeface="Aptos Display"/>
              </a:rPr>
            </a:br>
            <a:endParaRPr lang="en-US" sz="4000">
              <a:latin typeface="Aptos Display"/>
            </a:endParaRPr>
          </a:p>
          <a:p>
            <a:pPr algn="r"/>
            <a:endParaRPr lang="vi-VN" sz="4000">
              <a:latin typeface="Times New Roman"/>
              <a:cs typeface="Times New Roman"/>
            </a:endParaRPr>
          </a:p>
        </p:txBody>
      </p:sp>
      <p:sp>
        <p:nvSpPr>
          <p:cNvPr id="3" name="Chỗ dành sẵn cho Nội dung 2">
            <a:extLst>
              <a:ext uri="{FF2B5EF4-FFF2-40B4-BE49-F238E27FC236}">
                <a16:creationId xmlns:a16="http://schemas.microsoft.com/office/drawing/2014/main" id="{C0F7EE26-02EA-B2FB-DEFE-AEB5BC6AAA6E}"/>
              </a:ext>
            </a:extLst>
          </p:cNvPr>
          <p:cNvSpPr>
            <a:spLocks noGrp="1"/>
          </p:cNvSpPr>
          <p:nvPr>
            <p:ph idx="1"/>
          </p:nvPr>
        </p:nvSpPr>
        <p:spPr>
          <a:xfrm>
            <a:off x="3326931" y="307744"/>
            <a:ext cx="8579334" cy="5684467"/>
          </a:xfrm>
        </p:spPr>
        <p:txBody>
          <a:bodyPr vert="horz" lIns="91440" tIns="45720" rIns="91440" bIns="45720" rtlCol="0" anchor="t">
            <a:noAutofit/>
          </a:bodyPr>
          <a:lstStyle/>
          <a:p>
            <a:pPr>
              <a:spcBef>
                <a:spcPts val="0"/>
              </a:spcBef>
            </a:pPr>
            <a:r>
              <a:rPr lang="en-US" sz="1800" dirty="0" err="1">
                <a:latin typeface="Times New Roman"/>
                <a:cs typeface="Times New Roman"/>
              </a:rPr>
              <a:t>Mục</a:t>
            </a:r>
            <a:r>
              <a:rPr lang="en-US" sz="1800" dirty="0">
                <a:latin typeface="Times New Roman"/>
                <a:cs typeface="Times New Roman"/>
              </a:rPr>
              <a:t> </a:t>
            </a:r>
            <a:r>
              <a:rPr lang="en-US" sz="1800" dirty="0" err="1">
                <a:latin typeface="Times New Roman"/>
                <a:cs typeface="Times New Roman"/>
              </a:rPr>
              <a:t>đích</a:t>
            </a:r>
            <a:r>
              <a:rPr lang="en-US" sz="1800" dirty="0">
                <a:latin typeface="Times New Roman"/>
                <a:cs typeface="Times New Roman"/>
              </a:rPr>
              <a:t>: </a:t>
            </a:r>
            <a:r>
              <a:rPr lang="en-US" sz="1800" dirty="0" err="1">
                <a:latin typeface="Times New Roman"/>
                <a:cs typeface="Times New Roman"/>
              </a:rPr>
              <a:t>Sử</a:t>
            </a:r>
            <a:r>
              <a:rPr lang="en-US" sz="1800" dirty="0">
                <a:latin typeface="Times New Roman"/>
                <a:cs typeface="Times New Roman"/>
              </a:rPr>
              <a:t> </a:t>
            </a:r>
            <a:r>
              <a:rPr lang="en-US" sz="1800" dirty="0" err="1">
                <a:latin typeface="Times New Roman"/>
                <a:cs typeface="Times New Roman"/>
              </a:rPr>
              <a:t>dụng</a:t>
            </a:r>
            <a:r>
              <a:rPr lang="en-US" sz="1800" dirty="0">
                <a:latin typeface="Times New Roman"/>
                <a:cs typeface="Times New Roman"/>
              </a:rPr>
              <a:t> </a:t>
            </a:r>
            <a:r>
              <a:rPr lang="en-US" sz="1800" dirty="0" err="1">
                <a:latin typeface="Times New Roman"/>
                <a:cs typeface="Times New Roman"/>
              </a:rPr>
              <a:t>mô</a:t>
            </a:r>
            <a:r>
              <a:rPr lang="en-US" sz="1800" dirty="0">
                <a:latin typeface="Times New Roman"/>
                <a:cs typeface="Times New Roman"/>
              </a:rPr>
              <a:t> </a:t>
            </a:r>
            <a:r>
              <a:rPr lang="en-US" sz="1800" dirty="0" err="1">
                <a:latin typeface="Times New Roman"/>
                <a:cs typeface="Times New Roman"/>
              </a:rPr>
              <a:t>hình</a:t>
            </a:r>
            <a:r>
              <a:rPr lang="en-US" sz="1800" dirty="0">
                <a:latin typeface="Times New Roman"/>
                <a:cs typeface="Times New Roman"/>
              </a:rPr>
              <a:t> </a:t>
            </a:r>
            <a:r>
              <a:rPr lang="en-US" sz="1800" dirty="0" err="1">
                <a:latin typeface="Times New Roman"/>
                <a:cs typeface="Times New Roman"/>
              </a:rPr>
              <a:t>cho</a:t>
            </a:r>
            <a:r>
              <a:rPr lang="en-US" sz="1800" dirty="0">
                <a:latin typeface="Times New Roman"/>
                <a:cs typeface="Times New Roman"/>
              </a:rPr>
              <a:t> </a:t>
            </a:r>
            <a:r>
              <a:rPr lang="en-US" sz="1800" dirty="0" err="1">
                <a:latin typeface="Times New Roman"/>
                <a:cs typeface="Times New Roman"/>
              </a:rPr>
              <a:t>điểm</a:t>
            </a:r>
            <a:r>
              <a:rPr lang="en-US" sz="1800" dirty="0">
                <a:latin typeface="Times New Roman"/>
                <a:cs typeface="Times New Roman"/>
              </a:rPr>
              <a:t> </a:t>
            </a:r>
            <a:r>
              <a:rPr lang="en-US" sz="1800" dirty="0" err="1">
                <a:latin typeface="Times New Roman"/>
                <a:cs typeface="Times New Roman"/>
              </a:rPr>
              <a:t>để</a:t>
            </a:r>
            <a:r>
              <a:rPr lang="en-US" sz="1800" dirty="0">
                <a:latin typeface="Times New Roman"/>
                <a:cs typeface="Times New Roman"/>
              </a:rPr>
              <a:t> </a:t>
            </a:r>
            <a:r>
              <a:rPr lang="en-US" sz="1800" dirty="0" err="1">
                <a:latin typeface="Times New Roman"/>
                <a:cs typeface="Times New Roman"/>
              </a:rPr>
              <a:t>đánh</a:t>
            </a:r>
            <a:r>
              <a:rPr lang="en-US" sz="1800" dirty="0">
                <a:latin typeface="Times New Roman"/>
                <a:cs typeface="Times New Roman"/>
              </a:rPr>
              <a:t> </a:t>
            </a:r>
            <a:r>
              <a:rPr lang="en-US" sz="1800" dirty="0" err="1">
                <a:latin typeface="Times New Roman"/>
                <a:cs typeface="Times New Roman"/>
              </a:rPr>
              <a:t>giá</a:t>
            </a:r>
            <a:r>
              <a:rPr lang="en-US" sz="1800" dirty="0">
                <a:latin typeface="Times New Roman"/>
                <a:cs typeface="Times New Roman"/>
              </a:rPr>
              <a:t> </a:t>
            </a:r>
            <a:r>
              <a:rPr lang="en-US" sz="1800" dirty="0" err="1">
                <a:latin typeface="Times New Roman"/>
                <a:cs typeface="Times New Roman"/>
              </a:rPr>
              <a:t>và</a:t>
            </a:r>
            <a:r>
              <a:rPr lang="en-US" sz="1800" dirty="0">
                <a:latin typeface="Times New Roman"/>
                <a:cs typeface="Times New Roman"/>
              </a:rPr>
              <a:t> so </a:t>
            </a:r>
            <a:r>
              <a:rPr lang="en-US" sz="1800" dirty="0" err="1">
                <a:latin typeface="Times New Roman"/>
                <a:cs typeface="Times New Roman"/>
              </a:rPr>
              <a:t>sánh</a:t>
            </a:r>
            <a:r>
              <a:rPr lang="en-US" sz="1800" dirty="0">
                <a:latin typeface="Times New Roman"/>
                <a:cs typeface="Times New Roman"/>
              </a:rPr>
              <a:t> </a:t>
            </a:r>
            <a:r>
              <a:rPr lang="en-US" sz="1800" dirty="0" err="1">
                <a:latin typeface="Times New Roman"/>
                <a:cs typeface="Times New Roman"/>
              </a:rPr>
              <a:t>các</a:t>
            </a:r>
            <a:r>
              <a:rPr lang="en-US" sz="1800" dirty="0">
                <a:latin typeface="Times New Roman"/>
                <a:cs typeface="Times New Roman"/>
              </a:rPr>
              <a:t> </a:t>
            </a:r>
            <a:r>
              <a:rPr lang="en-US" sz="1800" dirty="0" err="1">
                <a:latin typeface="Times New Roman"/>
                <a:cs typeface="Times New Roman"/>
              </a:rPr>
              <a:t>lựa</a:t>
            </a:r>
            <a:r>
              <a:rPr lang="en-US" sz="1800" dirty="0">
                <a:latin typeface="Times New Roman"/>
                <a:cs typeface="Times New Roman"/>
              </a:rPr>
              <a:t> </a:t>
            </a:r>
            <a:r>
              <a:rPr lang="en-US" sz="1800" dirty="0" err="1">
                <a:latin typeface="Times New Roman"/>
                <a:cs typeface="Times New Roman"/>
              </a:rPr>
              <a:t>chọn</a:t>
            </a:r>
            <a:r>
              <a:rPr lang="en-US" sz="1800" dirty="0">
                <a:latin typeface="Times New Roman"/>
                <a:cs typeface="Times New Roman"/>
              </a:rPr>
              <a:t> </a:t>
            </a:r>
            <a:r>
              <a:rPr lang="en-US" sz="1800" dirty="0" err="1">
                <a:latin typeface="Times New Roman"/>
                <a:cs typeface="Times New Roman"/>
              </a:rPr>
              <a:t>hoặc</a:t>
            </a:r>
            <a:r>
              <a:rPr lang="en-US" sz="1800" dirty="0">
                <a:latin typeface="Times New Roman"/>
                <a:cs typeface="Times New Roman"/>
              </a:rPr>
              <a:t> </a:t>
            </a:r>
            <a:r>
              <a:rPr lang="en-US" sz="1800" dirty="0" err="1">
                <a:latin typeface="Times New Roman"/>
                <a:cs typeface="Times New Roman"/>
              </a:rPr>
              <a:t>phương</a:t>
            </a:r>
            <a:r>
              <a:rPr lang="en-US" sz="1800" dirty="0">
                <a:latin typeface="Times New Roman"/>
                <a:cs typeface="Times New Roman"/>
              </a:rPr>
              <a:t> </a:t>
            </a:r>
            <a:r>
              <a:rPr lang="en-US" sz="1800" dirty="0" err="1">
                <a:latin typeface="Times New Roman"/>
                <a:cs typeface="Times New Roman"/>
              </a:rPr>
              <a:t>án</a:t>
            </a:r>
            <a:r>
              <a:rPr lang="en-US" sz="1800" dirty="0">
                <a:latin typeface="Times New Roman"/>
                <a:cs typeface="Times New Roman"/>
              </a:rPr>
              <a:t> </a:t>
            </a:r>
            <a:r>
              <a:rPr lang="en-US" sz="1800" dirty="0" err="1">
                <a:latin typeface="Times New Roman"/>
                <a:cs typeface="Times New Roman"/>
              </a:rPr>
              <a:t>khác</a:t>
            </a:r>
            <a:r>
              <a:rPr lang="en-US" sz="1800" dirty="0">
                <a:latin typeface="Times New Roman"/>
                <a:cs typeface="Times New Roman"/>
              </a:rPr>
              <a:t> </a:t>
            </a:r>
            <a:r>
              <a:rPr lang="en-US" sz="1800" dirty="0" err="1">
                <a:latin typeface="Times New Roman"/>
                <a:cs typeface="Times New Roman"/>
              </a:rPr>
              <a:t>nhau</a:t>
            </a:r>
            <a:r>
              <a:rPr lang="en-US" sz="1800" dirty="0">
                <a:latin typeface="Times New Roman"/>
                <a:cs typeface="Times New Roman"/>
              </a:rPr>
              <a:t> </a:t>
            </a:r>
            <a:r>
              <a:rPr lang="en-US" sz="1800" dirty="0" err="1">
                <a:latin typeface="Times New Roman"/>
                <a:cs typeface="Times New Roman"/>
              </a:rPr>
              <a:t>của</a:t>
            </a:r>
            <a:r>
              <a:rPr lang="en-US" sz="1800" dirty="0">
                <a:latin typeface="Times New Roman"/>
                <a:cs typeface="Times New Roman"/>
              </a:rPr>
              <a:t> </a:t>
            </a:r>
            <a:r>
              <a:rPr lang="en-US" sz="1800" dirty="0" err="1">
                <a:latin typeface="Times New Roman"/>
                <a:cs typeface="Times New Roman"/>
              </a:rPr>
              <a:t>dự</a:t>
            </a:r>
            <a:r>
              <a:rPr lang="en-US" sz="1800" dirty="0">
                <a:latin typeface="Times New Roman"/>
                <a:cs typeface="Times New Roman"/>
              </a:rPr>
              <a:t> </a:t>
            </a:r>
            <a:r>
              <a:rPr lang="en-US" sz="1800" dirty="0" err="1">
                <a:latin typeface="Times New Roman"/>
                <a:cs typeface="Times New Roman"/>
              </a:rPr>
              <a:t>án</a:t>
            </a:r>
            <a:r>
              <a:rPr lang="en-US" sz="1800" dirty="0">
                <a:latin typeface="Times New Roman"/>
                <a:cs typeface="Times New Roman"/>
              </a:rPr>
              <a:t>.</a:t>
            </a:r>
          </a:p>
          <a:p>
            <a:pPr>
              <a:spcBef>
                <a:spcPts val="0"/>
              </a:spcBef>
            </a:pPr>
            <a:r>
              <a:rPr lang="en-US" sz="1800" dirty="0" err="1">
                <a:latin typeface="Times New Roman"/>
                <a:cs typeface="Times New Roman"/>
              </a:rPr>
              <a:t>Tiêu</a:t>
            </a:r>
            <a:r>
              <a:rPr lang="en-US" sz="1800" dirty="0">
                <a:latin typeface="Times New Roman"/>
                <a:cs typeface="Times New Roman"/>
              </a:rPr>
              <a:t> </a:t>
            </a:r>
            <a:r>
              <a:rPr lang="en-US" sz="1800" dirty="0" err="1">
                <a:latin typeface="Times New Roman"/>
                <a:cs typeface="Times New Roman"/>
              </a:rPr>
              <a:t>chí</a:t>
            </a:r>
            <a:r>
              <a:rPr lang="en-US" sz="1800" dirty="0">
                <a:latin typeface="Times New Roman"/>
                <a:cs typeface="Times New Roman"/>
              </a:rPr>
              <a:t> </a:t>
            </a:r>
            <a:r>
              <a:rPr lang="en-US" sz="1800" dirty="0" err="1">
                <a:latin typeface="Times New Roman"/>
                <a:cs typeface="Times New Roman"/>
              </a:rPr>
              <a:t>và</a:t>
            </a:r>
            <a:r>
              <a:rPr lang="en-US" sz="1800" dirty="0">
                <a:latin typeface="Times New Roman"/>
                <a:cs typeface="Times New Roman"/>
              </a:rPr>
              <a:t> </a:t>
            </a:r>
            <a:r>
              <a:rPr lang="en-US" sz="1800" dirty="0" err="1">
                <a:latin typeface="Times New Roman"/>
                <a:cs typeface="Times New Roman"/>
              </a:rPr>
              <a:t>trọng</a:t>
            </a:r>
            <a:r>
              <a:rPr lang="en-US" sz="1800" dirty="0">
                <a:latin typeface="Times New Roman"/>
                <a:cs typeface="Times New Roman"/>
              </a:rPr>
              <a:t> </a:t>
            </a:r>
            <a:r>
              <a:rPr lang="en-US" sz="1800" dirty="0" err="1">
                <a:latin typeface="Times New Roman"/>
                <a:cs typeface="Times New Roman"/>
              </a:rPr>
              <a:t>số</a:t>
            </a:r>
            <a:r>
              <a:rPr lang="en-US" sz="1800" dirty="0">
                <a:latin typeface="Times New Roman"/>
                <a:cs typeface="Times New Roman"/>
              </a:rPr>
              <a:t>:</a:t>
            </a:r>
          </a:p>
          <a:p>
            <a:pPr>
              <a:spcBef>
                <a:spcPts val="0"/>
              </a:spcBef>
            </a:pPr>
            <a:r>
              <a:rPr lang="en-US" sz="1800" dirty="0" err="1">
                <a:latin typeface="Times New Roman"/>
                <a:cs typeface="Times New Roman"/>
              </a:rPr>
              <a:t>Độ</a:t>
            </a:r>
            <a:r>
              <a:rPr lang="en-US" sz="1800" dirty="0">
                <a:latin typeface="Times New Roman"/>
                <a:cs typeface="Times New Roman"/>
              </a:rPr>
              <a:t> </a:t>
            </a:r>
            <a:r>
              <a:rPr lang="en-US" sz="1800" dirty="0" err="1">
                <a:latin typeface="Times New Roman"/>
                <a:cs typeface="Times New Roman"/>
              </a:rPr>
              <a:t>chính</a:t>
            </a:r>
            <a:r>
              <a:rPr lang="en-US" sz="1800" dirty="0">
                <a:latin typeface="Times New Roman"/>
                <a:cs typeface="Times New Roman"/>
              </a:rPr>
              <a:t> </a:t>
            </a:r>
            <a:r>
              <a:rPr lang="en-US" sz="1800" dirty="0" err="1">
                <a:latin typeface="Times New Roman"/>
                <a:cs typeface="Times New Roman"/>
              </a:rPr>
              <a:t>xác</a:t>
            </a:r>
            <a:r>
              <a:rPr lang="en-US" sz="1800" dirty="0">
                <a:latin typeface="Times New Roman"/>
                <a:cs typeface="Times New Roman"/>
              </a:rPr>
              <a:t> </a:t>
            </a:r>
            <a:r>
              <a:rPr lang="en-US" sz="1800" dirty="0" err="1">
                <a:latin typeface="Times New Roman"/>
                <a:cs typeface="Times New Roman"/>
              </a:rPr>
              <a:t>của</a:t>
            </a:r>
            <a:r>
              <a:rPr lang="en-US" sz="1800" dirty="0">
                <a:latin typeface="Times New Roman"/>
                <a:cs typeface="Times New Roman"/>
              </a:rPr>
              <a:t> </a:t>
            </a:r>
            <a:r>
              <a:rPr lang="en-US" sz="1800" dirty="0" err="1">
                <a:latin typeface="Times New Roman"/>
                <a:cs typeface="Times New Roman"/>
              </a:rPr>
              <a:t>mô</a:t>
            </a:r>
            <a:r>
              <a:rPr lang="en-US" sz="1800" dirty="0">
                <a:latin typeface="Times New Roman"/>
                <a:cs typeface="Times New Roman"/>
              </a:rPr>
              <a:t> </a:t>
            </a:r>
            <a:r>
              <a:rPr lang="en-US" sz="1800" dirty="0" err="1">
                <a:latin typeface="Times New Roman"/>
                <a:cs typeface="Times New Roman"/>
              </a:rPr>
              <a:t>hình</a:t>
            </a:r>
            <a:r>
              <a:rPr lang="en-US" sz="1800" dirty="0">
                <a:latin typeface="Times New Roman"/>
                <a:cs typeface="Times New Roman"/>
              </a:rPr>
              <a:t>: 40%</a:t>
            </a:r>
          </a:p>
          <a:p>
            <a:pPr>
              <a:spcBef>
                <a:spcPts val="0"/>
              </a:spcBef>
            </a:pPr>
            <a:r>
              <a:rPr lang="en-US" sz="1800" dirty="0" err="1">
                <a:latin typeface="Times New Roman"/>
                <a:cs typeface="Times New Roman"/>
              </a:rPr>
              <a:t>Thời</a:t>
            </a:r>
            <a:r>
              <a:rPr lang="en-US" sz="1800" dirty="0">
                <a:latin typeface="Times New Roman"/>
                <a:cs typeface="Times New Roman"/>
              </a:rPr>
              <a:t> </a:t>
            </a:r>
            <a:r>
              <a:rPr lang="en-US" sz="1800" dirty="0" err="1">
                <a:latin typeface="Times New Roman"/>
                <a:cs typeface="Times New Roman"/>
              </a:rPr>
              <a:t>gian</a:t>
            </a:r>
            <a:r>
              <a:rPr lang="en-US" sz="1800" dirty="0">
                <a:latin typeface="Times New Roman"/>
                <a:cs typeface="Times New Roman"/>
              </a:rPr>
              <a:t> </a:t>
            </a:r>
            <a:r>
              <a:rPr lang="en-US" sz="1800" dirty="0" err="1">
                <a:latin typeface="Times New Roman"/>
                <a:cs typeface="Times New Roman"/>
              </a:rPr>
              <a:t>triển</a:t>
            </a:r>
            <a:r>
              <a:rPr lang="en-US" sz="1800" dirty="0">
                <a:latin typeface="Times New Roman"/>
                <a:cs typeface="Times New Roman"/>
              </a:rPr>
              <a:t> </a:t>
            </a:r>
            <a:r>
              <a:rPr lang="en-US" sz="1800" dirty="0" err="1">
                <a:latin typeface="Times New Roman"/>
                <a:cs typeface="Times New Roman"/>
              </a:rPr>
              <a:t>khai</a:t>
            </a:r>
            <a:r>
              <a:rPr lang="en-US" sz="1800" dirty="0">
                <a:latin typeface="Times New Roman"/>
                <a:cs typeface="Times New Roman"/>
              </a:rPr>
              <a:t>: 20%</a:t>
            </a:r>
          </a:p>
          <a:p>
            <a:pPr>
              <a:spcBef>
                <a:spcPts val="0"/>
              </a:spcBef>
            </a:pPr>
            <a:r>
              <a:rPr lang="en-US" sz="1800" dirty="0">
                <a:latin typeface="Times New Roman"/>
                <a:cs typeface="Times New Roman"/>
              </a:rPr>
              <a:t>Chi </a:t>
            </a:r>
            <a:r>
              <a:rPr lang="en-US" sz="1800" dirty="0" err="1">
                <a:latin typeface="Times New Roman"/>
                <a:cs typeface="Times New Roman"/>
              </a:rPr>
              <a:t>phí</a:t>
            </a:r>
            <a:r>
              <a:rPr lang="en-US" sz="1800" dirty="0">
                <a:latin typeface="Times New Roman"/>
                <a:cs typeface="Times New Roman"/>
              </a:rPr>
              <a:t>: 20%</a:t>
            </a:r>
          </a:p>
          <a:p>
            <a:pPr>
              <a:spcBef>
                <a:spcPts val="0"/>
              </a:spcBef>
            </a:pPr>
            <a:r>
              <a:rPr lang="en-US" sz="1800" dirty="0" err="1">
                <a:latin typeface="Times New Roman"/>
                <a:cs typeface="Times New Roman"/>
              </a:rPr>
              <a:t>Khả</a:t>
            </a:r>
            <a:r>
              <a:rPr lang="en-US" sz="1800" dirty="0">
                <a:latin typeface="Times New Roman"/>
                <a:cs typeface="Times New Roman"/>
              </a:rPr>
              <a:t> </a:t>
            </a:r>
            <a:r>
              <a:rPr lang="en-US" sz="1800" dirty="0" err="1">
                <a:latin typeface="Times New Roman"/>
                <a:cs typeface="Times New Roman"/>
              </a:rPr>
              <a:t>năng</a:t>
            </a:r>
            <a:r>
              <a:rPr lang="en-US" sz="1800" dirty="0">
                <a:latin typeface="Times New Roman"/>
                <a:cs typeface="Times New Roman"/>
              </a:rPr>
              <a:t> </a:t>
            </a:r>
            <a:r>
              <a:rPr lang="en-US" sz="1800" dirty="0" err="1">
                <a:latin typeface="Times New Roman"/>
                <a:cs typeface="Times New Roman"/>
              </a:rPr>
              <a:t>mở</a:t>
            </a:r>
            <a:r>
              <a:rPr lang="en-US" sz="1800" dirty="0">
                <a:latin typeface="Times New Roman"/>
                <a:cs typeface="Times New Roman"/>
              </a:rPr>
              <a:t> </a:t>
            </a:r>
            <a:r>
              <a:rPr lang="en-US" sz="1800" dirty="0" err="1">
                <a:latin typeface="Times New Roman"/>
                <a:cs typeface="Times New Roman"/>
              </a:rPr>
              <a:t>rộng</a:t>
            </a:r>
            <a:r>
              <a:rPr lang="en-US" sz="1800" dirty="0">
                <a:latin typeface="Times New Roman"/>
                <a:cs typeface="Times New Roman"/>
              </a:rPr>
              <a:t>: 10%</a:t>
            </a:r>
          </a:p>
          <a:p>
            <a:pPr>
              <a:spcBef>
                <a:spcPts val="0"/>
              </a:spcBef>
            </a:pPr>
            <a:r>
              <a:rPr lang="en-US" sz="1800" dirty="0" err="1">
                <a:latin typeface="Times New Roman"/>
                <a:cs typeface="Times New Roman"/>
              </a:rPr>
              <a:t>Độ</a:t>
            </a:r>
            <a:r>
              <a:rPr lang="en-US" sz="1800" dirty="0">
                <a:latin typeface="Times New Roman"/>
                <a:cs typeface="Times New Roman"/>
              </a:rPr>
              <a:t> </a:t>
            </a:r>
            <a:r>
              <a:rPr lang="en-US" sz="1800" dirty="0" err="1">
                <a:latin typeface="Times New Roman"/>
                <a:cs typeface="Times New Roman"/>
              </a:rPr>
              <a:t>thân</a:t>
            </a:r>
            <a:r>
              <a:rPr lang="en-US" sz="1800" dirty="0">
                <a:latin typeface="Times New Roman"/>
                <a:cs typeface="Times New Roman"/>
              </a:rPr>
              <a:t> </a:t>
            </a:r>
            <a:r>
              <a:rPr lang="en-US" sz="1800" dirty="0" err="1">
                <a:latin typeface="Times New Roman"/>
                <a:cs typeface="Times New Roman"/>
              </a:rPr>
              <a:t>thiện</a:t>
            </a:r>
            <a:r>
              <a:rPr lang="en-US" sz="1800" dirty="0">
                <a:latin typeface="Times New Roman"/>
                <a:cs typeface="Times New Roman"/>
              </a:rPr>
              <a:t> </a:t>
            </a:r>
            <a:r>
              <a:rPr lang="en-US" sz="1800" dirty="0" err="1">
                <a:latin typeface="Times New Roman"/>
                <a:cs typeface="Times New Roman"/>
              </a:rPr>
              <a:t>với</a:t>
            </a:r>
            <a:r>
              <a:rPr lang="en-US" sz="1800" dirty="0">
                <a:latin typeface="Times New Roman"/>
                <a:cs typeface="Times New Roman"/>
              </a:rPr>
              <a:t> </a:t>
            </a:r>
            <a:r>
              <a:rPr lang="en-US" sz="1800" dirty="0" err="1">
                <a:latin typeface="Times New Roman"/>
                <a:cs typeface="Times New Roman"/>
              </a:rPr>
              <a:t>người</a:t>
            </a:r>
            <a:r>
              <a:rPr lang="en-US" sz="1800" dirty="0">
                <a:latin typeface="Times New Roman"/>
                <a:cs typeface="Times New Roman"/>
              </a:rPr>
              <a:t> </a:t>
            </a:r>
            <a:r>
              <a:rPr lang="en-US" sz="1800" dirty="0" err="1">
                <a:latin typeface="Times New Roman"/>
                <a:cs typeface="Times New Roman"/>
              </a:rPr>
              <a:t>dùng</a:t>
            </a:r>
            <a:r>
              <a:rPr lang="en-US" sz="1800" dirty="0">
                <a:latin typeface="Times New Roman"/>
                <a:cs typeface="Times New Roman"/>
              </a:rPr>
              <a:t>: 10%</a:t>
            </a:r>
          </a:p>
          <a:p>
            <a:pPr>
              <a:spcBef>
                <a:spcPts val="0"/>
              </a:spcBef>
            </a:pPr>
            <a:r>
              <a:rPr lang="en-US" sz="1800" dirty="0" err="1">
                <a:latin typeface="Times New Roman"/>
                <a:cs typeface="Times New Roman"/>
              </a:rPr>
              <a:t>Quy</a:t>
            </a:r>
            <a:r>
              <a:rPr lang="en-US" sz="1800" dirty="0">
                <a:latin typeface="Times New Roman"/>
                <a:cs typeface="Times New Roman"/>
              </a:rPr>
              <a:t> </a:t>
            </a:r>
            <a:r>
              <a:rPr lang="en-US" sz="1800" dirty="0" err="1">
                <a:latin typeface="Times New Roman"/>
                <a:cs typeface="Times New Roman"/>
              </a:rPr>
              <a:t>trình</a:t>
            </a:r>
            <a:r>
              <a:rPr lang="en-US" sz="1800" dirty="0">
                <a:latin typeface="Times New Roman"/>
                <a:cs typeface="Times New Roman"/>
              </a:rPr>
              <a:t>:</a:t>
            </a:r>
          </a:p>
          <a:p>
            <a:pPr marL="0" indent="0">
              <a:spcBef>
                <a:spcPts val="0"/>
              </a:spcBef>
              <a:buNone/>
            </a:pPr>
            <a:br>
              <a:rPr lang="en-US" sz="1800" dirty="0">
                <a:latin typeface="Aptos"/>
              </a:rPr>
            </a:br>
            <a:r>
              <a:rPr lang="en-US" sz="1800" dirty="0" err="1">
                <a:latin typeface="Times New Roman"/>
                <a:cs typeface="Times New Roman"/>
              </a:rPr>
              <a:t>Chấm</a:t>
            </a:r>
            <a:r>
              <a:rPr lang="en-US" sz="1800" dirty="0">
                <a:latin typeface="Times New Roman"/>
                <a:cs typeface="Times New Roman"/>
              </a:rPr>
              <a:t> </a:t>
            </a:r>
            <a:r>
              <a:rPr lang="en-US" sz="1800" dirty="0" err="1">
                <a:latin typeface="Times New Roman"/>
                <a:cs typeface="Times New Roman"/>
              </a:rPr>
              <a:t>điểm</a:t>
            </a:r>
            <a:r>
              <a:rPr lang="en-US" sz="1800" dirty="0">
                <a:latin typeface="Times New Roman"/>
                <a:cs typeface="Times New Roman"/>
              </a:rPr>
              <a:t> </a:t>
            </a:r>
            <a:r>
              <a:rPr lang="en-US" sz="1800" dirty="0" err="1">
                <a:latin typeface="Times New Roman"/>
                <a:cs typeface="Times New Roman"/>
              </a:rPr>
              <a:t>từ</a:t>
            </a:r>
            <a:r>
              <a:rPr lang="en-US" sz="1800" dirty="0">
                <a:latin typeface="Times New Roman"/>
                <a:cs typeface="Times New Roman"/>
              </a:rPr>
              <a:t> 1 </a:t>
            </a:r>
            <a:r>
              <a:rPr lang="en-US" sz="1800" dirty="0" err="1">
                <a:latin typeface="Times New Roman"/>
                <a:cs typeface="Times New Roman"/>
              </a:rPr>
              <a:t>đến</a:t>
            </a:r>
            <a:r>
              <a:rPr lang="en-US" sz="1800" dirty="0">
                <a:latin typeface="Times New Roman"/>
                <a:cs typeface="Times New Roman"/>
              </a:rPr>
              <a:t> 10 </a:t>
            </a:r>
            <a:r>
              <a:rPr lang="en-US" sz="1800" dirty="0" err="1">
                <a:latin typeface="Times New Roman"/>
                <a:cs typeface="Times New Roman"/>
              </a:rPr>
              <a:t>cho</a:t>
            </a:r>
            <a:r>
              <a:rPr lang="en-US" sz="1800" dirty="0">
                <a:latin typeface="Times New Roman"/>
                <a:cs typeface="Times New Roman"/>
              </a:rPr>
              <a:t> </a:t>
            </a:r>
            <a:r>
              <a:rPr lang="en-US" sz="1800" dirty="0" err="1">
                <a:latin typeface="Times New Roman"/>
                <a:cs typeface="Times New Roman"/>
              </a:rPr>
              <a:t>từng</a:t>
            </a:r>
            <a:r>
              <a:rPr lang="en-US" sz="1800" dirty="0">
                <a:latin typeface="Times New Roman"/>
                <a:cs typeface="Times New Roman"/>
              </a:rPr>
              <a:t> </a:t>
            </a:r>
            <a:r>
              <a:rPr lang="en-US" sz="1800" dirty="0" err="1">
                <a:latin typeface="Times New Roman"/>
                <a:cs typeface="Times New Roman"/>
              </a:rPr>
              <a:t>tiêu</a:t>
            </a:r>
            <a:r>
              <a:rPr lang="en-US" sz="1800" dirty="0">
                <a:latin typeface="Times New Roman"/>
                <a:cs typeface="Times New Roman"/>
              </a:rPr>
              <a:t> </a:t>
            </a:r>
            <a:r>
              <a:rPr lang="en-US" sz="1800" dirty="0" err="1">
                <a:latin typeface="Times New Roman"/>
                <a:cs typeface="Times New Roman"/>
              </a:rPr>
              <a:t>chí</a:t>
            </a:r>
            <a:r>
              <a:rPr lang="en-US" sz="1800" dirty="0">
                <a:latin typeface="Times New Roman"/>
                <a:cs typeface="Times New Roman"/>
              </a:rPr>
              <a:t> </a:t>
            </a:r>
            <a:r>
              <a:rPr lang="en-US" sz="1800" dirty="0" err="1">
                <a:latin typeface="Times New Roman"/>
                <a:cs typeface="Times New Roman"/>
              </a:rPr>
              <a:t>dựa</a:t>
            </a:r>
            <a:r>
              <a:rPr lang="en-US" sz="1800" dirty="0">
                <a:latin typeface="Times New Roman"/>
                <a:cs typeface="Times New Roman"/>
              </a:rPr>
              <a:t> </a:t>
            </a:r>
            <a:r>
              <a:rPr lang="en-US" sz="1800" dirty="0" err="1">
                <a:latin typeface="Times New Roman"/>
                <a:cs typeface="Times New Roman"/>
              </a:rPr>
              <a:t>trên</a:t>
            </a:r>
            <a:r>
              <a:rPr lang="en-US" sz="1800" dirty="0">
                <a:latin typeface="Times New Roman"/>
                <a:cs typeface="Times New Roman"/>
              </a:rPr>
              <a:t> </a:t>
            </a:r>
            <a:r>
              <a:rPr lang="en-US" sz="1800" dirty="0" err="1">
                <a:latin typeface="Times New Roman"/>
                <a:cs typeface="Times New Roman"/>
              </a:rPr>
              <a:t>đánh</a:t>
            </a:r>
            <a:r>
              <a:rPr lang="en-US" sz="1800" dirty="0">
                <a:latin typeface="Times New Roman"/>
                <a:cs typeface="Times New Roman"/>
              </a:rPr>
              <a:t> </a:t>
            </a:r>
            <a:r>
              <a:rPr lang="en-US" sz="1800" dirty="0" err="1">
                <a:latin typeface="Times New Roman"/>
                <a:cs typeface="Times New Roman"/>
              </a:rPr>
              <a:t>giá</a:t>
            </a:r>
            <a:r>
              <a:rPr lang="en-US" sz="1800" dirty="0">
                <a:latin typeface="Times New Roman"/>
                <a:cs typeface="Times New Roman"/>
              </a:rPr>
              <a:t> </a:t>
            </a:r>
            <a:r>
              <a:rPr lang="en-US" sz="1800" dirty="0" err="1">
                <a:latin typeface="Times New Roman"/>
                <a:cs typeface="Times New Roman"/>
              </a:rPr>
              <a:t>thực</a:t>
            </a:r>
            <a:r>
              <a:rPr lang="en-US" sz="1800" dirty="0">
                <a:latin typeface="Times New Roman"/>
                <a:cs typeface="Times New Roman"/>
              </a:rPr>
              <a:t> </a:t>
            </a:r>
            <a:r>
              <a:rPr lang="en-US" sz="1800" dirty="0" err="1">
                <a:latin typeface="Times New Roman"/>
                <a:cs typeface="Times New Roman"/>
              </a:rPr>
              <a:t>tế</a:t>
            </a:r>
            <a:r>
              <a:rPr lang="en-US" sz="1800" dirty="0">
                <a:latin typeface="Times New Roman"/>
                <a:cs typeface="Times New Roman"/>
              </a:rPr>
              <a:t> </a:t>
            </a:r>
            <a:r>
              <a:rPr lang="en-US" sz="1800" dirty="0" err="1">
                <a:latin typeface="Times New Roman"/>
                <a:cs typeface="Times New Roman"/>
              </a:rPr>
              <a:t>về</a:t>
            </a:r>
            <a:r>
              <a:rPr lang="en-US" sz="1800" dirty="0">
                <a:latin typeface="Times New Roman"/>
                <a:cs typeface="Times New Roman"/>
              </a:rPr>
              <a:t> </a:t>
            </a:r>
            <a:r>
              <a:rPr lang="en-US" sz="1800" dirty="0" err="1">
                <a:latin typeface="Times New Roman"/>
                <a:cs typeface="Times New Roman"/>
              </a:rPr>
              <a:t>khả</a:t>
            </a:r>
            <a:r>
              <a:rPr lang="en-US" sz="1800" dirty="0">
                <a:latin typeface="Times New Roman"/>
                <a:cs typeface="Times New Roman"/>
              </a:rPr>
              <a:t> </a:t>
            </a:r>
            <a:r>
              <a:rPr lang="en-US" sz="1800" dirty="0" err="1">
                <a:latin typeface="Times New Roman"/>
                <a:cs typeface="Times New Roman"/>
              </a:rPr>
              <a:t>năng</a:t>
            </a:r>
            <a:r>
              <a:rPr lang="en-US" sz="1800" dirty="0">
                <a:latin typeface="Times New Roman"/>
                <a:cs typeface="Times New Roman"/>
              </a:rPr>
              <a:t> </a:t>
            </a:r>
            <a:r>
              <a:rPr lang="en-US" sz="1800" dirty="0" err="1">
                <a:latin typeface="Times New Roman"/>
                <a:cs typeface="Times New Roman"/>
              </a:rPr>
              <a:t>và</a:t>
            </a:r>
            <a:r>
              <a:rPr lang="en-US" sz="1800" dirty="0">
                <a:latin typeface="Times New Roman"/>
                <a:cs typeface="Times New Roman"/>
              </a:rPr>
              <a:t> </a:t>
            </a:r>
            <a:r>
              <a:rPr lang="en-US" sz="1800" dirty="0" err="1">
                <a:latin typeface="Times New Roman"/>
                <a:cs typeface="Times New Roman"/>
              </a:rPr>
              <a:t>tiềm</a:t>
            </a:r>
            <a:r>
              <a:rPr lang="en-US" sz="1800" dirty="0">
                <a:latin typeface="Times New Roman"/>
                <a:cs typeface="Times New Roman"/>
              </a:rPr>
              <a:t> </a:t>
            </a:r>
            <a:r>
              <a:rPr lang="en-US" sz="1800" dirty="0" err="1">
                <a:latin typeface="Times New Roman"/>
                <a:cs typeface="Times New Roman"/>
              </a:rPr>
              <a:t>năng</a:t>
            </a:r>
            <a:r>
              <a:rPr lang="en-US" sz="1800" dirty="0">
                <a:latin typeface="Times New Roman"/>
                <a:cs typeface="Times New Roman"/>
              </a:rPr>
              <a:t> </a:t>
            </a:r>
            <a:r>
              <a:rPr lang="en-US" sz="1800" dirty="0" err="1">
                <a:latin typeface="Times New Roman"/>
                <a:cs typeface="Times New Roman"/>
              </a:rPr>
              <a:t>của</a:t>
            </a:r>
            <a:r>
              <a:rPr lang="en-US" sz="1800" dirty="0">
                <a:latin typeface="Times New Roman"/>
                <a:cs typeface="Times New Roman"/>
              </a:rPr>
              <a:t> </a:t>
            </a:r>
            <a:r>
              <a:rPr lang="en-US" sz="1800" dirty="0" err="1">
                <a:latin typeface="Times New Roman"/>
                <a:cs typeface="Times New Roman"/>
              </a:rPr>
              <a:t>dự</a:t>
            </a:r>
            <a:r>
              <a:rPr lang="en-US" sz="1800" dirty="0">
                <a:latin typeface="Times New Roman"/>
                <a:cs typeface="Times New Roman"/>
              </a:rPr>
              <a:t> </a:t>
            </a:r>
            <a:r>
              <a:rPr lang="en-US" sz="1800" dirty="0" err="1">
                <a:latin typeface="Times New Roman"/>
                <a:cs typeface="Times New Roman"/>
              </a:rPr>
              <a:t>án</a:t>
            </a:r>
            <a:r>
              <a:rPr lang="en-US" sz="1800" dirty="0">
                <a:latin typeface="Times New Roman"/>
                <a:cs typeface="Times New Roman"/>
              </a:rPr>
              <a:t>:</a:t>
            </a:r>
          </a:p>
          <a:p>
            <a:pPr>
              <a:spcBef>
                <a:spcPts val="0"/>
              </a:spcBef>
            </a:pPr>
            <a:r>
              <a:rPr lang="en-US" sz="1800" dirty="0" err="1">
                <a:latin typeface="Times New Roman"/>
                <a:cs typeface="Times New Roman"/>
              </a:rPr>
              <a:t>Độ</a:t>
            </a:r>
            <a:r>
              <a:rPr lang="en-US" sz="1800" dirty="0">
                <a:latin typeface="Times New Roman"/>
                <a:cs typeface="Times New Roman"/>
              </a:rPr>
              <a:t> </a:t>
            </a:r>
            <a:r>
              <a:rPr lang="en-US" sz="1800" dirty="0" err="1">
                <a:latin typeface="Times New Roman"/>
                <a:cs typeface="Times New Roman"/>
              </a:rPr>
              <a:t>chính</a:t>
            </a:r>
            <a:r>
              <a:rPr lang="en-US" sz="1800" dirty="0">
                <a:latin typeface="Times New Roman"/>
                <a:cs typeface="Times New Roman"/>
              </a:rPr>
              <a:t> </a:t>
            </a:r>
            <a:r>
              <a:rPr lang="en-US" sz="1800" dirty="0" err="1">
                <a:latin typeface="Times New Roman"/>
                <a:cs typeface="Times New Roman"/>
              </a:rPr>
              <a:t>xác</a:t>
            </a:r>
            <a:r>
              <a:rPr lang="en-US" sz="1800" dirty="0">
                <a:latin typeface="Times New Roman"/>
                <a:cs typeface="Times New Roman"/>
              </a:rPr>
              <a:t> </a:t>
            </a:r>
            <a:r>
              <a:rPr lang="en-US" sz="1800" dirty="0" err="1">
                <a:latin typeface="Times New Roman"/>
                <a:cs typeface="Times New Roman"/>
              </a:rPr>
              <a:t>của</a:t>
            </a:r>
            <a:r>
              <a:rPr lang="en-US" sz="1800" dirty="0">
                <a:latin typeface="Times New Roman"/>
                <a:cs typeface="Times New Roman"/>
              </a:rPr>
              <a:t> </a:t>
            </a:r>
            <a:r>
              <a:rPr lang="en-US" sz="1800" dirty="0" err="1">
                <a:latin typeface="Times New Roman"/>
                <a:cs typeface="Times New Roman"/>
              </a:rPr>
              <a:t>mô</a:t>
            </a:r>
            <a:r>
              <a:rPr lang="en-US" sz="1800" dirty="0">
                <a:latin typeface="Times New Roman"/>
                <a:cs typeface="Times New Roman"/>
              </a:rPr>
              <a:t> </a:t>
            </a:r>
            <a:r>
              <a:rPr lang="en-US" sz="1800" dirty="0" err="1">
                <a:latin typeface="Times New Roman"/>
                <a:cs typeface="Times New Roman"/>
              </a:rPr>
              <a:t>hình</a:t>
            </a:r>
            <a:r>
              <a:rPr lang="en-US" sz="1800" dirty="0">
                <a:latin typeface="Times New Roman"/>
                <a:cs typeface="Times New Roman"/>
              </a:rPr>
              <a:t>: 9 </a:t>
            </a:r>
            <a:r>
              <a:rPr lang="en-US" sz="1800" dirty="0" err="1">
                <a:latin typeface="Times New Roman"/>
                <a:cs typeface="Times New Roman"/>
              </a:rPr>
              <a:t>điểm</a:t>
            </a:r>
            <a:endParaRPr lang="en-US" sz="1800" dirty="0">
              <a:latin typeface="Times New Roman"/>
              <a:cs typeface="Times New Roman"/>
            </a:endParaRPr>
          </a:p>
          <a:p>
            <a:pPr>
              <a:spcBef>
                <a:spcPts val="0"/>
              </a:spcBef>
            </a:pPr>
            <a:r>
              <a:rPr lang="en-US" sz="1800" dirty="0" err="1">
                <a:latin typeface="Times New Roman"/>
                <a:cs typeface="Times New Roman"/>
              </a:rPr>
              <a:t>Thời</a:t>
            </a:r>
            <a:r>
              <a:rPr lang="en-US" sz="1800" dirty="0">
                <a:latin typeface="Times New Roman"/>
                <a:cs typeface="Times New Roman"/>
              </a:rPr>
              <a:t> </a:t>
            </a:r>
            <a:r>
              <a:rPr lang="en-US" sz="1800" dirty="0" err="1">
                <a:latin typeface="Times New Roman"/>
                <a:cs typeface="Times New Roman"/>
              </a:rPr>
              <a:t>gian</a:t>
            </a:r>
            <a:r>
              <a:rPr lang="en-US" sz="1800" dirty="0">
                <a:latin typeface="Times New Roman"/>
                <a:cs typeface="Times New Roman"/>
              </a:rPr>
              <a:t> </a:t>
            </a:r>
            <a:r>
              <a:rPr lang="en-US" sz="1800" dirty="0" err="1">
                <a:latin typeface="Times New Roman"/>
                <a:cs typeface="Times New Roman"/>
              </a:rPr>
              <a:t>triển</a:t>
            </a:r>
            <a:r>
              <a:rPr lang="en-US" sz="1800" dirty="0">
                <a:latin typeface="Times New Roman"/>
                <a:cs typeface="Times New Roman"/>
              </a:rPr>
              <a:t> </a:t>
            </a:r>
            <a:r>
              <a:rPr lang="en-US" sz="1800" dirty="0" err="1">
                <a:latin typeface="Times New Roman"/>
                <a:cs typeface="Times New Roman"/>
              </a:rPr>
              <a:t>khai</a:t>
            </a:r>
            <a:r>
              <a:rPr lang="en-US" sz="1800" dirty="0">
                <a:latin typeface="Times New Roman"/>
                <a:cs typeface="Times New Roman"/>
              </a:rPr>
              <a:t>: 7 </a:t>
            </a:r>
            <a:r>
              <a:rPr lang="en-US" sz="1800" dirty="0" err="1">
                <a:latin typeface="Times New Roman"/>
                <a:cs typeface="Times New Roman"/>
              </a:rPr>
              <a:t>điểm</a:t>
            </a:r>
            <a:endParaRPr lang="en-US" sz="1800" dirty="0">
              <a:latin typeface="Times New Roman"/>
              <a:cs typeface="Times New Roman"/>
            </a:endParaRPr>
          </a:p>
          <a:p>
            <a:pPr>
              <a:spcBef>
                <a:spcPts val="0"/>
              </a:spcBef>
            </a:pPr>
            <a:r>
              <a:rPr lang="en-US" sz="1800" dirty="0">
                <a:latin typeface="Times New Roman"/>
                <a:cs typeface="Times New Roman"/>
              </a:rPr>
              <a:t>Chi </a:t>
            </a:r>
            <a:r>
              <a:rPr lang="en-US" sz="1800" dirty="0" err="1">
                <a:latin typeface="Times New Roman"/>
                <a:cs typeface="Times New Roman"/>
              </a:rPr>
              <a:t>phí</a:t>
            </a:r>
            <a:r>
              <a:rPr lang="en-US" sz="1800" dirty="0">
                <a:latin typeface="Times New Roman"/>
                <a:cs typeface="Times New Roman"/>
              </a:rPr>
              <a:t>: 8 </a:t>
            </a:r>
            <a:r>
              <a:rPr lang="en-US" sz="1800" dirty="0" err="1">
                <a:latin typeface="Times New Roman"/>
                <a:cs typeface="Times New Roman"/>
              </a:rPr>
              <a:t>điểm</a:t>
            </a:r>
            <a:endParaRPr lang="en-US" sz="1800" dirty="0">
              <a:latin typeface="Times New Roman"/>
              <a:cs typeface="Times New Roman"/>
            </a:endParaRPr>
          </a:p>
          <a:p>
            <a:pPr>
              <a:spcBef>
                <a:spcPts val="0"/>
              </a:spcBef>
            </a:pPr>
            <a:r>
              <a:rPr lang="en-US" sz="1800" dirty="0" err="1">
                <a:latin typeface="Times New Roman"/>
                <a:cs typeface="Times New Roman"/>
              </a:rPr>
              <a:t>Khả</a:t>
            </a:r>
            <a:r>
              <a:rPr lang="en-US" sz="1800" dirty="0">
                <a:latin typeface="Times New Roman"/>
                <a:cs typeface="Times New Roman"/>
              </a:rPr>
              <a:t> </a:t>
            </a:r>
            <a:r>
              <a:rPr lang="en-US" sz="1800" dirty="0" err="1">
                <a:latin typeface="Times New Roman"/>
                <a:cs typeface="Times New Roman"/>
              </a:rPr>
              <a:t>năng</a:t>
            </a:r>
            <a:r>
              <a:rPr lang="en-US" sz="1800" dirty="0">
                <a:latin typeface="Times New Roman"/>
                <a:cs typeface="Times New Roman"/>
              </a:rPr>
              <a:t> </a:t>
            </a:r>
            <a:r>
              <a:rPr lang="en-US" sz="1800" dirty="0" err="1">
                <a:latin typeface="Times New Roman"/>
                <a:cs typeface="Times New Roman"/>
              </a:rPr>
              <a:t>mở</a:t>
            </a:r>
            <a:r>
              <a:rPr lang="en-US" sz="1800" dirty="0">
                <a:latin typeface="Times New Roman"/>
                <a:cs typeface="Times New Roman"/>
              </a:rPr>
              <a:t> </a:t>
            </a:r>
            <a:r>
              <a:rPr lang="en-US" sz="1800" dirty="0" err="1">
                <a:latin typeface="Times New Roman"/>
                <a:cs typeface="Times New Roman"/>
              </a:rPr>
              <a:t>rộng</a:t>
            </a:r>
            <a:r>
              <a:rPr lang="en-US" sz="1800" dirty="0">
                <a:latin typeface="Times New Roman"/>
                <a:cs typeface="Times New Roman"/>
              </a:rPr>
              <a:t>: 7 </a:t>
            </a:r>
            <a:r>
              <a:rPr lang="en-US" sz="1800" dirty="0" err="1">
                <a:latin typeface="Times New Roman"/>
                <a:cs typeface="Times New Roman"/>
              </a:rPr>
              <a:t>điểm</a:t>
            </a:r>
            <a:endParaRPr lang="en-US" sz="1800" dirty="0">
              <a:latin typeface="Times New Roman"/>
              <a:cs typeface="Times New Roman"/>
            </a:endParaRPr>
          </a:p>
          <a:p>
            <a:pPr>
              <a:spcBef>
                <a:spcPts val="0"/>
              </a:spcBef>
            </a:pPr>
            <a:r>
              <a:rPr lang="en-US" sz="1800" dirty="0" err="1">
                <a:latin typeface="Times New Roman"/>
                <a:cs typeface="Times New Roman"/>
              </a:rPr>
              <a:t>Độ</a:t>
            </a:r>
            <a:r>
              <a:rPr lang="en-US" sz="1800" dirty="0">
                <a:latin typeface="Times New Roman"/>
                <a:cs typeface="Times New Roman"/>
              </a:rPr>
              <a:t> </a:t>
            </a:r>
            <a:r>
              <a:rPr lang="en-US" sz="1800" dirty="0" err="1">
                <a:latin typeface="Times New Roman"/>
                <a:cs typeface="Times New Roman"/>
              </a:rPr>
              <a:t>thân</a:t>
            </a:r>
            <a:r>
              <a:rPr lang="en-US" sz="1800" dirty="0">
                <a:latin typeface="Times New Roman"/>
                <a:cs typeface="Times New Roman"/>
              </a:rPr>
              <a:t> </a:t>
            </a:r>
            <a:r>
              <a:rPr lang="en-US" sz="1800" dirty="0" err="1">
                <a:latin typeface="Times New Roman"/>
                <a:cs typeface="Times New Roman"/>
              </a:rPr>
              <a:t>thiện</a:t>
            </a:r>
            <a:r>
              <a:rPr lang="en-US" sz="1800" dirty="0">
                <a:latin typeface="Times New Roman"/>
                <a:cs typeface="Times New Roman"/>
              </a:rPr>
              <a:t> </a:t>
            </a:r>
            <a:r>
              <a:rPr lang="en-US" sz="1800" dirty="0" err="1">
                <a:latin typeface="Times New Roman"/>
                <a:cs typeface="Times New Roman"/>
              </a:rPr>
              <a:t>với</a:t>
            </a:r>
            <a:r>
              <a:rPr lang="en-US" sz="1800" dirty="0">
                <a:latin typeface="Times New Roman"/>
                <a:cs typeface="Times New Roman"/>
              </a:rPr>
              <a:t> </a:t>
            </a:r>
            <a:r>
              <a:rPr lang="en-US" sz="1800" dirty="0" err="1">
                <a:latin typeface="Times New Roman"/>
                <a:cs typeface="Times New Roman"/>
              </a:rPr>
              <a:t>người</a:t>
            </a:r>
            <a:r>
              <a:rPr lang="en-US" sz="1800" dirty="0">
                <a:latin typeface="Times New Roman"/>
                <a:cs typeface="Times New Roman"/>
              </a:rPr>
              <a:t> </a:t>
            </a:r>
            <a:r>
              <a:rPr lang="en-US" sz="1800" dirty="0" err="1">
                <a:latin typeface="Times New Roman"/>
                <a:cs typeface="Times New Roman"/>
              </a:rPr>
              <a:t>dùng</a:t>
            </a:r>
            <a:r>
              <a:rPr lang="en-US" sz="1800" dirty="0">
                <a:latin typeface="Times New Roman"/>
                <a:cs typeface="Times New Roman"/>
              </a:rPr>
              <a:t>: 7 </a:t>
            </a:r>
            <a:r>
              <a:rPr lang="en-US" sz="1800" dirty="0" err="1">
                <a:latin typeface="Times New Roman"/>
                <a:cs typeface="Times New Roman"/>
              </a:rPr>
              <a:t>điểm</a:t>
            </a:r>
            <a:endParaRPr lang="en-US" sz="1800" dirty="0">
              <a:latin typeface="Times New Roman"/>
              <a:cs typeface="Times New Roman"/>
            </a:endParaRPr>
          </a:p>
          <a:p>
            <a:pPr>
              <a:spcBef>
                <a:spcPts val="0"/>
              </a:spcBef>
            </a:pPr>
            <a:endParaRPr lang="en-US" sz="1800" dirty="0">
              <a:latin typeface="Aptos"/>
            </a:endParaRPr>
          </a:p>
          <a:p>
            <a:pPr>
              <a:spcBef>
                <a:spcPts val="0"/>
              </a:spcBef>
            </a:pPr>
            <a:br>
              <a:rPr lang="en-US" sz="1800" dirty="0">
                <a:latin typeface="Aptos"/>
              </a:rPr>
            </a:br>
            <a:r>
              <a:rPr lang="en-US" sz="1800" dirty="0" err="1">
                <a:latin typeface="Times New Roman"/>
                <a:cs typeface="Times New Roman"/>
              </a:rPr>
              <a:t>Tổng</a:t>
            </a:r>
            <a:r>
              <a:rPr lang="en-US" sz="1800" dirty="0">
                <a:latin typeface="Times New Roman"/>
                <a:cs typeface="Times New Roman"/>
              </a:rPr>
              <a:t> </a:t>
            </a:r>
            <a:r>
              <a:rPr lang="en-US" sz="1800" dirty="0" err="1">
                <a:latin typeface="Times New Roman"/>
                <a:cs typeface="Times New Roman"/>
              </a:rPr>
              <a:t>điểm</a:t>
            </a:r>
            <a:r>
              <a:rPr lang="en-US" sz="1800" dirty="0">
                <a:latin typeface="Times New Roman"/>
                <a:cs typeface="Times New Roman"/>
              </a:rPr>
              <a:t> </a:t>
            </a:r>
            <a:r>
              <a:rPr lang="en-US" sz="1800" dirty="0" err="1">
                <a:latin typeface="Times New Roman"/>
                <a:cs typeface="Times New Roman"/>
              </a:rPr>
              <a:t>của</a:t>
            </a:r>
            <a:r>
              <a:rPr lang="en-US" sz="1800" dirty="0">
                <a:latin typeface="Times New Roman"/>
                <a:cs typeface="Times New Roman"/>
              </a:rPr>
              <a:t> </a:t>
            </a:r>
            <a:r>
              <a:rPr lang="en-US" sz="1800" dirty="0" err="1">
                <a:latin typeface="Times New Roman"/>
                <a:cs typeface="Times New Roman"/>
              </a:rPr>
              <a:t>dự</a:t>
            </a:r>
            <a:r>
              <a:rPr lang="en-US" sz="1800" dirty="0">
                <a:latin typeface="Times New Roman"/>
                <a:cs typeface="Times New Roman"/>
              </a:rPr>
              <a:t> </a:t>
            </a:r>
            <a:r>
              <a:rPr lang="en-US" sz="1800" dirty="0" err="1">
                <a:latin typeface="Times New Roman"/>
                <a:cs typeface="Times New Roman"/>
              </a:rPr>
              <a:t>án</a:t>
            </a:r>
            <a:r>
              <a:rPr lang="en-US" sz="1800" dirty="0">
                <a:latin typeface="Times New Roman"/>
                <a:cs typeface="Times New Roman"/>
              </a:rPr>
              <a:t> </a:t>
            </a:r>
            <a:r>
              <a:rPr lang="en-US" sz="1800" dirty="0" err="1">
                <a:latin typeface="Times New Roman"/>
                <a:cs typeface="Times New Roman"/>
              </a:rPr>
              <a:t>đạt</a:t>
            </a:r>
            <a:r>
              <a:rPr lang="en-US" sz="1800" dirty="0">
                <a:latin typeface="Times New Roman"/>
                <a:cs typeface="Times New Roman"/>
              </a:rPr>
              <a:t> </a:t>
            </a:r>
            <a:r>
              <a:rPr lang="en-US" sz="1800" b="1" dirty="0">
                <a:latin typeface="Times New Roman"/>
                <a:cs typeface="Times New Roman"/>
              </a:rPr>
              <a:t>8.2/10</a:t>
            </a:r>
            <a:r>
              <a:rPr lang="en-US" sz="1800" dirty="0">
                <a:latin typeface="Times New Roman"/>
                <a:cs typeface="Times New Roman"/>
              </a:rPr>
              <a:t>, </a:t>
            </a:r>
            <a:r>
              <a:rPr lang="en-US" sz="1800" dirty="0" err="1">
                <a:latin typeface="Times New Roman"/>
                <a:cs typeface="Times New Roman"/>
              </a:rPr>
              <a:t>đây</a:t>
            </a:r>
            <a:r>
              <a:rPr lang="en-US" sz="1800" dirty="0">
                <a:latin typeface="Times New Roman"/>
                <a:cs typeface="Times New Roman"/>
              </a:rPr>
              <a:t> </a:t>
            </a:r>
            <a:r>
              <a:rPr lang="en-US" sz="1800" dirty="0" err="1">
                <a:latin typeface="Times New Roman"/>
                <a:cs typeface="Times New Roman"/>
              </a:rPr>
              <a:t>là</a:t>
            </a:r>
            <a:r>
              <a:rPr lang="en-US" sz="1800" dirty="0">
                <a:latin typeface="Times New Roman"/>
                <a:cs typeface="Times New Roman"/>
              </a:rPr>
              <a:t> </a:t>
            </a:r>
            <a:r>
              <a:rPr lang="en-US" sz="1800" dirty="0" err="1">
                <a:latin typeface="Times New Roman"/>
                <a:cs typeface="Times New Roman"/>
              </a:rPr>
              <a:t>một</a:t>
            </a:r>
            <a:r>
              <a:rPr lang="en-US" sz="1800" dirty="0">
                <a:latin typeface="Times New Roman"/>
                <a:cs typeface="Times New Roman"/>
              </a:rPr>
              <a:t> </a:t>
            </a:r>
            <a:r>
              <a:rPr lang="en-US" sz="1800" dirty="0" err="1">
                <a:latin typeface="Times New Roman"/>
                <a:cs typeface="Times New Roman"/>
              </a:rPr>
              <a:t>kết</a:t>
            </a:r>
            <a:r>
              <a:rPr lang="en-US" sz="1800" dirty="0">
                <a:latin typeface="Times New Roman"/>
                <a:cs typeface="Times New Roman"/>
              </a:rPr>
              <a:t> </a:t>
            </a:r>
            <a:r>
              <a:rPr lang="en-US" sz="1800" dirty="0" err="1">
                <a:latin typeface="Times New Roman"/>
                <a:cs typeface="Times New Roman"/>
              </a:rPr>
              <a:t>quả</a:t>
            </a:r>
            <a:r>
              <a:rPr lang="en-US" sz="1800" dirty="0">
                <a:latin typeface="Times New Roman"/>
                <a:cs typeface="Times New Roman"/>
              </a:rPr>
              <a:t> </a:t>
            </a:r>
            <a:r>
              <a:rPr lang="en-US" sz="1800" dirty="0" err="1">
                <a:latin typeface="Times New Roman"/>
                <a:cs typeface="Times New Roman"/>
              </a:rPr>
              <a:t>tích</a:t>
            </a:r>
            <a:r>
              <a:rPr lang="en-US" sz="1800" dirty="0">
                <a:latin typeface="Times New Roman"/>
                <a:cs typeface="Times New Roman"/>
              </a:rPr>
              <a:t> </a:t>
            </a:r>
            <a:r>
              <a:rPr lang="en-US" sz="1800" dirty="0" err="1">
                <a:latin typeface="Times New Roman"/>
                <a:cs typeface="Times New Roman"/>
              </a:rPr>
              <a:t>cực</a:t>
            </a:r>
            <a:r>
              <a:rPr lang="en-US" sz="1800" dirty="0">
                <a:latin typeface="Times New Roman"/>
                <a:cs typeface="Times New Roman"/>
              </a:rPr>
              <a:t>. </a:t>
            </a:r>
            <a:r>
              <a:rPr lang="en-US" sz="1800" dirty="0" err="1">
                <a:latin typeface="Times New Roman"/>
                <a:cs typeface="Times New Roman"/>
              </a:rPr>
              <a:t>Điều</a:t>
            </a:r>
            <a:r>
              <a:rPr lang="en-US" sz="1800" dirty="0">
                <a:latin typeface="Times New Roman"/>
                <a:cs typeface="Times New Roman"/>
              </a:rPr>
              <a:t> </a:t>
            </a:r>
            <a:r>
              <a:rPr lang="en-US" sz="1800" dirty="0" err="1">
                <a:latin typeface="Times New Roman"/>
                <a:cs typeface="Times New Roman"/>
              </a:rPr>
              <a:t>này</a:t>
            </a:r>
            <a:r>
              <a:rPr lang="en-US" sz="1800" dirty="0">
                <a:latin typeface="Times New Roman"/>
                <a:cs typeface="Times New Roman"/>
              </a:rPr>
              <a:t> </a:t>
            </a:r>
            <a:r>
              <a:rPr lang="en-US" sz="1800" dirty="0" err="1">
                <a:latin typeface="Times New Roman"/>
                <a:cs typeface="Times New Roman"/>
              </a:rPr>
              <a:t>cho</a:t>
            </a:r>
            <a:r>
              <a:rPr lang="en-US" sz="1800" dirty="0">
                <a:latin typeface="Times New Roman"/>
                <a:cs typeface="Times New Roman"/>
              </a:rPr>
              <a:t> </a:t>
            </a:r>
            <a:r>
              <a:rPr lang="en-US" sz="1800" dirty="0" err="1">
                <a:latin typeface="Times New Roman"/>
                <a:cs typeface="Times New Roman"/>
              </a:rPr>
              <a:t>thấy</a:t>
            </a:r>
            <a:r>
              <a:rPr lang="en-US" sz="1800" dirty="0">
                <a:latin typeface="Times New Roman"/>
                <a:cs typeface="Times New Roman"/>
              </a:rPr>
              <a:t> </a:t>
            </a:r>
            <a:r>
              <a:rPr lang="en-US" sz="1800" dirty="0" err="1">
                <a:latin typeface="Times New Roman"/>
                <a:cs typeface="Times New Roman"/>
              </a:rPr>
              <a:t>dự</a:t>
            </a:r>
            <a:r>
              <a:rPr lang="en-US" sz="1800" dirty="0">
                <a:latin typeface="Times New Roman"/>
                <a:cs typeface="Times New Roman"/>
              </a:rPr>
              <a:t> </a:t>
            </a:r>
            <a:r>
              <a:rPr lang="en-US" sz="1800" dirty="0" err="1">
                <a:latin typeface="Times New Roman"/>
                <a:cs typeface="Times New Roman"/>
              </a:rPr>
              <a:t>án</a:t>
            </a:r>
            <a:r>
              <a:rPr lang="en-US" sz="1800" dirty="0">
                <a:latin typeface="Times New Roman"/>
                <a:cs typeface="Times New Roman"/>
              </a:rPr>
              <a:t> </a:t>
            </a:r>
            <a:r>
              <a:rPr lang="en-US" sz="1800" dirty="0" err="1">
                <a:latin typeface="Times New Roman"/>
                <a:cs typeface="Times New Roman"/>
              </a:rPr>
              <a:t>có</a:t>
            </a:r>
            <a:r>
              <a:rPr lang="en-US" sz="1800" dirty="0">
                <a:latin typeface="Times New Roman"/>
                <a:cs typeface="Times New Roman"/>
              </a:rPr>
              <a:t> </a:t>
            </a:r>
            <a:r>
              <a:rPr lang="en-US" sz="1800" dirty="0" err="1">
                <a:latin typeface="Times New Roman"/>
                <a:cs typeface="Times New Roman"/>
              </a:rPr>
              <a:t>tiềm</a:t>
            </a:r>
            <a:r>
              <a:rPr lang="en-US" sz="1800" dirty="0">
                <a:latin typeface="Times New Roman"/>
                <a:cs typeface="Times New Roman"/>
              </a:rPr>
              <a:t> </a:t>
            </a:r>
            <a:r>
              <a:rPr lang="en-US" sz="1800" dirty="0" err="1">
                <a:latin typeface="Times New Roman"/>
                <a:cs typeface="Times New Roman"/>
              </a:rPr>
              <a:t>năng</a:t>
            </a:r>
            <a:r>
              <a:rPr lang="en-US" sz="1800" dirty="0">
                <a:latin typeface="Times New Roman"/>
                <a:cs typeface="Times New Roman"/>
              </a:rPr>
              <a:t> </a:t>
            </a:r>
            <a:r>
              <a:rPr lang="en-US" sz="1800" dirty="0" err="1">
                <a:latin typeface="Times New Roman"/>
                <a:cs typeface="Times New Roman"/>
              </a:rPr>
              <a:t>thành</a:t>
            </a:r>
            <a:r>
              <a:rPr lang="en-US" sz="1800" dirty="0">
                <a:latin typeface="Times New Roman"/>
                <a:cs typeface="Times New Roman"/>
              </a:rPr>
              <a:t> </a:t>
            </a:r>
            <a:r>
              <a:rPr lang="en-US" sz="1800" dirty="0" err="1">
                <a:latin typeface="Times New Roman"/>
                <a:cs typeface="Times New Roman"/>
              </a:rPr>
              <a:t>công</a:t>
            </a:r>
            <a:r>
              <a:rPr lang="en-US" sz="1800" dirty="0">
                <a:latin typeface="Times New Roman"/>
                <a:cs typeface="Times New Roman"/>
              </a:rPr>
              <a:t>, </a:t>
            </a:r>
            <a:r>
              <a:rPr lang="en-US" sz="1800" dirty="0" err="1">
                <a:latin typeface="Times New Roman"/>
                <a:cs typeface="Times New Roman"/>
              </a:rPr>
              <a:t>nhờ</a:t>
            </a:r>
            <a:r>
              <a:rPr lang="en-US" sz="1800" dirty="0">
                <a:latin typeface="Times New Roman"/>
                <a:cs typeface="Times New Roman"/>
              </a:rPr>
              <a:t> </a:t>
            </a:r>
            <a:r>
              <a:rPr lang="en-US" sz="1800" dirty="0" err="1">
                <a:latin typeface="Times New Roman"/>
                <a:cs typeface="Times New Roman"/>
              </a:rPr>
              <a:t>vào</a:t>
            </a:r>
            <a:r>
              <a:rPr lang="en-US" sz="1800" dirty="0">
                <a:latin typeface="Times New Roman"/>
                <a:cs typeface="Times New Roman"/>
              </a:rPr>
              <a:t> </a:t>
            </a:r>
            <a:r>
              <a:rPr lang="en-US" sz="1800" dirty="0" err="1">
                <a:latin typeface="Times New Roman"/>
                <a:cs typeface="Times New Roman"/>
              </a:rPr>
              <a:t>hiệu</a:t>
            </a:r>
            <a:r>
              <a:rPr lang="en-US" sz="1800" dirty="0">
                <a:latin typeface="Times New Roman"/>
                <a:cs typeface="Times New Roman"/>
              </a:rPr>
              <a:t> </a:t>
            </a:r>
            <a:r>
              <a:rPr lang="en-US" sz="1800" dirty="0" err="1">
                <a:latin typeface="Times New Roman"/>
                <a:cs typeface="Times New Roman"/>
              </a:rPr>
              <a:t>quả</a:t>
            </a:r>
            <a:r>
              <a:rPr lang="en-US" sz="1800" dirty="0">
                <a:latin typeface="Times New Roman"/>
                <a:cs typeface="Times New Roman"/>
              </a:rPr>
              <a:t> </a:t>
            </a:r>
            <a:r>
              <a:rPr lang="en-US" sz="1800" dirty="0" err="1">
                <a:latin typeface="Times New Roman"/>
                <a:cs typeface="Times New Roman"/>
              </a:rPr>
              <a:t>của</a:t>
            </a:r>
            <a:r>
              <a:rPr lang="en-US" sz="1800" dirty="0">
                <a:latin typeface="Times New Roman"/>
                <a:cs typeface="Times New Roman"/>
              </a:rPr>
              <a:t> </a:t>
            </a:r>
            <a:r>
              <a:rPr lang="en-US" sz="1800" dirty="0" err="1">
                <a:latin typeface="Times New Roman"/>
                <a:cs typeface="Times New Roman"/>
              </a:rPr>
              <a:t>công</a:t>
            </a:r>
            <a:r>
              <a:rPr lang="en-US" sz="1800" dirty="0">
                <a:latin typeface="Times New Roman"/>
                <a:cs typeface="Times New Roman"/>
              </a:rPr>
              <a:t> </a:t>
            </a:r>
            <a:r>
              <a:rPr lang="en-US" sz="1800" dirty="0" err="1">
                <a:latin typeface="Times New Roman"/>
                <a:cs typeface="Times New Roman"/>
              </a:rPr>
              <a:t>nghệ</a:t>
            </a:r>
            <a:r>
              <a:rPr lang="en-US" sz="1800" dirty="0">
                <a:latin typeface="Times New Roman"/>
                <a:cs typeface="Times New Roman"/>
              </a:rPr>
              <a:t> </a:t>
            </a:r>
            <a:r>
              <a:rPr lang="en-US" sz="1800" dirty="0" err="1">
                <a:latin typeface="Times New Roman"/>
                <a:cs typeface="Times New Roman"/>
              </a:rPr>
              <a:t>nhận</a:t>
            </a:r>
            <a:r>
              <a:rPr lang="en-US" sz="1800" dirty="0">
                <a:latin typeface="Times New Roman"/>
                <a:cs typeface="Times New Roman"/>
              </a:rPr>
              <a:t> </a:t>
            </a:r>
            <a:r>
              <a:rPr lang="en-US" sz="1800" dirty="0" err="1">
                <a:latin typeface="Times New Roman"/>
                <a:cs typeface="Times New Roman"/>
              </a:rPr>
              <a:t>diện</a:t>
            </a:r>
            <a:r>
              <a:rPr lang="en-US" sz="1800" dirty="0">
                <a:latin typeface="Times New Roman"/>
                <a:cs typeface="Times New Roman"/>
              </a:rPr>
              <a:t> </a:t>
            </a:r>
            <a:r>
              <a:rPr lang="en-US" sz="1800" dirty="0" err="1">
                <a:latin typeface="Times New Roman"/>
                <a:cs typeface="Times New Roman"/>
              </a:rPr>
              <a:t>loại</a:t>
            </a:r>
            <a:r>
              <a:rPr lang="en-US" sz="1800" dirty="0">
                <a:latin typeface="Times New Roman"/>
                <a:cs typeface="Times New Roman"/>
              </a:rPr>
              <a:t> </a:t>
            </a:r>
            <a:r>
              <a:rPr lang="en-US" sz="1800" dirty="0" err="1">
                <a:latin typeface="Times New Roman"/>
                <a:cs typeface="Times New Roman"/>
              </a:rPr>
              <a:t>hoa</a:t>
            </a:r>
            <a:r>
              <a:rPr lang="en-US" sz="1800" dirty="0">
                <a:latin typeface="Times New Roman"/>
                <a:cs typeface="Times New Roman"/>
              </a:rPr>
              <a:t> Iris, </a:t>
            </a:r>
            <a:r>
              <a:rPr lang="en-US" sz="1800" dirty="0" err="1">
                <a:latin typeface="Times New Roman"/>
                <a:cs typeface="Times New Roman"/>
              </a:rPr>
              <a:t>tính</a:t>
            </a:r>
            <a:r>
              <a:rPr lang="en-US" sz="1800" dirty="0">
                <a:latin typeface="Times New Roman"/>
                <a:cs typeface="Times New Roman"/>
              </a:rPr>
              <a:t> </a:t>
            </a:r>
            <a:r>
              <a:rPr lang="en-US" sz="1800" dirty="0" err="1">
                <a:latin typeface="Times New Roman"/>
                <a:cs typeface="Times New Roman"/>
              </a:rPr>
              <a:t>khả</a:t>
            </a:r>
            <a:r>
              <a:rPr lang="en-US" sz="1800" dirty="0">
                <a:latin typeface="Times New Roman"/>
                <a:cs typeface="Times New Roman"/>
              </a:rPr>
              <a:t> </a:t>
            </a:r>
            <a:r>
              <a:rPr lang="en-US" sz="1800" dirty="0" err="1">
                <a:latin typeface="Times New Roman"/>
                <a:cs typeface="Times New Roman"/>
              </a:rPr>
              <a:t>thi</a:t>
            </a:r>
            <a:r>
              <a:rPr lang="en-US" sz="1800" dirty="0">
                <a:latin typeface="Times New Roman"/>
                <a:cs typeface="Times New Roman"/>
              </a:rPr>
              <a:t> </a:t>
            </a:r>
            <a:r>
              <a:rPr lang="en-US" sz="1800" dirty="0" err="1">
                <a:latin typeface="Times New Roman"/>
                <a:cs typeface="Times New Roman"/>
              </a:rPr>
              <a:t>kỹ</a:t>
            </a:r>
            <a:r>
              <a:rPr lang="en-US" sz="1800" dirty="0">
                <a:latin typeface="Times New Roman"/>
                <a:cs typeface="Times New Roman"/>
              </a:rPr>
              <a:t> </a:t>
            </a:r>
            <a:r>
              <a:rPr lang="en-US" sz="1800" dirty="0" err="1">
                <a:latin typeface="Times New Roman"/>
                <a:cs typeface="Times New Roman"/>
              </a:rPr>
              <a:t>thuật</a:t>
            </a:r>
            <a:r>
              <a:rPr lang="en-US" sz="1800" dirty="0">
                <a:latin typeface="Times New Roman"/>
                <a:cs typeface="Times New Roman"/>
              </a:rPr>
              <a:t> </a:t>
            </a:r>
            <a:r>
              <a:rPr lang="en-US" sz="1800" dirty="0" err="1">
                <a:latin typeface="Times New Roman"/>
                <a:cs typeface="Times New Roman"/>
              </a:rPr>
              <a:t>và</a:t>
            </a:r>
            <a:r>
              <a:rPr lang="en-US" sz="1800" dirty="0">
                <a:latin typeface="Times New Roman"/>
                <a:cs typeface="Times New Roman"/>
              </a:rPr>
              <a:t> </a:t>
            </a:r>
            <a:r>
              <a:rPr lang="en-US" sz="1800" dirty="0" err="1">
                <a:latin typeface="Times New Roman"/>
                <a:cs typeface="Times New Roman"/>
              </a:rPr>
              <a:t>lợi</a:t>
            </a:r>
            <a:r>
              <a:rPr lang="en-US" sz="1800" dirty="0">
                <a:latin typeface="Times New Roman"/>
                <a:cs typeface="Times New Roman"/>
              </a:rPr>
              <a:t> </a:t>
            </a:r>
            <a:r>
              <a:rPr lang="en-US" sz="1800" dirty="0" err="1">
                <a:latin typeface="Times New Roman"/>
                <a:cs typeface="Times New Roman"/>
              </a:rPr>
              <a:t>nhuận</a:t>
            </a:r>
            <a:r>
              <a:rPr lang="en-US" sz="1800" dirty="0">
                <a:latin typeface="Times New Roman"/>
                <a:cs typeface="Times New Roman"/>
              </a:rPr>
              <a:t> </a:t>
            </a:r>
            <a:r>
              <a:rPr lang="en-US" sz="1800" dirty="0" err="1">
                <a:latin typeface="Times New Roman"/>
                <a:cs typeface="Times New Roman"/>
              </a:rPr>
              <a:t>tiềm</a:t>
            </a:r>
            <a:r>
              <a:rPr lang="en-US" sz="1800" dirty="0">
                <a:latin typeface="Times New Roman"/>
                <a:cs typeface="Times New Roman"/>
              </a:rPr>
              <a:t> </a:t>
            </a:r>
            <a:r>
              <a:rPr lang="en-US" sz="1800" dirty="0" err="1">
                <a:latin typeface="Times New Roman"/>
                <a:cs typeface="Times New Roman"/>
              </a:rPr>
              <a:t>năng</a:t>
            </a:r>
            <a:r>
              <a:rPr lang="en-US" sz="1800" dirty="0">
                <a:latin typeface="Times New Roman"/>
                <a:cs typeface="Times New Roman"/>
              </a:rPr>
              <a:t>. </a:t>
            </a:r>
            <a:r>
              <a:rPr lang="en-US" sz="1800" dirty="0" err="1">
                <a:latin typeface="Times New Roman"/>
                <a:cs typeface="Times New Roman"/>
              </a:rPr>
              <a:t>Tuy</a:t>
            </a:r>
            <a:r>
              <a:rPr lang="en-US" sz="1800" dirty="0">
                <a:latin typeface="Times New Roman"/>
                <a:cs typeface="Times New Roman"/>
              </a:rPr>
              <a:t> </a:t>
            </a:r>
            <a:r>
              <a:rPr lang="en-US" sz="1800" dirty="0" err="1">
                <a:latin typeface="Times New Roman"/>
                <a:cs typeface="Times New Roman"/>
              </a:rPr>
              <a:t>nhiên</a:t>
            </a:r>
            <a:r>
              <a:rPr lang="en-US" sz="1800" dirty="0">
                <a:latin typeface="Times New Roman"/>
                <a:cs typeface="Times New Roman"/>
              </a:rPr>
              <a:t>, ta </a:t>
            </a:r>
            <a:r>
              <a:rPr lang="en-US" sz="1800" dirty="0" err="1">
                <a:latin typeface="Times New Roman"/>
                <a:cs typeface="Times New Roman"/>
              </a:rPr>
              <a:t>cần</a:t>
            </a:r>
            <a:r>
              <a:rPr lang="en-US" sz="1800" dirty="0">
                <a:latin typeface="Times New Roman"/>
                <a:cs typeface="Times New Roman"/>
              </a:rPr>
              <a:t> </a:t>
            </a:r>
            <a:r>
              <a:rPr lang="en-US" sz="1800" dirty="0" err="1">
                <a:latin typeface="Times New Roman"/>
                <a:cs typeface="Times New Roman"/>
              </a:rPr>
              <a:t>lưu</a:t>
            </a:r>
            <a:r>
              <a:rPr lang="en-US" sz="1800" dirty="0">
                <a:latin typeface="Times New Roman"/>
                <a:cs typeface="Times New Roman"/>
              </a:rPr>
              <a:t> ý </a:t>
            </a:r>
            <a:r>
              <a:rPr lang="en-US" sz="1800" dirty="0" err="1">
                <a:latin typeface="Times New Roman"/>
                <a:cs typeface="Times New Roman"/>
              </a:rPr>
              <a:t>cải</a:t>
            </a:r>
            <a:r>
              <a:rPr lang="en-US" sz="1800" dirty="0">
                <a:latin typeface="Times New Roman"/>
                <a:cs typeface="Times New Roman"/>
              </a:rPr>
              <a:t> </a:t>
            </a:r>
            <a:r>
              <a:rPr lang="en-US" sz="1800" dirty="0" err="1">
                <a:latin typeface="Times New Roman"/>
                <a:cs typeface="Times New Roman"/>
              </a:rPr>
              <a:t>thiện</a:t>
            </a:r>
            <a:r>
              <a:rPr lang="en-US" sz="1800" dirty="0">
                <a:latin typeface="Times New Roman"/>
                <a:cs typeface="Times New Roman"/>
              </a:rPr>
              <a:t> </a:t>
            </a:r>
            <a:r>
              <a:rPr lang="en-US" sz="1800" dirty="0" err="1">
                <a:latin typeface="Times New Roman"/>
                <a:cs typeface="Times New Roman"/>
              </a:rPr>
              <a:t>tính</a:t>
            </a:r>
            <a:r>
              <a:rPr lang="en-US" sz="1800" dirty="0">
                <a:latin typeface="Times New Roman"/>
                <a:cs typeface="Times New Roman"/>
              </a:rPr>
              <a:t> an </a:t>
            </a:r>
            <a:r>
              <a:rPr lang="en-US" sz="1800" dirty="0" err="1">
                <a:latin typeface="Times New Roman"/>
                <a:cs typeface="Times New Roman"/>
              </a:rPr>
              <a:t>toàn</a:t>
            </a:r>
            <a:r>
              <a:rPr lang="en-US" sz="1800" dirty="0">
                <a:latin typeface="Times New Roman"/>
                <a:cs typeface="Times New Roman"/>
              </a:rPr>
              <a:t> </a:t>
            </a:r>
            <a:r>
              <a:rPr lang="en-US" sz="1800" dirty="0" err="1">
                <a:latin typeface="Times New Roman"/>
                <a:cs typeface="Times New Roman"/>
              </a:rPr>
              <a:t>cũng</a:t>
            </a:r>
            <a:r>
              <a:rPr lang="en-US" sz="1800" dirty="0">
                <a:latin typeface="Times New Roman"/>
                <a:cs typeface="Times New Roman"/>
              </a:rPr>
              <a:t> </a:t>
            </a:r>
            <a:r>
              <a:rPr lang="en-US" sz="1800" dirty="0" err="1">
                <a:latin typeface="Times New Roman"/>
                <a:cs typeface="Times New Roman"/>
              </a:rPr>
              <a:t>như</a:t>
            </a:r>
            <a:r>
              <a:rPr lang="en-US" sz="1800" dirty="0">
                <a:latin typeface="Times New Roman"/>
                <a:cs typeface="Times New Roman"/>
              </a:rPr>
              <a:t> </a:t>
            </a:r>
            <a:r>
              <a:rPr lang="en-US" sz="1800" dirty="0" err="1">
                <a:latin typeface="Times New Roman"/>
                <a:cs typeface="Times New Roman"/>
              </a:rPr>
              <a:t>độ</a:t>
            </a:r>
            <a:r>
              <a:rPr lang="en-US" sz="1800" dirty="0">
                <a:latin typeface="Times New Roman"/>
                <a:cs typeface="Times New Roman"/>
              </a:rPr>
              <a:t> </a:t>
            </a:r>
            <a:r>
              <a:rPr lang="en-US" sz="1800" dirty="0" err="1">
                <a:latin typeface="Times New Roman"/>
                <a:cs typeface="Times New Roman"/>
              </a:rPr>
              <a:t>ổn</a:t>
            </a:r>
            <a:r>
              <a:rPr lang="en-US" sz="1800" dirty="0">
                <a:latin typeface="Times New Roman"/>
                <a:cs typeface="Times New Roman"/>
              </a:rPr>
              <a:t> </a:t>
            </a:r>
            <a:r>
              <a:rPr lang="en-US" sz="1800" dirty="0" err="1">
                <a:latin typeface="Times New Roman"/>
                <a:cs typeface="Times New Roman"/>
              </a:rPr>
              <a:t>định</a:t>
            </a:r>
            <a:r>
              <a:rPr lang="en-US" sz="1800" dirty="0">
                <a:latin typeface="Times New Roman"/>
                <a:cs typeface="Times New Roman"/>
              </a:rPr>
              <a:t> </a:t>
            </a:r>
            <a:r>
              <a:rPr lang="en-US" sz="1800" dirty="0" err="1">
                <a:latin typeface="Times New Roman"/>
                <a:cs typeface="Times New Roman"/>
              </a:rPr>
              <a:t>và</a:t>
            </a:r>
            <a:r>
              <a:rPr lang="en-US" sz="1800" dirty="0">
                <a:latin typeface="Times New Roman"/>
                <a:cs typeface="Times New Roman"/>
              </a:rPr>
              <a:t> </a:t>
            </a:r>
            <a:r>
              <a:rPr lang="en-US" sz="1800" dirty="0" err="1">
                <a:latin typeface="Times New Roman"/>
                <a:cs typeface="Times New Roman"/>
              </a:rPr>
              <a:t>độ</a:t>
            </a:r>
            <a:r>
              <a:rPr lang="en-US" sz="1800" dirty="0">
                <a:latin typeface="Times New Roman"/>
                <a:cs typeface="Times New Roman"/>
              </a:rPr>
              <a:t> </a:t>
            </a:r>
            <a:r>
              <a:rPr lang="en-US" sz="1800" dirty="0" err="1">
                <a:latin typeface="Times New Roman"/>
                <a:cs typeface="Times New Roman"/>
              </a:rPr>
              <a:t>chính</a:t>
            </a:r>
            <a:r>
              <a:rPr lang="en-US" sz="1800" dirty="0">
                <a:latin typeface="Times New Roman"/>
                <a:cs typeface="Times New Roman"/>
              </a:rPr>
              <a:t> </a:t>
            </a:r>
            <a:r>
              <a:rPr lang="en-US" sz="1800" dirty="0" err="1">
                <a:latin typeface="Times New Roman"/>
                <a:cs typeface="Times New Roman"/>
              </a:rPr>
              <a:t>xác</a:t>
            </a:r>
            <a:r>
              <a:rPr lang="en-US" sz="1800" dirty="0">
                <a:latin typeface="Times New Roman"/>
                <a:cs typeface="Times New Roman"/>
              </a:rPr>
              <a:t> </a:t>
            </a:r>
            <a:r>
              <a:rPr lang="en-US" sz="1800" dirty="0" err="1">
                <a:latin typeface="Times New Roman"/>
                <a:cs typeface="Times New Roman"/>
              </a:rPr>
              <a:t>của</a:t>
            </a:r>
            <a:r>
              <a:rPr lang="en-US" sz="1800" dirty="0">
                <a:latin typeface="Times New Roman"/>
                <a:cs typeface="Times New Roman"/>
              </a:rPr>
              <a:t> </a:t>
            </a:r>
            <a:r>
              <a:rPr lang="en-US" sz="1800" dirty="0" err="1">
                <a:latin typeface="Times New Roman"/>
                <a:cs typeface="Times New Roman"/>
              </a:rPr>
              <a:t>hệ</a:t>
            </a:r>
            <a:r>
              <a:rPr lang="en-US" sz="1800" dirty="0">
                <a:latin typeface="Times New Roman"/>
                <a:cs typeface="Times New Roman"/>
              </a:rPr>
              <a:t> </a:t>
            </a:r>
            <a:r>
              <a:rPr lang="en-US" sz="1800" dirty="0" err="1">
                <a:latin typeface="Times New Roman"/>
                <a:cs typeface="Times New Roman"/>
              </a:rPr>
              <a:t>thống</a:t>
            </a:r>
            <a:r>
              <a:rPr lang="en-US" sz="1800" dirty="0">
                <a:latin typeface="Times New Roman"/>
                <a:cs typeface="Times New Roman"/>
              </a:rPr>
              <a:t>.</a:t>
            </a:r>
          </a:p>
          <a:p>
            <a:endParaRPr lang="vi-VN" sz="1800" dirty="0">
              <a:latin typeface="Arial"/>
              <a:cs typeface="Arial"/>
            </a:endParaRPr>
          </a:p>
        </p:txBody>
      </p:sp>
    </p:spTree>
    <p:extLst>
      <p:ext uri="{BB962C8B-B14F-4D97-AF65-F5344CB8AC3E}">
        <p14:creationId xmlns:p14="http://schemas.microsoft.com/office/powerpoint/2010/main" val="3886027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582F-47EB-421E-AA8A-B4EBFE28AB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Top-Down</a:t>
            </a:r>
          </a:p>
        </p:txBody>
      </p:sp>
      <p:sp>
        <p:nvSpPr>
          <p:cNvPr id="3" name="Content Placeholder 2">
            <a:extLst>
              <a:ext uri="{FF2B5EF4-FFF2-40B4-BE49-F238E27FC236}">
                <a16:creationId xmlns:a16="http://schemas.microsoft.com/office/drawing/2014/main" id="{9B70B663-95D6-4857-AAD8-403A26B07A95}"/>
              </a:ext>
            </a:extLst>
          </p:cNvPr>
          <p:cNvSpPr>
            <a:spLocks noGrp="1"/>
          </p:cNvSpPr>
          <p:nvPr>
            <p:ph idx="1"/>
          </p:nvPr>
        </p:nvSpPr>
        <p:spPr/>
        <p:txBody>
          <a:bodyPr>
            <a:normAutofit/>
          </a:bodyPr>
          <a:lstStyle/>
          <a:p>
            <a:pPr lvl="0"/>
            <a:r>
              <a:rPr lang="en-US" sz="2500" b="1" dirty="0" err="1">
                <a:latin typeface="Times New Roman" panose="02020603050405020304" pitchFamily="18" charset="0"/>
                <a:cs typeface="Times New Roman" panose="02020603050405020304" pitchFamily="18" charset="0"/>
              </a:rPr>
              <a:t>Ước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lượng</a:t>
            </a:r>
            <a:r>
              <a:rPr lang="en-US" sz="2500" b="1" dirty="0">
                <a:latin typeface="Times New Roman" panose="02020603050405020304" pitchFamily="18" charset="0"/>
                <a:cs typeface="Times New Roman" panose="02020603050405020304" pitchFamily="18" charset="0"/>
              </a:rPr>
              <a:t> chi </a:t>
            </a:r>
            <a:r>
              <a:rPr lang="en-US" sz="2500" b="1" dirty="0" err="1">
                <a:latin typeface="Times New Roman" panose="02020603050405020304" pitchFamily="18" charset="0"/>
                <a:cs typeface="Times New Roman" panose="02020603050405020304" pitchFamily="18" charset="0"/>
              </a:rPr>
              <a:t>phí</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tổng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án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sách</a:t>
            </a:r>
            <a:r>
              <a:rPr lang="en-US" sz="2500" dirty="0">
                <a:latin typeface="Times New Roman" panose="02020603050405020304" pitchFamily="18" charset="0"/>
                <a:cs typeface="Times New Roman" panose="02020603050405020304" pitchFamily="18" charset="0"/>
              </a:rPr>
              <a:t> 100 </a:t>
            </a:r>
            <a:r>
              <a:rPr lang="en-US" sz="2500" dirty="0" err="1">
                <a:latin typeface="Times New Roman" panose="02020603050405020304" pitchFamily="18" charset="0"/>
                <a:cs typeface="Times New Roman" panose="02020603050405020304" pitchFamily="18" charset="0"/>
              </a:rPr>
              <a:t>triệu</a:t>
            </a:r>
            <a:r>
              <a:rPr lang="en-US" sz="2500" dirty="0">
                <a:latin typeface="Times New Roman" panose="02020603050405020304" pitchFamily="18" charset="0"/>
                <a:cs typeface="Times New Roman" panose="02020603050405020304" pitchFamily="18" charset="0"/>
              </a:rPr>
              <a:t> VNĐ. </a:t>
            </a:r>
            <a:r>
              <a:rPr lang="en-US" sz="2500" dirty="0" err="1">
                <a:latin typeface="Times New Roman" panose="02020603050405020304" pitchFamily="18" charset="0"/>
                <a:cs typeface="Times New Roman" panose="02020603050405020304" pitchFamily="18" charset="0"/>
              </a:rPr>
              <a:t>Giả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a:t>
            </a:r>
          </a:p>
          <a:p>
            <a:pPr lvl="1"/>
            <a:r>
              <a:rPr lang="en-US" sz="2500" b="1" dirty="0">
                <a:latin typeface="Times New Roman" panose="02020603050405020304" pitchFamily="18" charset="0"/>
                <a:cs typeface="Times New Roman" panose="02020603050405020304" pitchFamily="18" charset="0"/>
              </a:rPr>
              <a:t>70%</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lực</a:t>
            </a:r>
            <a:r>
              <a:rPr lang="en-US" sz="2500" dirty="0">
                <a:latin typeface="Times New Roman" panose="02020603050405020304" pitchFamily="18" charset="0"/>
                <a:cs typeface="Times New Roman" panose="02020603050405020304" pitchFamily="18" charset="0"/>
              </a:rPr>
              <a:t>: 70 </a:t>
            </a:r>
            <a:r>
              <a:rPr lang="en-US" sz="2500" dirty="0" err="1">
                <a:latin typeface="Times New Roman" panose="02020603050405020304" pitchFamily="18" charset="0"/>
                <a:cs typeface="Times New Roman" panose="02020603050405020304" pitchFamily="18" charset="0"/>
              </a:rPr>
              <a:t>triệu</a:t>
            </a:r>
            <a:r>
              <a:rPr lang="en-US" sz="2500" dirty="0">
                <a:latin typeface="Times New Roman" panose="02020603050405020304" pitchFamily="18" charset="0"/>
                <a:cs typeface="Times New Roman" panose="02020603050405020304" pitchFamily="18" charset="0"/>
              </a:rPr>
              <a:t> VNĐ</a:t>
            </a:r>
          </a:p>
          <a:p>
            <a:pPr lvl="1"/>
            <a:r>
              <a:rPr lang="en-US" sz="2500" b="1" dirty="0">
                <a:latin typeface="Times New Roman" panose="02020603050405020304" pitchFamily="18" charset="0"/>
                <a:cs typeface="Times New Roman" panose="02020603050405020304" pitchFamily="18" charset="0"/>
              </a:rPr>
              <a:t>20%</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mềm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chi </a:t>
            </a:r>
            <a:r>
              <a:rPr lang="en-US" sz="2500" dirty="0" err="1">
                <a:latin typeface="Times New Roman" panose="02020603050405020304" pitchFamily="18" charset="0"/>
                <a:cs typeface="Times New Roman" panose="02020603050405020304" pitchFamily="18" charset="0"/>
              </a:rPr>
              <a:t>phí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nghệ</a:t>
            </a:r>
            <a:r>
              <a:rPr lang="en-US" sz="2500" dirty="0">
                <a:latin typeface="Times New Roman" panose="02020603050405020304" pitchFamily="18" charset="0"/>
                <a:cs typeface="Times New Roman" panose="02020603050405020304" pitchFamily="18" charset="0"/>
              </a:rPr>
              <a:t>: 20 </a:t>
            </a:r>
            <a:r>
              <a:rPr lang="en-US" sz="2500" dirty="0" err="1">
                <a:latin typeface="Times New Roman" panose="02020603050405020304" pitchFamily="18" charset="0"/>
                <a:cs typeface="Times New Roman" panose="02020603050405020304" pitchFamily="18" charset="0"/>
              </a:rPr>
              <a:t>triệu</a:t>
            </a:r>
            <a:r>
              <a:rPr lang="en-US" sz="2500" dirty="0">
                <a:latin typeface="Times New Roman" panose="02020603050405020304" pitchFamily="18" charset="0"/>
                <a:cs typeface="Times New Roman" panose="02020603050405020304" pitchFamily="18" charset="0"/>
              </a:rPr>
              <a:t> VNĐ</a:t>
            </a:r>
          </a:p>
          <a:p>
            <a:pPr lvl="1"/>
            <a:r>
              <a:rPr lang="en-US" sz="2500" b="1" dirty="0">
                <a:latin typeface="Times New Roman" panose="02020603050405020304" pitchFamily="18" charset="0"/>
                <a:cs typeface="Times New Roman" panose="02020603050405020304" pitchFamily="18" charset="0"/>
              </a:rPr>
              <a:t>10%</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phòng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sinh</a:t>
            </a:r>
            <a:r>
              <a:rPr lang="en-US" sz="2500" dirty="0">
                <a:latin typeface="Times New Roman" panose="02020603050405020304" pitchFamily="18" charset="0"/>
                <a:cs typeface="Times New Roman" panose="02020603050405020304" pitchFamily="18" charset="0"/>
              </a:rPr>
              <a:t>: 10 </a:t>
            </a:r>
            <a:r>
              <a:rPr lang="en-US" sz="2500" dirty="0" err="1">
                <a:latin typeface="Times New Roman" panose="02020603050405020304" pitchFamily="18" charset="0"/>
                <a:cs typeface="Times New Roman" panose="02020603050405020304" pitchFamily="18" charset="0"/>
              </a:rPr>
              <a:t>triệu</a:t>
            </a:r>
            <a:r>
              <a:rPr lang="en-US" sz="2500" dirty="0">
                <a:latin typeface="Times New Roman" panose="02020603050405020304" pitchFamily="18" charset="0"/>
                <a:cs typeface="Times New Roman" panose="02020603050405020304" pitchFamily="18" charset="0"/>
              </a:rPr>
              <a:t> VNĐ</a:t>
            </a:r>
          </a:p>
          <a:p>
            <a:pPr lvl="0"/>
            <a:r>
              <a:rPr lang="en-US" sz="2500" b="1" dirty="0" err="1">
                <a:latin typeface="Times New Roman" panose="02020603050405020304" pitchFamily="18" charset="0"/>
                <a:cs typeface="Times New Roman" panose="02020603050405020304" pitchFamily="18" charset="0"/>
              </a:rPr>
              <a:t>Phân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bổ</a:t>
            </a:r>
            <a:r>
              <a:rPr lang="en-US" sz="2500" b="1" dirty="0">
                <a:latin typeface="Times New Roman" panose="02020603050405020304" pitchFamily="18" charset="0"/>
                <a:cs typeface="Times New Roman" panose="02020603050405020304" pitchFamily="18" charset="0"/>
              </a:rPr>
              <a:t> chi </a:t>
            </a:r>
            <a:r>
              <a:rPr lang="en-US" sz="2500" b="1" dirty="0" err="1">
                <a:latin typeface="Times New Roman" panose="02020603050405020304" pitchFamily="18" charset="0"/>
                <a:cs typeface="Times New Roman" panose="02020603050405020304" pitchFamily="18" charset="0"/>
              </a:rPr>
              <a:t>tiết</a:t>
            </a:r>
            <a:r>
              <a:rPr lang="en-US" sz="2500" dirty="0">
                <a:latin typeface="Times New Roman" panose="02020603050405020304" pitchFamily="18" charset="0"/>
                <a:cs typeface="Times New Roman" panose="02020603050405020304" pitchFamily="18" charset="0"/>
              </a:rPr>
              <a:t>:</a:t>
            </a:r>
          </a:p>
          <a:p>
            <a:pPr lvl="1"/>
            <a:r>
              <a:rPr lang="en-US" sz="2500" dirty="0" err="1">
                <a:latin typeface="Times New Roman" panose="02020603050405020304" pitchFamily="18" charset="0"/>
                <a:cs typeface="Times New Roman" panose="02020603050405020304" pitchFamily="18" charset="0"/>
              </a:rPr>
              <a:t>Giai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đoạn</a:t>
            </a:r>
            <a:r>
              <a:rPr lang="en-US" sz="2500"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Nghiên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cứu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và</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thập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dữ</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10 </a:t>
            </a:r>
            <a:r>
              <a:rPr lang="en-US" sz="2500" dirty="0" err="1">
                <a:latin typeface="Times New Roman" panose="02020603050405020304" pitchFamily="18" charset="0"/>
                <a:cs typeface="Times New Roman" panose="02020603050405020304" pitchFamily="18" charset="0"/>
              </a:rPr>
              <a:t>triệu</a:t>
            </a:r>
            <a:r>
              <a:rPr lang="en-US" sz="2500" dirty="0">
                <a:latin typeface="Times New Roman" panose="02020603050405020304" pitchFamily="18" charset="0"/>
                <a:cs typeface="Times New Roman" panose="02020603050405020304" pitchFamily="18" charset="0"/>
              </a:rPr>
              <a:t> VNĐ</a:t>
            </a:r>
          </a:p>
          <a:p>
            <a:pPr lvl="1"/>
            <a:r>
              <a:rPr lang="en-US" sz="2500" dirty="0" err="1">
                <a:latin typeface="Times New Roman" panose="02020603050405020304" pitchFamily="18" charset="0"/>
                <a:cs typeface="Times New Roman" panose="02020603050405020304" pitchFamily="18" charset="0"/>
              </a:rPr>
              <a:t>Giai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đoạn</a:t>
            </a:r>
            <a:r>
              <a:rPr lang="en-US" sz="2500"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Xây</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dựng</a:t>
            </a:r>
            <a:r>
              <a:rPr lang="en-US" sz="2500" b="1" dirty="0">
                <a:latin typeface="Times New Roman" panose="02020603050405020304" pitchFamily="18" charset="0"/>
                <a:cs typeface="Times New Roman" panose="02020603050405020304" pitchFamily="18" charset="0"/>
              </a:rPr>
              <a:t> frontend </a:t>
            </a:r>
            <a:r>
              <a:rPr lang="en-US" sz="2500" b="1" dirty="0" err="1">
                <a:latin typeface="Times New Roman" panose="02020603050405020304" pitchFamily="18" charset="0"/>
                <a:cs typeface="Times New Roman" panose="02020603050405020304" pitchFamily="18" charset="0"/>
              </a:rPr>
              <a:t>bằng</a:t>
            </a:r>
            <a:r>
              <a:rPr lang="en-US" sz="2500" b="1" dirty="0">
                <a:latin typeface="Times New Roman" panose="02020603050405020304" pitchFamily="18" charset="0"/>
                <a:cs typeface="Times New Roman" panose="02020603050405020304" pitchFamily="18" charset="0"/>
              </a:rPr>
              <a:t> Anvil</a:t>
            </a:r>
            <a:r>
              <a:rPr lang="en-US" sz="2500" dirty="0">
                <a:latin typeface="Times New Roman" panose="02020603050405020304" pitchFamily="18" charset="0"/>
                <a:cs typeface="Times New Roman" panose="02020603050405020304" pitchFamily="18" charset="0"/>
              </a:rPr>
              <a:t>: 10 </a:t>
            </a:r>
            <a:r>
              <a:rPr lang="en-US" sz="2500" dirty="0" err="1">
                <a:latin typeface="Times New Roman" panose="02020603050405020304" pitchFamily="18" charset="0"/>
                <a:cs typeface="Times New Roman" panose="02020603050405020304" pitchFamily="18" charset="0"/>
              </a:rPr>
              <a:t>triệu</a:t>
            </a:r>
            <a:r>
              <a:rPr lang="en-US" sz="2500" dirty="0">
                <a:latin typeface="Times New Roman" panose="02020603050405020304" pitchFamily="18" charset="0"/>
                <a:cs typeface="Times New Roman" panose="02020603050405020304" pitchFamily="18" charset="0"/>
              </a:rPr>
              <a:t> VNĐ</a:t>
            </a:r>
          </a:p>
          <a:p>
            <a:pPr lvl="1"/>
            <a:r>
              <a:rPr lang="en-US" sz="2500" dirty="0" err="1">
                <a:latin typeface="Times New Roman" panose="02020603050405020304" pitchFamily="18" charset="0"/>
                <a:cs typeface="Times New Roman" panose="02020603050405020304" pitchFamily="18" charset="0"/>
              </a:rPr>
              <a:t>Giai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đoạn</a:t>
            </a:r>
            <a:r>
              <a:rPr lang="en-US" sz="2500"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Xây</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dựng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mô</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hình</a:t>
            </a:r>
            <a:r>
              <a:rPr lang="en-US" sz="2500" b="1" dirty="0">
                <a:latin typeface="Times New Roman" panose="02020603050405020304" pitchFamily="18" charset="0"/>
                <a:cs typeface="Times New Roman" panose="02020603050405020304" pitchFamily="18" charset="0"/>
              </a:rPr>
              <a:t> AI</a:t>
            </a:r>
            <a:r>
              <a:rPr lang="en-US" sz="2500" dirty="0">
                <a:latin typeface="Times New Roman" panose="02020603050405020304" pitchFamily="18" charset="0"/>
                <a:cs typeface="Times New Roman" panose="02020603050405020304" pitchFamily="18" charset="0"/>
              </a:rPr>
              <a:t>: 20 </a:t>
            </a:r>
            <a:r>
              <a:rPr lang="en-US" sz="2500" dirty="0" err="1">
                <a:latin typeface="Times New Roman" panose="02020603050405020304" pitchFamily="18" charset="0"/>
                <a:cs typeface="Times New Roman" panose="02020603050405020304" pitchFamily="18" charset="0"/>
              </a:rPr>
              <a:t>triệu</a:t>
            </a:r>
            <a:r>
              <a:rPr lang="en-US" sz="2500" dirty="0">
                <a:latin typeface="Times New Roman" panose="02020603050405020304" pitchFamily="18" charset="0"/>
                <a:cs typeface="Times New Roman" panose="02020603050405020304" pitchFamily="18" charset="0"/>
              </a:rPr>
              <a:t> VNĐ</a:t>
            </a:r>
          </a:p>
          <a:p>
            <a:pPr lvl="1"/>
            <a:r>
              <a:rPr lang="en-US" sz="2500" dirty="0" err="1">
                <a:latin typeface="Times New Roman" panose="02020603050405020304" pitchFamily="18" charset="0"/>
                <a:cs typeface="Times New Roman" panose="02020603050405020304" pitchFamily="18" charset="0"/>
              </a:rPr>
              <a:t>Giai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đoạn</a:t>
            </a:r>
            <a:r>
              <a:rPr lang="en-US" sz="2500"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Tích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hợp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và</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kiểm</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thử</a:t>
            </a:r>
            <a:r>
              <a:rPr lang="en-US" sz="2500" dirty="0">
                <a:latin typeface="Times New Roman" panose="02020603050405020304" pitchFamily="18" charset="0"/>
                <a:cs typeface="Times New Roman" panose="02020603050405020304" pitchFamily="18" charset="0"/>
              </a:rPr>
              <a:t>: 10 </a:t>
            </a:r>
            <a:r>
              <a:rPr lang="en-US" sz="2500" dirty="0" err="1">
                <a:latin typeface="Times New Roman" panose="02020603050405020304" pitchFamily="18" charset="0"/>
                <a:cs typeface="Times New Roman" panose="02020603050405020304" pitchFamily="18" charset="0"/>
              </a:rPr>
              <a:t>triệu</a:t>
            </a:r>
            <a:r>
              <a:rPr lang="en-US" sz="2500" dirty="0">
                <a:latin typeface="Times New Roman" panose="02020603050405020304" pitchFamily="18" charset="0"/>
                <a:cs typeface="Times New Roman" panose="02020603050405020304" pitchFamily="18" charset="0"/>
              </a:rPr>
              <a:t> VNĐ</a:t>
            </a:r>
          </a:p>
          <a:p>
            <a:pPr lvl="1"/>
            <a:r>
              <a:rPr lang="en-US" sz="2500" dirty="0" err="1">
                <a:latin typeface="Times New Roman" panose="02020603050405020304" pitchFamily="18" charset="0"/>
                <a:cs typeface="Times New Roman" panose="02020603050405020304" pitchFamily="18" charset="0"/>
              </a:rPr>
              <a:t>Giai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đoạn</a:t>
            </a:r>
            <a:r>
              <a:rPr lang="en-US" sz="2500"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Nghiệm</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kết</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quả</a:t>
            </a:r>
            <a:r>
              <a:rPr lang="en-US" sz="2500" dirty="0">
                <a:latin typeface="Times New Roman" panose="02020603050405020304" pitchFamily="18" charset="0"/>
                <a:cs typeface="Times New Roman" panose="02020603050405020304" pitchFamily="18" charset="0"/>
              </a:rPr>
              <a:t>: 5 </a:t>
            </a:r>
            <a:r>
              <a:rPr lang="en-US" sz="2500" dirty="0" err="1">
                <a:latin typeface="Times New Roman" panose="02020603050405020304" pitchFamily="18" charset="0"/>
                <a:cs typeface="Times New Roman" panose="02020603050405020304" pitchFamily="18" charset="0"/>
              </a:rPr>
              <a:t>triệu</a:t>
            </a:r>
            <a:r>
              <a:rPr lang="en-US" sz="2500" dirty="0">
                <a:latin typeface="Times New Roman" panose="02020603050405020304" pitchFamily="18" charset="0"/>
                <a:cs typeface="Times New Roman" panose="02020603050405020304" pitchFamily="18" charset="0"/>
              </a:rPr>
              <a:t> VNĐ</a:t>
            </a:r>
          </a:p>
          <a:p>
            <a:endParaRPr lang="en-US" dirty="0"/>
          </a:p>
        </p:txBody>
      </p:sp>
    </p:spTree>
    <p:extLst>
      <p:ext uri="{BB962C8B-B14F-4D97-AF65-F5344CB8AC3E}">
        <p14:creationId xmlns:p14="http://schemas.microsoft.com/office/powerpoint/2010/main" val="285451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êu đề 1">
            <a:extLst>
              <a:ext uri="{FF2B5EF4-FFF2-40B4-BE49-F238E27FC236}">
                <a16:creationId xmlns:a16="http://schemas.microsoft.com/office/drawing/2014/main" id="{3116AB10-A1CE-7928-451E-A3F82463BC51}"/>
              </a:ext>
            </a:extLst>
          </p:cNvPr>
          <p:cNvSpPr>
            <a:spLocks noGrp="1"/>
          </p:cNvSpPr>
          <p:nvPr>
            <p:ph type="title"/>
          </p:nvPr>
        </p:nvSpPr>
        <p:spPr>
          <a:xfrm>
            <a:off x="841246" y="673770"/>
            <a:ext cx="4012041" cy="2414488"/>
          </a:xfrm>
        </p:spPr>
        <p:txBody>
          <a:bodyPr anchor="t">
            <a:normAutofit fontScale="90000"/>
          </a:bodyPr>
          <a:lstStyle/>
          <a:p>
            <a:r>
              <a:rPr lang="vi-VN" sz="5000">
                <a:solidFill>
                  <a:srgbClr val="FFFFFF"/>
                </a:solidFill>
                <a:latin typeface="Times New Roman"/>
                <a:cs typeface="Times New Roman"/>
              </a:rPr>
              <a:t>Dự án phải đáp ứng các yêu cầu sau(2) </a:t>
            </a:r>
          </a:p>
          <a:p>
            <a:endParaRPr lang="vi-VN" sz="5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D0B82DB4-4851-8897-5245-F4AA7A972DC0}"/>
              </a:ext>
            </a:extLst>
          </p:cNvPr>
          <p:cNvSpPr>
            <a:spLocks noGrp="1"/>
          </p:cNvSpPr>
          <p:nvPr>
            <p:ph idx="1"/>
          </p:nvPr>
        </p:nvSpPr>
        <p:spPr>
          <a:xfrm>
            <a:off x="6095999" y="882315"/>
            <a:ext cx="5254754" cy="5294647"/>
          </a:xfrm>
        </p:spPr>
        <p:txBody>
          <a:bodyPr vert="horz" lIns="91440" tIns="45720" rIns="91440" bIns="45720" rtlCol="0" anchor="t">
            <a:normAutofit/>
          </a:bodyPr>
          <a:lstStyle/>
          <a:p>
            <a:pPr marL="0" indent="0">
              <a:buNone/>
            </a:pPr>
            <a:r>
              <a:rPr lang="vi-VN" sz="2200">
                <a:latin typeface="Times New Roman"/>
                <a:cs typeface="Times New Roman"/>
              </a:rPr>
              <a:t>- Yêu cầu kĩ thuật:</a:t>
            </a:r>
            <a:endParaRPr lang="vi-VN" sz="2200">
              <a:cs typeface="Arial" panose="020B0604020202020204" pitchFamily="34" charset="0"/>
            </a:endParaRPr>
          </a:p>
          <a:p>
            <a:r>
              <a:rPr lang="vi-VN" sz="2200" b="1">
                <a:latin typeface="Times New Roman"/>
                <a:cs typeface="Times New Roman"/>
              </a:rPr>
              <a:t>Kết nối </a:t>
            </a:r>
            <a:r>
              <a:rPr lang="vi-VN" sz="2200" b="1" err="1">
                <a:latin typeface="Times New Roman"/>
                <a:cs typeface="Times New Roman"/>
              </a:rPr>
              <a:t>backend</a:t>
            </a:r>
            <a:r>
              <a:rPr lang="vi-VN" sz="2200" b="1">
                <a:latin typeface="Times New Roman"/>
                <a:cs typeface="Times New Roman"/>
              </a:rPr>
              <a:t> và </a:t>
            </a:r>
            <a:r>
              <a:rPr lang="vi-VN" sz="2200" b="1" err="1">
                <a:latin typeface="Times New Roman"/>
                <a:cs typeface="Times New Roman"/>
              </a:rPr>
              <a:t>frontend</a:t>
            </a:r>
            <a:r>
              <a:rPr lang="vi-VN" sz="2200">
                <a:latin typeface="Times New Roman"/>
                <a:cs typeface="Times New Roman"/>
              </a:rPr>
              <a:t>: Xây dựng API </a:t>
            </a:r>
            <a:r>
              <a:rPr lang="vi-VN" sz="2200" err="1">
                <a:latin typeface="Times New Roman"/>
                <a:cs typeface="Times New Roman"/>
              </a:rPr>
              <a:t>backend</a:t>
            </a:r>
            <a:r>
              <a:rPr lang="vi-VN" sz="2200">
                <a:latin typeface="Times New Roman"/>
                <a:cs typeface="Times New Roman"/>
              </a:rPr>
              <a:t> để xử lý ảnh, chạy </a:t>
            </a:r>
            <a:r>
              <a:rPr lang="vi-VN" sz="2200" err="1">
                <a:latin typeface="Times New Roman"/>
                <a:cs typeface="Times New Roman"/>
              </a:rPr>
              <a:t>model</a:t>
            </a:r>
            <a:r>
              <a:rPr lang="vi-VN" sz="2200">
                <a:latin typeface="Times New Roman"/>
                <a:cs typeface="Times New Roman"/>
              </a:rPr>
              <a:t> nhận diện, và trả về kết quả cho </a:t>
            </a:r>
            <a:r>
              <a:rPr lang="vi-VN" sz="2200" err="1">
                <a:latin typeface="Times New Roman"/>
                <a:cs typeface="Times New Roman"/>
              </a:rPr>
              <a:t>frontend</a:t>
            </a:r>
            <a:r>
              <a:rPr lang="vi-VN" sz="2200">
                <a:latin typeface="Times New Roman"/>
                <a:cs typeface="Times New Roman"/>
              </a:rPr>
              <a:t>.</a:t>
            </a:r>
            <a:endParaRPr lang="vi-VN" sz="2200"/>
          </a:p>
          <a:p>
            <a:r>
              <a:rPr lang="vi-VN" sz="2200" b="1">
                <a:latin typeface="Times New Roman"/>
                <a:cs typeface="Times New Roman"/>
              </a:rPr>
              <a:t>Triển khai </a:t>
            </a:r>
            <a:r>
              <a:rPr lang="vi-VN" sz="2200" b="1" err="1">
                <a:latin typeface="Times New Roman"/>
                <a:cs typeface="Times New Roman"/>
              </a:rPr>
              <a:t>model</a:t>
            </a:r>
            <a:r>
              <a:rPr lang="vi-VN" sz="2200" b="1">
                <a:latin typeface="Times New Roman"/>
                <a:cs typeface="Times New Roman"/>
              </a:rPr>
              <a:t> AI</a:t>
            </a:r>
            <a:r>
              <a:rPr lang="vi-VN" sz="2200">
                <a:latin typeface="Times New Roman"/>
                <a:cs typeface="Times New Roman"/>
              </a:rPr>
              <a:t>: </a:t>
            </a:r>
            <a:r>
              <a:rPr lang="vi-VN" sz="2200" err="1">
                <a:latin typeface="Times New Roman"/>
                <a:cs typeface="Times New Roman"/>
              </a:rPr>
              <a:t>Model</a:t>
            </a:r>
            <a:r>
              <a:rPr lang="vi-VN" sz="2200">
                <a:latin typeface="Times New Roman"/>
                <a:cs typeface="Times New Roman"/>
              </a:rPr>
              <a:t> nhận diện được đào tạo trước (có thể sử dụng </a:t>
            </a:r>
            <a:r>
              <a:rPr lang="vi-VN" sz="2200" err="1">
                <a:latin typeface="Times New Roman"/>
                <a:cs typeface="Times New Roman"/>
              </a:rPr>
              <a:t>TensorFlow</a:t>
            </a:r>
            <a:r>
              <a:rPr lang="vi-VN" sz="2200">
                <a:latin typeface="Times New Roman"/>
                <a:cs typeface="Times New Roman"/>
              </a:rPr>
              <a:t> hoặc </a:t>
            </a:r>
            <a:r>
              <a:rPr lang="vi-VN" sz="2200" err="1">
                <a:latin typeface="Times New Roman"/>
                <a:cs typeface="Times New Roman"/>
              </a:rPr>
              <a:t>PyTorch</a:t>
            </a:r>
            <a:r>
              <a:rPr lang="vi-VN" sz="2200">
                <a:latin typeface="Times New Roman"/>
                <a:cs typeface="Times New Roman"/>
              </a:rPr>
              <a:t>) và được triển khai trên </a:t>
            </a:r>
            <a:r>
              <a:rPr lang="vi-VN" sz="2200" err="1">
                <a:latin typeface="Times New Roman"/>
                <a:cs typeface="Times New Roman"/>
              </a:rPr>
              <a:t>server</a:t>
            </a:r>
            <a:r>
              <a:rPr lang="vi-VN" sz="2200">
                <a:latin typeface="Times New Roman"/>
                <a:cs typeface="Times New Roman"/>
              </a:rPr>
              <a:t> để sẵn sàng xử lý ảnh tải lên từ người dùng.</a:t>
            </a:r>
            <a:endParaRPr lang="vi-VN" sz="2200"/>
          </a:p>
          <a:p>
            <a:r>
              <a:rPr lang="vi-VN" sz="2200" b="1">
                <a:latin typeface="Times New Roman"/>
                <a:cs typeface="Times New Roman"/>
              </a:rPr>
              <a:t>Bảo mật</a:t>
            </a:r>
            <a:r>
              <a:rPr lang="vi-VN" sz="2200">
                <a:latin typeface="Times New Roman"/>
                <a:cs typeface="Times New Roman"/>
              </a:rPr>
              <a:t>: Đảm bảo dữ liệu tải lên được bảo mật, hạn chế truy cập không hợp lệ, và bảo mật các API </a:t>
            </a:r>
            <a:r>
              <a:rPr lang="vi-VN" sz="2200" err="1">
                <a:latin typeface="Times New Roman"/>
                <a:cs typeface="Times New Roman"/>
              </a:rPr>
              <a:t>endpoint</a:t>
            </a:r>
            <a:r>
              <a:rPr lang="vi-VN" sz="2200">
                <a:latin typeface="Times New Roman"/>
                <a:cs typeface="Times New Roman"/>
              </a:rPr>
              <a:t>.</a:t>
            </a:r>
            <a:endParaRPr lang="vi-VN" sz="2200"/>
          </a:p>
          <a:p>
            <a:endParaRPr lang="vi-VN" sz="2200">
              <a:latin typeface="Arial"/>
              <a:cs typeface="Arial"/>
            </a:endParaRPr>
          </a:p>
        </p:txBody>
      </p:sp>
    </p:spTree>
    <p:extLst>
      <p:ext uri="{BB962C8B-B14F-4D97-AF65-F5344CB8AC3E}">
        <p14:creationId xmlns:p14="http://schemas.microsoft.com/office/powerpoint/2010/main" val="376466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399FF14-6DC6-48A9-8BA8-7A4038DA6528}"/>
              </a:ext>
            </a:extLst>
          </p:cNvPr>
          <p:cNvSpPr>
            <a:spLocks noGrp="1"/>
          </p:cNvSpPr>
          <p:nvPr>
            <p:ph type="title"/>
          </p:nvPr>
        </p:nvSpPr>
        <p:spPr>
          <a:xfrm>
            <a:off x="956826" y="1112969"/>
            <a:ext cx="3937298" cy="4166010"/>
          </a:xfrm>
        </p:spPr>
        <p:txBody>
          <a:bodyPr>
            <a:normAutofit/>
          </a:bodyPr>
          <a:lstStyle/>
          <a:p>
            <a:r>
              <a:rPr lang="vi-VN">
                <a:solidFill>
                  <a:srgbClr val="FFFFFF"/>
                </a:solidFill>
                <a:latin typeface="Times New Roman"/>
                <a:cs typeface="Times New Roman"/>
              </a:rPr>
              <a:t>Công nghệ thực hiện</a:t>
            </a:r>
            <a:endParaRPr lang="vi-VN">
              <a:solidFill>
                <a:srgbClr val="FFFFFF"/>
              </a:solidFill>
            </a:endParaRPr>
          </a:p>
          <a:p>
            <a:br>
              <a:rPr lang="en-US">
                <a:solidFill>
                  <a:srgbClr val="FFFFFF"/>
                </a:solidFill>
              </a:rPr>
            </a:b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hỗ dành sẵn cho Nội dung 2">
            <a:extLst>
              <a:ext uri="{FF2B5EF4-FFF2-40B4-BE49-F238E27FC236}">
                <a16:creationId xmlns:a16="http://schemas.microsoft.com/office/drawing/2014/main" id="{A513D5EA-C7F6-73F2-E739-89CCF45581AE}"/>
              </a:ext>
            </a:extLst>
          </p:cNvPr>
          <p:cNvSpPr>
            <a:spLocks noGrp="1"/>
          </p:cNvSpPr>
          <p:nvPr>
            <p:ph idx="1"/>
          </p:nvPr>
        </p:nvSpPr>
        <p:spPr>
          <a:xfrm>
            <a:off x="6096000" y="820880"/>
            <a:ext cx="5257799" cy="4889350"/>
          </a:xfrm>
        </p:spPr>
        <p:txBody>
          <a:bodyPr vert="horz" lIns="91440" tIns="45720" rIns="91440" bIns="45720" rtlCol="0" anchor="t">
            <a:normAutofit fontScale="92500" lnSpcReduction="10000"/>
          </a:bodyPr>
          <a:lstStyle/>
          <a:p>
            <a:pPr marL="0" indent="0">
              <a:buNone/>
            </a:pPr>
            <a:r>
              <a:rPr lang="vi-VN" sz="2000" dirty="0">
                <a:latin typeface="+mj-lt"/>
                <a:cs typeface="Arial"/>
              </a:rPr>
              <a:t>● </a:t>
            </a:r>
            <a:r>
              <a:rPr lang="vi-VN" sz="2000" dirty="0">
                <a:latin typeface="+mj-lt"/>
                <a:cs typeface="Times New Roman"/>
              </a:rPr>
              <a:t>Ngôn ngữ lập trình: Python</a:t>
            </a:r>
            <a:endParaRPr lang="vi-VN" sz="2000" dirty="0">
              <a:latin typeface="+mj-lt"/>
              <a:cs typeface="Arial" panose="020B0604020202020204" pitchFamily="34" charset="0"/>
            </a:endParaRPr>
          </a:p>
          <a:p>
            <a:pPr marL="0" indent="0">
              <a:buNone/>
            </a:pPr>
            <a:r>
              <a:rPr lang="vi-VN" sz="2000" dirty="0">
                <a:latin typeface="+mj-lt"/>
                <a:cs typeface="Arial"/>
              </a:rPr>
              <a:t>● </a:t>
            </a:r>
            <a:r>
              <a:rPr lang="vi-VN" sz="2000" dirty="0">
                <a:latin typeface="+mj-lt"/>
                <a:cs typeface="Times New Roman"/>
              </a:rPr>
              <a:t>Trình biên tập lập trình code: Visual Studio Code</a:t>
            </a:r>
            <a:endParaRPr lang="vi-VN" sz="2000" dirty="0">
              <a:latin typeface="+mj-lt"/>
            </a:endParaRPr>
          </a:p>
          <a:p>
            <a:pPr marL="0" indent="0">
              <a:buNone/>
            </a:pPr>
            <a:r>
              <a:rPr lang="vi-VN" sz="2000" dirty="0">
                <a:latin typeface="+mj-lt"/>
                <a:cs typeface="Arial"/>
              </a:rPr>
              <a:t>● </a:t>
            </a:r>
            <a:r>
              <a:rPr lang="vi-VN" sz="2000" dirty="0">
                <a:latin typeface="+mj-lt"/>
                <a:cs typeface="Times New Roman"/>
              </a:rPr>
              <a:t>Phân tích thiết kế hệ thống bằng Website: Draw.io </a:t>
            </a:r>
            <a:endParaRPr lang="vi-VN" sz="2000" dirty="0">
              <a:latin typeface="+mj-lt"/>
            </a:endParaRPr>
          </a:p>
          <a:p>
            <a:pPr marL="0" indent="0">
              <a:buNone/>
            </a:pPr>
            <a:r>
              <a:rPr lang="vi-VN" sz="2000" dirty="0">
                <a:latin typeface="+mj-lt"/>
                <a:cs typeface="Arial"/>
              </a:rPr>
              <a:t>● </a:t>
            </a:r>
            <a:r>
              <a:rPr lang="vi-VN" sz="2000" dirty="0">
                <a:latin typeface="+mj-lt"/>
                <a:cs typeface="Times New Roman"/>
              </a:rPr>
              <a:t>Hệ quản trị cơ sở dữ liệu: Google Drive</a:t>
            </a:r>
            <a:endParaRPr lang="vi-VN" sz="2000" dirty="0">
              <a:latin typeface="+mj-lt"/>
            </a:endParaRPr>
          </a:p>
          <a:p>
            <a:pPr marL="0" indent="0">
              <a:buNone/>
            </a:pPr>
            <a:r>
              <a:rPr lang="vi-VN" sz="2000" dirty="0">
                <a:latin typeface="+mj-lt"/>
                <a:cs typeface="Times New Roman"/>
              </a:rPr>
              <a:t>- Quản lý dự án bằng Microsoft Project. </a:t>
            </a:r>
            <a:endParaRPr lang="vi-VN" sz="2000" dirty="0">
              <a:latin typeface="+mj-lt"/>
            </a:endParaRPr>
          </a:p>
          <a:p>
            <a:pPr marL="0" indent="0">
              <a:buNone/>
            </a:pPr>
            <a:r>
              <a:rPr lang="vi-VN" sz="2000" dirty="0">
                <a:latin typeface="+mj-lt"/>
                <a:cs typeface="Times New Roman"/>
              </a:rPr>
              <a:t>- Dự án được thực hiện trong khoảng thời gian từ 04/10/2024 đến 06/12/2024. - Chi phí thực hiện khoảng 100.000.000 vnđ bao gồm: </a:t>
            </a:r>
            <a:endParaRPr lang="vi-VN" sz="2000" dirty="0">
              <a:latin typeface="+mj-lt"/>
            </a:endParaRPr>
          </a:p>
          <a:p>
            <a:pPr marL="0" indent="0">
              <a:buNone/>
            </a:pPr>
            <a:r>
              <a:rPr lang="vi-VN" sz="2000" dirty="0">
                <a:latin typeface="+mj-lt"/>
                <a:cs typeface="Times New Roman"/>
              </a:rPr>
              <a:t>- Tiền lương cho nhân viên </a:t>
            </a:r>
            <a:endParaRPr lang="vi-VN" sz="2000" dirty="0">
              <a:latin typeface="+mj-lt"/>
            </a:endParaRPr>
          </a:p>
          <a:p>
            <a:pPr marL="0" indent="0">
              <a:buNone/>
            </a:pPr>
            <a:r>
              <a:rPr lang="vi-VN" sz="2000" dirty="0">
                <a:latin typeface="+mj-lt"/>
                <a:cs typeface="Times New Roman"/>
              </a:rPr>
              <a:t>- Tiền thuê cơ sở vật chất </a:t>
            </a:r>
            <a:endParaRPr lang="vi-VN" sz="2000" dirty="0">
              <a:latin typeface="+mj-lt"/>
            </a:endParaRPr>
          </a:p>
          <a:p>
            <a:pPr marL="0" indent="0">
              <a:buNone/>
            </a:pPr>
            <a:r>
              <a:rPr lang="vi-VN" sz="2000" dirty="0">
                <a:latin typeface="+mj-lt"/>
                <a:cs typeface="Times New Roman"/>
              </a:rPr>
              <a:t>- Các chi phí phát sinh </a:t>
            </a:r>
            <a:endParaRPr lang="vi-VN" sz="2000" dirty="0">
              <a:latin typeface="+mj-lt"/>
            </a:endParaRPr>
          </a:p>
          <a:p>
            <a:pPr marL="0" indent="0">
              <a:buNone/>
            </a:pPr>
            <a:r>
              <a:rPr lang="vi-VN" sz="2000" dirty="0">
                <a:latin typeface="+mj-lt"/>
                <a:cs typeface="Arial"/>
              </a:rPr>
              <a:t>● </a:t>
            </a:r>
            <a:r>
              <a:rPr lang="vi-VN" sz="2000" dirty="0">
                <a:latin typeface="+mj-lt"/>
                <a:cs typeface="Times New Roman"/>
              </a:rPr>
              <a:t>Chi phí dự trữ: 10% tổng kinh phí dự án </a:t>
            </a:r>
            <a:endParaRPr lang="vi-VN" sz="2000" dirty="0">
              <a:latin typeface="+mj-lt"/>
            </a:endParaRPr>
          </a:p>
          <a:p>
            <a:pPr marL="0" indent="0">
              <a:buNone/>
            </a:pPr>
            <a:r>
              <a:rPr lang="vi-VN" sz="2000" dirty="0">
                <a:latin typeface="+mj-lt"/>
                <a:cs typeface="Arial"/>
              </a:rPr>
              <a:t>● </a:t>
            </a:r>
            <a:r>
              <a:rPr lang="vi-VN" sz="2000" dirty="0">
                <a:latin typeface="+mj-lt"/>
                <a:cs typeface="Times New Roman"/>
              </a:rPr>
              <a:t>Số thành viên tham gia dự án: 3 thành viên </a:t>
            </a:r>
            <a:br>
              <a:rPr lang="en-US" sz="2000" dirty="0">
                <a:latin typeface="+mj-lt"/>
              </a:rPr>
            </a:br>
            <a:endParaRPr lang="en-US" sz="2000" dirty="0">
              <a:latin typeface="+mj-lt"/>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61459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DC3AC71-BFC3-BFC3-A206-7C67E2DBFCA2}"/>
              </a:ext>
            </a:extLst>
          </p:cNvPr>
          <p:cNvSpPr>
            <a:spLocks noGrp="1"/>
          </p:cNvSpPr>
          <p:nvPr>
            <p:ph type="title"/>
          </p:nvPr>
        </p:nvSpPr>
        <p:spPr>
          <a:xfrm>
            <a:off x="838200" y="643467"/>
            <a:ext cx="2951205" cy="5571066"/>
          </a:xfrm>
        </p:spPr>
        <p:txBody>
          <a:bodyPr>
            <a:normAutofit/>
          </a:bodyPr>
          <a:lstStyle/>
          <a:p>
            <a:r>
              <a:rPr lang="vi-VN">
                <a:solidFill>
                  <a:srgbClr val="FFFFFF"/>
                </a:solidFill>
                <a:latin typeface="Times New Roman"/>
                <a:cs typeface="Times New Roman"/>
              </a:rPr>
              <a:t>Dự kiến phụ trách</a:t>
            </a:r>
            <a:endParaRPr lang="vi-VN">
              <a:solidFill>
                <a:srgbClr val="FFFFFF"/>
              </a:solidFill>
            </a:endParaRPr>
          </a:p>
        </p:txBody>
      </p:sp>
      <p:graphicFrame>
        <p:nvGraphicFramePr>
          <p:cNvPr id="5" name="Chỗ dành sẵn cho Nội dung 4">
            <a:extLst>
              <a:ext uri="{FF2B5EF4-FFF2-40B4-BE49-F238E27FC236}">
                <a16:creationId xmlns:a16="http://schemas.microsoft.com/office/drawing/2014/main" id="{433FAB34-15C2-44F6-EB85-7AC9B54151CE}"/>
              </a:ext>
            </a:extLst>
          </p:cNvPr>
          <p:cNvGraphicFramePr>
            <a:graphicFrameLocks noGrp="1"/>
          </p:cNvGraphicFramePr>
          <p:nvPr>
            <p:ph idx="1"/>
            <p:extLst>
              <p:ext uri="{D42A27DB-BD31-4B8C-83A1-F6EECF244321}">
                <p14:modId xmlns:p14="http://schemas.microsoft.com/office/powerpoint/2010/main" val="4236106901"/>
              </p:ext>
            </p:extLst>
          </p:nvPr>
        </p:nvGraphicFramePr>
        <p:xfrm>
          <a:off x="5248682" y="653693"/>
          <a:ext cx="6493767" cy="5560840"/>
        </p:xfrm>
        <a:graphic>
          <a:graphicData uri="http://schemas.openxmlformats.org/drawingml/2006/table">
            <a:tbl>
              <a:tblPr firstRow="1" bandRow="1">
                <a:tableStyleId>{5C22544A-7EE6-4342-B048-85BDC9FD1C3A}</a:tableStyleId>
              </a:tblPr>
              <a:tblGrid>
                <a:gridCol w="2692399">
                  <a:extLst>
                    <a:ext uri="{9D8B030D-6E8A-4147-A177-3AD203B41FA5}">
                      <a16:colId xmlns:a16="http://schemas.microsoft.com/office/drawing/2014/main" val="2376057955"/>
                    </a:ext>
                  </a:extLst>
                </a:gridCol>
                <a:gridCol w="3801368">
                  <a:extLst>
                    <a:ext uri="{9D8B030D-6E8A-4147-A177-3AD203B41FA5}">
                      <a16:colId xmlns:a16="http://schemas.microsoft.com/office/drawing/2014/main" val="462121907"/>
                    </a:ext>
                  </a:extLst>
                </a:gridCol>
              </a:tblGrid>
              <a:tr h="859873">
                <a:tc>
                  <a:txBody>
                    <a:bodyPr/>
                    <a:lstStyle/>
                    <a:p>
                      <a:r>
                        <a:rPr lang="vi-VN" sz="3400"/>
                        <a:t>Thành viên</a:t>
                      </a:r>
                    </a:p>
                  </a:txBody>
                  <a:tcPr marL="173864" marR="173864" marT="86933" marB="86933"/>
                </a:tc>
                <a:tc>
                  <a:txBody>
                    <a:bodyPr/>
                    <a:lstStyle/>
                    <a:p>
                      <a:r>
                        <a:rPr lang="vi-VN" sz="3400"/>
                        <a:t>Công việc</a:t>
                      </a:r>
                    </a:p>
                  </a:txBody>
                  <a:tcPr marL="173864" marR="173864" marT="86933" marB="86933"/>
                </a:tc>
                <a:extLst>
                  <a:ext uri="{0D108BD9-81ED-4DB2-BD59-A6C34878D82A}">
                    <a16:rowId xmlns:a16="http://schemas.microsoft.com/office/drawing/2014/main" val="1693300225"/>
                  </a:ext>
                </a:extLst>
              </a:tr>
              <a:tr h="2239804">
                <a:tc>
                  <a:txBody>
                    <a:bodyPr/>
                    <a:lstStyle/>
                    <a:p>
                      <a:pPr lvl="0">
                        <a:buNone/>
                      </a:pPr>
                      <a:r>
                        <a:rPr lang="vi-VN" sz="2500" b="0" i="0" u="none" strike="noStrike" noProof="0">
                          <a:solidFill>
                            <a:srgbClr val="000000"/>
                          </a:solidFill>
                          <a:latin typeface="Times New Roman"/>
                        </a:rPr>
                        <a:t>Phạm Tuấn Vũ</a:t>
                      </a:r>
                      <a:endParaRPr lang="vi-VN" sz="3400"/>
                    </a:p>
                  </a:txBody>
                  <a:tcPr marL="173864" marR="173864" marT="86933" marB="86933"/>
                </a:tc>
                <a:tc>
                  <a:txBody>
                    <a:bodyPr/>
                    <a:lstStyle/>
                    <a:p>
                      <a:pPr marL="285750" lvl="0" indent="-285750" algn="l">
                        <a:lnSpc>
                          <a:spcPct val="100000"/>
                        </a:lnSpc>
                        <a:spcBef>
                          <a:spcPts val="0"/>
                        </a:spcBef>
                        <a:spcAft>
                          <a:spcPts val="0"/>
                        </a:spcAft>
                        <a:buFont typeface="Arial"/>
                        <a:buChar char="•"/>
                      </a:pPr>
                      <a:r>
                        <a:rPr lang="vi-VN" sz="2500" b="0" i="0" u="none" strike="noStrike" noProof="0" dirty="0">
                          <a:solidFill>
                            <a:srgbClr val="000000"/>
                          </a:solidFill>
                          <a:latin typeface="Times New Roman"/>
                        </a:rPr>
                        <a:t>Business  Analyst</a:t>
                      </a:r>
                      <a:endParaRPr lang="vi-VN" sz="3400" dirty="0"/>
                    </a:p>
                    <a:p>
                      <a:pPr marL="285750" lvl="0" indent="-285750" algn="l">
                        <a:lnSpc>
                          <a:spcPct val="100000"/>
                        </a:lnSpc>
                        <a:spcBef>
                          <a:spcPts val="0"/>
                        </a:spcBef>
                        <a:spcAft>
                          <a:spcPts val="0"/>
                        </a:spcAft>
                        <a:buFont typeface="Arial"/>
                        <a:buChar char="•"/>
                      </a:pPr>
                      <a:r>
                        <a:rPr lang="en-US" sz="2500" b="0" i="0" u="none" strike="noStrike" noProof="0" dirty="0" err="1">
                          <a:solidFill>
                            <a:srgbClr val="000000"/>
                          </a:solidFill>
                          <a:latin typeface="Times New Roman"/>
                        </a:rPr>
                        <a:t>Quản</a:t>
                      </a:r>
                      <a:r>
                        <a:rPr lang="en-US" sz="2500" b="0" i="0" u="none" strike="noStrike" noProof="0" dirty="0">
                          <a:solidFill>
                            <a:srgbClr val="000000"/>
                          </a:solidFill>
                          <a:latin typeface="Times New Roman"/>
                        </a:rPr>
                        <a:t> </a:t>
                      </a:r>
                      <a:r>
                        <a:rPr lang="en-US" sz="2500" b="0" i="0" u="none" strike="noStrike" noProof="0" dirty="0" err="1">
                          <a:solidFill>
                            <a:srgbClr val="000000"/>
                          </a:solidFill>
                          <a:latin typeface="Times New Roman"/>
                        </a:rPr>
                        <a:t>lý</a:t>
                      </a:r>
                      <a:r>
                        <a:rPr lang="en-US" sz="2500" b="0" i="0" u="none" strike="noStrike" noProof="0" dirty="0">
                          <a:solidFill>
                            <a:srgbClr val="000000"/>
                          </a:solidFill>
                          <a:latin typeface="Times New Roman"/>
                        </a:rPr>
                        <a:t> </a:t>
                      </a:r>
                      <a:r>
                        <a:rPr lang="en-US" sz="2500" b="0" i="0" u="none" strike="noStrike" noProof="0" dirty="0" err="1">
                          <a:solidFill>
                            <a:srgbClr val="000000"/>
                          </a:solidFill>
                          <a:latin typeface="Times New Roman"/>
                        </a:rPr>
                        <a:t>chất</a:t>
                      </a:r>
                      <a:r>
                        <a:rPr lang="en-US" sz="2500" b="0" i="0" u="none" strike="noStrike" noProof="0" dirty="0">
                          <a:solidFill>
                            <a:srgbClr val="000000"/>
                          </a:solidFill>
                          <a:latin typeface="Times New Roman"/>
                        </a:rPr>
                        <a:t> </a:t>
                      </a:r>
                      <a:r>
                        <a:rPr lang="en-US" sz="2500" b="0" i="0" u="none" strike="noStrike" noProof="0" dirty="0" err="1">
                          <a:solidFill>
                            <a:srgbClr val="000000"/>
                          </a:solidFill>
                          <a:latin typeface="Times New Roman"/>
                        </a:rPr>
                        <a:t>lượng</a:t>
                      </a:r>
                      <a:r>
                        <a:rPr lang="en-US" sz="2500" b="0" i="0" u="none" strike="noStrike" noProof="0" dirty="0">
                          <a:solidFill>
                            <a:srgbClr val="000000"/>
                          </a:solidFill>
                          <a:latin typeface="Times New Roman"/>
                        </a:rPr>
                        <a:t> </a:t>
                      </a:r>
                      <a:r>
                        <a:rPr lang="en-US" sz="2500" b="0" i="0" u="none" strike="noStrike" noProof="0" dirty="0" err="1">
                          <a:solidFill>
                            <a:srgbClr val="000000"/>
                          </a:solidFill>
                          <a:latin typeface="Times New Roman"/>
                        </a:rPr>
                        <a:t>dự</a:t>
                      </a:r>
                      <a:r>
                        <a:rPr lang="en-US" sz="2500" b="0" i="0" u="none" strike="noStrike" noProof="0" dirty="0">
                          <a:solidFill>
                            <a:srgbClr val="000000"/>
                          </a:solidFill>
                          <a:latin typeface="Times New Roman"/>
                        </a:rPr>
                        <a:t> </a:t>
                      </a:r>
                      <a:r>
                        <a:rPr lang="en-US" sz="2500" b="0" i="0" u="none" strike="noStrike" noProof="0" dirty="0" err="1">
                          <a:solidFill>
                            <a:srgbClr val="000000"/>
                          </a:solidFill>
                          <a:latin typeface="Times New Roman"/>
                        </a:rPr>
                        <a:t>án</a:t>
                      </a:r>
                      <a:endParaRPr lang="en-US" sz="3400" dirty="0"/>
                    </a:p>
                    <a:p>
                      <a:pPr marL="285750" lvl="0" indent="-285750">
                        <a:buFont typeface="Arial"/>
                        <a:buChar char="•"/>
                      </a:pPr>
                      <a:endParaRPr lang="en-US" sz="3400" dirty="0"/>
                    </a:p>
                  </a:txBody>
                  <a:tcPr marL="173864" marR="173864" marT="86933" marB="86933"/>
                </a:tc>
                <a:extLst>
                  <a:ext uri="{0D108BD9-81ED-4DB2-BD59-A6C34878D82A}">
                    <a16:rowId xmlns:a16="http://schemas.microsoft.com/office/drawing/2014/main" val="2700926869"/>
                  </a:ext>
                </a:extLst>
              </a:tr>
              <a:tr h="1487834">
                <a:tc>
                  <a:txBody>
                    <a:bodyPr/>
                    <a:lstStyle/>
                    <a:p>
                      <a:pPr lvl="0">
                        <a:buNone/>
                      </a:pPr>
                      <a:r>
                        <a:rPr lang="vi-VN" sz="2500" b="0" i="0" u="none" strike="noStrike" noProof="0">
                          <a:solidFill>
                            <a:srgbClr val="000000"/>
                          </a:solidFill>
                          <a:latin typeface="Times New Roman"/>
                        </a:rPr>
                        <a:t>Nguyễn Hữu Nghĩa</a:t>
                      </a:r>
                      <a:endParaRPr lang="vi-VN" sz="3400"/>
                    </a:p>
                  </a:txBody>
                  <a:tcPr marL="173864" marR="173864" marT="86933" marB="86933"/>
                </a:tc>
                <a:tc>
                  <a:txBody>
                    <a:bodyPr/>
                    <a:lstStyle/>
                    <a:p>
                      <a:pPr marL="285750" lvl="0" indent="-285750" algn="l">
                        <a:lnSpc>
                          <a:spcPct val="100000"/>
                        </a:lnSpc>
                        <a:spcBef>
                          <a:spcPts val="0"/>
                        </a:spcBef>
                        <a:spcAft>
                          <a:spcPts val="0"/>
                        </a:spcAft>
                        <a:buFont typeface="Arial"/>
                        <a:buChar char="•"/>
                      </a:pPr>
                      <a:r>
                        <a:rPr lang="vi-VN" sz="2500" b="0" i="0" u="none" strike="noStrike" noProof="0">
                          <a:solidFill>
                            <a:srgbClr val="000000"/>
                          </a:solidFill>
                          <a:latin typeface="Times New Roman"/>
                        </a:rPr>
                        <a:t>Quản lý thời gian dự án</a:t>
                      </a:r>
                      <a:endParaRPr lang="vi-VN" sz="3400"/>
                    </a:p>
                    <a:p>
                      <a:pPr marL="285750" lvl="0" indent="-285750">
                        <a:buFont typeface="Arial"/>
                        <a:buChar char="•"/>
                      </a:pPr>
                      <a:r>
                        <a:rPr lang="en-US" sz="2500" b="0" i="0" u="none" strike="noStrike" noProof="0">
                          <a:solidFill>
                            <a:srgbClr val="000000"/>
                          </a:solidFill>
                          <a:latin typeface="Times New Roman"/>
                        </a:rPr>
                        <a:t>Quản </a:t>
                      </a:r>
                      <a:r>
                        <a:rPr lang="en-US" sz="2500" b="0" i="0" u="none" strike="noStrike" noProof="0" err="1">
                          <a:solidFill>
                            <a:srgbClr val="000000"/>
                          </a:solidFill>
                          <a:latin typeface="Times New Roman"/>
                        </a:rPr>
                        <a:t>lý</a:t>
                      </a:r>
                      <a:r>
                        <a:rPr lang="en-US" sz="2500" b="0" i="0" u="none" strike="noStrike" noProof="0">
                          <a:solidFill>
                            <a:srgbClr val="000000"/>
                          </a:solidFill>
                          <a:latin typeface="Times New Roman"/>
                        </a:rPr>
                        <a:t> </a:t>
                      </a:r>
                      <a:r>
                        <a:rPr lang="en-US" sz="2500" b="0" i="0" u="none" strike="noStrike" noProof="0" err="1">
                          <a:solidFill>
                            <a:srgbClr val="000000"/>
                          </a:solidFill>
                          <a:latin typeface="Times New Roman"/>
                        </a:rPr>
                        <a:t>nhân</a:t>
                      </a:r>
                      <a:r>
                        <a:rPr lang="en-US" sz="2500" b="0" i="0" u="none" strike="noStrike" noProof="0">
                          <a:solidFill>
                            <a:srgbClr val="000000"/>
                          </a:solidFill>
                          <a:latin typeface="Times New Roman"/>
                        </a:rPr>
                        <a:t> </a:t>
                      </a:r>
                      <a:r>
                        <a:rPr lang="en-US" sz="2500" b="0" i="0" u="none" strike="noStrike" noProof="0" err="1">
                          <a:solidFill>
                            <a:srgbClr val="000000"/>
                          </a:solidFill>
                          <a:latin typeface="Times New Roman"/>
                        </a:rPr>
                        <a:t>sự</a:t>
                      </a:r>
                      <a:br>
                        <a:rPr lang="en-US" sz="3400"/>
                      </a:br>
                      <a:endParaRPr lang="en-US" sz="3400"/>
                    </a:p>
                  </a:txBody>
                  <a:tcPr marL="173864" marR="173864" marT="86933" marB="86933"/>
                </a:tc>
                <a:extLst>
                  <a:ext uri="{0D108BD9-81ED-4DB2-BD59-A6C34878D82A}">
                    <a16:rowId xmlns:a16="http://schemas.microsoft.com/office/drawing/2014/main" val="3550006874"/>
                  </a:ext>
                </a:extLst>
              </a:tr>
              <a:tr h="973329">
                <a:tc>
                  <a:txBody>
                    <a:bodyPr/>
                    <a:lstStyle/>
                    <a:p>
                      <a:pPr lvl="0">
                        <a:buNone/>
                      </a:pPr>
                      <a:r>
                        <a:rPr lang="vi-VN" sz="2500" b="0" i="0" u="none" strike="noStrike" noProof="0">
                          <a:solidFill>
                            <a:srgbClr val="000000"/>
                          </a:solidFill>
                          <a:latin typeface="Times New Roman"/>
                        </a:rPr>
                        <a:t>Nguyễn Quang Nhật.</a:t>
                      </a:r>
                      <a:endParaRPr lang="vi-VN" sz="3400"/>
                    </a:p>
                  </a:txBody>
                  <a:tcPr marL="173864" marR="173864" marT="86933" marB="86933"/>
                </a:tc>
                <a:tc>
                  <a:txBody>
                    <a:bodyPr/>
                    <a:lstStyle/>
                    <a:p>
                      <a:pPr marL="285750" lvl="0" indent="-285750">
                        <a:buFont typeface="Arial"/>
                        <a:buChar char="•"/>
                      </a:pPr>
                      <a:r>
                        <a:rPr lang="vi-VN" sz="2500" b="0" i="0" u="none" strike="noStrike" noProof="0" dirty="0">
                          <a:solidFill>
                            <a:srgbClr val="000000"/>
                          </a:solidFill>
                          <a:latin typeface="Times New Roman"/>
                        </a:rPr>
                        <a:t>Quản lý chi phí dự án</a:t>
                      </a:r>
                    </a:p>
                    <a:p>
                      <a:pPr marL="285750" lvl="0" indent="-285750">
                        <a:buFont typeface="Arial"/>
                        <a:buChar char="•"/>
                      </a:pPr>
                      <a:r>
                        <a:rPr lang="vi-VN" sz="2500" b="0" i="0" u="none" strike="noStrike" noProof="0" dirty="0">
                          <a:solidFill>
                            <a:srgbClr val="000000"/>
                          </a:solidFill>
                          <a:latin typeface="Times New Roman"/>
                        </a:rPr>
                        <a:t>Quản lý truyền thông</a:t>
                      </a:r>
                      <a:endParaRPr lang="vi-VN" sz="3400" dirty="0"/>
                    </a:p>
                  </a:txBody>
                  <a:tcPr marL="173864" marR="173864" marT="86933" marB="86933"/>
                </a:tc>
                <a:extLst>
                  <a:ext uri="{0D108BD9-81ED-4DB2-BD59-A6C34878D82A}">
                    <a16:rowId xmlns:a16="http://schemas.microsoft.com/office/drawing/2014/main" val="87639865"/>
                  </a:ext>
                </a:extLst>
              </a:tr>
            </a:tbl>
          </a:graphicData>
        </a:graphic>
      </p:graphicFrame>
    </p:spTree>
    <p:extLst>
      <p:ext uri="{BB962C8B-B14F-4D97-AF65-F5344CB8AC3E}">
        <p14:creationId xmlns:p14="http://schemas.microsoft.com/office/powerpoint/2010/main" val="65192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FEAF4C13-7EDE-7042-AA21-74DBA004A06C}"/>
              </a:ext>
            </a:extLst>
          </p:cNvPr>
          <p:cNvSpPr>
            <a:spLocks noGrp="1"/>
          </p:cNvSpPr>
          <p:nvPr>
            <p:ph type="title"/>
          </p:nvPr>
        </p:nvSpPr>
        <p:spPr>
          <a:xfrm>
            <a:off x="621792" y="1161288"/>
            <a:ext cx="3602736" cy="4526280"/>
          </a:xfrm>
        </p:spPr>
        <p:txBody>
          <a:bodyPr>
            <a:normAutofit/>
          </a:bodyPr>
          <a:lstStyle/>
          <a:p>
            <a:r>
              <a:rPr lang="vi-VN" sz="4000">
                <a:latin typeface="Times New Roman"/>
                <a:cs typeface="Times New Roman"/>
              </a:rPr>
              <a:t> Khó khăn gặp phải và Dự kiến phát triển: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Chỗ dành sẵn cho Nội dung 2">
            <a:extLst>
              <a:ext uri="{FF2B5EF4-FFF2-40B4-BE49-F238E27FC236}">
                <a16:creationId xmlns:a16="http://schemas.microsoft.com/office/drawing/2014/main" id="{752AB6B1-8866-6532-EE6F-9190C70684F8}"/>
              </a:ext>
            </a:extLst>
          </p:cNvPr>
          <p:cNvGraphicFramePr>
            <a:graphicFrameLocks noGrp="1"/>
          </p:cNvGraphicFramePr>
          <p:nvPr>
            <p:ph idx="1"/>
          </p:nvPr>
        </p:nvGraphicFramePr>
        <p:xfrm>
          <a:off x="5434149" y="932688"/>
          <a:ext cx="5916603" cy="4992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402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9F2163D-866B-CB31-FBFD-FAC86B49B267}"/>
              </a:ext>
            </a:extLst>
          </p:cNvPr>
          <p:cNvSpPr>
            <a:spLocks noGrp="1"/>
          </p:cNvSpPr>
          <p:nvPr>
            <p:ph type="title"/>
          </p:nvPr>
        </p:nvSpPr>
        <p:spPr>
          <a:xfrm>
            <a:off x="1180038" y="1396686"/>
            <a:ext cx="2794201" cy="4064628"/>
          </a:xfrm>
        </p:spPr>
        <p:txBody>
          <a:bodyPr>
            <a:normAutofit/>
          </a:bodyPr>
          <a:lstStyle/>
          <a:p>
            <a:r>
              <a:rPr lang="vi-VN" sz="5400" dirty="0">
                <a:solidFill>
                  <a:srgbClr val="FFFFFF"/>
                </a:solidFill>
                <a:latin typeface="Times New Roman"/>
                <a:cs typeface="Times New Roman"/>
              </a:rPr>
              <a:t>Mục tiêu giai đoạn hai </a:t>
            </a: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hỗ dành sẵn cho Nội dung 2">
            <a:extLst>
              <a:ext uri="{FF2B5EF4-FFF2-40B4-BE49-F238E27FC236}">
                <a16:creationId xmlns:a16="http://schemas.microsoft.com/office/drawing/2014/main" id="{9E30C5E7-5D87-1D1D-14EB-B1BADB9BE093}"/>
              </a:ext>
            </a:extLst>
          </p:cNvPr>
          <p:cNvSpPr>
            <a:spLocks noGrp="1"/>
          </p:cNvSpPr>
          <p:nvPr>
            <p:ph idx="1"/>
          </p:nvPr>
        </p:nvSpPr>
        <p:spPr>
          <a:xfrm>
            <a:off x="5370153" y="1526033"/>
            <a:ext cx="5536397" cy="3935281"/>
          </a:xfrm>
        </p:spPr>
        <p:txBody>
          <a:bodyPr vert="horz" lIns="91440" tIns="45720" rIns="91440" bIns="45720" rtlCol="0" anchor="t">
            <a:normAutofit/>
          </a:bodyPr>
          <a:lstStyle/>
          <a:p>
            <a:r>
              <a:rPr lang="en-US" sz="2600" dirty="0" err="1">
                <a:latin typeface="Times New Roman" panose="02020603050405020304" pitchFamily="18" charset="0"/>
                <a:ea typeface="+mn-lt"/>
                <a:cs typeface="Times New Roman" panose="02020603050405020304" pitchFamily="18" charset="0"/>
              </a:rPr>
              <a:t>Chính</a:t>
            </a:r>
            <a:r>
              <a:rPr lang="en-US" sz="2600" dirty="0">
                <a:latin typeface="Times New Roman" panose="02020603050405020304" pitchFamily="18" charset="0"/>
                <a:ea typeface="+mn-lt"/>
                <a:cs typeface="Times New Roman" panose="02020603050405020304" pitchFamily="18" charset="0"/>
              </a:rPr>
              <a:t> : </a:t>
            </a:r>
            <a:r>
              <a:rPr lang="en-US" sz="2600" dirty="0" err="1">
                <a:latin typeface="Times New Roman" panose="02020603050405020304" pitchFamily="18" charset="0"/>
                <a:ea typeface="+mn-lt"/>
                <a:cs typeface="Times New Roman" panose="02020603050405020304" pitchFamily="18" charset="0"/>
              </a:rPr>
              <a:t>Phát</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triển</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một</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hệ</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thống</a:t>
            </a:r>
            <a:r>
              <a:rPr lang="en-US" sz="2600" dirty="0">
                <a:latin typeface="Times New Roman" panose="02020603050405020304" pitchFamily="18" charset="0"/>
                <a:ea typeface="+mn-lt"/>
                <a:cs typeface="Times New Roman" panose="02020603050405020304" pitchFamily="18" charset="0"/>
              </a:rPr>
              <a:t> website </a:t>
            </a:r>
            <a:r>
              <a:rPr lang="en-US" sz="2600" dirty="0" err="1">
                <a:latin typeface="Times New Roman" panose="02020603050405020304" pitchFamily="18" charset="0"/>
                <a:ea typeface="+mn-lt"/>
                <a:cs typeface="Times New Roman" panose="02020603050405020304" pitchFamily="18" charset="0"/>
              </a:rPr>
              <a:t>tích</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hợp</a:t>
            </a:r>
            <a:r>
              <a:rPr lang="en-US" sz="2600" dirty="0">
                <a:latin typeface="Times New Roman" panose="02020603050405020304" pitchFamily="18" charset="0"/>
                <a:ea typeface="+mn-lt"/>
                <a:cs typeface="Times New Roman" panose="02020603050405020304" pitchFamily="18" charset="0"/>
              </a:rPr>
              <a:t> AI </a:t>
            </a:r>
            <a:r>
              <a:rPr lang="en-US" sz="2600" dirty="0" err="1">
                <a:latin typeface="Times New Roman" panose="02020603050405020304" pitchFamily="18" charset="0"/>
                <a:ea typeface="+mn-lt"/>
                <a:cs typeface="Times New Roman" panose="02020603050405020304" pitchFamily="18" charset="0"/>
              </a:rPr>
              <a:t>để</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nhận</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diện</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các</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loại</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hoa</a:t>
            </a:r>
            <a:r>
              <a:rPr lang="en-US" sz="2600" dirty="0">
                <a:latin typeface="Times New Roman" panose="02020603050405020304" pitchFamily="18" charset="0"/>
                <a:ea typeface="+mn-lt"/>
                <a:cs typeface="Times New Roman" panose="02020603050405020304" pitchFamily="18" charset="0"/>
              </a:rPr>
              <a:t> Iris, </a:t>
            </a:r>
            <a:r>
              <a:rPr lang="en-US" sz="2600" dirty="0" err="1">
                <a:latin typeface="Times New Roman" panose="02020603050405020304" pitchFamily="18" charset="0"/>
                <a:ea typeface="+mn-lt"/>
                <a:cs typeface="Times New Roman" panose="02020603050405020304" pitchFamily="18" charset="0"/>
              </a:rPr>
              <a:t>hỗ</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trợ</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người</a:t>
            </a:r>
            <a:r>
              <a:rPr lang="en-US" sz="2600" dirty="0">
                <a:latin typeface="Times New Roman" panose="02020603050405020304" pitchFamily="18" charset="0"/>
                <a:ea typeface="+mn-lt"/>
                <a:cs typeface="Times New Roman" panose="02020603050405020304" pitchFamily="18" charset="0"/>
              </a:rPr>
              <a:t> </a:t>
            </a:r>
            <a:r>
              <a:rPr lang="en-US" sz="2600" dirty="0" err="1">
                <a:latin typeface="Times New Roman" panose="02020603050405020304" pitchFamily="18" charset="0"/>
                <a:ea typeface="+mn-lt"/>
                <a:cs typeface="Times New Roman" panose="02020603050405020304" pitchFamily="18" charset="0"/>
              </a:rPr>
              <a:t>dùng</a:t>
            </a:r>
            <a:r>
              <a:rPr lang="en-US" sz="2600" dirty="0">
                <a:latin typeface="Times New Roman" panose="02020603050405020304" pitchFamily="18" charset="0"/>
                <a:ea typeface="+mn-lt"/>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Phụ</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AI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ảnh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cụ</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tuyến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cứu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vật</a:t>
            </a:r>
            <a:r>
              <a:rPr lang="en-US" sz="2600" dirty="0">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45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6FD1480-3B19-FD4E-8BD4-05D82B1466C4}"/>
              </a:ext>
            </a:extLst>
          </p:cNvPr>
          <p:cNvSpPr>
            <a:spLocks noGrp="1"/>
          </p:cNvSpPr>
          <p:nvPr>
            <p:ph type="title"/>
          </p:nvPr>
        </p:nvSpPr>
        <p:spPr>
          <a:xfrm>
            <a:off x="480646" y="1601807"/>
            <a:ext cx="3200400" cy="4461163"/>
          </a:xfrm>
        </p:spPr>
        <p:txBody>
          <a:bodyPr>
            <a:normAutofit/>
          </a:bodyPr>
          <a:lstStyle/>
          <a:p>
            <a:pPr>
              <a:spcBef>
                <a:spcPts val="1000"/>
              </a:spcBef>
            </a:pPr>
            <a:r>
              <a:rPr lang="vi-VN" dirty="0">
                <a:solidFill>
                  <a:srgbClr val="FFFFFF"/>
                </a:solidFill>
                <a:latin typeface="Times New Roman"/>
                <a:cs typeface="Times New Roman"/>
              </a:rPr>
              <a:t>Phạm vi dự án cần đáp ứng yêu cầu</a:t>
            </a:r>
          </a:p>
          <a:p>
            <a:endParaRPr lang="vi-VN">
              <a:solidFill>
                <a:srgbClr val="FFFFFF"/>
              </a:solidFill>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4E4B606D-6A18-0F22-F58D-D1AD6430781A}"/>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vi-VN" sz="2400" b="1" dirty="0">
                <a:latin typeface="Times New Roman"/>
                <a:cs typeface="Times New Roman"/>
              </a:rPr>
              <a:t>- Yêu cầu về chức năng: </a:t>
            </a:r>
            <a:endParaRPr lang="vi-VN" sz="2400" b="1" dirty="0"/>
          </a:p>
          <a:p>
            <a:r>
              <a:rPr lang="vi-VN" sz="1800" dirty="0">
                <a:latin typeface="Times New Roman"/>
                <a:cs typeface="Times New Roman"/>
              </a:rPr>
              <a:t>Tích hợp model học máy để nhận diện ảnh hoa Iris với các phân loại chính (Iris Setosa, Iris Versicolor, Iris Virginica) trên website.</a:t>
            </a:r>
          </a:p>
          <a:p>
            <a:pPr marL="0" indent="0">
              <a:buNone/>
            </a:pPr>
            <a:r>
              <a:rPr lang="vi-VN" sz="2400" b="1" dirty="0">
                <a:latin typeface="Times New Roman"/>
                <a:cs typeface="Times New Roman"/>
              </a:rPr>
              <a:t>- Phạm vi người dùng :</a:t>
            </a:r>
          </a:p>
          <a:p>
            <a:r>
              <a:rPr lang="vi-VN" sz="1800" dirty="0">
                <a:latin typeface="Times New Roman"/>
                <a:cs typeface="Times New Roman"/>
              </a:rPr>
              <a:t>Phù hợp cho giáo viên, sinh viên và những người quan tâm đến hoa và AI.</a:t>
            </a:r>
          </a:p>
          <a:p>
            <a:pPr marL="0" indent="0">
              <a:buNone/>
            </a:pPr>
            <a:r>
              <a:rPr lang="vi-VN" sz="2400" b="1" dirty="0">
                <a:latin typeface="Times New Roman"/>
                <a:cs typeface="Times New Roman"/>
              </a:rPr>
              <a:t>- Phạm vi công nghệ:</a:t>
            </a:r>
          </a:p>
          <a:p>
            <a:pPr algn="just"/>
            <a:r>
              <a:rPr lang="vi-VN" sz="2000" dirty="0">
                <a:latin typeface="Times New Roman"/>
                <a:cs typeface="Times New Roman"/>
              </a:rPr>
              <a:t>Xây dựng frontend bằng Anvil (một công cụ xây dựng ứng dụng web không cần mã hóa phức tạp), backend bằng Python và triển khai model AI.</a:t>
            </a:r>
          </a:p>
          <a:p>
            <a:pPr marL="342900" indent="-342900"/>
            <a:endParaRPr lang="vi-VN" sz="2000" dirty="0">
              <a:latin typeface="Times New Roman"/>
              <a:cs typeface="Times New Roman"/>
            </a:endParaRPr>
          </a:p>
          <a:p>
            <a:pPr marL="0" indent="0">
              <a:buNone/>
            </a:pPr>
            <a:endParaRPr lang="en-US" sz="2000" dirty="0">
              <a:latin typeface="Aptos" panose="020B0004020202020204"/>
              <a:cs typeface="Times New Roman"/>
            </a:endParaRPr>
          </a:p>
        </p:txBody>
      </p:sp>
    </p:spTree>
    <p:extLst>
      <p:ext uri="{BB962C8B-B14F-4D97-AF65-F5344CB8AC3E}">
        <p14:creationId xmlns:p14="http://schemas.microsoft.com/office/powerpoint/2010/main" val="4064630307"/>
      </p:ext>
    </p:extLst>
  </p:cSld>
  <p:clrMapOvr>
    <a:masterClrMapping/>
  </p:clrMapOvr>
</p:sld>
</file>

<file path=ppt/theme/theme1.xml><?xml version="1.0" encoding="utf-8"?>
<a:theme xmlns:a="http://schemas.openxmlformats.org/drawingml/2006/main" name="Chủ đề của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Văn phòng">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4224</Words>
  <Application>Microsoft Office PowerPoint</Application>
  <PresentationFormat>Widescreen</PresentationFormat>
  <Paragraphs>355</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Aptos</vt:lpstr>
      <vt:lpstr>Aptos Display</vt:lpstr>
      <vt:lpstr>Arial</vt:lpstr>
      <vt:lpstr>Calibri</vt:lpstr>
      <vt:lpstr>Cambria Math</vt:lpstr>
      <vt:lpstr>Times New Roman</vt:lpstr>
      <vt:lpstr>Chủ đề của Office</vt:lpstr>
      <vt:lpstr>Quản Lý Dự Án Xây Dựng Model Nhận Diện Loại Hoa Iris Tích Hợp Vào Hệ Thống Website </vt:lpstr>
      <vt:lpstr>Mục tiêu dự án </vt:lpstr>
      <vt:lpstr> Dự án phải đáp ứng các yêu cầu sau (1)  </vt:lpstr>
      <vt:lpstr>Dự án phải đáp ứng các yêu cầu sau(2)  </vt:lpstr>
      <vt:lpstr>Công nghệ thực hiện  </vt:lpstr>
      <vt:lpstr>Dự kiến phụ trách</vt:lpstr>
      <vt:lpstr> Khó khăn gặp phải và Dự kiến phát triển:</vt:lpstr>
      <vt:lpstr>Mục tiêu giai đoạn hai </vt:lpstr>
      <vt:lpstr>Phạm vi dự án cần đáp ứng yêu cầu </vt:lpstr>
      <vt:lpstr>Các bên liên quan </vt:lpstr>
      <vt:lpstr> Nguồn lực và chi phí dự án giai đoạn hai  </vt:lpstr>
      <vt:lpstr>Thời gian và tiến độ  </vt:lpstr>
      <vt:lpstr> Phân tích rủi ro giai đoạn hai   </vt:lpstr>
      <vt:lpstr>Áp dụng phương pháp Waterfall </vt:lpstr>
      <vt:lpstr>Áp dụng phương pháp Waterfall </vt:lpstr>
      <vt:lpstr>Áp dụng phương pháp Waterfall </vt:lpstr>
      <vt:lpstr>Áp dụng phương pháp Waterfall </vt:lpstr>
      <vt:lpstr>Áp dụng phương pháp Waterfall </vt:lpstr>
      <vt:lpstr>Áp dụng phương pháp Waterfall </vt:lpstr>
      <vt:lpstr>Dự kiến phụ trách dự án giai đoạn hai </vt:lpstr>
      <vt:lpstr>Mục tiêu giai đoạn ba</vt:lpstr>
      <vt:lpstr>Quản lý thời gian hiệu quả cho dự án "Nghiên cứu và xây dựng model nhận diện loại hoa Iris tích hợp vào hệ thống Website"</vt:lpstr>
      <vt:lpstr>Phân chia giai đoạn và nhiệm vụ cụ thể </vt:lpstr>
      <vt:lpstr>Thời gian cho từng giai đoạn</vt:lpstr>
      <vt:lpstr>Mốc quan trọng (Milestones)</vt:lpstr>
      <vt:lpstr>Quản lý rủi ro về thời gian</vt:lpstr>
      <vt:lpstr> Báo cáo và giao tiếp và Lịch trình chi tiết</vt:lpstr>
      <vt:lpstr>Mục tiêu và hoạt động chính</vt:lpstr>
      <vt:lpstr> Khởi động dự án và Lập kế hoạch phạm vi dự án</vt:lpstr>
      <vt:lpstr>Xác định, Kiểm tra và Điều khiển thay đổi phạm vi</vt:lpstr>
      <vt:lpstr>Biểu đồ SWOT  </vt:lpstr>
      <vt:lpstr>Phân tích NPV (Net Present Value)</vt:lpstr>
      <vt:lpstr>Phân tích WSM (Weighted Scoring Model)  </vt:lpstr>
      <vt:lpstr>Phân tích WSM (Weighted Scoring Model)(2)   </vt:lpstr>
      <vt:lpstr>Top-Down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Dự Án Xây Dựng Model Nhận Diện Loại Hoa Iris Tích Hợp Vào Hệ Thống Website </dc:title>
  <dc:creator/>
  <cp:lastModifiedBy>Nguyễn Hữu Nghĩa</cp:lastModifiedBy>
  <cp:revision>457</cp:revision>
  <dcterms:created xsi:type="dcterms:W3CDTF">2024-11-14T10:38:29Z</dcterms:created>
  <dcterms:modified xsi:type="dcterms:W3CDTF">2024-11-15T02:40:04Z</dcterms:modified>
</cp:coreProperties>
</file>