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9"/>
    <a:srgbClr val="FDD024"/>
    <a:srgbClr val="E4E4E4"/>
    <a:srgbClr val="99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149" autoAdjust="0"/>
  </p:normalViewPr>
  <p:slideViewPr>
    <p:cSldViewPr snapToGrid="0">
      <p:cViewPr varScale="1">
        <p:scale>
          <a:sx n="89" d="100"/>
          <a:sy n="89" d="100"/>
        </p:scale>
        <p:origin x="2190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4DAA-E48C-C05B-CDEF-4574150D7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7403-678A-E7EB-A0CC-C7918ED6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BEC7-7D2D-FD74-DE7B-E89B2E8E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5E23-7FDC-6700-8D1E-1A3D5494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CBEB-0D8F-C03C-A197-704602A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063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2F16-1A16-3802-9859-578CC5DC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029CB-6F82-2FD0-E29C-BDF218D4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1CE6-4153-C9B6-DDE4-0CEA193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CE7-9AF3-B3A2-CB1B-C4E6517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3AD9-0DCF-DA01-96C4-273F292A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5015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199E8-0F47-40EC-EB50-94B4E119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4DA90-1F1E-0AEB-8534-76A8C67B2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86FB-A92B-CE50-A215-90B4DFD7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53FF-7D88-39A6-A924-FCD0845B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EF8D-639C-2CE2-DD16-F02789AC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7915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6555-79E2-62D2-38C8-DE98B82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8763-5287-3C99-E2A7-9821CB2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378E-947D-35B0-C562-E5879CF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AB69-2182-7874-B95E-1533A761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9432-0D96-2CE5-05B4-DEC17040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8239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F5E4-68D0-721C-8474-8CBBAC1B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70E3-D042-44B8-3ED3-67B1D81A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004E-EBF8-4BFD-451E-C06979B7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C803-10EE-AF20-C7D5-96F8229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75C0-FB10-34A0-9577-2BE0DA91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637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0C25-29F4-BBEE-4533-5FE4923F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A732-5604-0E17-DAE3-579EC4435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CFAC-F157-A930-4205-EAFE0F877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207B-DC25-C300-994D-0F4C43F4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9E15-1BCE-8B3F-8F13-ABD70E8A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66C02-E7EC-E997-5BA6-04BC309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784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EE6-6C80-877D-5719-79DB7D68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5CA6-DCFC-350D-1E96-E11EBB9A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FDBAC-6FA8-EF31-09FB-F84E3B0D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707B-0A93-2C4C-0FE0-E4EA8D944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85A94-337B-6F4D-53D5-FBFB57852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0CF9A-C4BC-BDC4-892A-A56EF907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E069-47B3-DF3B-AD37-693EEA6E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B69A8-9C42-AF42-D37F-7B9B89F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3571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01D0-C5FA-7735-FCA5-8BB42308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790DC-6039-58AE-364B-2ABB7990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4EBEB-318A-F4EE-B989-56D8EC18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4C718-3BC0-B80D-992C-36B3D2F5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589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3FF16-34D8-3381-7D12-A13E0714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684FF-8723-117D-257F-5640BB11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413CD-8550-A78A-57A1-107B66F2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174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7798-1786-9845-133C-9F319CF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8627-9B0A-0DEF-9B67-8B0B5348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04C6-DBE0-7591-BAAD-CE9AA803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F819-F087-C6C7-AF28-E82A8CFA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3DAF5-9B93-ABDB-53DC-24D09F5D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638F-69F8-6782-A622-A46329F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987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9FCC-40F7-8F9B-FCC1-1A1A52B5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2614-66AA-7B77-EB38-241D98C05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605-7BD3-BCED-1D69-E20286E4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3329-4AC2-57E9-3D7A-1CB3133F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0072C-39EA-1C8A-2E9C-2BB43773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097D-C7CB-FA69-EFA2-42BBC325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078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54F4B-9A3E-D5FA-7066-79D0761B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EC91-4F3A-2AD9-452B-46B18C91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2752-4E47-430D-30AF-2607561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5E79B-53AC-4936-8BB8-EFF258577DB1}" type="datetimeFigureOut">
              <a:rPr lang="en-ZW" smtClean="0"/>
              <a:t>26/10/2024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0677-07C9-8313-71F9-6E9A2612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E256-2449-5DF9-7D1E-54C6C1E65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F84EB-625D-414B-AA50-E9BB5226C5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510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644BACA-52E5-6077-4686-FBE2FC35516E}"/>
              </a:ext>
            </a:extLst>
          </p:cNvPr>
          <p:cNvSpPr/>
          <p:nvPr/>
        </p:nvSpPr>
        <p:spPr>
          <a:xfrm>
            <a:off x="8524008" y="-1250372"/>
            <a:ext cx="3667990" cy="6427815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b="1" dirty="0">
                <a:solidFill>
                  <a:schemeClr val="tx1"/>
                </a:solidFill>
              </a:rPr>
              <a:t>1. Customer Segment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Học sinh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Sinh viên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Người đi làm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Công ty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Cửa hàng bán lẻ</a:t>
            </a:r>
            <a:endParaRPr lang="en-ZW" b="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8C245E-E2DF-5317-92B0-66E492059D79}"/>
              </a:ext>
            </a:extLst>
          </p:cNvPr>
          <p:cNvSpPr/>
          <p:nvPr/>
        </p:nvSpPr>
        <p:spPr>
          <a:xfrm>
            <a:off x="5523773" y="-1250372"/>
            <a:ext cx="2995034" cy="3044536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4. Customer Relationship</a:t>
            </a:r>
          </a:p>
          <a:p>
            <a:pPr marL="266700" indent="-177800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Trải nghiệm mua sắm tốt</a:t>
            </a:r>
          </a:p>
          <a:p>
            <a:pPr marL="266700" indent="-177800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Chương trình tri ân, chăm sóc khách hàng liên tục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542051-B639-6725-4718-8AD5316C0EFC}"/>
              </a:ext>
            </a:extLst>
          </p:cNvPr>
          <p:cNvSpPr/>
          <p:nvPr/>
        </p:nvSpPr>
        <p:spPr>
          <a:xfrm>
            <a:off x="5528974" y="1794164"/>
            <a:ext cx="2995034" cy="3383280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3. Channels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Cửa hàng: năm 2023 đã có hơn 1000 cửa hàng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Website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Facebook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Instagram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Tiktok</a:t>
            </a:r>
            <a:endParaRPr lang="en-ZW" b="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FB1843-E336-31B4-698A-346EFBD3E48B}"/>
              </a:ext>
            </a:extLst>
          </p:cNvPr>
          <p:cNvSpPr/>
          <p:nvPr/>
        </p:nvSpPr>
        <p:spPr>
          <a:xfrm>
            <a:off x="2235206" y="-1250373"/>
            <a:ext cx="3293767" cy="6427815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2. Value Proposition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Sản phẩm đa dạng, chất lượng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Giá cả cạnh tranh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Dịch vụ tốt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Cửa hàng hiện đại, trả nghiệm mua sắm tốt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Chính sách bảo hành rõ ràng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Thanh toán nhanh chóng, linh hoạt phương thức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6AF477-3CFC-2CEE-A38A-4EB2C49B92F7}"/>
              </a:ext>
            </a:extLst>
          </p:cNvPr>
          <p:cNvSpPr/>
          <p:nvPr/>
        </p:nvSpPr>
        <p:spPr>
          <a:xfrm>
            <a:off x="-498692" y="-1250373"/>
            <a:ext cx="2730906" cy="3044536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7. Key Activities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Bán điện thoại, phụ kiện, thiết bị số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Cung cấp dịch vụ lắp đặt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Giao hàng</a:t>
            </a:r>
            <a:endParaRPr lang="en-ZW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1852C-8CE9-839E-5802-C1F1F78C0F8C}"/>
              </a:ext>
            </a:extLst>
          </p:cNvPr>
          <p:cNvSpPr/>
          <p:nvPr/>
        </p:nvSpPr>
        <p:spPr>
          <a:xfrm>
            <a:off x="-498692" y="1799276"/>
            <a:ext cx="2731297" cy="3378166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6. Key Resource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Nguồn lực vật chất</a:t>
            </a:r>
          </a:p>
          <a:p>
            <a:pPr marL="892175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tx1"/>
                </a:solidFill>
              </a:rPr>
              <a:t>Cửa hàng, kho,...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Nguồn lực con người</a:t>
            </a:r>
          </a:p>
          <a:p>
            <a:pPr marL="892175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tx1"/>
                </a:solidFill>
              </a:rPr>
              <a:t>Nhân viên, ban lãnh đạo,...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Nguồn lực tài chính</a:t>
            </a:r>
          </a:p>
          <a:p>
            <a:pPr marL="895350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tx1"/>
                </a:solidFill>
              </a:rPr>
              <a:t>Vốn đầu tư, doanh thu</a:t>
            </a:r>
            <a:endParaRPr lang="en-ZW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861E0-D32C-4839-C93B-B06B8D66C926}"/>
              </a:ext>
            </a:extLst>
          </p:cNvPr>
          <p:cNvSpPr/>
          <p:nvPr/>
        </p:nvSpPr>
        <p:spPr>
          <a:xfrm>
            <a:off x="-4146972" y="-1250373"/>
            <a:ext cx="3667990" cy="6427815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chemeClr val="tx1"/>
                </a:solidFill>
              </a:rPr>
              <a:t>8</a:t>
            </a: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. Key Partners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Các thương hiệu điện thoại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Các thương hiệu máy tính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Các thương hiệu tablet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Các thương hiệu phụ kiện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Nhà cung cấp mạng: Viettel, vina, mobi,..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Ngân hàng: vietcombank, bidv, viettinbank,...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Công ty bảo hiểm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Công ty truyền thông</a:t>
            </a:r>
            <a:endParaRPr lang="en-ZW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649170-AA90-4A4D-D30B-C01DEB84D713}"/>
              </a:ext>
            </a:extLst>
          </p:cNvPr>
          <p:cNvSpPr/>
          <p:nvPr/>
        </p:nvSpPr>
        <p:spPr>
          <a:xfrm>
            <a:off x="3903256" y="5177442"/>
            <a:ext cx="8293944" cy="2921001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5. Revenue Streams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Doanh thu bán hàng</a:t>
            </a:r>
          </a:p>
          <a:p>
            <a:pPr marL="895350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tx1"/>
                </a:solidFill>
              </a:rPr>
              <a:t>Điện thoại, laptop, tablet, phụ kiện,...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tx1"/>
                </a:solidFill>
              </a:rPr>
              <a:t>Doanh thu cung cấp dịch vụ</a:t>
            </a:r>
          </a:p>
          <a:p>
            <a:pPr marL="8953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Wingdings" panose="05000000000000000000" pitchFamily="2" charset="2"/>
              <a:buChar char="Ø"/>
              <a:tabLst/>
              <a:defRPr/>
            </a:pPr>
            <a:r>
              <a:rPr lang="vi-VN" b="0" dirty="0">
                <a:solidFill>
                  <a:schemeClr val="tx1"/>
                </a:solidFill>
              </a:rPr>
              <a:t>Bảo hành, sửa chữa, trả góp,...</a:t>
            </a:r>
          </a:p>
          <a:p>
            <a:pPr marL="266700" indent="0">
              <a:buSzPct val="111000"/>
              <a:buFont typeface="Arial" panose="020B0604020202020204" pitchFamily="34" charset="0"/>
              <a:buNone/>
            </a:pPr>
            <a:endParaRPr lang="en-ZW" dirty="0"/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CBFC86C0-887F-A3CD-FFD6-0855E235E336}"/>
              </a:ext>
            </a:extLst>
          </p:cNvPr>
          <p:cNvSpPr/>
          <p:nvPr/>
        </p:nvSpPr>
        <p:spPr>
          <a:xfrm>
            <a:off x="-4146972" y="5177442"/>
            <a:ext cx="8050227" cy="2921001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1" kern="1200" dirty="0">
                <a:solidFill>
                  <a:schemeClr val="tx1"/>
                </a:solidFill>
                <a:ea typeface="+mn-ea"/>
                <a:cs typeface="+mn-cs"/>
              </a:rPr>
              <a:t>9. Cost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Chi phí hàng hóa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Chi phí nhân sự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Chi phí marketing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Chi phí quản lý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7C3918C8-B7FF-A125-3141-813B0C79CBEE}"/>
              </a:ext>
            </a:extLst>
          </p:cNvPr>
          <p:cNvSpPr/>
          <p:nvPr/>
        </p:nvSpPr>
        <p:spPr>
          <a:xfrm>
            <a:off x="-4146972" y="-2662629"/>
            <a:ext cx="16338972" cy="1409700"/>
          </a:xfrm>
          <a:prstGeom prst="rect">
            <a:avLst/>
          </a:prstGeom>
          <a:solidFill>
            <a:srgbClr val="FDD0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8000" b="1" dirty="0">
                <a:solidFill>
                  <a:schemeClr val="tx1"/>
                </a:solidFill>
              </a:rPr>
              <a:t>BMC THẾ GIỚI DI ĐỘNG</a:t>
            </a:r>
            <a:endParaRPr lang="en-ZW" sz="8000" dirty="0"/>
          </a:p>
        </p:txBody>
      </p:sp>
    </p:spTree>
    <p:extLst>
      <p:ext uri="{BB962C8B-B14F-4D97-AF65-F5344CB8AC3E}">
        <p14:creationId xmlns:p14="http://schemas.microsoft.com/office/powerpoint/2010/main" val="74928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01E2F-8DA5-460B-5302-B81EA6B1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958E15-6F9A-4F3C-85BF-F0353F2EA8A9}"/>
              </a:ext>
            </a:extLst>
          </p:cNvPr>
          <p:cNvSpPr/>
          <p:nvPr/>
        </p:nvSpPr>
        <p:spPr>
          <a:xfrm>
            <a:off x="8524008" y="-2254828"/>
            <a:ext cx="3667990" cy="7432271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b="1" dirty="0">
                <a:solidFill>
                  <a:schemeClr val="bg1"/>
                </a:solidFill>
              </a:rPr>
              <a:t>1. Customer Segment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Học sinh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Sinh viên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Người đi làm</a:t>
            </a:r>
          </a:p>
          <a:p>
            <a:pPr marL="547687" indent="-285750">
              <a:buSzPct val="111000"/>
              <a:buFont typeface="Times New Roman" panose="02020603050405020304" pitchFamily="18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Gamer</a:t>
            </a:r>
            <a:endParaRPr lang="en-ZW" b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3EEA2-AE0E-C71C-E6DE-CAB1B0D08748}"/>
              </a:ext>
            </a:extLst>
          </p:cNvPr>
          <p:cNvSpPr/>
          <p:nvPr/>
        </p:nvSpPr>
        <p:spPr>
          <a:xfrm>
            <a:off x="5523773" y="-2249713"/>
            <a:ext cx="2995034" cy="4043877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4. Customer Relationship</a:t>
            </a:r>
          </a:p>
          <a:p>
            <a:pPr marL="266700" indent="-177800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Gameplay hấp dẫn, lôi cuốn</a:t>
            </a:r>
          </a:p>
          <a:p>
            <a:pPr marL="266700" indent="-177800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Chương trình tri ân, nhiều sự kiện hấp dẫn ra mắt liên tục</a:t>
            </a:r>
            <a:endParaRPr lang="vi-VN" b="0" dirty="0">
              <a:solidFill>
                <a:schemeClr val="bg1"/>
              </a:solidFill>
            </a:endParaRPr>
          </a:p>
          <a:p>
            <a:pPr marL="266700" indent="-177800">
              <a:buSzPct val="111000"/>
              <a:buFont typeface="Arial" panose="020B0604020202020204" pitchFamily="34" charset="0"/>
              <a:buChar char="●"/>
            </a:pPr>
            <a:r>
              <a:rPr lang="vi-VN">
                <a:solidFill>
                  <a:schemeClr val="bg1"/>
                </a:solidFill>
              </a:rPr>
              <a:t>C</a:t>
            </a:r>
            <a:r>
              <a:rPr lang="vi-VN" b="0">
                <a:solidFill>
                  <a:schemeClr val="bg1"/>
                </a:solidFill>
              </a:rPr>
              <a:t>hăm </a:t>
            </a:r>
            <a:r>
              <a:rPr lang="vi-VN" b="0" dirty="0">
                <a:solidFill>
                  <a:schemeClr val="bg1"/>
                </a:solidFill>
              </a:rPr>
              <a:t>sóc khách </a:t>
            </a:r>
            <a:r>
              <a:rPr lang="vi-VN" b="0">
                <a:solidFill>
                  <a:schemeClr val="bg1"/>
                </a:solidFill>
              </a:rPr>
              <a:t>hàng </a:t>
            </a:r>
            <a:r>
              <a:rPr lang="vi-VN">
                <a:solidFill>
                  <a:schemeClr val="bg1"/>
                </a:solidFill>
              </a:rPr>
              <a:t>nhanh chóng</a:t>
            </a:r>
            <a:endParaRPr lang="vi-VN" b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674EA-DFD3-5B10-FEBE-84E356145A3F}"/>
              </a:ext>
            </a:extLst>
          </p:cNvPr>
          <p:cNvSpPr/>
          <p:nvPr/>
        </p:nvSpPr>
        <p:spPr>
          <a:xfrm>
            <a:off x="5528974" y="1794164"/>
            <a:ext cx="2995034" cy="3383280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3. Channels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Website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Facebook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Instagram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Tiktok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Youtube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Twitch</a:t>
            </a:r>
            <a:endParaRPr lang="en-ZW" b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DB4DE-2C4B-F445-98DB-F902A7DA6051}"/>
              </a:ext>
            </a:extLst>
          </p:cNvPr>
          <p:cNvSpPr/>
          <p:nvPr/>
        </p:nvSpPr>
        <p:spPr>
          <a:xfrm>
            <a:off x="2235206" y="-2254829"/>
            <a:ext cx="3293767" cy="7432271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2. Value Proposition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Nhiều chế độ chơi khác nhau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Phân cấp bậc rank của người chơi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Hệ thống giải đấu được tổ chức định kì mang lại danh hiệu cho các đội tuyển tham dự</a:t>
            </a:r>
            <a:endParaRPr lang="vi-VN" b="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84902B-0C82-9820-F654-709BEFF54A95}"/>
              </a:ext>
            </a:extLst>
          </p:cNvPr>
          <p:cNvSpPr/>
          <p:nvPr/>
        </p:nvSpPr>
        <p:spPr>
          <a:xfrm>
            <a:off x="-498692" y="-2249714"/>
            <a:ext cx="2730906" cy="4043877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7. Key Activities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Vận hành, phát triển game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Ghi nhận các bug được người chơi report và fix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Ra mắt các sự kiện liên tục để lôi cuốn người chơi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Tiếp nhận và phản hồi các ý kiến của người chơi</a:t>
            </a:r>
            <a:endParaRPr lang="en-ZW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758E3-5E6C-9484-55FE-E538A75B8606}"/>
              </a:ext>
            </a:extLst>
          </p:cNvPr>
          <p:cNvSpPr/>
          <p:nvPr/>
        </p:nvSpPr>
        <p:spPr>
          <a:xfrm>
            <a:off x="-498692" y="1799276"/>
            <a:ext cx="2731297" cy="3378166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6. Key Resource</a:t>
            </a:r>
          </a:p>
          <a:p>
            <a:pPr marL="2746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Nguồn lực vật chất</a:t>
            </a:r>
          </a:p>
          <a:p>
            <a:pPr marL="452438" indent="-285750">
              <a:buSzPct val="111000"/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bg1"/>
                </a:solidFill>
              </a:rPr>
              <a:t>Văn phòng làm việc,...</a:t>
            </a:r>
            <a:endParaRPr lang="vi-VN" b="0" dirty="0">
              <a:solidFill>
                <a:schemeClr val="bg1"/>
              </a:solidFill>
            </a:endParaRPr>
          </a:p>
          <a:p>
            <a:pPr marL="2746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Nguồn lực con người</a:t>
            </a:r>
          </a:p>
          <a:p>
            <a:pPr marL="452438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bg1"/>
                </a:solidFill>
              </a:rPr>
              <a:t>Nhân viên, ban lãnh đạo, đội ngũ phát triển...</a:t>
            </a:r>
          </a:p>
          <a:p>
            <a:pPr marL="2746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Nguồn lực tài chính</a:t>
            </a:r>
          </a:p>
          <a:p>
            <a:pPr marL="452438" indent="-285750">
              <a:buSzPct val="111000"/>
              <a:buFont typeface="Wingdings" panose="05000000000000000000" pitchFamily="2" charset="2"/>
              <a:buChar char="Ø"/>
            </a:pPr>
            <a:r>
              <a:rPr lang="vi-VN" b="0" dirty="0">
                <a:solidFill>
                  <a:schemeClr val="bg1"/>
                </a:solidFill>
              </a:rPr>
              <a:t>Vốn đầu tư, doanh thu</a:t>
            </a:r>
            <a:endParaRPr lang="en-ZW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EF35FC-52BF-7AA7-9514-7D02C91BD6EE}"/>
              </a:ext>
            </a:extLst>
          </p:cNvPr>
          <p:cNvSpPr/>
          <p:nvPr/>
        </p:nvSpPr>
        <p:spPr>
          <a:xfrm>
            <a:off x="-4146972" y="-2254829"/>
            <a:ext cx="3667990" cy="7432272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>
                <a:solidFill>
                  <a:schemeClr val="bg1"/>
                </a:solidFill>
              </a:rPr>
              <a:t>8</a:t>
            </a: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. Key Partners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Các thương hiệu công nghệ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Các thương hiệu máy tính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Nhà cung cấp mạng: Viettel, vina, mobi,..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Ngân hàng: vietcombank, bidv, viettinbank,...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Công ty truyền thông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Các nhà tài trợ, đầu tư</a:t>
            </a:r>
            <a:endParaRPr lang="en-ZW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6E3F9-3F6E-7A7D-3EF7-FF00AAA2D6B9}"/>
              </a:ext>
            </a:extLst>
          </p:cNvPr>
          <p:cNvSpPr/>
          <p:nvPr/>
        </p:nvSpPr>
        <p:spPr>
          <a:xfrm>
            <a:off x="3903256" y="5177442"/>
            <a:ext cx="8293944" cy="2921001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SzPct val="111000"/>
              <a:buFont typeface="Aptos" panose="020B0004020202020204" pitchFamily="34" charset="0"/>
              <a:buNone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5. Revenue Streams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b="0" dirty="0">
                <a:solidFill>
                  <a:schemeClr val="bg1"/>
                </a:solidFill>
              </a:rPr>
              <a:t>Doanh thu bán hàng</a:t>
            </a:r>
          </a:p>
          <a:p>
            <a:pPr marL="895350" indent="-285750">
              <a:buSzPct val="111000"/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bg1"/>
                </a:solidFill>
              </a:rPr>
              <a:t>Các vật phẩm trong game, sự kiện,...</a:t>
            </a:r>
          </a:p>
          <a:p>
            <a:pPr marL="541338" indent="-274638">
              <a:buSzPct val="111000"/>
              <a:buFont typeface="Arial" panose="020B0604020202020204" pitchFamily="34" charset="0"/>
              <a:buChar char="●"/>
            </a:pPr>
            <a:r>
              <a:rPr lang="vi-VN" dirty="0">
                <a:solidFill>
                  <a:schemeClr val="bg1"/>
                </a:solidFill>
              </a:rPr>
              <a:t>Doanh thu từ việc tổ chức giải đấu</a:t>
            </a:r>
          </a:p>
          <a:p>
            <a:pPr marL="892175" indent="-285750">
              <a:buSzPct val="111000"/>
              <a:buFont typeface="Wingdings" panose="05000000000000000000" pitchFamily="2" charset="2"/>
              <a:buChar char="Ø"/>
            </a:pPr>
            <a:r>
              <a:rPr lang="vi-VN" dirty="0">
                <a:solidFill>
                  <a:schemeClr val="bg1"/>
                </a:solidFill>
              </a:rPr>
              <a:t>Vé xem trực tiếp, doanh thu từ quảng cáo trên các nền tảng online như youtube, twich, tiktok, facebook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8238FFF7-F758-D897-24B6-729AE3EB3112}"/>
              </a:ext>
            </a:extLst>
          </p:cNvPr>
          <p:cNvSpPr/>
          <p:nvPr/>
        </p:nvSpPr>
        <p:spPr>
          <a:xfrm>
            <a:off x="-4146972" y="5177442"/>
            <a:ext cx="8050227" cy="2921001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b="1" kern="1200" dirty="0">
                <a:solidFill>
                  <a:schemeClr val="bg1"/>
                </a:solidFill>
                <a:ea typeface="+mn-ea"/>
                <a:cs typeface="+mn-cs"/>
              </a:rPr>
              <a:t>9. Cost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Chi phí vận hành, phát triển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Chi phí nhân sự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Chi phí marketing</a:t>
            </a:r>
          </a:p>
          <a:p>
            <a:pPr marL="541338" marR="0" lvl="0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1000"/>
              <a:buFont typeface="Arial" panose="020B0604020202020204" pitchFamily="34" charset="0"/>
              <a:buChar char="●"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Chi phí quản lý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7AA31515-3013-0DE1-8E4E-A28E57AC03DF}"/>
              </a:ext>
            </a:extLst>
          </p:cNvPr>
          <p:cNvSpPr/>
          <p:nvPr/>
        </p:nvSpPr>
        <p:spPr>
          <a:xfrm>
            <a:off x="-4146974" y="-3664527"/>
            <a:ext cx="16338972" cy="1409700"/>
          </a:xfrm>
          <a:prstGeom prst="rect">
            <a:avLst/>
          </a:prstGeom>
          <a:solidFill>
            <a:srgbClr val="EB002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8000" b="1" dirty="0">
                <a:solidFill>
                  <a:schemeClr val="bg1"/>
                </a:solidFill>
              </a:rPr>
              <a:t>BMC HALL OF </a:t>
            </a:r>
            <a:r>
              <a:rPr lang="en-US" sz="8000" b="1" dirty="0">
                <a:solidFill>
                  <a:schemeClr val="bg1"/>
                </a:solidFill>
              </a:rPr>
              <a:t>LEGENDS</a:t>
            </a:r>
            <a:endParaRPr lang="en-ZW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548</Words>
  <Application>Microsoft Office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Hữu Nghĩa</dc:creator>
  <cp:lastModifiedBy>Nguyễn Hữu Nghĩa</cp:lastModifiedBy>
  <cp:revision>20</cp:revision>
  <dcterms:created xsi:type="dcterms:W3CDTF">2024-10-26T06:13:40Z</dcterms:created>
  <dcterms:modified xsi:type="dcterms:W3CDTF">2024-10-26T10:45:42Z</dcterms:modified>
</cp:coreProperties>
</file>