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2" r:id="rId8"/>
    <p:sldId id="263" r:id="rId9"/>
    <p:sldId id="264" r:id="rId10"/>
    <p:sldId id="307" r:id="rId11"/>
    <p:sldId id="308" r:id="rId12"/>
    <p:sldId id="265" r:id="rId13"/>
    <p:sldId id="309" r:id="rId14"/>
    <p:sldId id="266" r:id="rId15"/>
    <p:sldId id="310" r:id="rId16"/>
    <p:sldId id="267" r:id="rId17"/>
    <p:sldId id="285" r:id="rId18"/>
  </p:sldIdLst>
  <p:sldSz cx="9144000" cy="5143500" type="screen16x9"/>
  <p:notesSz cx="6858000" cy="9144000"/>
  <p:embeddedFontLst>
    <p:embeddedFont>
      <p:font typeface="IBM Plex Mono" panose="020B0509050203000203"/>
      <p:regular r:id="rId22"/>
    </p:embeddedFont>
    <p:embeddedFont>
      <p:font typeface="Poppins" panose="00000500000000000000"/>
      <p:regular r:id="rId23"/>
    </p:embeddedFont>
    <p:embeddedFont>
      <p:font typeface="Open Sans" panose="020B0606030504020204"/>
      <p:regular r:id="rId24"/>
    </p:embeddedFont>
    <p:embeddedFont>
      <p:font typeface="Source Code Pro" panose="020B0509030403020204"/>
      <p:regular r:id="rId25"/>
    </p:embeddedFont>
    <p:embeddedFont>
      <p:font typeface="PT Sans" panose="020B0503020203020204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6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/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/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/>
          <a:srcRect l="16960" t="24718" r="7121" b="26177"/>
          <a:stretch>
            <a:fillRect/>
          </a:stretch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CREDITS: </a:t>
            </a:r>
            <a:r>
              <a:rPr lang="en-GB"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and infographics &amp; images by</a:t>
            </a:r>
            <a:r>
              <a:rPr lang="en-GB" sz="12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4"/>
              </a:rPr>
              <a:t>Freepik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sz="1200" b="1" u="sng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/>
            <a:srcRect l="16960" t="24718" r="7121" b="26177"/>
            <a:stretch>
              <a:fillRect/>
            </a:stretch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/>
            <a:srcRect t="17657" b="17663"/>
            <a:stretch>
              <a:fillRect/>
            </a:stretch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 panose="020B0606030504020204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 panose="020B0606030504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 panose="020B0606030504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 panose="020B0606030504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 panose="020B0606030504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 panose="020B0606030504020204"/>
              <a:buChar char="■"/>
              <a:defRPr/>
            </a:lvl9pPr>
          </a:lstStyle>
          <a:p/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636644"/>
            <a:ext cx="4882515" cy="12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b="1" dirty="0">
                <a:latin typeface="Times New Roman" panose="02020603050405020304" charset="0"/>
                <a:cs typeface="Times New Roman" panose="02020603050405020304" charset="0"/>
              </a:rPr>
              <a:t>SVTH: Nhóm 5</a:t>
            </a:r>
            <a:endParaRPr lang="vi-VN" altLang="en-GB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485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b="1" dirty="0">
                <a:latin typeface="Times New Roman" panose="02020603050405020304" charset="0"/>
                <a:cs typeface="Times New Roman" panose="02020603050405020304" charset="0"/>
              </a:rPr>
              <a:t> Nguyễn Hữu Nghĩa - 2124802050013</a:t>
            </a:r>
            <a:br>
              <a:rPr lang="vi-VN" altLang="en-GB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vi-VN" altLang="en-GB" b="1" dirty="0">
                <a:latin typeface="Times New Roman" panose="02020603050405020304" charset="0"/>
                <a:cs typeface="Times New Roman" panose="02020603050405020304" charset="0"/>
              </a:rPr>
              <a:t> Lục Tấn Khoa - 2124802050022</a:t>
            </a:r>
            <a:endParaRPr lang="vi-VN" altLang="en-GB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b="1" dirty="0">
                <a:latin typeface="Times New Roman" panose="02020603050405020304" charset="0"/>
                <a:cs typeface="Times New Roman" panose="02020603050405020304" charset="0"/>
              </a:rPr>
              <a:t>GVHD: Ths. Lê Từ Minh Trí</a:t>
            </a:r>
            <a:endParaRPr lang="vi-VN" altLang="en-GB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49" y="2523489"/>
            <a:ext cx="7185660" cy="1113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M HIỂU V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À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THỬ NGHIỆM PHÒNG CHỐNG TẤN CÔNG DOS DỰA TR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Ê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N ỨNG DỤNG IPFIRE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115060" y="3502574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4504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1432;p35"/>
          <p:cNvSpPr txBox="1"/>
          <p:nvPr/>
        </p:nvSpPr>
        <p:spPr>
          <a:xfrm>
            <a:off x="913863" y="873959"/>
            <a:ext cx="7185660" cy="111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 panose="020B0509050203000203"/>
              <a:buNone/>
              <a:defRPr sz="4500" b="1" i="0" u="none" strike="noStrike" cap="none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pPr algn="ctr"/>
            <a:r>
              <a:rPr lang="vi-VN" altLang="en-US" sz="3200" dirty="0">
                <a:latin typeface="Times New Roman" panose="02020603050405020304" charset="0"/>
                <a:cs typeface="Times New Roman" panose="02020603050405020304" charset="0"/>
              </a:rPr>
              <a:t>BÁO CÁO MÔN HỌC AN TOÀN BẢO MẬT THÔNG TIN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Google Shape;1432;p35"/>
          <p:cNvSpPr txBox="1"/>
          <p:nvPr/>
        </p:nvSpPr>
        <p:spPr>
          <a:xfrm>
            <a:off x="185201" y="1987114"/>
            <a:ext cx="1823297" cy="61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 panose="020B0509050203000203"/>
              <a:buNone/>
              <a:defRPr sz="4500" b="1" i="0" u="none" strike="noStrike" cap="none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 panose="020B0509050203000203"/>
              <a:buNone/>
              <a:defRPr sz="52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pPr algn="ctr"/>
            <a:r>
              <a:rPr lang="vi-VN" altLang="en-US" sz="2400" dirty="0">
                <a:latin typeface="Times New Roman" panose="02020603050405020304" charset="0"/>
                <a:cs typeface="Times New Roman" panose="02020603050405020304" charset="0"/>
              </a:rPr>
              <a:t>ĐỀ TÀI: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Các tính n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ng bảo mật của IPFire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49" name="Google Shape;1749;p44"/>
          <p:cNvSpPr txBox="1">
            <a:spLocks noGrp="1"/>
          </p:cNvSpPr>
          <p:nvPr>
            <p:ph type="subTitle" idx="1"/>
          </p:nvPr>
        </p:nvSpPr>
        <p:spPr>
          <a:xfrm>
            <a:off x="6449060" y="2717165"/>
            <a:ext cx="1981835" cy="1061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Quản l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chất l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ợng dịch vụ (Qos)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50" name="Google Shape;1750;p44"/>
          <p:cNvSpPr txBox="1">
            <a:spLocks noGrp="1"/>
          </p:cNvSpPr>
          <p:nvPr>
            <p:ph type="subTitle" idx="2"/>
          </p:nvPr>
        </p:nvSpPr>
        <p:spPr>
          <a:xfrm>
            <a:off x="720090" y="3117215"/>
            <a:ext cx="2348865" cy="519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ờng lửa (FireWall)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51" name="Google Shape;1751;p44"/>
          <p:cNvSpPr txBox="1">
            <a:spLocks noGrp="1"/>
          </p:cNvSpPr>
          <p:nvPr>
            <p:ph type="subTitle" idx="3"/>
          </p:nvPr>
        </p:nvSpPr>
        <p:spPr>
          <a:xfrm>
            <a:off x="3636010" y="3118485"/>
            <a:ext cx="1981835" cy="883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Hệ thống phát hiện và ng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n chặn xâm nhập (IPS)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10" descr="IMG_256"/>
          <p:cNvPicPr>
            <a:picLocks noGrp="1" noChangeAspect="1"/>
          </p:cNvPicPr>
          <p:nvPr>
            <p:ph type="pic" idx="7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1275080"/>
            <a:ext cx="1981835" cy="1584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8"/>
          </p:nvPr>
        </p:nvPicPr>
        <p:blipFill>
          <a:blip r:embed="rId2"/>
          <a:stretch>
            <a:fillRect/>
          </a:stretch>
        </p:blipFill>
        <p:spPr>
          <a:xfrm>
            <a:off x="3621405" y="1236980"/>
            <a:ext cx="1906905" cy="1662430"/>
          </a:xfrm>
          <a:prstGeom prst="rect">
            <a:avLst/>
          </a:prstGeom>
        </p:spPr>
      </p:pic>
      <p:pic>
        <p:nvPicPr>
          <p:cNvPr id="22" name="Picture Placeholder 21"/>
          <p:cNvPicPr>
            <a:picLocks noGrp="1" noChangeAspect="1"/>
          </p:cNvPicPr>
          <p:nvPr>
            <p:ph type="pic" idx="9"/>
          </p:nvPr>
        </p:nvPicPr>
        <p:blipFill>
          <a:blip r:embed="rId3"/>
          <a:stretch>
            <a:fillRect/>
          </a:stretch>
        </p:blipFill>
        <p:spPr>
          <a:xfrm>
            <a:off x="6449060" y="1510665"/>
            <a:ext cx="198183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Các tính năng bảo mật của IPFire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49" name="Google Shape;1749;p44"/>
          <p:cNvSpPr txBox="1">
            <a:spLocks noGrp="1"/>
          </p:cNvSpPr>
          <p:nvPr>
            <p:ph type="subTitle" idx="1"/>
          </p:nvPr>
        </p:nvSpPr>
        <p:spPr>
          <a:xfrm>
            <a:off x="6449060" y="3117850"/>
            <a:ext cx="1981835" cy="661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Proxy và lọc nội dung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50" name="Google Shape;1750;p44"/>
          <p:cNvSpPr txBox="1">
            <a:spLocks noGrp="1"/>
          </p:cNvSpPr>
          <p:nvPr>
            <p:ph type="subTitle" idx="2"/>
          </p:nvPr>
        </p:nvSpPr>
        <p:spPr>
          <a:xfrm>
            <a:off x="720090" y="3117215"/>
            <a:ext cx="2348865" cy="519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Virtual Private Network (VPN)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51" name="Google Shape;1751;p44"/>
          <p:cNvSpPr txBox="1">
            <a:spLocks noGrp="1"/>
          </p:cNvSpPr>
          <p:nvPr>
            <p:ph type="subTitle" idx="3"/>
          </p:nvPr>
        </p:nvSpPr>
        <p:spPr>
          <a:xfrm>
            <a:off x="3636010" y="3118485"/>
            <a:ext cx="1981835" cy="883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Giám sát mạng (Monitoring and Logging)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idx="7"/>
          </p:nvPr>
        </p:nvPicPr>
        <p:blipFill>
          <a:blip r:embed="rId1"/>
          <a:stretch>
            <a:fillRect/>
          </a:stretch>
        </p:blipFill>
        <p:spPr>
          <a:xfrm>
            <a:off x="883285" y="1275715"/>
            <a:ext cx="1652270" cy="166243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/>
          <a:stretch>
            <a:fillRect/>
          </a:stretch>
        </p:blipFill>
        <p:spPr>
          <a:xfrm>
            <a:off x="4381500" y="2381250"/>
            <a:ext cx="381000" cy="381000"/>
          </a:xfrm>
          <a:prstGeom prst="rect">
            <a:avLst/>
          </a:prstGeom>
        </p:spPr>
      </p:pic>
      <p:pic>
        <p:nvPicPr>
          <p:cNvPr id="30" name="Picture Placeholder 29"/>
          <p:cNvPicPr>
            <a:picLocks noGrp="1" noChangeAspect="1"/>
          </p:cNvPicPr>
          <p:nvPr>
            <p:ph type="pic" idx="8"/>
          </p:nvPr>
        </p:nvPicPr>
        <p:blipFill>
          <a:blip r:embed="rId2"/>
          <a:stretch>
            <a:fillRect/>
          </a:stretch>
        </p:blipFill>
        <p:spPr>
          <a:xfrm>
            <a:off x="3584575" y="1499235"/>
            <a:ext cx="1981835" cy="1464310"/>
          </a:xfrm>
          <a:prstGeom prst="rect">
            <a:avLst/>
          </a:prstGeom>
        </p:spPr>
      </p:pic>
      <p:pic>
        <p:nvPicPr>
          <p:cNvPr id="32" name="Picture Placeholder 31"/>
          <p:cNvPicPr>
            <a:picLocks noGrp="1" noChangeAspect="1"/>
          </p:cNvPicPr>
          <p:nvPr>
            <p:ph type="pic" idx="9"/>
          </p:nvPr>
        </p:nvPicPr>
        <p:blipFill>
          <a:blip r:embed="rId3"/>
          <a:stretch>
            <a:fillRect/>
          </a:stretch>
        </p:blipFill>
        <p:spPr>
          <a:xfrm>
            <a:off x="6449060" y="1519555"/>
            <a:ext cx="1981835" cy="1096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90" y="539750"/>
            <a:ext cx="7188200" cy="932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Kiến trúc mạng trong IPFire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6" name="Table 25"/>
          <p:cNvGraphicFramePr/>
          <p:nvPr>
            <p:custDataLst>
              <p:tags r:id="rId1"/>
            </p:custDataLst>
          </p:nvPr>
        </p:nvGraphicFramePr>
        <p:xfrm>
          <a:off x="829945" y="1348105"/>
          <a:ext cx="316674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4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RED (WAN)</a:t>
                      </a:r>
                      <a:endParaRPr lang="vi-VN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ùng kết nối trực tiếp với Internet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Picture Placeholder 26"/>
          <p:cNvGraphicFramePr>
            <a:graphicFrameLocks noGrp="1"/>
          </p:cNvGraphicFramePr>
          <p:nvPr>
            <p:ph type="pic" idx="2"/>
            <p:custDataLst>
              <p:tags r:id="rId2"/>
            </p:custDataLst>
          </p:nvPr>
        </p:nvGraphicFramePr>
        <p:xfrm>
          <a:off x="4355465" y="1348105"/>
          <a:ext cx="332549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49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GREEN (LAN)</a:t>
                      </a:r>
                      <a:endParaRPr lang="vi-VN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Mạng nội bộ an toàn</a:t>
                      </a:r>
                      <a:endParaRPr lang="vi-VN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/>
          <p:nvPr>
            <p:custDataLst>
              <p:tags r:id="rId3"/>
            </p:custDataLst>
          </p:nvPr>
        </p:nvGraphicFramePr>
        <p:xfrm>
          <a:off x="683260" y="2788285"/>
          <a:ext cx="3325495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49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ORANGE (DMZ - Demilitarized Zone)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Khu vực cách ly cho các máy chủ truy cập từ Internet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/>
          <p:nvPr>
            <p:custDataLst>
              <p:tags r:id="rId4"/>
            </p:custDataLst>
          </p:nvPr>
        </p:nvGraphicFramePr>
        <p:xfrm>
          <a:off x="4355465" y="2788285"/>
          <a:ext cx="3325495" cy="90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495"/>
              </a:tblGrid>
              <a:tr h="4502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BLUE (Wireless)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Khu vực dành riêng cho kết nối</a:t>
                      </a:r>
                      <a:r>
                        <a:rPr lang="vi-VN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Wi-Fi</a:t>
                      </a:r>
                      <a:endParaRPr lang="vi-VN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27591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90" y="2079625"/>
            <a:ext cx="7141845" cy="1322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Sơ </a:t>
            </a:r>
            <a:r>
              <a:rPr lang="vi-VN" altLang="en-GB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đồ mô phỏng tấn công DoS và phòng chống dựa trên ứng dụng IPFire</a:t>
            </a:r>
            <a:endParaRPr lang="vi-VN" altLang="en-GB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46"/>
          <p:cNvSpPr txBox="1">
            <a:spLocks noGrp="1"/>
          </p:cNvSpPr>
          <p:nvPr>
            <p:ph type="title"/>
          </p:nvPr>
        </p:nvSpPr>
        <p:spPr>
          <a:xfrm>
            <a:off x="720090" y="956310"/>
            <a:ext cx="6289675" cy="619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Sơ đồ cấu trúc </a:t>
            </a: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mạng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844" name="Google Shape;1844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5" name="Google Shape;1845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1668796324" name="Picture 1" descr="A black and white screen with white text&#10;&#10;Description automatically generated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065530" y="1829435"/>
            <a:ext cx="7013575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907223" y="163587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187450" y="3363595"/>
            <a:ext cx="5184775" cy="4324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200">
                <a:solidFill>
                  <a:schemeClr val="dk2"/>
                </a:solidFill>
                <a:latin typeface="Times New Roman" panose="02020603050405020304" charset="0"/>
                <a:ea typeface="IBM Plex Mono" panose="020B0509050203000203"/>
                <a:cs typeface="Times New Roman" panose="02020603050405020304" charset="0"/>
                <a:sym typeface="IBM Plex Mono" panose="020B0509050203000203"/>
              </a:rPr>
              <a:t>Nội dung</a:t>
            </a:r>
            <a:endParaRPr lang="vi-VN" altLang="en-GB" sz="3200">
              <a:solidFill>
                <a:schemeClr val="dk2"/>
              </a:solidFill>
              <a:latin typeface="Times New Roman" panose="02020603050405020304" charset="0"/>
              <a:ea typeface="IBM Plex Mono" panose="020B0509050203000203"/>
              <a:cs typeface="Times New Roman" panose="02020603050405020304" charset="0"/>
              <a:sym typeface="IBM Plex Mono" panose="020B0509050203000203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1259750" y="192312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Tổng quan về tấn công DoS</a:t>
            </a:r>
            <a:endParaRPr lang="vi-VN" altLang="en-GB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259753" y="1349220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01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1295313" y="308224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03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5255698" y="221599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02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5255698" y="278989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Tổng quan về IPFire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1295400" y="3656330"/>
            <a:ext cx="3233420" cy="1024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Sơ </a:t>
            </a: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đồ mô phỏng tấn công DoS và phòng chống dựa trên ứng dụng IPFire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9876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01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90" y="2079625"/>
            <a:ext cx="7141845" cy="1322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Tổng quan về tấn công DoS</a:t>
            </a:r>
            <a:endParaRPr lang="vi-VN" altLang="en-GB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547386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90" y="771525"/>
            <a:ext cx="3145155" cy="64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Khái niệm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1"/>
          </p:nvPr>
        </p:nvSpPr>
        <p:spPr>
          <a:xfrm>
            <a:off x="683895" y="1491615"/>
            <a:ext cx="3408045" cy="2461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Tấn công DoS (Denial of Service) là một kiểu tấn công mạng với mục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ích làm gián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oạn hoặc ng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n chặn ng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ời dùng hợp lệ truy cập vào tài nguyên hoặc dịch vụ của một hệ thống, máy chủ, hoặc mạng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140200" y="1347470"/>
            <a:ext cx="4295140" cy="2672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Mục tiêu của tấn công DoS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4999990" y="2048510"/>
            <a:ext cx="2786380" cy="402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Làm gián đoạn dịch </a:t>
            </a:r>
            <a:r>
              <a:rPr lang="vi-VN" altLang="en-GB" u="heavy">
                <a:latin typeface="Times New Roman" panose="02020603050405020304" charset="0"/>
                <a:cs typeface="Times New Roman" panose="02020603050405020304" charset="0"/>
              </a:rPr>
              <a:t>vụ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1804035" y="2048510"/>
            <a:ext cx="2613660" cy="402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Làm quá tải hệ thống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640" name="Google Shape;1640;p41"/>
          <p:cNvGrpSpPr/>
          <p:nvPr/>
        </p:nvGrpSpPr>
        <p:grpSpPr>
          <a:xfrm>
            <a:off x="5097753" y="1560284"/>
            <a:ext cx="336779" cy="341145"/>
            <a:chOff x="3906683" y="713190"/>
            <a:chExt cx="470494" cy="476593"/>
          </a:xfrm>
        </p:grpSpPr>
        <p:sp>
          <p:nvSpPr>
            <p:cNvPr id="1641" name="Google Shape;1641;p41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55" name="Google Shape;1655;p41"/>
          <p:cNvGrpSpPr/>
          <p:nvPr/>
        </p:nvGrpSpPr>
        <p:grpSpPr>
          <a:xfrm>
            <a:off x="1901656" y="1560365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99" name="Google Shape;1699;p42"/>
          <p:cNvGrpSpPr/>
          <p:nvPr/>
        </p:nvGrpSpPr>
        <p:grpSpPr>
          <a:xfrm>
            <a:off x="4305857" y="2789526"/>
            <a:ext cx="341661" cy="290896"/>
            <a:chOff x="2335403" y="748460"/>
            <a:chExt cx="477313" cy="406392"/>
          </a:xfrm>
        </p:grpSpPr>
        <p:sp>
          <p:nvSpPr>
            <p:cNvPr id="1700" name="Google Shape;1700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Google Shape;1639;p41"/>
          <p:cNvSpPr txBox="1"/>
          <p:nvPr/>
        </p:nvSpPr>
        <p:spPr>
          <a:xfrm>
            <a:off x="4211955" y="3219450"/>
            <a:ext cx="2613660" cy="11741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0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Tạo cơ hội cho kẻ tấn công thực hiện các hành động độc khác</a:t>
            </a:r>
            <a:r>
              <a:rPr lang="vi-VN" altLang="en-GB" u="heavy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Các loại hình tấn công DoS phổ biến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6442075" y="1641475"/>
            <a:ext cx="1981835" cy="8058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Tấn công khai thác lỗ hổng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720090" y="1563370"/>
            <a:ext cx="1981835" cy="1506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Tấn công dựa trên l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 l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ợng (Flooding Attack)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564255" y="1563370"/>
            <a:ext cx="1981835" cy="1512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Tấn công ở lớp ứng dụng (Application Layer Attack)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12448" y="1136061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99" name="Google Shape;1699;p42"/>
          <p:cNvGrpSpPr/>
          <p:nvPr/>
        </p:nvGrpSpPr>
        <p:grpSpPr>
          <a:xfrm>
            <a:off x="3677207" y="1141701"/>
            <a:ext cx="341661" cy="290896"/>
            <a:chOff x="2335403" y="748460"/>
            <a:chExt cx="477313" cy="406392"/>
          </a:xfrm>
        </p:grpSpPr>
        <p:sp>
          <p:nvSpPr>
            <p:cNvPr id="1700" name="Google Shape;1700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12" name="Google Shape;1712;p42"/>
          <p:cNvGrpSpPr/>
          <p:nvPr/>
        </p:nvGrpSpPr>
        <p:grpSpPr>
          <a:xfrm>
            <a:off x="6542379" y="1116563"/>
            <a:ext cx="340332" cy="341173"/>
            <a:chOff x="1558836" y="713303"/>
            <a:chExt cx="475457" cy="476631"/>
          </a:xfrm>
        </p:grpSpPr>
        <p:sp>
          <p:nvSpPr>
            <p:cNvPr id="1713" name="Google Shape;1713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720090" y="3003550"/>
          <a:ext cx="1710055" cy="181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55"/>
              </a:tblGrid>
              <a:tr h="606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ICMP Flood</a:t>
                      </a:r>
                      <a:endParaRPr lang="en-US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</a:tr>
              <a:tr h="606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UDP Flood</a:t>
                      </a:r>
                      <a:endParaRPr lang="en-US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</a:tr>
              <a:tr h="606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TCP SYN Flood</a:t>
                      </a:r>
                      <a:endParaRPr lang="en-US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3564255" y="2973705"/>
          <a:ext cx="1673860" cy="104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</a:tblGrid>
              <a:tr h="574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HTTP Flood</a:t>
                      </a:r>
                      <a:endParaRPr lang="en-US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Slowloris</a:t>
                      </a:r>
                      <a:endParaRPr lang="en-US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6542405" y="2427605"/>
          <a:ext cx="1509395" cy="99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</a:tblGrid>
              <a:tr h="498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Ping of Death</a:t>
                      </a:r>
                      <a:endParaRPr lang="en-US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Teardrop Attack</a:t>
                      </a:r>
                      <a:endParaRPr lang="en-US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Phân biệt Dos và DdoS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971550" y="1339850"/>
            <a:ext cx="3138805" cy="2691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DoS (Denial of Service): </a:t>
            </a:r>
            <a:r>
              <a:rPr lang="en-US" altLang="en-US" sz="1800" b="0">
                <a:latin typeface="Times New Roman" panose="02020603050405020304" charset="0"/>
                <a:cs typeface="Times New Roman" panose="02020603050405020304" charset="0"/>
              </a:rPr>
              <a:t>Tấn công từ một nguồn duy nhất.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DDoS (DIstributed Denial of Service): </a:t>
            </a:r>
            <a:r>
              <a:rPr lang="en-US" altLang="en-US" sz="1800" b="0">
                <a:latin typeface="Times New Roman" panose="02020603050405020304" charset="0"/>
                <a:cs typeface="Times New Roman" panose="02020603050405020304" charset="0"/>
              </a:rPr>
              <a:t>Tấn công từ nhiều nguồn, sử dụng nhiều nguồn tấn công </a:t>
            </a:r>
            <a:r>
              <a:rPr lang="en-US" altLang="en-US" sz="1800" b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1800" b="0">
                <a:latin typeface="Times New Roman" panose="02020603050405020304" charset="0"/>
                <a:cs typeface="Times New Roman" panose="02020603050405020304" charset="0"/>
              </a:rPr>
              <a:t>ồng thời, th</a:t>
            </a:r>
            <a:r>
              <a:rPr lang="en-US" altLang="en-US" sz="1800" b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1800" b="0">
                <a:latin typeface="Times New Roman" panose="02020603050405020304" charset="0"/>
                <a:cs typeface="Times New Roman" panose="02020603050405020304" charset="0"/>
              </a:rPr>
              <a:t>ờng là một mạng botnet với hàng ngàn thiết bị bị kiểm soát.</a:t>
            </a:r>
            <a:endParaRPr lang="en-US" altLang="en-US" sz="18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8" descr="IMG_2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10" y="1419225"/>
            <a:ext cx="3898900" cy="2515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27591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90" y="2079625"/>
            <a:ext cx="7141845" cy="1322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Tổng quan về IPFire</a:t>
            </a:r>
            <a:endParaRPr lang="vi-VN" altLang="en-GB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547386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imes New Roman" panose="02020603050405020304" charset="0"/>
                <a:cs typeface="Times New Roman" panose="02020603050405020304" charset="0"/>
              </a:rPr>
              <a:t>Khái niệm</a:t>
            </a:r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1"/>
          </p:nvPr>
        </p:nvSpPr>
        <p:spPr>
          <a:xfrm>
            <a:off x="720000" y="1419945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IPFire là một hệ </a:t>
            </a:r>
            <a:r>
              <a:rPr lang="en-US" altLang="en-US"/>
              <a:t>đ</a:t>
            </a:r>
            <a:r>
              <a:rPr lang="en-US" altLang="en-US"/>
              <a:t>iều hành bảo mật mã nguồn mở </a:t>
            </a:r>
            <a:r>
              <a:rPr lang="en-US" altLang="en-US"/>
              <a:t>đư</a:t>
            </a:r>
            <a:r>
              <a:rPr lang="en-US" altLang="en-US"/>
              <a:t>ợc thiết kế dành riêng </a:t>
            </a:r>
            <a:r>
              <a:rPr lang="en-US" altLang="en-US"/>
              <a:t>đ</a:t>
            </a:r>
            <a:r>
              <a:rPr lang="en-US" altLang="en-US"/>
              <a:t>ể bảo vệ mạng. Nó chủ yếu hoạt </a:t>
            </a:r>
            <a:r>
              <a:rPr lang="en-US" altLang="en-US"/>
              <a:t>đ</a:t>
            </a:r>
            <a:r>
              <a:rPr lang="en-US" altLang="en-US"/>
              <a:t>ộng nh</a:t>
            </a:r>
            <a:r>
              <a:rPr lang="en-US" altLang="en-US"/>
              <a:t>ư</a:t>
            </a:r>
            <a:r>
              <a:rPr lang="en-US" altLang="en-US"/>
              <a:t> một firewall (t</a:t>
            </a:r>
            <a:r>
              <a:rPr lang="en-US" altLang="en-US"/>
              <a:t>ư</a:t>
            </a:r>
            <a:r>
              <a:rPr lang="en-US" altLang="en-US"/>
              <a:t>ờng lửa) và có thể </a:t>
            </a:r>
            <a:r>
              <a:rPr lang="en-US" altLang="en-US"/>
              <a:t>đư</a:t>
            </a:r>
            <a:r>
              <a:rPr lang="en-US" altLang="en-US"/>
              <a:t>ợc mở rộng </a:t>
            </a:r>
            <a:r>
              <a:rPr lang="en-US" altLang="en-US"/>
              <a:t>đ</a:t>
            </a:r>
            <a:r>
              <a:rPr lang="en-US" altLang="en-US"/>
              <a:t>ể cung cấp các chức n</a:t>
            </a:r>
            <a:r>
              <a:rPr lang="en-US" altLang="en-US"/>
              <a:t>ă</a:t>
            </a:r>
            <a:r>
              <a:rPr lang="en-US" altLang="en-US"/>
              <a:t>ng nh</a:t>
            </a:r>
            <a:r>
              <a:rPr lang="en-US" altLang="en-US"/>
              <a:t>ư</a:t>
            </a:r>
            <a:r>
              <a:rPr lang="en-US" altLang="en-US"/>
              <a:t> VPN, lọc nội dung web, quản l</a:t>
            </a:r>
            <a:r>
              <a:rPr lang="en-US" altLang="en-US"/>
              <a:t>ý</a:t>
            </a:r>
            <a:r>
              <a:rPr lang="en-US" altLang="en-US"/>
              <a:t> mạng, và phát hiện xâm nhập (IDS/IPS). IPFire </a:t>
            </a:r>
            <a:r>
              <a:rPr lang="en-US" altLang="en-US"/>
              <a:t>đư</a:t>
            </a:r>
            <a:r>
              <a:rPr lang="en-US" altLang="en-US"/>
              <a:t>ợc xây dựng trên nền tảng Linux và </a:t>
            </a:r>
            <a:r>
              <a:rPr lang="en-US" altLang="en-US"/>
              <a:t>đư</a:t>
            </a:r>
            <a:r>
              <a:rPr lang="en-US" altLang="en-US"/>
              <a:t>ợc tối </a:t>
            </a:r>
            <a:r>
              <a:rPr lang="en-US" altLang="en-US"/>
              <a:t>ư</a:t>
            </a:r>
            <a:r>
              <a:rPr lang="en-US" altLang="en-US"/>
              <a:t>u hóa </a:t>
            </a:r>
            <a:r>
              <a:rPr lang="en-US" altLang="en-US"/>
              <a:t>đ</a:t>
            </a:r>
            <a:r>
              <a:rPr lang="en-US" altLang="en-US"/>
              <a:t>ể dễ dàng cấu hình, bảo trì và nâng cấp.</a:t>
            </a:r>
            <a:endParaRPr lang="en-US" altLang="en-US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91338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pic>
        <p:nvPicPr>
          <p:cNvPr id="3" name="Picture 2"/>
          <p:cNvPicPr/>
          <p:nvPr/>
        </p:nvPicPr>
        <p:blipFill>
          <a:blip/>
          <a:stretch>
            <a:fillRect/>
          </a:stretch>
        </p:blipFill>
        <p:spPr>
          <a:xfrm>
            <a:off x="4381500" y="2381250"/>
            <a:ext cx="381000" cy="381000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135755" y="1559560"/>
            <a:ext cx="4295140" cy="2857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4*143"/>
  <p:tag name="TABLE_ENDDRAG_RECT" val="108*157*134*143"/>
</p:tagLst>
</file>

<file path=ppt/tags/tag2.xml><?xml version="1.0" encoding="utf-8"?>
<p:tagLst xmlns:p="http://schemas.openxmlformats.org/presentationml/2006/main">
  <p:tag name="TABLE_ENDDRAG_ORIGIN_RECT" val="131*74"/>
  <p:tag name="TABLE_ENDDRAG_RECT" val="108*172*131*74"/>
</p:tagLst>
</file>

<file path=ppt/tags/tag3.xml><?xml version="1.0" encoding="utf-8"?>
<p:tagLst xmlns:p="http://schemas.openxmlformats.org/presentationml/2006/main">
  <p:tag name="TABLE_ENDDRAG_ORIGIN_RECT" val="118*78"/>
  <p:tag name="TABLE_ENDDRAG_RECT" val="108*172*118*78"/>
</p:tagLst>
</file>

<file path=ppt/tags/tag4.xml><?xml version="1.0" encoding="utf-8"?>
<p:tagLst xmlns:p="http://schemas.openxmlformats.org/presentationml/2006/main">
  <p:tag name="TABLE_ENDDRAG_ORIGIN_RECT" val="249*60"/>
  <p:tag name="TABLE_ENDDRAG_RECT" val="65*106*249*60"/>
</p:tagLst>
</file>

<file path=ppt/tags/tag5.xml><?xml version="1.0" encoding="utf-8"?>
<p:tagLst xmlns:p="http://schemas.openxmlformats.org/presentationml/2006/main">
  <p:tag name="TABLE_ENDDRAG_ORIGIN_RECT" val="261*60"/>
  <p:tag name="TABLE_ENDDRAG_RECT" val="325*157*261*60"/>
</p:tagLst>
</file>

<file path=ppt/tags/tag6.xml><?xml version="1.0" encoding="utf-8"?>
<p:tagLst xmlns:p="http://schemas.openxmlformats.org/presentationml/2006/main">
  <p:tag name="TABLE_ENDDRAG_ORIGIN_RECT" val="261*60"/>
  <p:tag name="TABLE_ENDDRAG_RECT" val="325*157*261*60"/>
</p:tagLst>
</file>

<file path=ppt/tags/tag7.xml><?xml version="1.0" encoding="utf-8"?>
<p:tagLst xmlns:p="http://schemas.openxmlformats.org/presentationml/2006/main">
  <p:tag name="TABLE_ENDDRAG_ORIGIN_RECT" val="261*70"/>
  <p:tag name="TABLE_ENDDRAG_RECT" val="342*219*261*70"/>
</p:tagLst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2153</Words>
  <Application>WPS Presentation</Application>
  <PresentationFormat>On-screen Show (16:9)</PresentationFormat>
  <Paragraphs>117</Paragraphs>
  <Slides>15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IBM Plex Mono</vt:lpstr>
      <vt:lpstr>Poppins</vt:lpstr>
      <vt:lpstr>Roboto Condensed Light</vt:lpstr>
      <vt:lpstr>Open Sans</vt:lpstr>
      <vt:lpstr>Source Code Pro</vt:lpstr>
      <vt:lpstr>PT Sans</vt:lpstr>
      <vt:lpstr>Times New Roman</vt:lpstr>
      <vt:lpstr>Microsoft YaHei</vt:lpstr>
      <vt:lpstr>Arial Unicode MS</vt:lpstr>
      <vt:lpstr>Wingdings</vt:lpstr>
      <vt:lpstr>Introduction to Coding Workshop by Slidesgo</vt:lpstr>
      <vt:lpstr>TÌM HIỂU VÀ THỬ NGHIỆM PHÒNG CHỐNG TẤN CÔNG DOS DỰA TRÊN ỨNG DỤNG IPFIRE</vt:lpstr>
      <vt:lpstr>02</vt:lpstr>
      <vt:lpstr>Tổng quan về tấn công DoS</vt:lpstr>
      <vt:lpstr>Khái niệm</vt:lpstr>
      <vt:lpstr>Mục tiêu của tấn công DoS</vt:lpstr>
      <vt:lpstr>Các loại hình tấn công DoS phổ biến</vt:lpstr>
      <vt:lpstr>Phân biệt Dos và DdoS</vt:lpstr>
      <vt:lpstr>Tổng quan về IPFire</vt:lpstr>
      <vt:lpstr>Khái niệm</vt:lpstr>
      <vt:lpstr>Các tính năng bảo mật của IPFire</vt:lpstr>
      <vt:lpstr>Các tính năng bảo mật của IPFire</vt:lpstr>
      <vt:lpstr>Kiến trúc mạng trong IPFire</vt:lpstr>
      <vt:lpstr>Thực hiện mô phỏng tấn công DoS và phòng chống dựa trên ứng dụng IPFire</vt:lpstr>
      <vt:lpstr>Cài đặt máy ảo IPFire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THỬ NGHIỆM PHÒNG CHỐNG TẤN CÔNG DOS DỰA TRÊN ỨNG DỤNG IPFIRE</dc:title>
  <dc:creator>Nguyễn Hữu Nghĩa</dc:creator>
  <cp:lastModifiedBy>Khoa Lục Tấn</cp:lastModifiedBy>
  <cp:revision>14</cp:revision>
  <dcterms:created xsi:type="dcterms:W3CDTF">2024-12-03T14:02:00Z</dcterms:created>
  <dcterms:modified xsi:type="dcterms:W3CDTF">2024-12-04T11:12:13Z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1EFE95C1F78F4C5F83374D1E18E2BFBA_13</vt:lpwstr>
  </property>
  <property fmtid="{D5CDD505-2E9C-101B-9397-08002B2CF9AE}" pid="3" name="KSOProductBuildVer">
    <vt:lpwstr>1033-12.2.0.18911</vt:lpwstr>
  </property>
</Properties>
</file>