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31" autoAdjust="0"/>
  </p:normalViewPr>
  <p:slideViewPr>
    <p:cSldViewPr snapToGrid="0">
      <p:cViewPr varScale="1">
        <p:scale>
          <a:sx n="97" d="100"/>
          <a:sy n="97" d="100"/>
        </p:scale>
        <p:origin x="10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BF0-CDAE-EA70-C4BD-2038FB647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EBEFF-86F6-4053-7ACD-4497DE705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42A9-D9EC-59CD-9883-60632127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64E3-225F-6365-0850-2E09F839E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3E8E-2BF1-33AF-38BA-ED12B1CC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95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05EB-F370-49B9-F10A-CA813AE8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FDA160-21BC-C797-C733-544C61CB5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59D2F-AA29-DC04-7F22-4454EE2B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16E80-4982-14FF-B6D9-FF26A76D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F9085-9433-4FB9-AA6C-9E0185A63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50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CE262-5A90-C53F-79FA-20B8384FE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FE1FB-E219-652F-8867-8C43CFF36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BB5CB-B89A-5B0F-2E26-C9D24AA7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FBE6-5BCE-03BC-C65D-7EFCDF0F5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DFBE-0683-E800-19EE-FC99FBD54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22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A1C2-91DA-9D24-00AF-D6383323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7F69B-2409-495F-B34A-8EEDF398A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4BB48-5E6A-427B-EE86-F093AFDF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3759-A18A-1CA8-C972-13A87957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3524D-7206-73B1-94B3-2ED6EC44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9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8CB1-8DB1-4C75-81D8-BD1DE8D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C79C9-B295-44BD-8340-D17A4A889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A3AFC-1D85-295C-A59C-2761ED0C0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8551A-74F7-9620-F23C-546EFCE99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892D2-F7A2-C5BA-B2B7-54EDD0B2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3D92F-8457-F242-5F23-118345070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B72D1-37C9-F268-C6DD-493D2BFA6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453B8-1878-6A43-4D42-7A6176EE8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35B9B-1589-0E73-2DBB-3FAC84EE7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AA09F-941E-7B37-FAEA-7B924CD8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2592D-1538-1254-2DF4-6980EA9CB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0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7C0A-AF00-EB6B-9C0E-6EE583425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1ACAD-100F-D38E-6A1A-FD9998AB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2DD93-BE7C-976C-568A-74EBBD7E9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011332-B012-0517-0DEC-5757EACC03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28FA86-7D7D-091B-0F57-209A6CCA1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EA281-93E0-85A4-541C-F097EEAF1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D5654-FBF3-CA05-42ED-83B3F22F4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9A72C6-13CA-BDA8-032F-39FA77FC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A767-88FE-FDBF-603A-A8C9D9CD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0B818E-7617-2A40-26E0-89D929BA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E7561-5ACC-2203-9B40-D69965D5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04BDA1-F26A-4AEB-BD88-7503710A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2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14B5B-F4D5-4E0B-2D4F-6D21B615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C66453-E6DB-98AA-E1FC-A60BDBD3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5C6F7-5D87-15DC-0DF1-E7F32A54A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35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18CD-3130-4B5A-B2B9-3081E3D3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55E7F-AF0A-CEF0-DB4A-607C325DD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B8412-9E35-F43E-0FCE-0A8E8F3B21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11793-3F40-38E8-39CF-33A0CFE0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EBE0B-D306-DF76-B28F-F003D82E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03871-DAF2-0446-D5A7-A057090D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4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687C2-1C88-C976-9910-608BE4592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B90764-F8A0-E924-B342-3FE75B8D4B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98D17-CD35-3CD2-55B6-F43DFA16B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57254-3CF0-5FD8-1F66-9519FF17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6524A-6981-913E-ACA2-53D1FD0E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417E-CDE8-37C8-1E78-8C1B9509E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19A4F-7749-CCB8-6121-6DC20B5CA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982F94-A7A4-B704-BB45-628B51482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7069F-EC93-4E5D-3EF7-CA85BDC67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9D1986-6780-4B86-8AB1-EA4ADBE4564A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C983-DB43-8C43-FA14-FBF146294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F337-1A9B-DED8-5670-2BEAF116D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61DA4E-6489-437D-8635-DDBAAC377D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3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542CFAF-9510-0837-EAF9-58DFFC7F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154" y="0"/>
            <a:ext cx="4953691" cy="1991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5E6645-535B-BACB-B2D6-D5833D60EC4A}"/>
              </a:ext>
            </a:extLst>
          </p:cNvPr>
          <p:cNvSpPr txBox="1"/>
          <p:nvPr/>
        </p:nvSpPr>
        <p:spPr>
          <a:xfrm>
            <a:off x="3247366" y="4168027"/>
            <a:ext cx="5697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vi-VN" sz="3600" dirty="0">
                <a:latin typeface="+mj-lt"/>
              </a:rPr>
              <a:t>Chương 4: Thuật toán Apriori</a:t>
            </a:r>
            <a:endParaRPr lang="en-US" sz="36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2E950B-79F3-DBAC-E54C-97FC4BA7BC77}"/>
              </a:ext>
            </a:extLst>
          </p:cNvPr>
          <p:cNvSpPr txBox="1"/>
          <p:nvPr/>
        </p:nvSpPr>
        <p:spPr>
          <a:xfrm>
            <a:off x="3757056" y="2366493"/>
            <a:ext cx="46778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 dirty="0">
                <a:latin typeface="+mj-lt"/>
              </a:rPr>
              <a:t>DỮ LIỆU LỚN</a:t>
            </a:r>
            <a:endParaRPr lang="en-US" sz="54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E8B08-7E3F-27EE-CA64-F4D0B8CC7794}"/>
              </a:ext>
            </a:extLst>
          </p:cNvPr>
          <p:cNvSpPr txBox="1"/>
          <p:nvPr/>
        </p:nvSpPr>
        <p:spPr>
          <a:xfrm>
            <a:off x="7538347" y="6488668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/>
              <a:t>Svth: Nguyễn Hữu Nghĩa - 2124802050013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0DE971-460A-CBA3-9ED8-7343F328AACA}"/>
              </a:ext>
            </a:extLst>
          </p:cNvPr>
          <p:cNvSpPr txBox="1"/>
          <p:nvPr/>
        </p:nvSpPr>
        <p:spPr>
          <a:xfrm>
            <a:off x="695325" y="514350"/>
            <a:ext cx="2714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2800" dirty="0">
                <a:latin typeface="+mj-lt"/>
              </a:rPr>
              <a:t>Lý thuyết cơ bản:</a:t>
            </a:r>
            <a:endParaRPr lang="en-US" sz="28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2BA85E-9E0B-D218-DC47-C13BCF42E4C7}"/>
              </a:ext>
            </a:extLst>
          </p:cNvPr>
          <p:cNvSpPr txBox="1"/>
          <p:nvPr/>
        </p:nvSpPr>
        <p:spPr>
          <a:xfrm>
            <a:off x="695325" y="1265337"/>
            <a:ext cx="1029652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Trong </a:t>
            </a:r>
            <a:r>
              <a:rPr lang="en-US" dirty="0" err="1">
                <a:latin typeface="+mj-lt"/>
              </a:rPr>
              <a:t>lĩnh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vực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thuật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toán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Apriori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nền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tảng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mình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trên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khái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niệm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bản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trọng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hiểu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rõ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hoạt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nó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b="1" dirty="0" err="1">
                <a:latin typeface="+mj-lt"/>
              </a:rPr>
              <a:t>Tập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hợp</a:t>
            </a:r>
            <a:r>
              <a:rPr lang="en-US" b="1" dirty="0">
                <a:latin typeface="+mj-lt"/>
              </a:rPr>
              <a:t> item: </a:t>
            </a:r>
            <a:endParaRPr lang="vi-VN" b="1" dirty="0">
              <a:latin typeface="+mj-lt"/>
            </a:endParaRPr>
          </a:p>
          <a:p>
            <a:pPr marL="457200"/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nhóm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mục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phẩm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Ví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bán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lẻ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item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bao </a:t>
            </a:r>
            <a:r>
              <a:rPr lang="en-US" dirty="0" err="1">
                <a:latin typeface="+mj-lt"/>
              </a:rPr>
              <a:t>gồm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phẩm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như</a:t>
            </a:r>
            <a:r>
              <a:rPr lang="en-US" dirty="0">
                <a:latin typeface="+mj-lt"/>
              </a:rPr>
              <a:t> bánh </a:t>
            </a:r>
            <a:r>
              <a:rPr lang="en-US" dirty="0" err="1">
                <a:latin typeface="+mj-lt"/>
              </a:rPr>
              <a:t>mì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sữa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bơ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b="1" dirty="0" err="1">
                <a:latin typeface="+mj-lt"/>
              </a:rPr>
              <a:t>Tập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hợp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phổ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biến</a:t>
            </a:r>
            <a:r>
              <a:rPr lang="en-US" b="1" dirty="0">
                <a:latin typeface="+mj-lt"/>
              </a:rPr>
              <a:t> (Frequent Itemset): </a:t>
            </a:r>
            <a:endParaRPr lang="vi-VN" b="1" dirty="0">
              <a:latin typeface="+mj-lt"/>
            </a:endParaRPr>
          </a:p>
          <a:p>
            <a:pPr marL="457200"/>
            <a:r>
              <a:rPr lang="en-US" dirty="0" err="1">
                <a:latin typeface="+mj-lt"/>
              </a:rPr>
              <a:t>Đây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item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cùng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nhau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vượt</a:t>
            </a:r>
            <a:r>
              <a:rPr lang="en-US" dirty="0">
                <a:latin typeface="+mj-lt"/>
              </a:rPr>
              <a:t> qua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ngưỡng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được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gọi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“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” (support).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phổ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mẫu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mua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sắm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xu </a:t>
            </a:r>
            <a:r>
              <a:rPr lang="en-US" dirty="0" err="1">
                <a:latin typeface="+mj-lt"/>
              </a:rPr>
              <a:t>hướng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sử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dụng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phẩm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chung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b="1" dirty="0" err="1">
                <a:latin typeface="+mj-lt"/>
              </a:rPr>
              <a:t>Luật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kết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hợp</a:t>
            </a:r>
            <a:r>
              <a:rPr lang="en-US" b="1" dirty="0">
                <a:latin typeface="+mj-lt"/>
              </a:rPr>
              <a:t> (Association Rule): </a:t>
            </a:r>
            <a:endParaRPr lang="vi-VN" b="1" dirty="0">
              <a:latin typeface="+mj-lt"/>
            </a:endParaRPr>
          </a:p>
          <a:p>
            <a:pPr marL="457200"/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tắc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thể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mối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quan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giữa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hai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sự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kiện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sản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phẩm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hoặc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itemsets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dưới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dạng</a:t>
            </a:r>
            <a:r>
              <a:rPr lang="en-US" dirty="0">
                <a:latin typeface="+mj-lt"/>
              </a:rPr>
              <a:t> A =&gt; B, </a:t>
            </a:r>
            <a:r>
              <a:rPr lang="en-US" dirty="0" err="1">
                <a:latin typeface="+mj-lt"/>
              </a:rPr>
              <a:t>nơi</a:t>
            </a:r>
            <a:r>
              <a:rPr lang="en-US" dirty="0">
                <a:latin typeface="+mj-lt"/>
              </a:rPr>
              <a:t> A </a:t>
            </a:r>
            <a:r>
              <a:rPr lang="en-US" dirty="0" err="1">
                <a:latin typeface="+mj-lt"/>
              </a:rPr>
              <a:t>và</a:t>
            </a:r>
            <a:r>
              <a:rPr lang="en-US" dirty="0">
                <a:latin typeface="+mj-lt"/>
              </a:rPr>
              <a:t> B </a:t>
            </a:r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item. </a:t>
            </a:r>
            <a:r>
              <a:rPr lang="en-US" dirty="0" err="1">
                <a:latin typeface="+mj-lt"/>
              </a:rPr>
              <a:t>Luật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này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nói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rằng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khi</a:t>
            </a:r>
            <a:r>
              <a:rPr lang="en-US" dirty="0">
                <a:latin typeface="+mj-lt"/>
              </a:rPr>
              <a:t> A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, B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có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khả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năng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xuất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hiện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b="1" dirty="0" err="1">
                <a:latin typeface="+mj-lt"/>
              </a:rPr>
              <a:t>Độ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hỗ</a:t>
            </a:r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latin typeface="+mj-lt"/>
              </a:rPr>
              <a:t>trợ</a:t>
            </a:r>
            <a:r>
              <a:rPr lang="en-US" b="1" dirty="0">
                <a:latin typeface="+mj-lt"/>
              </a:rPr>
              <a:t> (Support): </a:t>
            </a:r>
            <a:endParaRPr lang="vi-VN" b="1" dirty="0">
              <a:latin typeface="+mj-lt"/>
            </a:endParaRPr>
          </a:p>
          <a:p>
            <a:pPr marL="457200"/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tỷ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item </a:t>
            </a:r>
            <a:r>
              <a:rPr lang="en-US" dirty="0" err="1">
                <a:latin typeface="+mj-lt"/>
              </a:rPr>
              <a:t>nhất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so </a:t>
            </a:r>
            <a:r>
              <a:rPr lang="en-US" dirty="0" err="1">
                <a:latin typeface="+mj-lt"/>
              </a:rPr>
              <a:t>với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tổng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số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.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hỗ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trợ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giúp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xác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định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phổ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biến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item </a:t>
            </a:r>
            <a:r>
              <a:rPr lang="en-US" dirty="0" err="1">
                <a:latin typeface="+mj-lt"/>
              </a:rPr>
              <a:t>trong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cơ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sở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dữ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liệu</a:t>
            </a:r>
            <a:r>
              <a:rPr lang="en-US" dirty="0">
                <a:latin typeface="+mj-lt"/>
              </a:rPr>
              <a:t>.</a:t>
            </a:r>
          </a:p>
          <a:p>
            <a:r>
              <a:rPr lang="en-US" b="1" dirty="0" err="1">
                <a:latin typeface="+mj-lt"/>
              </a:rPr>
              <a:t>Độ</a:t>
            </a:r>
            <a:r>
              <a:rPr lang="en-US" b="1" dirty="0">
                <a:latin typeface="+mj-lt"/>
              </a:rPr>
              <a:t> tin </a:t>
            </a:r>
            <a:r>
              <a:rPr lang="en-US" b="1" dirty="0" err="1">
                <a:latin typeface="+mj-lt"/>
              </a:rPr>
              <a:t>cậy</a:t>
            </a:r>
            <a:r>
              <a:rPr lang="en-US" b="1" dirty="0">
                <a:latin typeface="+mj-lt"/>
              </a:rPr>
              <a:t> (Confidence): </a:t>
            </a:r>
            <a:endParaRPr lang="vi-VN" b="1" dirty="0">
              <a:latin typeface="+mj-lt"/>
            </a:endParaRPr>
          </a:p>
          <a:p>
            <a:pPr marL="457200"/>
            <a:r>
              <a:rPr lang="en-US" dirty="0" err="1">
                <a:latin typeface="+mj-lt"/>
              </a:rPr>
              <a:t>Là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tỷ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lệ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phần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trăm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các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giao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dịch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tập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 item A </a:t>
            </a:r>
            <a:r>
              <a:rPr lang="en-US" dirty="0" err="1">
                <a:latin typeface="+mj-lt"/>
              </a:rPr>
              <a:t>cũng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chứa</a:t>
            </a:r>
            <a:r>
              <a:rPr lang="en-US" dirty="0">
                <a:latin typeface="+mj-lt"/>
              </a:rPr>
              <a:t> item B.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cậy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đo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lường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mức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độ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đáng</a:t>
            </a:r>
            <a:r>
              <a:rPr lang="en-US" dirty="0">
                <a:latin typeface="+mj-lt"/>
              </a:rPr>
              <a:t> tin </a:t>
            </a:r>
            <a:r>
              <a:rPr lang="en-US" dirty="0" err="1">
                <a:latin typeface="+mj-lt"/>
              </a:rPr>
              <a:t>cậy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của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một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luật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kết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hợp</a:t>
            </a:r>
            <a:r>
              <a:rPr lang="en-US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052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0A2E8-69A4-EBE4-D005-5DECA62A75CE}"/>
              </a:ext>
            </a:extLst>
          </p:cNvPr>
          <p:cNvSpPr txBox="1"/>
          <p:nvPr/>
        </p:nvSpPr>
        <p:spPr>
          <a:xfrm>
            <a:off x="790572" y="875093"/>
            <a:ext cx="101631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Khởi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riêng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lẻ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đặt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Lặp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kích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thước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2, 3, …)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min_support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A6439-DB29-C061-BAA3-4F7B28410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413" y="2537087"/>
            <a:ext cx="6977491" cy="4132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61C8D7-FD11-2FBC-0639-52A2B8425ABE}"/>
              </a:ext>
            </a:extLst>
          </p:cNvPr>
          <p:cNvSpPr txBox="1"/>
          <p:nvPr/>
        </p:nvSpPr>
        <p:spPr>
          <a:xfrm>
            <a:off x="875071" y="188507"/>
            <a:ext cx="64892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13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0AE41D5-EDA7-907D-B42A-1E423CC1FF53}"/>
              </a:ext>
            </a:extLst>
          </p:cNvPr>
          <p:cNvSpPr txBox="1"/>
          <p:nvPr/>
        </p:nvSpPr>
        <p:spPr>
          <a:xfrm>
            <a:off x="747252" y="1176083"/>
            <a:ext cx="103337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=&gt; B,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(confidence)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Nếu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nằm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dưới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min_confidence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ngưỡng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cậy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A7C510-6927-27D7-818C-CB8CE12A1475}"/>
              </a:ext>
            </a:extLst>
          </p:cNvPr>
          <p:cNvSpPr txBox="1"/>
          <p:nvPr/>
        </p:nvSpPr>
        <p:spPr>
          <a:xfrm>
            <a:off x="678426" y="349100"/>
            <a:ext cx="5565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Bước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2: Sinh Ra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Luật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F45D8A-CA16-1547-81C0-F116F40FE5AE}"/>
              </a:ext>
            </a:extLst>
          </p:cNvPr>
          <p:cNvSpPr txBox="1"/>
          <p:nvPr/>
        </p:nvSpPr>
        <p:spPr>
          <a:xfrm>
            <a:off x="1210443" y="4086835"/>
            <a:ext cx="239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min_confidence=80%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8234DC-B734-0435-4501-3EC04911AE8A}"/>
              </a:ext>
            </a:extLst>
          </p:cNvPr>
          <p:cNvSpPr/>
          <p:nvPr/>
        </p:nvSpPr>
        <p:spPr>
          <a:xfrm>
            <a:off x="3874985" y="4086835"/>
            <a:ext cx="792881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86A0A8-3C4E-E826-71E7-7E7E65B2F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411" y="3642536"/>
            <a:ext cx="5449060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3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544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Hữu Nghĩa</dc:creator>
  <cp:lastModifiedBy>Nguyễn Hữu Nghĩa</cp:lastModifiedBy>
  <cp:revision>22</cp:revision>
  <dcterms:created xsi:type="dcterms:W3CDTF">2024-09-10T20:38:17Z</dcterms:created>
  <dcterms:modified xsi:type="dcterms:W3CDTF">2024-09-10T23:17:03Z</dcterms:modified>
</cp:coreProperties>
</file>