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4DDE-8A0E-5E28-EA9B-EC46B8A0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EE7A-FBB4-D203-D5FD-B1E05E107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DF67-F082-84C0-F6E8-C853BAA1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1C1B-EEEC-0AE2-3B30-7C9ECE71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CF9C-E4F7-C61D-C542-B9F249AD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154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1766-3AE6-BED6-5838-81D1E35C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51F5D-5A1C-6239-7115-D3AA2A27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675F-5EA2-FE22-29E2-0A65356D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7DB4-40F0-B540-7993-C5A18CD4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B1DF-B2F1-AD55-CA03-5CF16898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7262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1E424-E3C9-53BD-89ED-ED50F38C7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B287E-AEF0-F64C-E5CC-5C2BE23B3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D9AED-5957-2026-0ECC-D3A45BC1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D6E6-4B4F-745B-ED82-F5A5B4F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84DD-7E3B-53E9-C5CB-E8067E50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912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F8DA-06B9-E158-3406-B6E0FDC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EB8D-418F-0B3B-451C-8C29ADDA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A5D6-13FA-AFF8-EECF-BB7E62A2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5F46-ECC4-6C3B-12F7-7FF710A5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2231-A041-D221-4F90-A116CD3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428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B47-5E08-B7DB-C3DE-AD74DFE3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9AAE-2D32-6379-91DA-782B2E2B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C17A-B0DA-872A-CF3E-0B0EA698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B42D-D716-5C50-3C2D-8225371B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03789-E86D-5D93-1D87-65985EB6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4155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E372-36D8-207D-B31D-0AABC40C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9AEA-F75D-66D0-F0C9-2A05459D7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E3E0-8B63-C87B-56D5-030F6E30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40CD-1CF6-38FB-42F5-DFED6BCA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3BD4-9B05-F9C6-E99D-1E651639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1ABC-BB57-D2E0-5D54-E6AF68CA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7203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110-F4AC-DAF1-BBFE-CE82030F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AB8E-E9C5-AD4C-4A4F-994A2753B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D090E-3620-A102-2D87-D7C09389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2934-3293-F000-F448-D93B7B5FF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9D515-32A2-63DD-CFE5-8E501B39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FA98F-DB18-129E-2E52-855F93A2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141E3-0E17-0D12-AF34-BE1C3934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D7FD9-BB7E-8158-FDDA-FF6F1BB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1050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7D8-C5C3-50ED-C417-C2F78A2E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368E3-AE68-93D3-2AFD-3F066CD3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804E-633B-AEB7-665F-B49FE545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EF899-D942-26B9-18F7-A991D7A5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341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7E1A7-B692-1698-B1CF-9D45361E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A448-00D3-8500-5FA0-F317B27A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98B7-41E9-325C-9846-7A745C8D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645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AE62-6179-7FB0-5137-7F19ED06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0619-74D5-CE71-6A80-B69ECD62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06B0A-2E26-07D1-DB5E-A1C613F6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4D4C-68CA-99BB-71E6-93F4C6A9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6055F-51ED-080C-CDEC-91B186E3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8CFFF-B9B8-5B6A-DFBB-CB6EC086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754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0C8A-DE34-D8C2-09DB-7AC2D210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0DD62-D8ED-9E81-B97D-4964AC52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6FB38-ADF3-E655-5E5C-B06A2115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A191E-D304-2B86-400F-F1AD5E5B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8E973-EDDF-85E4-79E3-D41F631C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F2F2C-42A8-E28E-0165-8BE93206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632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D79EE-5976-54D2-C054-C6204328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7D01-DA3B-A2FA-A657-A8F33BB7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DFA1-B75C-DA3A-F5C7-2D7DD2CBA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917F4-F4D0-4FB7-8F25-81E328768BE1}" type="datetimeFigureOut">
              <a:rPr lang="en-ZW" smtClean="0"/>
              <a:t>10/10/2024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26DE-7FE0-367D-6AE1-BD276B033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12EE-4643-D46F-B3DD-6BD8DF12F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02795-3153-4EF3-B36D-95C942B6CFEE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992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AF0A7-E484-A95A-2AD5-128C8A818D43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QUẢN LÝ DỰ ÁN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398A6-DE6F-72AB-774E-823EF4409D83}"/>
              </a:ext>
            </a:extLst>
          </p:cNvPr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</a:rPr>
              <a:t>CHƯƠNG 2: QUẢN LÝ PHẠM VI DỰ ÁN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F0013F32-6C74-3582-D93D-0B69D325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-5112"/>
            <a:ext cx="4684206" cy="19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 Phương pháp quản lý dự án công nghệ thông tin hiệu quả">
            <a:extLst>
              <a:ext uri="{FF2B5EF4-FFF2-40B4-BE49-F238E27FC236}">
                <a16:creationId xmlns:a16="http://schemas.microsoft.com/office/drawing/2014/main" id="{476E8967-54A8-60CE-5217-DDC54C88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r="2643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79850-F116-4A31-772F-96BA9006D8B1}"/>
              </a:ext>
            </a:extLst>
          </p:cNvPr>
          <p:cNvSpPr txBox="1"/>
          <p:nvPr/>
        </p:nvSpPr>
        <p:spPr>
          <a:xfrm>
            <a:off x="173798" y="975154"/>
            <a:ext cx="4903027" cy="1321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809625" indent="-809625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2.1 </a:t>
            </a:r>
            <a:r>
              <a:rPr lang="en-US" sz="4400" dirty="0" err="1">
                <a:latin typeface="+mj-lt"/>
                <a:ea typeface="+mj-ea"/>
                <a:cs typeface="+mj-cs"/>
              </a:rPr>
              <a:t>Quản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lý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phạm</a:t>
            </a:r>
            <a:r>
              <a:rPr lang="en-US" sz="4400" dirty="0">
                <a:latin typeface="+mj-lt"/>
                <a:ea typeface="+mj-ea"/>
                <a:cs typeface="+mj-cs"/>
              </a:rPr>
              <a:t> vi </a:t>
            </a:r>
            <a:r>
              <a:rPr lang="en-US" sz="4400" dirty="0" err="1">
                <a:latin typeface="+mj-lt"/>
                <a:ea typeface="+mj-ea"/>
                <a:cs typeface="+mj-cs"/>
              </a:rPr>
              <a:t>dự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án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là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gì</a:t>
            </a:r>
            <a:r>
              <a:rPr lang="en-US" sz="44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EE79D-5884-438E-76F5-D20DD70CA1F6}"/>
              </a:ext>
            </a:extLst>
          </p:cNvPr>
          <p:cNvSpPr txBox="1"/>
          <p:nvPr/>
        </p:nvSpPr>
        <p:spPr>
          <a:xfrm>
            <a:off x="424815" y="2599220"/>
            <a:ext cx="5758878" cy="4112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một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thảo</a:t>
            </a:r>
            <a:r>
              <a:rPr lang="en-US" sz="2000" dirty="0">
                <a:effectLst/>
              </a:rPr>
              <a:t> chi </a:t>
            </a:r>
            <a:r>
              <a:rPr lang="en-US" sz="2000" dirty="0" err="1">
                <a:effectLst/>
              </a:rPr>
              <a:t>tiết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về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tất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khía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cạnh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bao </a:t>
            </a:r>
            <a:r>
              <a:rPr lang="en-US" sz="2000" dirty="0" err="1">
                <a:effectLst/>
              </a:rPr>
              <a:t>gồm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tiêu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nhiệm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vụ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kế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Bằng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làm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tổ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chức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đảm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bảo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đạt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tiêu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bị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chậm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hoặc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làm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việc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quá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sức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cũng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như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tránh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nhầm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lẫn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xung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đột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thay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đổi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soát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trong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quá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trình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2765D-12A5-DF4C-4F3A-A069EEEAD0E2}"/>
              </a:ext>
            </a:extLst>
          </p:cNvPr>
          <p:cNvSpPr txBox="1"/>
          <p:nvPr/>
        </p:nvSpPr>
        <p:spPr>
          <a:xfrm>
            <a:off x="254730" y="2497822"/>
            <a:ext cx="6099048" cy="4360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Tầm quan trọng của phạm vi dự án:</a:t>
            </a:r>
            <a:endParaRPr lang="en-Z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Xác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định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những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yếu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tố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mà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bên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liên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quan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cần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phải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nắm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rõ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để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tránh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hành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động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sai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định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hướng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.</a:t>
            </a:r>
            <a:endParaRPr lang="en-Z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Cho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phép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nhà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quản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lý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nắm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chi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tiết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,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cụ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thể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lộ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trình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của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dự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án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để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dễ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dàng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phân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bổ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ngân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sách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và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sắp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xếp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công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việc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một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cách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hợp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lý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.</a:t>
            </a:r>
            <a:endParaRPr lang="en-Z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Giúp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các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doanh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nghiệp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phòng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ngừa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những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tình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huống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bất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ngờ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ngoài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phạm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vi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đã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thiết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lập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</a:rPr>
              <a:t>.</a:t>
            </a:r>
            <a:endParaRPr lang="en-Z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lãng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W" sz="2000" dirty="0" err="1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ZW" sz="2000" dirty="0">
                <a:solidFill>
                  <a:srgbClr val="333333"/>
                </a:solidFill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W" sz="2000" dirty="0"/>
          </a:p>
        </p:txBody>
      </p:sp>
    </p:spTree>
    <p:extLst>
      <p:ext uri="{BB962C8B-B14F-4D97-AF65-F5344CB8AC3E}">
        <p14:creationId xmlns:p14="http://schemas.microsoft.com/office/powerpoint/2010/main" val="1248067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Quản lý dự án công nghệ thông tin là gì? Và giải pháp tối ưu">
            <a:extLst>
              <a:ext uri="{FF2B5EF4-FFF2-40B4-BE49-F238E27FC236}">
                <a16:creationId xmlns:a16="http://schemas.microsoft.com/office/drawing/2014/main" id="{0E92BBE2-7357-DE6E-E9F6-63A3A7BE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7E719-96EA-8856-0A97-9AB86391C051}"/>
              </a:ext>
            </a:extLst>
          </p:cNvPr>
          <p:cNvSpPr txBox="1"/>
          <p:nvPr/>
        </p:nvSpPr>
        <p:spPr>
          <a:xfrm>
            <a:off x="7531610" y="365125"/>
            <a:ext cx="4868774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2.2 </a:t>
            </a:r>
            <a:r>
              <a:rPr lang="en-US" sz="4400" dirty="0" err="1">
                <a:latin typeface="+mj-lt"/>
                <a:ea typeface="+mj-ea"/>
                <a:cs typeface="+mj-cs"/>
              </a:rPr>
              <a:t>Khởi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động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dự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án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A1120-4E20-3639-E104-5FD458B421E6}"/>
              </a:ext>
            </a:extLst>
          </p:cNvPr>
          <p:cNvSpPr txBox="1"/>
          <p:nvPr/>
        </p:nvSpPr>
        <p:spPr>
          <a:xfrm>
            <a:off x="7531610" y="2183362"/>
            <a:ext cx="4657341" cy="467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Khởi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động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 </a:t>
            </a:r>
            <a:r>
              <a:rPr lang="en-US" sz="2000" dirty="0" err="1">
                <a:effectLst/>
              </a:rPr>
              <a:t>là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đoạn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đầu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vòng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đời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quản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lý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trong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đoạn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này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công</a:t>
            </a:r>
            <a:r>
              <a:rPr lang="en-US" sz="2000" dirty="0">
                <a:effectLst/>
              </a:rPr>
              <a:t> ty </a:t>
            </a:r>
            <a:r>
              <a:rPr lang="en-US" sz="2000" dirty="0" err="1">
                <a:effectLst/>
              </a:rPr>
              <a:t>quyết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định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cần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thiết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hay </a:t>
            </a:r>
            <a:r>
              <a:rPr lang="en-US" sz="2000" dirty="0" err="1">
                <a:effectLst/>
              </a:rPr>
              <a:t>không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sẽ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lại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lợi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ích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như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thế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nào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họ</a:t>
            </a:r>
            <a:r>
              <a:rPr lang="en-US" sz="2000" dirty="0">
                <a:effectLst/>
              </a:rPr>
              <a:t>.</a:t>
            </a:r>
          </a:p>
          <a:p>
            <a:pPr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Giai </a:t>
            </a:r>
            <a:r>
              <a:rPr lang="en-US" sz="2000" dirty="0" err="1">
                <a:effectLst/>
              </a:rPr>
              <a:t>đoạn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này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nhằm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đích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làm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nổi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bật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tiêu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tầm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nhìn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xác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định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ghi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lại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những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gì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muốn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hoàn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thành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cần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đạt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chấp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thuận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liên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quan</a:t>
            </a:r>
            <a:r>
              <a:rPr lang="en-US" sz="2000" dirty="0">
                <a:effectLst/>
              </a:rPr>
              <a:t>. Do </a:t>
            </a:r>
            <a:r>
              <a:rPr lang="en-US" sz="2000" dirty="0" err="1">
                <a:effectLst/>
              </a:rPr>
              <a:t>đó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giai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đoạn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khởi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động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cần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điều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lệ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cùng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hợp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triển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liên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mật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thiết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tới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33AEB-77A1-CF76-46C4-97F5477C1229}"/>
              </a:ext>
            </a:extLst>
          </p:cNvPr>
          <p:cNvSpPr txBox="1"/>
          <p:nvPr/>
        </p:nvSpPr>
        <p:spPr>
          <a:xfrm>
            <a:off x="130624" y="362536"/>
            <a:ext cx="5262500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2.3 </a:t>
            </a:r>
            <a:r>
              <a:rPr lang="en-US" sz="5400" dirty="0" err="1">
                <a:latin typeface="+mj-lt"/>
                <a:ea typeface="+mj-ea"/>
                <a:cs typeface="+mj-cs"/>
              </a:rPr>
              <a:t>Lập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kế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hoạch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phạm</a:t>
            </a:r>
            <a:r>
              <a:rPr lang="en-US" sz="5400" dirty="0">
                <a:latin typeface="+mj-lt"/>
                <a:ea typeface="+mj-ea"/>
                <a:cs typeface="+mj-cs"/>
              </a:rPr>
              <a:t> vi</a:t>
            </a:r>
          </a:p>
        </p:txBody>
      </p:sp>
      <p:sp>
        <p:nvSpPr>
          <p:cNvPr id="41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969AB-33E4-540A-A16A-7244F173E04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</a:rPr>
              <a:t>Lập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kế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hoạch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phạm</a:t>
            </a:r>
            <a:r>
              <a:rPr lang="en-US" sz="2200" dirty="0">
                <a:effectLst/>
              </a:rPr>
              <a:t> vi </a:t>
            </a:r>
            <a:r>
              <a:rPr lang="en-US" sz="2200" dirty="0" err="1">
                <a:effectLst/>
              </a:rPr>
              <a:t>dự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án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là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quá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trình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xác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định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rõ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ràng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và</a:t>
            </a:r>
            <a:r>
              <a:rPr lang="en-US" sz="2200" dirty="0">
                <a:effectLst/>
              </a:rPr>
              <a:t> chi </a:t>
            </a:r>
            <a:r>
              <a:rPr lang="en-US" sz="2200" dirty="0" err="1">
                <a:effectLst/>
              </a:rPr>
              <a:t>tiết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những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gì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sẽ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được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thực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hiện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trong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một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dự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án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những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gì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sẽ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không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được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thực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hiện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và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các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giới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hạn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của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dự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án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đó</a:t>
            </a:r>
            <a:r>
              <a:rPr lang="en-US" sz="2200" dirty="0">
                <a:effectLst/>
              </a:rPr>
              <a:t>. </a:t>
            </a:r>
            <a:r>
              <a:rPr lang="en-US" sz="2200" dirty="0" err="1">
                <a:effectLst/>
              </a:rPr>
              <a:t>Đây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là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việc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xác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định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biên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giới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của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dự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án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để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đảm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bảo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rằng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dự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án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được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thực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hiện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đúng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theo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yêu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cầu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đúng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thời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gian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và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đúng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ngân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sách</a:t>
            </a:r>
            <a:r>
              <a:rPr lang="en-US" sz="2200" dirty="0">
                <a:effectLst/>
              </a:rPr>
              <a:t>.</a:t>
            </a:r>
          </a:p>
        </p:txBody>
      </p:sp>
      <p:pic>
        <p:nvPicPr>
          <p:cNvPr id="4104" name="Picture 8" descr="Phạm vi dự án (Project Scope) là gì? - Diễn Đàn ISO">
            <a:extLst>
              <a:ext uri="{FF2B5EF4-FFF2-40B4-BE49-F238E27FC236}">
                <a16:creationId xmlns:a16="http://schemas.microsoft.com/office/drawing/2014/main" id="{A9FBB7DA-3700-75DB-1636-8E9DF53E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2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1D5D0-410A-A222-437A-F9406C609706}"/>
              </a:ext>
            </a:extLst>
          </p:cNvPr>
          <p:cNvSpPr txBox="1"/>
          <p:nvPr/>
        </p:nvSpPr>
        <p:spPr>
          <a:xfrm>
            <a:off x="-1525" y="2681903"/>
            <a:ext cx="5734050" cy="39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- Các Bước Lập Kế Hoạch Phạm Vi Dự Án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 Xác định nhu cầu và mục tiêu: Hiểu rõ nhu cầu của khách hàng, mục tiêu dự án để xác định phạm vi phù hợp.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Mô tả chi tiết phạm vi: Liệt kê các công việc cần làm, sản phẩm/dịch vụ sẽ tạo ra, các yêu cầu kỹ thuật, ...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Ngân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sách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ước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tính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: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đây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là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một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trong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những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nội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dung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bắt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buộc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cần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thể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hiện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trong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điều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lệ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án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..</a:t>
            </a: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Các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phát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sinh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: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điều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lệ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án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cần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nêu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rõ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các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vấn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đề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và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rủi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ro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có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thể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phát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sinh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trong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vòng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đời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của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án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để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có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phương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hướng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giải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quyết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trù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171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hạm Vi Dự Án Là Gì? Tầm Quan Trọng Và Cách Xác Định | Cẩm Nang Việc Làm">
            <a:extLst>
              <a:ext uri="{FF2B5EF4-FFF2-40B4-BE49-F238E27FC236}">
                <a16:creationId xmlns:a16="http://schemas.microsoft.com/office/drawing/2014/main" id="{72EE44E5-89FE-6D98-D303-7CDBFD82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Rectangle 51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40AE6-7123-C53B-5713-C41AFA8C771F}"/>
              </a:ext>
            </a:extLst>
          </p:cNvPr>
          <p:cNvSpPr txBox="1"/>
          <p:nvPr/>
        </p:nvSpPr>
        <p:spPr>
          <a:xfrm>
            <a:off x="133350" y="146050"/>
            <a:ext cx="495300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Aptos (Body)"/>
                <a:ea typeface="+mj-ea"/>
                <a:cs typeface="+mj-cs"/>
              </a:rPr>
              <a:t>2.</a:t>
            </a:r>
            <a:r>
              <a:rPr lang="vi-VN" sz="4000" dirty="0">
                <a:latin typeface="Aptos (Body)"/>
                <a:ea typeface="+mj-ea"/>
                <a:cs typeface="+mj-cs"/>
              </a:rPr>
              <a:t>4</a:t>
            </a:r>
            <a:r>
              <a:rPr lang="en-US" sz="4000" dirty="0">
                <a:latin typeface="Aptos (Body)"/>
                <a:ea typeface="+mj-ea"/>
                <a:cs typeface="+mj-cs"/>
              </a:rPr>
              <a:t> </a:t>
            </a:r>
            <a:r>
              <a:rPr lang="en-US" sz="4000" dirty="0" err="1">
                <a:latin typeface="Aptos (Body)"/>
                <a:ea typeface="+mj-ea"/>
                <a:cs typeface="+mj-cs"/>
              </a:rPr>
              <a:t>Xác</a:t>
            </a:r>
            <a:r>
              <a:rPr lang="en-US" sz="4000" dirty="0">
                <a:latin typeface="Aptos (Body)"/>
                <a:ea typeface="+mj-ea"/>
                <a:cs typeface="+mj-cs"/>
              </a:rPr>
              <a:t> </a:t>
            </a:r>
            <a:r>
              <a:rPr lang="en-US" sz="4000" dirty="0" err="1">
                <a:latin typeface="Aptos (Body)"/>
                <a:ea typeface="+mj-ea"/>
                <a:cs typeface="+mj-cs"/>
              </a:rPr>
              <a:t>định</a:t>
            </a:r>
            <a:r>
              <a:rPr lang="en-US" sz="4000" dirty="0">
                <a:latin typeface="Aptos (Body)"/>
                <a:ea typeface="+mj-ea"/>
                <a:cs typeface="+mj-cs"/>
              </a:rPr>
              <a:t> </a:t>
            </a:r>
            <a:r>
              <a:rPr lang="en-US" sz="4000" dirty="0" err="1">
                <a:latin typeface="Aptos (Body)"/>
                <a:ea typeface="+mj-ea"/>
                <a:cs typeface="+mj-cs"/>
              </a:rPr>
              <a:t>phạm</a:t>
            </a:r>
            <a:r>
              <a:rPr lang="en-US" sz="4000" dirty="0">
                <a:latin typeface="Aptos (Body)"/>
                <a:ea typeface="+mj-ea"/>
                <a:cs typeface="+mj-cs"/>
              </a:rPr>
              <a:t> vi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01743-53CE-C26F-DBD5-DAD0B21E3313}"/>
              </a:ext>
            </a:extLst>
          </p:cNvPr>
          <p:cNvSpPr txBox="1"/>
          <p:nvPr/>
        </p:nvSpPr>
        <p:spPr>
          <a:xfrm>
            <a:off x="459628" y="2382956"/>
            <a:ext cx="5667378" cy="413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2000" dirty="0">
                <a:effectLst/>
              </a:rPr>
              <a:t>- </a:t>
            </a:r>
            <a:r>
              <a:rPr lang="en-US" sz="2000" dirty="0" err="1">
                <a:effectLst/>
              </a:rPr>
              <a:t>Tầm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trọng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việc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xác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định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:</a:t>
            </a:r>
          </a:p>
          <a:p>
            <a:pPr marL="266700" lvl="0" indent="-1809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Nêu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nội</a:t>
            </a:r>
            <a:r>
              <a:rPr lang="en-US" sz="2000" dirty="0">
                <a:effectLst/>
              </a:rPr>
              <a:t> dung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tất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liên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hiểu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những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gì</a:t>
            </a:r>
            <a:r>
              <a:rPr lang="en-US" sz="2000" dirty="0">
                <a:effectLst/>
              </a:rPr>
              <a:t> </a:t>
            </a:r>
            <a:r>
              <a:rPr lang="vi-VN" sz="2000" dirty="0">
                <a:effectLst/>
              </a:rPr>
              <a:t>đang diễn ra</a:t>
            </a:r>
            <a:r>
              <a:rPr lang="en-US" sz="2000" dirty="0">
                <a:effectLst/>
              </a:rPr>
              <a:t>.</a:t>
            </a:r>
          </a:p>
          <a:p>
            <a:pPr marL="266700" lvl="0" indent="-1809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Chứa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một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kế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từng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bước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mà</a:t>
            </a:r>
            <a:r>
              <a:rPr lang="en-US" sz="2000" dirty="0">
                <a:effectLst/>
              </a:rPr>
              <a:t> ban </a:t>
            </a:r>
            <a:r>
              <a:rPr lang="en-US" sz="2000" dirty="0" err="1">
                <a:effectLst/>
              </a:rPr>
              <a:t>quản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lý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sử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dụng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phân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nhiệm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vụ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lập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kế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việc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ngân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một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hợp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lý</a:t>
            </a:r>
            <a:r>
              <a:rPr lang="en-US" sz="2000" dirty="0">
                <a:effectLst/>
              </a:rPr>
              <a:t>.</a:t>
            </a:r>
          </a:p>
          <a:p>
            <a:pPr marL="266700" lvl="0" indent="-180975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Giúp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nhóm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tập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trung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tiêu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chung</a:t>
            </a:r>
            <a:r>
              <a:rPr lang="en-US" sz="2000" dirty="0">
                <a:effectLst/>
              </a:rPr>
              <a:t>.</a:t>
            </a:r>
          </a:p>
          <a:p>
            <a:pPr marL="266700" indent="-1809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Ngăn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chặn</a:t>
            </a:r>
            <a:r>
              <a:rPr lang="vi-VN" sz="2000" dirty="0"/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vượt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ngoài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đã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thỏa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thuận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FFEA3-CA2B-96CE-88A4-6C31F7517094}"/>
              </a:ext>
            </a:extLst>
          </p:cNvPr>
          <p:cNvSpPr txBox="1"/>
          <p:nvPr/>
        </p:nvSpPr>
        <p:spPr>
          <a:xfrm>
            <a:off x="459631" y="2334720"/>
            <a:ext cx="5140861" cy="3968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ZW" sz="2000" dirty="0" err="1">
                <a:effectLst/>
                <a:latin typeface="Aptos (Body)"/>
                <a:ea typeface="Times New Roman" panose="02020603050405020304" pitchFamily="18" charset="0"/>
              </a:rPr>
              <a:t>Xác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định nhu cầu của dự án.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391160">
              <a:lnSpc>
                <a:spcPct val="115000"/>
              </a:lnSpc>
            </a:pP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giúp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lãnh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đạo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nắm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nội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dung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bản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tiêu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đúng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đắn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. 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Xác định lộ trình và mục tiêu: dựa vào tiêu chí SMART: 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>
              <a:lnSpc>
                <a:spcPct val="115000"/>
              </a:lnSpc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S-</a:t>
            </a:r>
            <a:r>
              <a:rPr lang="en-ZW" sz="2000" dirty="0">
                <a:effectLst/>
                <a:latin typeface="Aptos (Body)"/>
                <a:ea typeface="Times New Roman" panose="02020603050405020304" pitchFamily="18" charset="0"/>
              </a:rPr>
              <a:t>Specific</a:t>
            </a: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(cụ thể).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>
              <a:lnSpc>
                <a:spcPct val="115000"/>
              </a:lnSpc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M-Measurable(đo lường được).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>
              <a:lnSpc>
                <a:spcPct val="115000"/>
              </a:lnSpc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A-Atainable(tính khả thi).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>
              <a:lnSpc>
                <a:spcPct val="115000"/>
              </a:lnSpc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R-Realistic(tính thực tế).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T-Time Bound(giới hạn thời gian).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94032-F7E5-FF78-9F38-ACA8B3DD5462}"/>
              </a:ext>
            </a:extLst>
          </p:cNvPr>
          <p:cNvSpPr txBox="1"/>
          <p:nvPr/>
        </p:nvSpPr>
        <p:spPr>
          <a:xfrm>
            <a:off x="210785" y="1650784"/>
            <a:ext cx="4033956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- Các bước xác định phạm vi dự án: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174BF-8810-3DD9-7884-45FC5B4B3AD2}"/>
              </a:ext>
            </a:extLst>
          </p:cNvPr>
          <p:cNvSpPr txBox="1"/>
          <p:nvPr/>
        </p:nvSpPr>
        <p:spPr>
          <a:xfrm>
            <a:off x="459631" y="2961110"/>
            <a:ext cx="5853564" cy="2906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Mô tả chi tiết phạm vi dự án.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391160"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Sau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xác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chi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tiết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nhu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cầu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tiêu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lộ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doanh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nghiệp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tiến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tả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vi.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vi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tả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chính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xác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chi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tiết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vi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càng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chi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tiết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rõ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ràng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giúp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khách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tác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nhân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sự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ty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nắm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những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cơ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bản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dự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(Body)"/>
                <a:ea typeface="Times New Roman" panose="02020603050405020304" pitchFamily="18" charset="0"/>
              </a:rPr>
              <a:t>án</a:t>
            </a:r>
            <a:r>
              <a:rPr lang="en-US" sz="2000" dirty="0">
                <a:effectLst/>
                <a:latin typeface="Aptos (Body)"/>
                <a:ea typeface="Times New Roman" panose="02020603050405020304" pitchFamily="18" charset="0"/>
              </a:rPr>
              <a:t>. 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6C592-A503-5CF5-CB16-FA8AD622DC6F}"/>
              </a:ext>
            </a:extLst>
          </p:cNvPr>
          <p:cNvSpPr txBox="1"/>
          <p:nvPr/>
        </p:nvSpPr>
        <p:spPr>
          <a:xfrm>
            <a:off x="459631" y="2661368"/>
            <a:ext cx="5750669" cy="387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vi-VN" sz="2000" dirty="0">
                <a:latin typeface="Aptos (Body)"/>
                <a:ea typeface="Times New Roman" panose="02020603050405020304" pitchFamily="18" charset="0"/>
              </a:rPr>
              <a:t>Q</a:t>
            </a: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uản trị rủi ro cho dự án.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 algn="just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- Thiếu hụt ngân sách, không đủ khả năng tài chính chi trả cho các hoạt động trong dự án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 algn="just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- Mục tiêu của dự án không thể hoàn thành hoặc hoàn thành không đúng số lượng, chất lượng cần thiết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  <a:p>
            <a:pPr marL="751205" algn="just">
              <a:lnSpc>
                <a:spcPct val="115000"/>
              </a:lnSpc>
              <a:spcAft>
                <a:spcPts val="1000"/>
              </a:spcAft>
            </a:pPr>
            <a:r>
              <a:rPr lang="vi-VN" sz="2000" dirty="0">
                <a:effectLst/>
                <a:latin typeface="Aptos (Body)"/>
                <a:ea typeface="Times New Roman" panose="02020603050405020304" pitchFamily="18" charset="0"/>
              </a:rPr>
              <a:t>- Nhân lực thiếu hụt do một số lý do bất ngờ hoặc nhân sự không đủ trình độ chuyên môn</a:t>
            </a:r>
            <a:endParaRPr lang="en-ZW" sz="2000" dirty="0">
              <a:effectLst/>
              <a:latin typeface="Aptos (Body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94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8" grpId="0"/>
      <p:bldP spid="12" grpId="0"/>
      <p:bldP spid="12" grpId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357B7-7C6D-55E1-D94D-3E9B57FEF5D5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2.5 Kiểm tra phạm vi</a:t>
            </a:r>
          </a:p>
        </p:txBody>
      </p:sp>
      <p:sp>
        <p:nvSpPr>
          <p:cNvPr id="615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7270C-BC1D-83E4-A82F-AA141B628686}"/>
              </a:ext>
            </a:extLst>
          </p:cNvPr>
          <p:cNvSpPr txBox="1"/>
          <p:nvPr/>
        </p:nvSpPr>
        <p:spPr>
          <a:xfrm>
            <a:off x="572493" y="1804615"/>
            <a:ext cx="6713552" cy="4814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80975" algn="just">
              <a:lnSpc>
                <a:spcPct val="90000"/>
              </a:lnSpc>
              <a:buFontTx/>
              <a:buChar char="-"/>
            </a:pPr>
            <a:r>
              <a:rPr lang="vi-VN" sz="2000" dirty="0">
                <a:effectLst/>
              </a:rPr>
              <a:t> </a:t>
            </a: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một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quá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trình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trọng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trong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quản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lý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nhằm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đảm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bảo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rằng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mọi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việc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đều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nằm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trong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đã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định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sẵn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công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việc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nào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bị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bỏ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sót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hoặc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vượt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quá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giới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hạn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Nói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khác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đây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việc</a:t>
            </a:r>
            <a:r>
              <a:rPr lang="en-US" sz="2000" dirty="0">
                <a:effectLst/>
              </a:rPr>
              <a:t> so </a:t>
            </a:r>
            <a:r>
              <a:rPr lang="en-US" sz="2000" dirty="0" err="1">
                <a:effectLst/>
              </a:rPr>
              <a:t>sánh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giữa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những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gì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kế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hoạch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những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gì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đang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.</a:t>
            </a:r>
            <a:endParaRPr lang="vi-VN" sz="2000" dirty="0"/>
          </a:p>
          <a:p>
            <a:pPr marL="180975" algn="just">
              <a:lnSpc>
                <a:spcPct val="90000"/>
              </a:lnSpc>
            </a:pPr>
            <a:endParaRPr lang="vi-VN" sz="2000" dirty="0">
              <a:effectLst/>
            </a:endParaRPr>
          </a:p>
          <a:p>
            <a:pPr marL="72390" algn="just">
              <a:lnSpc>
                <a:spcPct val="90000"/>
              </a:lnSpc>
            </a:pPr>
            <a:r>
              <a:rPr lang="en-US" sz="2000" dirty="0">
                <a:effectLst/>
              </a:rPr>
              <a:t>-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Phương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Pháp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Thường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Dùng</a:t>
            </a:r>
            <a:endParaRPr lang="en-US" sz="2000" dirty="0">
              <a:effectLst/>
            </a:endParaRPr>
          </a:p>
          <a:p>
            <a:pPr marL="542925" lvl="0" indent="-1809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định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kỳ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mốc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thời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gian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nhất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định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trong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</a:t>
            </a:r>
          </a:p>
          <a:p>
            <a:pPr marL="542925" lvl="0" indent="-1809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yêu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cầu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thay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đổi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mỗi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yêu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cầu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thay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đổi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</a:t>
            </a:r>
          </a:p>
          <a:p>
            <a:pPr marL="542925" lvl="0" indent="-180975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khi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kết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thúc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đoạn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cuối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mỗi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giai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đoạn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của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</a:t>
            </a:r>
            <a:endParaRPr lang="vi-VN" sz="2000" dirty="0"/>
          </a:p>
          <a:p>
            <a:pPr marL="361950" lvl="0" algn="just">
              <a:lnSpc>
                <a:spcPct val="90000"/>
              </a:lnSpc>
            </a:pPr>
            <a:endParaRPr lang="vi-VN" sz="2000" dirty="0">
              <a:effectLst/>
            </a:endParaRPr>
          </a:p>
          <a:p>
            <a:pPr marL="180975" lvl="0" algn="just">
              <a:lnSpc>
                <a:spcPct val="90000"/>
              </a:lnSpc>
            </a:pPr>
            <a:r>
              <a:rPr lang="vi-VN" sz="2000" dirty="0"/>
              <a:t>- </a:t>
            </a:r>
            <a:r>
              <a:rPr lang="en-US" sz="2000" dirty="0" err="1"/>
              <a:t>Kiểm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phạm</a:t>
            </a:r>
            <a:r>
              <a:rPr lang="en-US" sz="2000" dirty="0">
                <a:effectLst/>
              </a:rPr>
              <a:t> vi </a:t>
            </a:r>
            <a:r>
              <a:rPr lang="en-US" sz="2000" dirty="0" err="1">
                <a:effectLst/>
              </a:rPr>
              <a:t>là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một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hoạt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động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liên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trong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suốt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quá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trình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Nó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giúp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đảm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bảo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rằng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luôn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đúng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hướng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đạt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được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mục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tiêu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đã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đề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ra.</a:t>
            </a:r>
            <a:endParaRPr lang="en-US" sz="2000" dirty="0">
              <a:effectLst/>
            </a:endParaRPr>
          </a:p>
        </p:txBody>
      </p:sp>
      <p:pic>
        <p:nvPicPr>
          <p:cNvPr id="6148" name="Picture 4" descr="HƯỚNG DẪN CỦA NHÓM QUẢN LÝ DỰ ÁN ĐỂ QUẢN TRỊ DỰ ÁN THÀNH CÔNG">
            <a:extLst>
              <a:ext uri="{FF2B5EF4-FFF2-40B4-BE49-F238E27FC236}">
                <a16:creationId xmlns:a16="http://schemas.microsoft.com/office/drawing/2014/main" id="{7BABD378-E549-DDA4-8CB3-B0715317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r="1153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87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1116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(Body)</vt:lpstr>
      <vt:lpstr>Aptos Display</vt:lpstr>
      <vt:lpstr>Arial</vt:lpstr>
      <vt:lpstr>Calibri</vt:lpstr>
      <vt:lpstr>Time s New Roman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Hữu Nghĩa</dc:creator>
  <cp:lastModifiedBy>Nguyễn Hữu Nghĩa</cp:lastModifiedBy>
  <cp:revision>26</cp:revision>
  <dcterms:created xsi:type="dcterms:W3CDTF">2024-10-10T06:37:15Z</dcterms:created>
  <dcterms:modified xsi:type="dcterms:W3CDTF">2024-10-10T09:42:03Z</dcterms:modified>
</cp:coreProperties>
</file>