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E895-EA4F-43E8-9D9C-D7AA8B9EB2D0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5FF2-ED34-4198-B1F5-EC4C1D116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5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E895-EA4F-43E8-9D9C-D7AA8B9EB2D0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5FF2-ED34-4198-B1F5-EC4C1D116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5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E895-EA4F-43E8-9D9C-D7AA8B9EB2D0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5FF2-ED34-4198-B1F5-EC4C1D116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9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E895-EA4F-43E8-9D9C-D7AA8B9EB2D0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5FF2-ED34-4198-B1F5-EC4C1D116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3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E895-EA4F-43E8-9D9C-D7AA8B9EB2D0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5FF2-ED34-4198-B1F5-EC4C1D116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E895-EA4F-43E8-9D9C-D7AA8B9EB2D0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5FF2-ED34-4198-B1F5-EC4C1D116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3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E895-EA4F-43E8-9D9C-D7AA8B9EB2D0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5FF2-ED34-4198-B1F5-EC4C1D116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9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E895-EA4F-43E8-9D9C-D7AA8B9EB2D0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5FF2-ED34-4198-B1F5-EC4C1D116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5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E895-EA4F-43E8-9D9C-D7AA8B9EB2D0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5FF2-ED34-4198-B1F5-EC4C1D116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2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E895-EA4F-43E8-9D9C-D7AA8B9EB2D0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5FF2-ED34-4198-B1F5-EC4C1D116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2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E895-EA4F-43E8-9D9C-D7AA8B9EB2D0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5FF2-ED34-4198-B1F5-EC4C1D116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0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8E895-EA4F-43E8-9D9C-D7AA8B9EB2D0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35FF2-ED34-4198-B1F5-EC4C1D116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9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1146" y="1918325"/>
            <a:ext cx="106945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function [ </a:t>
            </a:r>
            <a:r>
              <a:rPr lang="en-US" sz="2000" dirty="0" err="1" smtClean="0"/>
              <a:t>neg_examples</a:t>
            </a:r>
            <a:r>
              <a:rPr lang="en-US" sz="2000" dirty="0" smtClean="0"/>
              <a:t> ] = </a:t>
            </a:r>
            <a:r>
              <a:rPr lang="en-US" sz="2000" dirty="0" err="1" smtClean="0"/>
              <a:t>mauhuanluyenam</a:t>
            </a:r>
            <a:endParaRPr lang="en-US" sz="2000" dirty="0" smtClean="0"/>
          </a:p>
          <a:p>
            <a:r>
              <a:rPr lang="en-US" sz="2000" dirty="0" err="1" smtClean="0"/>
              <a:t>neg_examples</a:t>
            </a:r>
            <a:r>
              <a:rPr lang="en-US" sz="2000" dirty="0" smtClean="0"/>
              <a:t>=[162 128 206; 216 178 165; 43 43 45; 39 95 169; 209 178 167; </a:t>
            </a:r>
          </a:p>
          <a:p>
            <a:r>
              <a:rPr lang="en-US" sz="2000" dirty="0" smtClean="0"/>
              <a:t>              40 82 140  ; 37  35  36 ; 209 149 138; 191 128 110; 233 204 208;</a:t>
            </a:r>
          </a:p>
          <a:p>
            <a:r>
              <a:rPr lang="en-US" sz="2000" dirty="0" smtClean="0"/>
              <a:t>              48 65 108  ; 34 40 40   ; 251 122 90 ; 211 210 205; 255 255 255;</a:t>
            </a:r>
          </a:p>
          <a:p>
            <a:r>
              <a:rPr lang="en-US" sz="2000" dirty="0" smtClean="0"/>
              <a:t>              65 62 5;     57 20 1;     57  21  21;  182 65 12;   255 148 57]';</a:t>
            </a:r>
          </a:p>
          <a:p>
            <a:r>
              <a:rPr lang="en-US" sz="2000" dirty="0" smtClean="0"/>
              <a:t>end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901146" y="4759622"/>
            <a:ext cx="997226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function [ </a:t>
            </a:r>
            <a:r>
              <a:rPr lang="en-US" sz="2000" dirty="0" err="1" smtClean="0"/>
              <a:t>pos_examples</a:t>
            </a:r>
            <a:r>
              <a:rPr lang="en-US" sz="2000" dirty="0" smtClean="0"/>
              <a:t> ] = </a:t>
            </a:r>
            <a:r>
              <a:rPr lang="en-US" sz="2000" dirty="0" err="1" smtClean="0"/>
              <a:t>mauhuanluyenduong</a:t>
            </a:r>
            <a:endParaRPr lang="en-US" sz="2000" dirty="0" smtClean="0"/>
          </a:p>
          <a:p>
            <a:r>
              <a:rPr lang="en-US" sz="2000" dirty="0" err="1" smtClean="0"/>
              <a:t>pos_examples</a:t>
            </a:r>
            <a:r>
              <a:rPr lang="en-US" sz="2000" dirty="0" smtClean="0"/>
              <a:t>=[253 111 123; 254 112 124; 248 113 128; 248 114 115; 255 122 146; </a:t>
            </a:r>
          </a:p>
          <a:p>
            <a:r>
              <a:rPr lang="en-US" sz="2000" dirty="0" smtClean="0"/>
              <a:t>              254 145 142; 255 96 101 ; 243 118 112; 251 99 112 ; 255 140 145;</a:t>
            </a:r>
          </a:p>
          <a:p>
            <a:r>
              <a:rPr lang="en-US" sz="2000" dirty="0" smtClean="0"/>
              <a:t>              204 114 105; 212 127 122; 240 109 81 ; 223 155 154; 234 132 70]';</a:t>
            </a:r>
          </a:p>
          <a:p>
            <a:r>
              <a:rPr lang="en-US" sz="2000" dirty="0" smtClean="0"/>
              <a:t>end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95129" y="4247323"/>
            <a:ext cx="758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15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đoàn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5128" y="479346"/>
            <a:ext cx="75835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VD: </a:t>
            </a:r>
            <a:r>
              <a:rPr lang="en-US" sz="2800" dirty="0" err="1" smtClean="0"/>
              <a:t>áp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SVM 2 </a:t>
            </a:r>
            <a:r>
              <a:rPr lang="en-US" sz="2800" dirty="0" err="1" smtClean="0"/>
              <a:t>lớp</a:t>
            </a:r>
            <a:endParaRPr lang="en-US" sz="2800" dirty="0" smtClean="0"/>
          </a:p>
          <a:p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đoàn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9044609" y="3657600"/>
            <a:ext cx="1013791" cy="589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187609" y="3061252"/>
            <a:ext cx="16598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Huấn</a:t>
            </a:r>
            <a:r>
              <a:rPr lang="en-US" sz="2800" dirty="0" smtClean="0"/>
              <a:t> </a:t>
            </a:r>
            <a:r>
              <a:rPr lang="en-US" sz="2800" dirty="0" err="1" smtClean="0"/>
              <a:t>luyện</a:t>
            </a:r>
            <a:r>
              <a:rPr lang="en-US" sz="2800" dirty="0" smtClean="0"/>
              <a:t> SVM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từng</a:t>
            </a:r>
            <a:r>
              <a:rPr lang="en-US" sz="2800" dirty="0" smtClean="0"/>
              <a:t> </a:t>
            </a:r>
            <a:r>
              <a:rPr lang="en-US" sz="2800" dirty="0" err="1" smtClean="0"/>
              <a:t>loại</a:t>
            </a:r>
            <a:r>
              <a:rPr lang="en-US" sz="2800" dirty="0" smtClean="0"/>
              <a:t> </a:t>
            </a:r>
            <a:r>
              <a:rPr lang="en-US" sz="2800" dirty="0" err="1" smtClean="0"/>
              <a:t>nước</a:t>
            </a:r>
            <a:r>
              <a:rPr lang="en-US" sz="2800" dirty="0" smtClean="0"/>
              <a:t> </a:t>
            </a:r>
            <a:r>
              <a:rPr lang="en-US" sz="2800" dirty="0" err="1" smtClean="0"/>
              <a:t>sinh</a:t>
            </a:r>
            <a:r>
              <a:rPr lang="en-US" sz="2800" dirty="0" smtClean="0"/>
              <a:t> </a:t>
            </a:r>
            <a:r>
              <a:rPr lang="en-US" sz="2800" dirty="0" err="1" smtClean="0"/>
              <a:t>tố</a:t>
            </a:r>
            <a:r>
              <a:rPr lang="en-US" sz="2800" dirty="0" smtClean="0"/>
              <a:t>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024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34146"/>
            <a:ext cx="598998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(Object detection) </a:t>
            </a:r>
          </a:p>
          <a:p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(feature extraction)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(classification)</a:t>
            </a:r>
          </a:p>
          <a:p>
            <a:pPr marL="0" indent="0">
              <a:buNone/>
            </a:pP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3 slide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tin </a:t>
            </a:r>
            <a:r>
              <a:rPr lang="en-US" dirty="0" err="1" smtClean="0"/>
              <a:t>nhắn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7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364" y="1417638"/>
            <a:ext cx="5246002" cy="516731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434146"/>
            <a:ext cx="598998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code 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chuyển</a:t>
            </a:r>
            <a:r>
              <a:rPr lang="en-US" dirty="0" smtClean="0"/>
              <a:t> sang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object</a:t>
            </a:r>
          </a:p>
          <a:p>
            <a:pPr>
              <a:buFontTx/>
              <a:buChar char="-"/>
            </a:pPr>
            <a:r>
              <a:rPr lang="en-US" dirty="0" err="1" smtClean="0"/>
              <a:t>đếm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41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humbs.dreamstime.com/z/back-view-truck-loaded-lumber-bright-autumn-road-truck-carrying-wooden-logs-autumn-countryside-back-view-16765059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142" y="1898372"/>
            <a:ext cx="5473148" cy="384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434146"/>
            <a:ext cx="5989983" cy="110641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code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gỗ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6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434146"/>
            <a:ext cx="7918174" cy="110641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code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smtClean="0"/>
              <a:t>card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086" y="1540565"/>
            <a:ext cx="7623313" cy="333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46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10" y="3302067"/>
            <a:ext cx="4035438" cy="18480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34035" y="2455270"/>
            <a:ext cx="745766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clear </a:t>
            </a:r>
            <a:r>
              <a:rPr lang="en-U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close </a:t>
            </a:r>
            <a:r>
              <a:rPr lang="en-U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X=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imread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'card.jpg</a:t>
            </a:r>
            <a:r>
              <a:rPr lang="en-US" sz="16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 %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Đọc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ảnh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vào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biến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X1=im2bw(X,0.8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%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chuyển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từ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ảnh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màu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(RGB) sang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ảnh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nhị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phân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với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ngưỡng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0.8)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[X3, X4]=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spa_q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(X1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 %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gọi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hàm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spa_q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%------------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kq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bwconncomp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(X4);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kq.NumObjects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figure,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subplot(3,1,1);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imshow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(X); title(</a:t>
            </a:r>
            <a:r>
              <a:rPr lang="en-U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A020F0"/>
                </a:solidFill>
                <a:latin typeface="Courier New" panose="02070309020205020404" pitchFamily="49" charset="0"/>
              </a:rPr>
              <a:t>anh</a:t>
            </a:r>
            <a:r>
              <a:rPr lang="en-U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A020F0"/>
                </a:solidFill>
                <a:latin typeface="Courier New" panose="02070309020205020404" pitchFamily="49" charset="0"/>
              </a:rPr>
              <a:t>goc</a:t>
            </a:r>
            <a:r>
              <a:rPr lang="en-U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%subplot(2,2,2); </a:t>
            </a:r>
            <a:r>
              <a:rPr lang="en-US" sz="1600" dirty="0" err="1">
                <a:solidFill>
                  <a:srgbClr val="228B22"/>
                </a:solidFill>
                <a:latin typeface="Courier New" panose="02070309020205020404" pitchFamily="49" charset="0"/>
              </a:rPr>
              <a:t>imshow</a:t>
            </a:r>
            <a:r>
              <a:rPr 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(X2); title('</a:t>
            </a:r>
            <a:r>
              <a:rPr lang="en-US" sz="1600" dirty="0" err="1">
                <a:solidFill>
                  <a:srgbClr val="228B22"/>
                </a:solidFill>
                <a:latin typeface="Courier New" panose="02070309020205020404" pitchFamily="49" charset="0"/>
              </a:rPr>
              <a:t>dao</a:t>
            </a:r>
            <a:r>
              <a:rPr 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228B22"/>
                </a:solidFill>
                <a:latin typeface="Courier New" panose="02070309020205020404" pitchFamily="49" charset="0"/>
              </a:rPr>
              <a:t>cua</a:t>
            </a:r>
            <a:r>
              <a:rPr 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228B22"/>
                </a:solidFill>
                <a:latin typeface="Courier New" panose="02070309020205020404" pitchFamily="49" charset="0"/>
              </a:rPr>
              <a:t>anh</a:t>
            </a:r>
            <a:r>
              <a:rPr 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228B22"/>
                </a:solidFill>
                <a:latin typeface="Courier New" panose="02070309020205020404" pitchFamily="49" charset="0"/>
              </a:rPr>
              <a:t>nhi</a:t>
            </a:r>
            <a:r>
              <a:rPr 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phan');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subplot(3,1,2);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imshow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(X3); title(</a:t>
            </a:r>
            <a:r>
              <a:rPr lang="en-U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'tach </a:t>
            </a:r>
            <a:r>
              <a:rPr lang="en-US" sz="1600" dirty="0" err="1">
                <a:solidFill>
                  <a:srgbClr val="A020F0"/>
                </a:solidFill>
                <a:latin typeface="Courier New" panose="02070309020205020404" pitchFamily="49" charset="0"/>
              </a:rPr>
              <a:t>roi</a:t>
            </a:r>
            <a:r>
              <a:rPr lang="en-U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A020F0"/>
                </a:solidFill>
                <a:latin typeface="Courier New" panose="02070309020205020404" pitchFamily="49" charset="0"/>
              </a:rPr>
              <a:t>cac</a:t>
            </a:r>
            <a:r>
              <a:rPr lang="en-U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A020F0"/>
                </a:solidFill>
                <a:latin typeface="Courier New" panose="02070309020205020404" pitchFamily="49" charset="0"/>
              </a:rPr>
              <a:t>doi</a:t>
            </a:r>
            <a:r>
              <a:rPr lang="en-U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A020F0"/>
                </a:solidFill>
                <a:latin typeface="Courier New" panose="02070309020205020404" pitchFamily="49" charset="0"/>
              </a:rPr>
              <a:t>tuong</a:t>
            </a:r>
            <a:r>
              <a:rPr lang="en-U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subplot(3,1,3);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imshow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(X4); title(</a:t>
            </a:r>
            <a:r>
              <a:rPr lang="en-U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'lam min'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316839" y="3142593"/>
            <a:ext cx="617196" cy="590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" y="1225256"/>
            <a:ext cx="3450706" cy="150832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4302529" y="2175641"/>
            <a:ext cx="631506" cy="641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015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298730" y="3147196"/>
            <a:ext cx="76977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[BW2, BW3 ]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spa_q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(BW1)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SE1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strel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'sphere'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10);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SE2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strel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'sphere'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10);</a:t>
            </a:r>
          </a:p>
          <a:p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se1=</a:t>
            </a:r>
            <a:r>
              <a:rPr lang="en-US" dirty="0" err="1">
                <a:solidFill>
                  <a:srgbClr val="228B22"/>
                </a:solidFill>
                <a:latin typeface="Courier New" panose="02070309020205020404" pitchFamily="49" charset="0"/>
              </a:rPr>
              <a:t>strel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('line', 64, 512)</a:t>
            </a:r>
          </a:p>
          <a:p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se2=</a:t>
            </a:r>
            <a:r>
              <a:rPr lang="en-US" dirty="0" err="1">
                <a:solidFill>
                  <a:srgbClr val="228B22"/>
                </a:solidFill>
                <a:latin typeface="Courier New" panose="02070309020205020404" pitchFamily="49" charset="0"/>
              </a:rPr>
              <a:t>strel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('line', 10, 64)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BW2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imerode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(BW1,SE1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%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xóa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các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chấm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sang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và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tách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các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object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bằng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phép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biến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đổi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ăn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mòn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(erode) 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BW3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imdilate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(BW2,SE2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%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thực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hiện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phép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giãn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nở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để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Khôi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phục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lại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các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vị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trí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bị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méo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sau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khi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ăn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mòn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(erode)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87" y="0"/>
            <a:ext cx="3003698" cy="68580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3607904" y="4343401"/>
            <a:ext cx="690827" cy="327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607904" y="5337313"/>
            <a:ext cx="690827" cy="84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283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94" y="1556066"/>
            <a:ext cx="11300792" cy="491304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2388739" y="3933766"/>
            <a:ext cx="2726635" cy="121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622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448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5490</dc:creator>
  <cp:lastModifiedBy>5490</cp:lastModifiedBy>
  <cp:revision>8</cp:revision>
  <dcterms:created xsi:type="dcterms:W3CDTF">2024-01-30T06:16:54Z</dcterms:created>
  <dcterms:modified xsi:type="dcterms:W3CDTF">2025-01-22T02:08:53Z</dcterms:modified>
</cp:coreProperties>
</file>