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0956"/>
  </p:normalViewPr>
  <p:slideViewPr>
    <p:cSldViewPr snapToGrid="0" snapToObjects="1">
      <p:cViewPr varScale="1">
        <p:scale>
          <a:sx n="59" d="100"/>
          <a:sy n="59" d="100"/>
        </p:scale>
        <p:origin x="2528"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8ADCD7-39BF-A94E-B0C2-1D1154F4D3F7}" type="doc">
      <dgm:prSet loTypeId="urn:microsoft.com/office/officeart/2005/8/layout/process1" loCatId="" qsTypeId="urn:microsoft.com/office/officeart/2005/8/quickstyle/simple4" qsCatId="simple" csTypeId="urn:microsoft.com/office/officeart/2005/8/colors/colorful1" csCatId="colorful" phldr="1"/>
      <dgm:spPr/>
      <dgm:t>
        <a:bodyPr/>
        <a:lstStyle/>
        <a:p>
          <a:endParaRPr lang="en-US"/>
        </a:p>
      </dgm:t>
    </dgm:pt>
    <dgm:pt modelId="{33A21883-9370-9649-975C-39179394A225}">
      <dgm:prSet phldrT="[Text]" custT="1"/>
      <dgm:spPr/>
      <dgm:t>
        <a:bodyPr/>
        <a:lstStyle/>
        <a:p>
          <a:pPr algn="ctr"/>
          <a:r>
            <a:rPr lang="en-US" sz="2000" b="1" dirty="0">
              <a:solidFill>
                <a:schemeClr val="tx1"/>
              </a:solidFill>
              <a:latin typeface="+mj-lt"/>
            </a:rPr>
            <a:t>LDPDR</a:t>
          </a:r>
          <a:r>
            <a:rPr lang="en-US" sz="2000" b="1" baseline="0" dirty="0">
              <a:solidFill>
                <a:schemeClr val="tx1"/>
              </a:solidFill>
              <a:latin typeface="+mj-lt"/>
            </a:rPr>
            <a:t> – 1991</a:t>
          </a:r>
        </a:p>
        <a:p>
          <a:pPr algn="ctr"/>
          <a:r>
            <a:rPr lang="en-US" sz="2000" b="0" baseline="0" dirty="0">
              <a:solidFill>
                <a:schemeClr val="tx1"/>
              </a:solidFill>
              <a:latin typeface="+mj-lt"/>
            </a:rPr>
            <a:t>Based on previous studies and national </a:t>
          </a:r>
          <a:r>
            <a:rPr lang="en-US" sz="2000" b="0" baseline="0" dirty="0" err="1">
              <a:solidFill>
                <a:schemeClr val="tx1"/>
              </a:solidFill>
              <a:latin typeface="+mj-lt"/>
            </a:rPr>
            <a:t>assises</a:t>
          </a:r>
          <a:endParaRPr lang="en-US" sz="2000" b="0" baseline="0" dirty="0">
            <a:solidFill>
              <a:schemeClr val="tx1"/>
            </a:solidFill>
            <a:latin typeface="+mj-lt"/>
          </a:endParaRPr>
        </a:p>
        <a:p>
          <a:pPr algn="ctr"/>
          <a:r>
            <a:rPr lang="en-US" sz="2000" b="0" baseline="0" dirty="0">
              <a:solidFill>
                <a:schemeClr val="tx1"/>
              </a:solidFill>
              <a:latin typeface="+mj-lt"/>
            </a:rPr>
            <a:t>Signed in Washington, DC</a:t>
          </a:r>
          <a:endParaRPr lang="en-US" sz="2000" b="0" dirty="0">
            <a:solidFill>
              <a:schemeClr val="tx1"/>
            </a:solidFill>
            <a:latin typeface="+mj-lt"/>
          </a:endParaRPr>
        </a:p>
      </dgm:t>
    </dgm:pt>
    <dgm:pt modelId="{D40F8ACC-582B-E845-92F7-800F94CDC91E}" type="parTrans" cxnId="{5ABEEECE-9645-944C-95EC-CAD802443202}">
      <dgm:prSet/>
      <dgm:spPr/>
      <dgm:t>
        <a:bodyPr/>
        <a:lstStyle/>
        <a:p>
          <a:endParaRPr lang="en-US" sz="1000">
            <a:solidFill>
              <a:schemeClr val="tx1"/>
            </a:solidFill>
            <a:latin typeface="+mj-lt"/>
          </a:endParaRPr>
        </a:p>
      </dgm:t>
    </dgm:pt>
    <dgm:pt modelId="{4A696CB9-668A-BF4E-8E1A-7ED99D998CC8}" type="sibTrans" cxnId="{5ABEEECE-9645-944C-95EC-CAD802443202}">
      <dgm:prSet custT="1"/>
      <dgm:spPr/>
      <dgm:t>
        <a:bodyPr/>
        <a:lstStyle/>
        <a:p>
          <a:endParaRPr lang="en-US" sz="1000">
            <a:solidFill>
              <a:schemeClr val="tx1"/>
            </a:solidFill>
            <a:latin typeface="+mj-lt"/>
          </a:endParaRPr>
        </a:p>
      </dgm:t>
    </dgm:pt>
    <dgm:pt modelId="{390AFC37-8CB0-7246-B579-50EF5AE8DD6A}">
      <dgm:prSet phldrT="[Text]" custT="1"/>
      <dgm:spPr/>
      <dgm:t>
        <a:bodyPr/>
        <a:lstStyle/>
        <a:p>
          <a:pPr algn="l"/>
          <a:endParaRPr lang="en-US" sz="1000" dirty="0">
            <a:solidFill>
              <a:schemeClr val="tx1"/>
            </a:solidFill>
            <a:latin typeface="+mj-lt"/>
          </a:endParaRPr>
        </a:p>
        <a:p>
          <a:pPr algn="l"/>
          <a:endParaRPr lang="en-US" sz="1000" dirty="0">
            <a:solidFill>
              <a:schemeClr val="tx1"/>
            </a:solidFill>
            <a:latin typeface="+mj-lt"/>
          </a:endParaRPr>
        </a:p>
        <a:p>
          <a:pPr algn="l"/>
          <a:endParaRPr lang="en-US" sz="1000" dirty="0">
            <a:solidFill>
              <a:schemeClr val="tx1"/>
            </a:solidFill>
            <a:latin typeface="+mj-lt"/>
          </a:endParaRPr>
        </a:p>
        <a:p>
          <a:pPr algn="ctr"/>
          <a:r>
            <a:rPr lang="en-US" sz="2000" b="1" dirty="0">
              <a:solidFill>
                <a:schemeClr val="tx1"/>
              </a:solidFill>
              <a:latin typeface="+mj-lt"/>
            </a:rPr>
            <a:t>DPDR – 2000</a:t>
          </a:r>
        </a:p>
        <a:p>
          <a:pPr algn="ctr"/>
          <a:r>
            <a:rPr lang="en-US" sz="2000" b="0" dirty="0">
              <a:solidFill>
                <a:schemeClr val="tx1"/>
              </a:solidFill>
              <a:latin typeface="+mj-lt"/>
            </a:rPr>
            <a:t>After 10 years of economic liberalism</a:t>
          </a:r>
        </a:p>
        <a:p>
          <a:pPr algn="ctr"/>
          <a:r>
            <a:rPr lang="en-US" sz="2000" b="0" dirty="0">
              <a:solidFill>
                <a:schemeClr val="tx1"/>
              </a:solidFill>
              <a:latin typeface="+mj-lt"/>
            </a:rPr>
            <a:t>Context change</a:t>
          </a:r>
        </a:p>
        <a:p>
          <a:pPr algn="ctr"/>
          <a:r>
            <a:rPr lang="en-US" sz="2000" b="0" dirty="0">
              <a:solidFill>
                <a:schemeClr val="tx1"/>
              </a:solidFill>
              <a:latin typeface="+mj-lt"/>
            </a:rPr>
            <a:t>Slight amendment to the LDPDR</a:t>
          </a:r>
        </a:p>
        <a:p>
          <a:pPr algn="l"/>
          <a:endParaRPr lang="en-US" sz="1000" dirty="0">
            <a:solidFill>
              <a:schemeClr val="tx1"/>
            </a:solidFill>
            <a:latin typeface="+mj-lt"/>
          </a:endParaRPr>
        </a:p>
        <a:p>
          <a:pPr algn="l"/>
          <a:endParaRPr lang="en-US" sz="1000" dirty="0">
            <a:solidFill>
              <a:schemeClr val="tx1"/>
            </a:solidFill>
            <a:latin typeface="+mj-lt"/>
          </a:endParaRPr>
        </a:p>
        <a:p>
          <a:pPr algn="l"/>
          <a:endParaRPr lang="en-US" sz="1000" dirty="0">
            <a:solidFill>
              <a:schemeClr val="tx1"/>
            </a:solidFill>
            <a:latin typeface="+mj-lt"/>
          </a:endParaRPr>
        </a:p>
      </dgm:t>
    </dgm:pt>
    <dgm:pt modelId="{5D8E8E55-7F22-1F43-AE02-6DB019648130}" type="parTrans" cxnId="{7B639FE9-2FA4-7348-9463-28DAF910C58E}">
      <dgm:prSet/>
      <dgm:spPr/>
      <dgm:t>
        <a:bodyPr/>
        <a:lstStyle/>
        <a:p>
          <a:endParaRPr lang="en-US" sz="1000">
            <a:solidFill>
              <a:schemeClr val="tx1"/>
            </a:solidFill>
            <a:latin typeface="+mj-lt"/>
          </a:endParaRPr>
        </a:p>
      </dgm:t>
    </dgm:pt>
    <dgm:pt modelId="{C31E7C3C-ECF7-2B40-A27F-258F2C5EA3DF}" type="sibTrans" cxnId="{7B639FE9-2FA4-7348-9463-28DAF910C58E}">
      <dgm:prSet custT="1"/>
      <dgm:spPr/>
      <dgm:t>
        <a:bodyPr/>
        <a:lstStyle/>
        <a:p>
          <a:endParaRPr lang="en-US" sz="1000">
            <a:solidFill>
              <a:schemeClr val="tx1"/>
            </a:solidFill>
            <a:latin typeface="+mj-lt"/>
          </a:endParaRPr>
        </a:p>
      </dgm:t>
    </dgm:pt>
    <dgm:pt modelId="{FA3FB888-487C-4142-AF4E-0115C108B311}">
      <dgm:prSet phldrT="[Text]" custT="1"/>
      <dgm:spPr/>
      <dgm:t>
        <a:bodyPr/>
        <a:lstStyle/>
        <a:p>
          <a:pPr algn="l"/>
          <a:r>
            <a:rPr lang="en-US" sz="2000" b="1" dirty="0">
              <a:solidFill>
                <a:schemeClr val="tx1"/>
              </a:solidFill>
              <a:latin typeface="+mj-lt"/>
            </a:rPr>
            <a:t>2000-2001</a:t>
          </a:r>
        </a:p>
        <a:p>
          <a:pPr algn="l"/>
          <a:r>
            <a:rPr lang="en-US" sz="2000" b="0" dirty="0">
              <a:solidFill>
                <a:schemeClr val="tx1"/>
              </a:solidFill>
              <a:latin typeface="+mj-lt"/>
            </a:rPr>
            <a:t>With DPDR, operational documents were developed:</a:t>
          </a:r>
        </a:p>
        <a:p>
          <a:pPr algn="l"/>
          <a:endParaRPr lang="en-US" sz="2000" b="0" dirty="0">
            <a:solidFill>
              <a:schemeClr val="tx1"/>
            </a:solidFill>
            <a:latin typeface="+mj-lt"/>
          </a:endParaRPr>
        </a:p>
        <a:p>
          <a:pPr algn="l"/>
          <a:r>
            <a:rPr lang="en-US" sz="2000" b="0" dirty="0">
              <a:solidFill>
                <a:schemeClr val="tx1"/>
              </a:solidFill>
              <a:latin typeface="+mj-lt"/>
            </a:rPr>
            <a:t>- SDDAR 2000</a:t>
          </a:r>
        </a:p>
        <a:p>
          <a:pPr algn="l"/>
          <a:r>
            <a:rPr lang="en-US" sz="2000" b="0" dirty="0">
              <a:solidFill>
                <a:schemeClr val="tx1"/>
              </a:solidFill>
              <a:latin typeface="+mj-lt"/>
            </a:rPr>
            <a:t>- PSO – 2001</a:t>
          </a:r>
        </a:p>
      </dgm:t>
    </dgm:pt>
    <dgm:pt modelId="{AA9B2115-6C19-4C48-823B-8C17B9D44368}" type="parTrans" cxnId="{5345766D-C112-8F40-A617-4AA7C72896B3}">
      <dgm:prSet/>
      <dgm:spPr/>
      <dgm:t>
        <a:bodyPr/>
        <a:lstStyle/>
        <a:p>
          <a:endParaRPr lang="en-US" sz="1000">
            <a:solidFill>
              <a:schemeClr val="tx1"/>
            </a:solidFill>
            <a:latin typeface="+mj-lt"/>
          </a:endParaRPr>
        </a:p>
      </dgm:t>
    </dgm:pt>
    <dgm:pt modelId="{3DF38540-5E42-024E-8765-1FB3935EA80F}" type="sibTrans" cxnId="{5345766D-C112-8F40-A617-4AA7C72896B3}">
      <dgm:prSet custT="1"/>
      <dgm:spPr/>
      <dgm:t>
        <a:bodyPr/>
        <a:lstStyle/>
        <a:p>
          <a:endParaRPr lang="en-US" sz="1000">
            <a:solidFill>
              <a:schemeClr val="tx1"/>
            </a:solidFill>
            <a:latin typeface="+mj-lt"/>
          </a:endParaRPr>
        </a:p>
      </dgm:t>
    </dgm:pt>
    <dgm:pt modelId="{448F60C1-925A-FB45-A90B-C966E9994DF8}">
      <dgm:prSet custT="1"/>
      <dgm:spPr>
        <a:ln>
          <a:solidFill>
            <a:srgbClr val="FFFF00"/>
          </a:solidFill>
        </a:ln>
      </dgm:spPr>
      <dgm:t>
        <a:bodyPr/>
        <a:lstStyle/>
        <a:p>
          <a:pPr algn="l"/>
          <a:endParaRPr lang="en-US" sz="1000" dirty="0">
            <a:solidFill>
              <a:schemeClr val="tx1"/>
            </a:solidFill>
            <a:latin typeface="+mj-lt"/>
          </a:endParaRPr>
        </a:p>
        <a:p>
          <a:pPr algn="l"/>
          <a:r>
            <a:rPr lang="en-US" sz="2000" b="1" dirty="0">
              <a:solidFill>
                <a:schemeClr val="tx1"/>
              </a:solidFill>
              <a:latin typeface="+mj-lt"/>
            </a:rPr>
            <a:t>PSRSA 2006 – 2008 – 2009 – 2011 </a:t>
          </a:r>
        </a:p>
        <a:p>
          <a:pPr algn="l"/>
          <a:r>
            <a:rPr lang="en-US" sz="2000" b="0" dirty="0">
              <a:solidFill>
                <a:schemeClr val="tx1"/>
              </a:solidFill>
              <a:latin typeface="+mj-lt"/>
            </a:rPr>
            <a:t>2006 version written in one month</a:t>
          </a:r>
        </a:p>
        <a:p>
          <a:pPr algn="l"/>
          <a:r>
            <a:rPr lang="en-US" sz="2000" b="0" dirty="0">
              <a:solidFill>
                <a:schemeClr val="tx1"/>
              </a:solidFill>
              <a:latin typeface="+mj-lt"/>
            </a:rPr>
            <a:t>Producers rejected 2008 version Requested inclusivity</a:t>
          </a:r>
        </a:p>
        <a:p>
          <a:pPr algn="l"/>
          <a:r>
            <a:rPr lang="en-US" sz="2000" b="0" dirty="0">
              <a:solidFill>
                <a:schemeClr val="tx1"/>
              </a:solidFill>
              <a:latin typeface="+mj-lt"/>
            </a:rPr>
            <a:t>Paradigm shift</a:t>
          </a:r>
        </a:p>
      </dgm:t>
    </dgm:pt>
    <dgm:pt modelId="{A5112582-BF76-9C4A-9F57-492276A90CFC}" type="parTrans" cxnId="{E3239C7F-79F9-5745-B26D-D81E057573BD}">
      <dgm:prSet/>
      <dgm:spPr/>
      <dgm:t>
        <a:bodyPr/>
        <a:lstStyle/>
        <a:p>
          <a:endParaRPr lang="en-US" sz="1000">
            <a:solidFill>
              <a:schemeClr val="tx1"/>
            </a:solidFill>
            <a:latin typeface="+mj-lt"/>
          </a:endParaRPr>
        </a:p>
      </dgm:t>
    </dgm:pt>
    <dgm:pt modelId="{994FDA3D-2944-BA4E-BD45-1CEB30786F73}" type="sibTrans" cxnId="{E3239C7F-79F9-5745-B26D-D81E057573BD}">
      <dgm:prSet custT="1"/>
      <dgm:spPr/>
      <dgm:t>
        <a:bodyPr/>
        <a:lstStyle/>
        <a:p>
          <a:endParaRPr lang="en-US" sz="1000">
            <a:solidFill>
              <a:schemeClr val="tx1"/>
            </a:solidFill>
            <a:latin typeface="+mj-lt"/>
          </a:endParaRPr>
        </a:p>
      </dgm:t>
    </dgm:pt>
    <dgm:pt modelId="{717065A9-A576-944C-8675-D63C6E2A98C4}">
      <dgm:prSet custT="1"/>
      <dgm:spPr/>
      <dgm:t>
        <a:bodyPr/>
        <a:lstStyle/>
        <a:p>
          <a:pPr algn="l"/>
          <a:endParaRPr lang="en-US" sz="1000" dirty="0">
            <a:solidFill>
              <a:schemeClr val="tx1"/>
            </a:solidFill>
            <a:latin typeface="+mj-lt"/>
          </a:endParaRPr>
        </a:p>
        <a:p>
          <a:pPr algn="l"/>
          <a:endParaRPr lang="en-US" sz="1000" dirty="0">
            <a:solidFill>
              <a:schemeClr val="tx1"/>
            </a:solidFill>
            <a:latin typeface="+mj-lt"/>
          </a:endParaRPr>
        </a:p>
        <a:p>
          <a:pPr algn="l"/>
          <a:endParaRPr lang="en-US" sz="1000" dirty="0">
            <a:solidFill>
              <a:schemeClr val="tx1"/>
            </a:solidFill>
            <a:latin typeface="+mj-lt"/>
          </a:endParaRPr>
        </a:p>
        <a:p>
          <a:pPr algn="l"/>
          <a:endParaRPr lang="en-US" sz="1000" dirty="0">
            <a:solidFill>
              <a:schemeClr val="tx1"/>
            </a:solidFill>
            <a:latin typeface="+mj-lt"/>
          </a:endParaRPr>
        </a:p>
        <a:p>
          <a:pPr algn="l"/>
          <a:endParaRPr lang="en-US" sz="1000" dirty="0">
            <a:solidFill>
              <a:schemeClr val="tx1"/>
            </a:solidFill>
            <a:latin typeface="+mj-lt"/>
          </a:endParaRPr>
        </a:p>
        <a:p>
          <a:pPr algn="ctr"/>
          <a:r>
            <a:rPr lang="en-US" sz="2000" b="1" dirty="0">
              <a:solidFill>
                <a:schemeClr val="tx1"/>
              </a:solidFill>
              <a:latin typeface="+mj-lt"/>
            </a:rPr>
            <a:t>PSDSA 2017</a:t>
          </a:r>
        </a:p>
        <a:p>
          <a:pPr algn="ctr"/>
          <a:r>
            <a:rPr lang="en-US" sz="2000" b="0" dirty="0">
              <a:solidFill>
                <a:schemeClr val="tx1"/>
              </a:solidFill>
              <a:latin typeface="+mj-lt"/>
            </a:rPr>
            <a:t>Participatory and inclusive process. Workshops and studies conducted</a:t>
          </a:r>
        </a:p>
        <a:p>
          <a:pPr algn="ctr"/>
          <a:r>
            <a:rPr lang="en-US" sz="2000" b="0" dirty="0">
              <a:solidFill>
                <a:schemeClr val="tx1"/>
              </a:solidFill>
              <a:latin typeface="+mj-lt"/>
            </a:rPr>
            <a:t>Policy-oriented evidence generation and use</a:t>
          </a:r>
        </a:p>
        <a:p>
          <a:pPr algn="l"/>
          <a:endParaRPr lang="en-US" sz="1000" dirty="0">
            <a:solidFill>
              <a:schemeClr val="tx1"/>
            </a:solidFill>
            <a:latin typeface="+mj-lt"/>
          </a:endParaRPr>
        </a:p>
        <a:p>
          <a:pPr algn="l"/>
          <a:endParaRPr lang="en-US" sz="1000" dirty="0">
            <a:solidFill>
              <a:schemeClr val="tx1"/>
            </a:solidFill>
            <a:latin typeface="+mj-lt"/>
          </a:endParaRPr>
        </a:p>
        <a:p>
          <a:pPr algn="l"/>
          <a:endParaRPr lang="en-US" sz="1000" dirty="0">
            <a:solidFill>
              <a:schemeClr val="tx1"/>
            </a:solidFill>
            <a:latin typeface="+mj-lt"/>
          </a:endParaRPr>
        </a:p>
        <a:p>
          <a:pPr algn="l"/>
          <a:endParaRPr lang="en-US" sz="1000" dirty="0">
            <a:solidFill>
              <a:schemeClr val="tx1"/>
            </a:solidFill>
            <a:latin typeface="+mj-lt"/>
          </a:endParaRPr>
        </a:p>
        <a:p>
          <a:pPr algn="l"/>
          <a:endParaRPr lang="en-US" sz="1000" dirty="0">
            <a:solidFill>
              <a:schemeClr val="tx1"/>
            </a:solidFill>
            <a:latin typeface="+mj-lt"/>
          </a:endParaRPr>
        </a:p>
      </dgm:t>
    </dgm:pt>
    <dgm:pt modelId="{1675E313-F34A-6E4B-B959-C22261C85BBC}" type="parTrans" cxnId="{CFEC3FE5-E0AE-D646-BC84-4F4C7775BFEB}">
      <dgm:prSet/>
      <dgm:spPr/>
      <dgm:t>
        <a:bodyPr/>
        <a:lstStyle/>
        <a:p>
          <a:endParaRPr lang="en-US" sz="1000">
            <a:solidFill>
              <a:schemeClr val="tx1"/>
            </a:solidFill>
            <a:latin typeface="+mj-lt"/>
          </a:endParaRPr>
        </a:p>
      </dgm:t>
    </dgm:pt>
    <dgm:pt modelId="{1F7A8197-5C59-ED47-B677-47345058D9ED}" type="sibTrans" cxnId="{CFEC3FE5-E0AE-D646-BC84-4F4C7775BFEB}">
      <dgm:prSet/>
      <dgm:spPr/>
      <dgm:t>
        <a:bodyPr/>
        <a:lstStyle/>
        <a:p>
          <a:endParaRPr lang="en-US" sz="1000">
            <a:solidFill>
              <a:schemeClr val="tx1"/>
            </a:solidFill>
            <a:latin typeface="+mj-lt"/>
          </a:endParaRPr>
        </a:p>
      </dgm:t>
    </dgm:pt>
    <dgm:pt modelId="{17D990AD-1C8C-6844-8B8D-48ADA7D9E059}" type="pres">
      <dgm:prSet presAssocID="{868ADCD7-39BF-A94E-B0C2-1D1154F4D3F7}" presName="Name0" presStyleCnt="0">
        <dgm:presLayoutVars>
          <dgm:dir/>
          <dgm:resizeHandles val="exact"/>
        </dgm:presLayoutVars>
      </dgm:prSet>
      <dgm:spPr/>
    </dgm:pt>
    <dgm:pt modelId="{3DFE43EC-8E64-9E4A-9AC4-A1BDAD23C777}" type="pres">
      <dgm:prSet presAssocID="{33A21883-9370-9649-975C-39179394A225}" presName="node" presStyleLbl="node1" presStyleIdx="0" presStyleCnt="5">
        <dgm:presLayoutVars>
          <dgm:bulletEnabled val="1"/>
        </dgm:presLayoutVars>
      </dgm:prSet>
      <dgm:spPr/>
    </dgm:pt>
    <dgm:pt modelId="{336E36AE-9A98-DD4D-AEFA-4C07EE428D92}" type="pres">
      <dgm:prSet presAssocID="{4A696CB9-668A-BF4E-8E1A-7ED99D998CC8}" presName="sibTrans" presStyleLbl="sibTrans2D1" presStyleIdx="0" presStyleCnt="4"/>
      <dgm:spPr/>
    </dgm:pt>
    <dgm:pt modelId="{04E7505B-E223-9F42-8208-616673F9222C}" type="pres">
      <dgm:prSet presAssocID="{4A696CB9-668A-BF4E-8E1A-7ED99D998CC8}" presName="connectorText" presStyleLbl="sibTrans2D1" presStyleIdx="0" presStyleCnt="4"/>
      <dgm:spPr/>
    </dgm:pt>
    <dgm:pt modelId="{023FB1D3-511C-2E4E-AEC7-AA02767CD54B}" type="pres">
      <dgm:prSet presAssocID="{390AFC37-8CB0-7246-B579-50EF5AE8DD6A}" presName="node" presStyleLbl="node1" presStyleIdx="1" presStyleCnt="5">
        <dgm:presLayoutVars>
          <dgm:bulletEnabled val="1"/>
        </dgm:presLayoutVars>
      </dgm:prSet>
      <dgm:spPr/>
    </dgm:pt>
    <dgm:pt modelId="{533D31B5-17ED-5848-864E-E8CA0B6F5577}" type="pres">
      <dgm:prSet presAssocID="{C31E7C3C-ECF7-2B40-A27F-258F2C5EA3DF}" presName="sibTrans" presStyleLbl="sibTrans2D1" presStyleIdx="1" presStyleCnt="4"/>
      <dgm:spPr/>
    </dgm:pt>
    <dgm:pt modelId="{D77CB48F-8C7D-FA4F-94CE-7AA7893C2A97}" type="pres">
      <dgm:prSet presAssocID="{C31E7C3C-ECF7-2B40-A27F-258F2C5EA3DF}" presName="connectorText" presStyleLbl="sibTrans2D1" presStyleIdx="1" presStyleCnt="4"/>
      <dgm:spPr/>
    </dgm:pt>
    <dgm:pt modelId="{D221AD97-CD56-134B-8D7A-7090BA93B20D}" type="pres">
      <dgm:prSet presAssocID="{FA3FB888-487C-4142-AF4E-0115C108B311}" presName="node" presStyleLbl="node1" presStyleIdx="2" presStyleCnt="5" custScaleX="119110">
        <dgm:presLayoutVars>
          <dgm:bulletEnabled val="1"/>
        </dgm:presLayoutVars>
      </dgm:prSet>
      <dgm:spPr/>
    </dgm:pt>
    <dgm:pt modelId="{36CD07FE-4BA6-FC42-A7E9-D6A861A5A4F4}" type="pres">
      <dgm:prSet presAssocID="{3DF38540-5E42-024E-8765-1FB3935EA80F}" presName="sibTrans" presStyleLbl="sibTrans2D1" presStyleIdx="2" presStyleCnt="4"/>
      <dgm:spPr/>
    </dgm:pt>
    <dgm:pt modelId="{51FA353F-2718-6548-A0F7-07A3EA2FBD61}" type="pres">
      <dgm:prSet presAssocID="{3DF38540-5E42-024E-8765-1FB3935EA80F}" presName="connectorText" presStyleLbl="sibTrans2D1" presStyleIdx="2" presStyleCnt="4"/>
      <dgm:spPr/>
    </dgm:pt>
    <dgm:pt modelId="{E77929F4-94B4-CC47-8E90-0B41FA1EB83B}" type="pres">
      <dgm:prSet presAssocID="{448F60C1-925A-FB45-A90B-C966E9994DF8}" presName="node" presStyleLbl="node1" presStyleIdx="3" presStyleCnt="5" custScaleX="119608">
        <dgm:presLayoutVars>
          <dgm:bulletEnabled val="1"/>
        </dgm:presLayoutVars>
      </dgm:prSet>
      <dgm:spPr/>
    </dgm:pt>
    <dgm:pt modelId="{535A470F-CE6F-3847-83AB-0810E2BB56B2}" type="pres">
      <dgm:prSet presAssocID="{994FDA3D-2944-BA4E-BD45-1CEB30786F73}" presName="sibTrans" presStyleLbl="sibTrans2D1" presStyleIdx="3" presStyleCnt="4"/>
      <dgm:spPr/>
    </dgm:pt>
    <dgm:pt modelId="{1ED067A3-887C-A44F-B7AA-96C395538CA5}" type="pres">
      <dgm:prSet presAssocID="{994FDA3D-2944-BA4E-BD45-1CEB30786F73}" presName="connectorText" presStyleLbl="sibTrans2D1" presStyleIdx="3" presStyleCnt="4"/>
      <dgm:spPr/>
    </dgm:pt>
    <dgm:pt modelId="{FD527F3E-97AB-E44D-B782-479EFD91E1AD}" type="pres">
      <dgm:prSet presAssocID="{717065A9-A576-944C-8675-D63C6E2A98C4}" presName="node" presStyleLbl="node1" presStyleIdx="4" presStyleCnt="5" custScaleX="113973">
        <dgm:presLayoutVars>
          <dgm:bulletEnabled val="1"/>
        </dgm:presLayoutVars>
      </dgm:prSet>
      <dgm:spPr/>
    </dgm:pt>
  </dgm:ptLst>
  <dgm:cxnLst>
    <dgm:cxn modelId="{09163E01-B2E3-D44B-8010-F43327B8A70A}" type="presOf" srcId="{994FDA3D-2944-BA4E-BD45-1CEB30786F73}" destId="{1ED067A3-887C-A44F-B7AA-96C395538CA5}" srcOrd="1" destOrd="0" presId="urn:microsoft.com/office/officeart/2005/8/layout/process1"/>
    <dgm:cxn modelId="{CCC2F122-4F3B-BD41-8DA9-C32D434792E4}" type="presOf" srcId="{390AFC37-8CB0-7246-B579-50EF5AE8DD6A}" destId="{023FB1D3-511C-2E4E-AEC7-AA02767CD54B}" srcOrd="0" destOrd="0" presId="urn:microsoft.com/office/officeart/2005/8/layout/process1"/>
    <dgm:cxn modelId="{E0671D25-2B48-654D-AC95-6FCFC0E1F071}" type="presOf" srcId="{717065A9-A576-944C-8675-D63C6E2A98C4}" destId="{FD527F3E-97AB-E44D-B782-479EFD91E1AD}" srcOrd="0" destOrd="0" presId="urn:microsoft.com/office/officeart/2005/8/layout/process1"/>
    <dgm:cxn modelId="{5F055929-3CBD-D246-A5E8-6B2C9A02612B}" type="presOf" srcId="{C31E7C3C-ECF7-2B40-A27F-258F2C5EA3DF}" destId="{533D31B5-17ED-5848-864E-E8CA0B6F5577}" srcOrd="0" destOrd="0" presId="urn:microsoft.com/office/officeart/2005/8/layout/process1"/>
    <dgm:cxn modelId="{3DE7172C-1DD3-6540-B383-54BCDFCB7EA0}" type="presOf" srcId="{C31E7C3C-ECF7-2B40-A27F-258F2C5EA3DF}" destId="{D77CB48F-8C7D-FA4F-94CE-7AA7893C2A97}" srcOrd="1" destOrd="0" presId="urn:microsoft.com/office/officeart/2005/8/layout/process1"/>
    <dgm:cxn modelId="{45580B36-17C2-0847-BAE2-4AE12447A432}" type="presOf" srcId="{4A696CB9-668A-BF4E-8E1A-7ED99D998CC8}" destId="{336E36AE-9A98-DD4D-AEFA-4C07EE428D92}" srcOrd="0" destOrd="0" presId="urn:microsoft.com/office/officeart/2005/8/layout/process1"/>
    <dgm:cxn modelId="{347B214F-40FC-8B41-8CD0-51DFF6615A5C}" type="presOf" srcId="{3DF38540-5E42-024E-8765-1FB3935EA80F}" destId="{36CD07FE-4BA6-FC42-A7E9-D6A861A5A4F4}" srcOrd="0" destOrd="0" presId="urn:microsoft.com/office/officeart/2005/8/layout/process1"/>
    <dgm:cxn modelId="{4939B151-CCD6-094D-9B6F-000AAEC7F58B}" type="presOf" srcId="{994FDA3D-2944-BA4E-BD45-1CEB30786F73}" destId="{535A470F-CE6F-3847-83AB-0810E2BB56B2}" srcOrd="0" destOrd="0" presId="urn:microsoft.com/office/officeart/2005/8/layout/process1"/>
    <dgm:cxn modelId="{599AAC6C-0269-6540-A8F1-563C5D0DD00B}" type="presOf" srcId="{FA3FB888-487C-4142-AF4E-0115C108B311}" destId="{D221AD97-CD56-134B-8D7A-7090BA93B20D}" srcOrd="0" destOrd="0" presId="urn:microsoft.com/office/officeart/2005/8/layout/process1"/>
    <dgm:cxn modelId="{5345766D-C112-8F40-A617-4AA7C72896B3}" srcId="{868ADCD7-39BF-A94E-B0C2-1D1154F4D3F7}" destId="{FA3FB888-487C-4142-AF4E-0115C108B311}" srcOrd="2" destOrd="0" parTransId="{AA9B2115-6C19-4C48-823B-8C17B9D44368}" sibTransId="{3DF38540-5E42-024E-8765-1FB3935EA80F}"/>
    <dgm:cxn modelId="{E3239C7F-79F9-5745-B26D-D81E057573BD}" srcId="{868ADCD7-39BF-A94E-B0C2-1D1154F4D3F7}" destId="{448F60C1-925A-FB45-A90B-C966E9994DF8}" srcOrd="3" destOrd="0" parTransId="{A5112582-BF76-9C4A-9F57-492276A90CFC}" sibTransId="{994FDA3D-2944-BA4E-BD45-1CEB30786F73}"/>
    <dgm:cxn modelId="{2D3062B1-80B0-2B4A-8128-8A00A4F7761F}" type="presOf" srcId="{33A21883-9370-9649-975C-39179394A225}" destId="{3DFE43EC-8E64-9E4A-9AC4-A1BDAD23C777}" srcOrd="0" destOrd="0" presId="urn:microsoft.com/office/officeart/2005/8/layout/process1"/>
    <dgm:cxn modelId="{9656E8B8-3F50-C64D-AE30-DE588B10EFF2}" type="presOf" srcId="{868ADCD7-39BF-A94E-B0C2-1D1154F4D3F7}" destId="{17D990AD-1C8C-6844-8B8D-48ADA7D9E059}" srcOrd="0" destOrd="0" presId="urn:microsoft.com/office/officeart/2005/8/layout/process1"/>
    <dgm:cxn modelId="{5798A4C6-8558-8B42-841A-E716778A7A63}" type="presOf" srcId="{3DF38540-5E42-024E-8765-1FB3935EA80F}" destId="{51FA353F-2718-6548-A0F7-07A3EA2FBD61}" srcOrd="1" destOrd="0" presId="urn:microsoft.com/office/officeart/2005/8/layout/process1"/>
    <dgm:cxn modelId="{139050CD-5AEB-C248-9202-483B5EE3D1C7}" type="presOf" srcId="{4A696CB9-668A-BF4E-8E1A-7ED99D998CC8}" destId="{04E7505B-E223-9F42-8208-616673F9222C}" srcOrd="1" destOrd="0" presId="urn:microsoft.com/office/officeart/2005/8/layout/process1"/>
    <dgm:cxn modelId="{5ABEEECE-9645-944C-95EC-CAD802443202}" srcId="{868ADCD7-39BF-A94E-B0C2-1D1154F4D3F7}" destId="{33A21883-9370-9649-975C-39179394A225}" srcOrd="0" destOrd="0" parTransId="{D40F8ACC-582B-E845-92F7-800F94CDC91E}" sibTransId="{4A696CB9-668A-BF4E-8E1A-7ED99D998CC8}"/>
    <dgm:cxn modelId="{CFEC3FE5-E0AE-D646-BC84-4F4C7775BFEB}" srcId="{868ADCD7-39BF-A94E-B0C2-1D1154F4D3F7}" destId="{717065A9-A576-944C-8675-D63C6E2A98C4}" srcOrd="4" destOrd="0" parTransId="{1675E313-F34A-6E4B-B959-C22261C85BBC}" sibTransId="{1F7A8197-5C59-ED47-B677-47345058D9ED}"/>
    <dgm:cxn modelId="{7B639FE9-2FA4-7348-9463-28DAF910C58E}" srcId="{868ADCD7-39BF-A94E-B0C2-1D1154F4D3F7}" destId="{390AFC37-8CB0-7246-B579-50EF5AE8DD6A}" srcOrd="1" destOrd="0" parTransId="{5D8E8E55-7F22-1F43-AE02-6DB019648130}" sibTransId="{C31E7C3C-ECF7-2B40-A27F-258F2C5EA3DF}"/>
    <dgm:cxn modelId="{C5B168F7-C968-8745-B7A1-F2EFC5B73E11}" type="presOf" srcId="{448F60C1-925A-FB45-A90B-C966E9994DF8}" destId="{E77929F4-94B4-CC47-8E90-0B41FA1EB83B}" srcOrd="0" destOrd="0" presId="urn:microsoft.com/office/officeart/2005/8/layout/process1"/>
    <dgm:cxn modelId="{C400229B-3431-0B47-9D61-2EF87EFAE63B}" type="presParOf" srcId="{17D990AD-1C8C-6844-8B8D-48ADA7D9E059}" destId="{3DFE43EC-8E64-9E4A-9AC4-A1BDAD23C777}" srcOrd="0" destOrd="0" presId="urn:microsoft.com/office/officeart/2005/8/layout/process1"/>
    <dgm:cxn modelId="{43754C4F-58A2-C04A-81F6-5BC473AA92DD}" type="presParOf" srcId="{17D990AD-1C8C-6844-8B8D-48ADA7D9E059}" destId="{336E36AE-9A98-DD4D-AEFA-4C07EE428D92}" srcOrd="1" destOrd="0" presId="urn:microsoft.com/office/officeart/2005/8/layout/process1"/>
    <dgm:cxn modelId="{14328334-30F1-EA4A-9724-8F36DE797C84}" type="presParOf" srcId="{336E36AE-9A98-DD4D-AEFA-4C07EE428D92}" destId="{04E7505B-E223-9F42-8208-616673F9222C}" srcOrd="0" destOrd="0" presId="urn:microsoft.com/office/officeart/2005/8/layout/process1"/>
    <dgm:cxn modelId="{090D7EFC-E383-8849-A27B-F03B7CFF4838}" type="presParOf" srcId="{17D990AD-1C8C-6844-8B8D-48ADA7D9E059}" destId="{023FB1D3-511C-2E4E-AEC7-AA02767CD54B}" srcOrd="2" destOrd="0" presId="urn:microsoft.com/office/officeart/2005/8/layout/process1"/>
    <dgm:cxn modelId="{1AE9F034-DB01-2544-A91D-DAC4AFCA85E4}" type="presParOf" srcId="{17D990AD-1C8C-6844-8B8D-48ADA7D9E059}" destId="{533D31B5-17ED-5848-864E-E8CA0B6F5577}" srcOrd="3" destOrd="0" presId="urn:microsoft.com/office/officeart/2005/8/layout/process1"/>
    <dgm:cxn modelId="{D7888B0D-01C2-6643-AF57-48388934666A}" type="presParOf" srcId="{533D31B5-17ED-5848-864E-E8CA0B6F5577}" destId="{D77CB48F-8C7D-FA4F-94CE-7AA7893C2A97}" srcOrd="0" destOrd="0" presId="urn:microsoft.com/office/officeart/2005/8/layout/process1"/>
    <dgm:cxn modelId="{C5D146FB-8CFF-2448-AA61-DA291214503B}" type="presParOf" srcId="{17D990AD-1C8C-6844-8B8D-48ADA7D9E059}" destId="{D221AD97-CD56-134B-8D7A-7090BA93B20D}" srcOrd="4" destOrd="0" presId="urn:microsoft.com/office/officeart/2005/8/layout/process1"/>
    <dgm:cxn modelId="{05F48E97-214E-8849-805D-0D3CCF30B46D}" type="presParOf" srcId="{17D990AD-1C8C-6844-8B8D-48ADA7D9E059}" destId="{36CD07FE-4BA6-FC42-A7E9-D6A861A5A4F4}" srcOrd="5" destOrd="0" presId="urn:microsoft.com/office/officeart/2005/8/layout/process1"/>
    <dgm:cxn modelId="{73327F22-DC64-F446-8FAF-6B2F12E96B7D}" type="presParOf" srcId="{36CD07FE-4BA6-FC42-A7E9-D6A861A5A4F4}" destId="{51FA353F-2718-6548-A0F7-07A3EA2FBD61}" srcOrd="0" destOrd="0" presId="urn:microsoft.com/office/officeart/2005/8/layout/process1"/>
    <dgm:cxn modelId="{D20BF1A7-61EA-3F4E-8B06-E04FD16AF3DD}" type="presParOf" srcId="{17D990AD-1C8C-6844-8B8D-48ADA7D9E059}" destId="{E77929F4-94B4-CC47-8E90-0B41FA1EB83B}" srcOrd="6" destOrd="0" presId="urn:microsoft.com/office/officeart/2005/8/layout/process1"/>
    <dgm:cxn modelId="{2F1E3507-A571-1641-9CB7-F349DA66B88B}" type="presParOf" srcId="{17D990AD-1C8C-6844-8B8D-48ADA7D9E059}" destId="{535A470F-CE6F-3847-83AB-0810E2BB56B2}" srcOrd="7" destOrd="0" presId="urn:microsoft.com/office/officeart/2005/8/layout/process1"/>
    <dgm:cxn modelId="{8CF072CF-E5FC-C942-ABA9-9E6765F124A1}" type="presParOf" srcId="{535A470F-CE6F-3847-83AB-0810E2BB56B2}" destId="{1ED067A3-887C-A44F-B7AA-96C395538CA5}" srcOrd="0" destOrd="0" presId="urn:microsoft.com/office/officeart/2005/8/layout/process1"/>
    <dgm:cxn modelId="{91D4FF1E-ADAE-8C4E-9528-CED41CFAC3A1}" type="presParOf" srcId="{17D990AD-1C8C-6844-8B8D-48ADA7D9E059}" destId="{FD527F3E-97AB-E44D-B782-479EFD91E1AD}"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E43EC-8E64-9E4A-9AC4-A1BDAD23C777}">
      <dsp:nvSpPr>
        <dsp:cNvPr id="0" name=""/>
        <dsp:cNvSpPr/>
      </dsp:nvSpPr>
      <dsp:spPr>
        <a:xfrm>
          <a:off x="9616" y="0"/>
          <a:ext cx="1205482" cy="5199062"/>
        </a:xfrm>
        <a:prstGeom prst="roundRect">
          <a:avLst>
            <a:gd name="adj" fmla="val 1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LDPDR</a:t>
          </a:r>
          <a:r>
            <a:rPr lang="en-US" sz="2000" b="1" kern="1200" baseline="0" dirty="0">
              <a:solidFill>
                <a:schemeClr val="tx1"/>
              </a:solidFill>
              <a:latin typeface="+mj-lt"/>
            </a:rPr>
            <a:t> – 1991</a:t>
          </a:r>
        </a:p>
        <a:p>
          <a:pPr marL="0" lvl="0" indent="0" algn="ctr" defTabSz="889000">
            <a:lnSpc>
              <a:spcPct val="90000"/>
            </a:lnSpc>
            <a:spcBef>
              <a:spcPct val="0"/>
            </a:spcBef>
            <a:spcAft>
              <a:spcPct val="35000"/>
            </a:spcAft>
            <a:buNone/>
          </a:pPr>
          <a:r>
            <a:rPr lang="en-US" sz="2000" b="0" kern="1200" baseline="0" dirty="0">
              <a:solidFill>
                <a:schemeClr val="tx1"/>
              </a:solidFill>
              <a:latin typeface="+mj-lt"/>
            </a:rPr>
            <a:t>Based on previous studies and national </a:t>
          </a:r>
          <a:r>
            <a:rPr lang="en-US" sz="2000" b="0" kern="1200" baseline="0" dirty="0" err="1">
              <a:solidFill>
                <a:schemeClr val="tx1"/>
              </a:solidFill>
              <a:latin typeface="+mj-lt"/>
            </a:rPr>
            <a:t>assises</a:t>
          </a:r>
          <a:endParaRPr lang="en-US" sz="2000" b="0" kern="1200" baseline="0" dirty="0">
            <a:solidFill>
              <a:schemeClr val="tx1"/>
            </a:solidFill>
            <a:latin typeface="+mj-lt"/>
          </a:endParaRPr>
        </a:p>
        <a:p>
          <a:pPr marL="0" lvl="0" indent="0" algn="ctr" defTabSz="889000">
            <a:lnSpc>
              <a:spcPct val="90000"/>
            </a:lnSpc>
            <a:spcBef>
              <a:spcPct val="0"/>
            </a:spcBef>
            <a:spcAft>
              <a:spcPct val="35000"/>
            </a:spcAft>
            <a:buNone/>
          </a:pPr>
          <a:r>
            <a:rPr lang="en-US" sz="2000" b="0" kern="1200" baseline="0" dirty="0">
              <a:solidFill>
                <a:schemeClr val="tx1"/>
              </a:solidFill>
              <a:latin typeface="+mj-lt"/>
            </a:rPr>
            <a:t>Signed in Washington, DC</a:t>
          </a:r>
          <a:endParaRPr lang="en-US" sz="2000" b="0" kern="1200" dirty="0">
            <a:solidFill>
              <a:schemeClr val="tx1"/>
            </a:solidFill>
            <a:latin typeface="+mj-lt"/>
          </a:endParaRPr>
        </a:p>
      </dsp:txBody>
      <dsp:txXfrm>
        <a:off x="44923" y="35307"/>
        <a:ext cx="1134868" cy="5128448"/>
      </dsp:txXfrm>
    </dsp:sp>
    <dsp:sp modelId="{336E36AE-9A98-DD4D-AEFA-4C07EE428D92}">
      <dsp:nvSpPr>
        <dsp:cNvPr id="0" name=""/>
        <dsp:cNvSpPr/>
      </dsp:nvSpPr>
      <dsp:spPr>
        <a:xfrm>
          <a:off x="1335647" y="2450051"/>
          <a:ext cx="255562" cy="298959"/>
        </a:xfrm>
        <a:prstGeom prst="rightArrow">
          <a:avLst>
            <a:gd name="adj1" fmla="val 60000"/>
            <a:gd name="adj2" fmla="val 5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latin typeface="+mj-lt"/>
          </a:endParaRPr>
        </a:p>
      </dsp:txBody>
      <dsp:txXfrm>
        <a:off x="1335647" y="2509843"/>
        <a:ext cx="178893" cy="179375"/>
      </dsp:txXfrm>
    </dsp:sp>
    <dsp:sp modelId="{023FB1D3-511C-2E4E-AEC7-AA02767CD54B}">
      <dsp:nvSpPr>
        <dsp:cNvPr id="0" name=""/>
        <dsp:cNvSpPr/>
      </dsp:nvSpPr>
      <dsp:spPr>
        <a:xfrm>
          <a:off x="1697292" y="0"/>
          <a:ext cx="1205482" cy="5199062"/>
        </a:xfrm>
        <a:prstGeom prst="roundRect">
          <a:avLst>
            <a:gd name="adj" fmla="val 1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US" sz="1000" kern="1200" dirty="0">
            <a:solidFill>
              <a:schemeClr val="tx1"/>
            </a:solidFill>
            <a:latin typeface="+mj-lt"/>
          </a:endParaRPr>
        </a:p>
        <a:p>
          <a:pPr marL="0" lvl="0" indent="0" algn="l" defTabSz="444500">
            <a:lnSpc>
              <a:spcPct val="90000"/>
            </a:lnSpc>
            <a:spcBef>
              <a:spcPct val="0"/>
            </a:spcBef>
            <a:spcAft>
              <a:spcPct val="35000"/>
            </a:spcAft>
            <a:buNone/>
          </a:pPr>
          <a:endParaRPr lang="en-US" sz="1000" kern="1200" dirty="0">
            <a:solidFill>
              <a:schemeClr val="tx1"/>
            </a:solidFill>
            <a:latin typeface="+mj-lt"/>
          </a:endParaRPr>
        </a:p>
        <a:p>
          <a:pPr marL="0" lvl="0" indent="0" algn="l" defTabSz="444500">
            <a:lnSpc>
              <a:spcPct val="90000"/>
            </a:lnSpc>
            <a:spcBef>
              <a:spcPct val="0"/>
            </a:spcBef>
            <a:spcAft>
              <a:spcPct val="35000"/>
            </a:spcAft>
            <a:buNone/>
          </a:pPr>
          <a:endParaRPr lang="en-US" sz="1000" kern="1200" dirty="0">
            <a:solidFill>
              <a:schemeClr val="tx1"/>
            </a:solidFill>
            <a:latin typeface="+mj-lt"/>
          </a:endParaRPr>
        </a:p>
        <a:p>
          <a:pPr marL="0" lvl="0" indent="0" algn="ctr" defTabSz="444500">
            <a:lnSpc>
              <a:spcPct val="90000"/>
            </a:lnSpc>
            <a:spcBef>
              <a:spcPct val="0"/>
            </a:spcBef>
            <a:spcAft>
              <a:spcPct val="35000"/>
            </a:spcAft>
            <a:buNone/>
          </a:pPr>
          <a:r>
            <a:rPr lang="en-US" sz="2000" b="1" kern="1200" dirty="0">
              <a:solidFill>
                <a:schemeClr val="tx1"/>
              </a:solidFill>
              <a:latin typeface="+mj-lt"/>
            </a:rPr>
            <a:t>DPDR – 2000</a:t>
          </a:r>
        </a:p>
        <a:p>
          <a:pPr marL="0" lvl="0" indent="0" algn="ctr" defTabSz="444500">
            <a:lnSpc>
              <a:spcPct val="90000"/>
            </a:lnSpc>
            <a:spcBef>
              <a:spcPct val="0"/>
            </a:spcBef>
            <a:spcAft>
              <a:spcPct val="35000"/>
            </a:spcAft>
            <a:buNone/>
          </a:pPr>
          <a:r>
            <a:rPr lang="en-US" sz="2000" b="0" kern="1200" dirty="0">
              <a:solidFill>
                <a:schemeClr val="tx1"/>
              </a:solidFill>
              <a:latin typeface="+mj-lt"/>
            </a:rPr>
            <a:t>After 10 years of economic liberalism</a:t>
          </a:r>
        </a:p>
        <a:p>
          <a:pPr marL="0" lvl="0" indent="0" algn="ctr" defTabSz="444500">
            <a:lnSpc>
              <a:spcPct val="90000"/>
            </a:lnSpc>
            <a:spcBef>
              <a:spcPct val="0"/>
            </a:spcBef>
            <a:spcAft>
              <a:spcPct val="35000"/>
            </a:spcAft>
            <a:buNone/>
          </a:pPr>
          <a:r>
            <a:rPr lang="en-US" sz="2000" b="0" kern="1200" dirty="0">
              <a:solidFill>
                <a:schemeClr val="tx1"/>
              </a:solidFill>
              <a:latin typeface="+mj-lt"/>
            </a:rPr>
            <a:t>Context change</a:t>
          </a:r>
        </a:p>
        <a:p>
          <a:pPr marL="0" lvl="0" indent="0" algn="ctr" defTabSz="444500">
            <a:lnSpc>
              <a:spcPct val="90000"/>
            </a:lnSpc>
            <a:spcBef>
              <a:spcPct val="0"/>
            </a:spcBef>
            <a:spcAft>
              <a:spcPct val="35000"/>
            </a:spcAft>
            <a:buNone/>
          </a:pPr>
          <a:r>
            <a:rPr lang="en-US" sz="2000" b="0" kern="1200" dirty="0">
              <a:solidFill>
                <a:schemeClr val="tx1"/>
              </a:solidFill>
              <a:latin typeface="+mj-lt"/>
            </a:rPr>
            <a:t>Slight amendment to the LDPDR</a:t>
          </a:r>
        </a:p>
        <a:p>
          <a:pPr marL="0" lvl="0" indent="0" algn="l" defTabSz="444500">
            <a:lnSpc>
              <a:spcPct val="90000"/>
            </a:lnSpc>
            <a:spcBef>
              <a:spcPct val="0"/>
            </a:spcBef>
            <a:spcAft>
              <a:spcPct val="35000"/>
            </a:spcAft>
            <a:buNone/>
          </a:pPr>
          <a:endParaRPr lang="en-US" sz="1000" kern="1200" dirty="0">
            <a:solidFill>
              <a:schemeClr val="tx1"/>
            </a:solidFill>
            <a:latin typeface="+mj-lt"/>
          </a:endParaRPr>
        </a:p>
        <a:p>
          <a:pPr marL="0" lvl="0" indent="0" algn="l" defTabSz="444500">
            <a:lnSpc>
              <a:spcPct val="90000"/>
            </a:lnSpc>
            <a:spcBef>
              <a:spcPct val="0"/>
            </a:spcBef>
            <a:spcAft>
              <a:spcPct val="35000"/>
            </a:spcAft>
            <a:buNone/>
          </a:pPr>
          <a:endParaRPr lang="en-US" sz="1000" kern="1200" dirty="0">
            <a:solidFill>
              <a:schemeClr val="tx1"/>
            </a:solidFill>
            <a:latin typeface="+mj-lt"/>
          </a:endParaRPr>
        </a:p>
        <a:p>
          <a:pPr marL="0" lvl="0" indent="0" algn="l" defTabSz="444500">
            <a:lnSpc>
              <a:spcPct val="90000"/>
            </a:lnSpc>
            <a:spcBef>
              <a:spcPct val="0"/>
            </a:spcBef>
            <a:spcAft>
              <a:spcPct val="35000"/>
            </a:spcAft>
            <a:buNone/>
          </a:pPr>
          <a:endParaRPr lang="en-US" sz="1000" kern="1200" dirty="0">
            <a:solidFill>
              <a:schemeClr val="tx1"/>
            </a:solidFill>
            <a:latin typeface="+mj-lt"/>
          </a:endParaRPr>
        </a:p>
      </dsp:txBody>
      <dsp:txXfrm>
        <a:off x="1732599" y="35307"/>
        <a:ext cx="1134868" cy="5128448"/>
      </dsp:txXfrm>
    </dsp:sp>
    <dsp:sp modelId="{533D31B5-17ED-5848-864E-E8CA0B6F5577}">
      <dsp:nvSpPr>
        <dsp:cNvPr id="0" name=""/>
        <dsp:cNvSpPr/>
      </dsp:nvSpPr>
      <dsp:spPr>
        <a:xfrm>
          <a:off x="3023323" y="2450051"/>
          <a:ext cx="255562" cy="298959"/>
        </a:xfrm>
        <a:prstGeom prst="rightArrow">
          <a:avLst>
            <a:gd name="adj1" fmla="val 60000"/>
            <a:gd name="adj2" fmla="val 5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latin typeface="+mj-lt"/>
          </a:endParaRPr>
        </a:p>
      </dsp:txBody>
      <dsp:txXfrm>
        <a:off x="3023323" y="2509843"/>
        <a:ext cx="178893" cy="179375"/>
      </dsp:txXfrm>
    </dsp:sp>
    <dsp:sp modelId="{D221AD97-CD56-134B-8D7A-7090BA93B20D}">
      <dsp:nvSpPr>
        <dsp:cNvPr id="0" name=""/>
        <dsp:cNvSpPr/>
      </dsp:nvSpPr>
      <dsp:spPr>
        <a:xfrm>
          <a:off x="3384968" y="0"/>
          <a:ext cx="1435850" cy="5199062"/>
        </a:xfrm>
        <a:prstGeom prst="roundRect">
          <a:avLst>
            <a:gd name="adj" fmla="val 1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1"/>
              </a:solidFill>
              <a:latin typeface="+mj-lt"/>
            </a:rPr>
            <a:t>2000-2001</a:t>
          </a:r>
        </a:p>
        <a:p>
          <a:pPr marL="0" lvl="0" indent="0" algn="l" defTabSz="889000">
            <a:lnSpc>
              <a:spcPct val="90000"/>
            </a:lnSpc>
            <a:spcBef>
              <a:spcPct val="0"/>
            </a:spcBef>
            <a:spcAft>
              <a:spcPct val="35000"/>
            </a:spcAft>
            <a:buNone/>
          </a:pPr>
          <a:r>
            <a:rPr lang="en-US" sz="2000" b="0" kern="1200" dirty="0">
              <a:solidFill>
                <a:schemeClr val="tx1"/>
              </a:solidFill>
              <a:latin typeface="+mj-lt"/>
            </a:rPr>
            <a:t>With DPDR, operational documents were developed:</a:t>
          </a:r>
        </a:p>
        <a:p>
          <a:pPr marL="0" lvl="0" indent="0" algn="l" defTabSz="889000">
            <a:lnSpc>
              <a:spcPct val="90000"/>
            </a:lnSpc>
            <a:spcBef>
              <a:spcPct val="0"/>
            </a:spcBef>
            <a:spcAft>
              <a:spcPct val="35000"/>
            </a:spcAft>
            <a:buNone/>
          </a:pPr>
          <a:endParaRPr lang="en-US" sz="2000" b="0" kern="1200" dirty="0">
            <a:solidFill>
              <a:schemeClr val="tx1"/>
            </a:solidFill>
            <a:latin typeface="+mj-lt"/>
          </a:endParaRPr>
        </a:p>
        <a:p>
          <a:pPr marL="0" lvl="0" indent="0" algn="l" defTabSz="889000">
            <a:lnSpc>
              <a:spcPct val="90000"/>
            </a:lnSpc>
            <a:spcBef>
              <a:spcPct val="0"/>
            </a:spcBef>
            <a:spcAft>
              <a:spcPct val="35000"/>
            </a:spcAft>
            <a:buNone/>
          </a:pPr>
          <a:r>
            <a:rPr lang="en-US" sz="2000" b="0" kern="1200" dirty="0">
              <a:solidFill>
                <a:schemeClr val="tx1"/>
              </a:solidFill>
              <a:latin typeface="+mj-lt"/>
            </a:rPr>
            <a:t>- SDDAR 2000</a:t>
          </a:r>
        </a:p>
        <a:p>
          <a:pPr marL="0" lvl="0" indent="0" algn="l" defTabSz="889000">
            <a:lnSpc>
              <a:spcPct val="90000"/>
            </a:lnSpc>
            <a:spcBef>
              <a:spcPct val="0"/>
            </a:spcBef>
            <a:spcAft>
              <a:spcPct val="35000"/>
            </a:spcAft>
            <a:buNone/>
          </a:pPr>
          <a:r>
            <a:rPr lang="en-US" sz="2000" b="0" kern="1200" dirty="0">
              <a:solidFill>
                <a:schemeClr val="tx1"/>
              </a:solidFill>
              <a:latin typeface="+mj-lt"/>
            </a:rPr>
            <a:t>- PSO – 2001</a:t>
          </a:r>
        </a:p>
      </dsp:txBody>
      <dsp:txXfrm>
        <a:off x="3427023" y="42055"/>
        <a:ext cx="1351740" cy="5114952"/>
      </dsp:txXfrm>
    </dsp:sp>
    <dsp:sp modelId="{36CD07FE-4BA6-FC42-A7E9-D6A861A5A4F4}">
      <dsp:nvSpPr>
        <dsp:cNvPr id="0" name=""/>
        <dsp:cNvSpPr/>
      </dsp:nvSpPr>
      <dsp:spPr>
        <a:xfrm>
          <a:off x="4941366" y="2450051"/>
          <a:ext cx="255562" cy="298959"/>
        </a:xfrm>
        <a:prstGeom prst="rightArrow">
          <a:avLst>
            <a:gd name="adj1" fmla="val 60000"/>
            <a:gd name="adj2" fmla="val 5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latin typeface="+mj-lt"/>
          </a:endParaRPr>
        </a:p>
      </dsp:txBody>
      <dsp:txXfrm>
        <a:off x="4941366" y="2509843"/>
        <a:ext cx="178893" cy="179375"/>
      </dsp:txXfrm>
    </dsp:sp>
    <dsp:sp modelId="{E77929F4-94B4-CC47-8E90-0B41FA1EB83B}">
      <dsp:nvSpPr>
        <dsp:cNvPr id="0" name=""/>
        <dsp:cNvSpPr/>
      </dsp:nvSpPr>
      <dsp:spPr>
        <a:xfrm>
          <a:off x="5303011" y="0"/>
          <a:ext cx="1441853" cy="5199062"/>
        </a:xfrm>
        <a:prstGeom prst="roundRect">
          <a:avLst>
            <a:gd name="adj" fmla="val 1000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solidFill>
            <a:srgbClr val="FFFF00"/>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US" sz="1000" kern="1200" dirty="0">
            <a:solidFill>
              <a:schemeClr val="tx1"/>
            </a:solidFill>
            <a:latin typeface="+mj-lt"/>
          </a:endParaRPr>
        </a:p>
        <a:p>
          <a:pPr marL="0" lvl="0" indent="0" algn="l" defTabSz="444500">
            <a:lnSpc>
              <a:spcPct val="90000"/>
            </a:lnSpc>
            <a:spcBef>
              <a:spcPct val="0"/>
            </a:spcBef>
            <a:spcAft>
              <a:spcPct val="35000"/>
            </a:spcAft>
            <a:buNone/>
          </a:pPr>
          <a:r>
            <a:rPr lang="en-US" sz="2000" b="1" kern="1200" dirty="0">
              <a:solidFill>
                <a:schemeClr val="tx1"/>
              </a:solidFill>
              <a:latin typeface="+mj-lt"/>
            </a:rPr>
            <a:t>PSRSA 2006 – 2008 – 2009 – 2011 </a:t>
          </a:r>
        </a:p>
        <a:p>
          <a:pPr marL="0" lvl="0" indent="0" algn="l" defTabSz="444500">
            <a:lnSpc>
              <a:spcPct val="90000"/>
            </a:lnSpc>
            <a:spcBef>
              <a:spcPct val="0"/>
            </a:spcBef>
            <a:spcAft>
              <a:spcPct val="35000"/>
            </a:spcAft>
            <a:buNone/>
          </a:pPr>
          <a:r>
            <a:rPr lang="en-US" sz="2000" b="0" kern="1200" dirty="0">
              <a:solidFill>
                <a:schemeClr val="tx1"/>
              </a:solidFill>
              <a:latin typeface="+mj-lt"/>
            </a:rPr>
            <a:t>2006 version written in one month</a:t>
          </a:r>
        </a:p>
        <a:p>
          <a:pPr marL="0" lvl="0" indent="0" algn="l" defTabSz="444500">
            <a:lnSpc>
              <a:spcPct val="90000"/>
            </a:lnSpc>
            <a:spcBef>
              <a:spcPct val="0"/>
            </a:spcBef>
            <a:spcAft>
              <a:spcPct val="35000"/>
            </a:spcAft>
            <a:buNone/>
          </a:pPr>
          <a:r>
            <a:rPr lang="en-US" sz="2000" b="0" kern="1200" dirty="0">
              <a:solidFill>
                <a:schemeClr val="tx1"/>
              </a:solidFill>
              <a:latin typeface="+mj-lt"/>
            </a:rPr>
            <a:t>Producers rejected 2008 version Requested inclusivity</a:t>
          </a:r>
        </a:p>
        <a:p>
          <a:pPr marL="0" lvl="0" indent="0" algn="l" defTabSz="444500">
            <a:lnSpc>
              <a:spcPct val="90000"/>
            </a:lnSpc>
            <a:spcBef>
              <a:spcPct val="0"/>
            </a:spcBef>
            <a:spcAft>
              <a:spcPct val="35000"/>
            </a:spcAft>
            <a:buNone/>
          </a:pPr>
          <a:r>
            <a:rPr lang="en-US" sz="2000" b="0" kern="1200" dirty="0">
              <a:solidFill>
                <a:schemeClr val="tx1"/>
              </a:solidFill>
              <a:latin typeface="+mj-lt"/>
            </a:rPr>
            <a:t>Paradigm shift</a:t>
          </a:r>
        </a:p>
      </dsp:txBody>
      <dsp:txXfrm>
        <a:off x="5345241" y="42230"/>
        <a:ext cx="1357393" cy="5114602"/>
      </dsp:txXfrm>
    </dsp:sp>
    <dsp:sp modelId="{535A470F-CE6F-3847-83AB-0810E2BB56B2}">
      <dsp:nvSpPr>
        <dsp:cNvPr id="0" name=""/>
        <dsp:cNvSpPr/>
      </dsp:nvSpPr>
      <dsp:spPr>
        <a:xfrm>
          <a:off x="6865414" y="2450051"/>
          <a:ext cx="255562" cy="298959"/>
        </a:xfrm>
        <a:prstGeom prst="rightArrow">
          <a:avLst>
            <a:gd name="adj1" fmla="val 60000"/>
            <a:gd name="adj2" fmla="val 5000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tx1"/>
            </a:solidFill>
            <a:latin typeface="+mj-lt"/>
          </a:endParaRPr>
        </a:p>
      </dsp:txBody>
      <dsp:txXfrm>
        <a:off x="6865414" y="2509843"/>
        <a:ext cx="178893" cy="179375"/>
      </dsp:txXfrm>
    </dsp:sp>
    <dsp:sp modelId="{FD527F3E-97AB-E44D-B782-479EFD91E1AD}">
      <dsp:nvSpPr>
        <dsp:cNvPr id="0" name=""/>
        <dsp:cNvSpPr/>
      </dsp:nvSpPr>
      <dsp:spPr>
        <a:xfrm>
          <a:off x="7227058" y="0"/>
          <a:ext cx="1373924" cy="5199062"/>
        </a:xfrm>
        <a:prstGeom prst="roundRect">
          <a:avLst>
            <a:gd name="adj" fmla="val 10000"/>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endParaRPr lang="en-US" sz="1000" kern="1200" dirty="0">
            <a:solidFill>
              <a:schemeClr val="tx1"/>
            </a:solidFill>
            <a:latin typeface="+mj-lt"/>
          </a:endParaRPr>
        </a:p>
        <a:p>
          <a:pPr marL="0" lvl="0" indent="0" algn="l" defTabSz="444500">
            <a:lnSpc>
              <a:spcPct val="90000"/>
            </a:lnSpc>
            <a:spcBef>
              <a:spcPct val="0"/>
            </a:spcBef>
            <a:spcAft>
              <a:spcPct val="35000"/>
            </a:spcAft>
            <a:buNone/>
          </a:pPr>
          <a:endParaRPr lang="en-US" sz="1000" kern="1200" dirty="0">
            <a:solidFill>
              <a:schemeClr val="tx1"/>
            </a:solidFill>
            <a:latin typeface="+mj-lt"/>
          </a:endParaRPr>
        </a:p>
        <a:p>
          <a:pPr marL="0" lvl="0" indent="0" algn="l" defTabSz="444500">
            <a:lnSpc>
              <a:spcPct val="90000"/>
            </a:lnSpc>
            <a:spcBef>
              <a:spcPct val="0"/>
            </a:spcBef>
            <a:spcAft>
              <a:spcPct val="35000"/>
            </a:spcAft>
            <a:buNone/>
          </a:pPr>
          <a:endParaRPr lang="en-US" sz="1000" kern="1200" dirty="0">
            <a:solidFill>
              <a:schemeClr val="tx1"/>
            </a:solidFill>
            <a:latin typeface="+mj-lt"/>
          </a:endParaRPr>
        </a:p>
        <a:p>
          <a:pPr marL="0" lvl="0" indent="0" algn="l" defTabSz="444500">
            <a:lnSpc>
              <a:spcPct val="90000"/>
            </a:lnSpc>
            <a:spcBef>
              <a:spcPct val="0"/>
            </a:spcBef>
            <a:spcAft>
              <a:spcPct val="35000"/>
            </a:spcAft>
            <a:buNone/>
          </a:pPr>
          <a:endParaRPr lang="en-US" sz="1000" kern="1200" dirty="0">
            <a:solidFill>
              <a:schemeClr val="tx1"/>
            </a:solidFill>
            <a:latin typeface="+mj-lt"/>
          </a:endParaRPr>
        </a:p>
        <a:p>
          <a:pPr marL="0" lvl="0" indent="0" algn="l" defTabSz="444500">
            <a:lnSpc>
              <a:spcPct val="90000"/>
            </a:lnSpc>
            <a:spcBef>
              <a:spcPct val="0"/>
            </a:spcBef>
            <a:spcAft>
              <a:spcPct val="35000"/>
            </a:spcAft>
            <a:buNone/>
          </a:pPr>
          <a:endParaRPr lang="en-US" sz="1000" kern="1200" dirty="0">
            <a:solidFill>
              <a:schemeClr val="tx1"/>
            </a:solidFill>
            <a:latin typeface="+mj-lt"/>
          </a:endParaRPr>
        </a:p>
        <a:p>
          <a:pPr marL="0" lvl="0" indent="0" algn="ctr" defTabSz="444500">
            <a:lnSpc>
              <a:spcPct val="90000"/>
            </a:lnSpc>
            <a:spcBef>
              <a:spcPct val="0"/>
            </a:spcBef>
            <a:spcAft>
              <a:spcPct val="35000"/>
            </a:spcAft>
            <a:buNone/>
          </a:pPr>
          <a:r>
            <a:rPr lang="en-US" sz="2000" b="1" kern="1200" dirty="0">
              <a:solidFill>
                <a:schemeClr val="tx1"/>
              </a:solidFill>
              <a:latin typeface="+mj-lt"/>
            </a:rPr>
            <a:t>PSDSA 2017</a:t>
          </a:r>
        </a:p>
        <a:p>
          <a:pPr marL="0" lvl="0" indent="0" algn="ctr" defTabSz="444500">
            <a:lnSpc>
              <a:spcPct val="90000"/>
            </a:lnSpc>
            <a:spcBef>
              <a:spcPct val="0"/>
            </a:spcBef>
            <a:spcAft>
              <a:spcPct val="35000"/>
            </a:spcAft>
            <a:buNone/>
          </a:pPr>
          <a:r>
            <a:rPr lang="en-US" sz="2000" b="0" kern="1200" dirty="0">
              <a:solidFill>
                <a:schemeClr val="tx1"/>
              </a:solidFill>
              <a:latin typeface="+mj-lt"/>
            </a:rPr>
            <a:t>Participatory and inclusive process. Workshops and studies conducted</a:t>
          </a:r>
        </a:p>
        <a:p>
          <a:pPr marL="0" lvl="0" indent="0" algn="ctr" defTabSz="444500">
            <a:lnSpc>
              <a:spcPct val="90000"/>
            </a:lnSpc>
            <a:spcBef>
              <a:spcPct val="0"/>
            </a:spcBef>
            <a:spcAft>
              <a:spcPct val="35000"/>
            </a:spcAft>
            <a:buNone/>
          </a:pPr>
          <a:r>
            <a:rPr lang="en-US" sz="2000" b="0" kern="1200" dirty="0">
              <a:solidFill>
                <a:schemeClr val="tx1"/>
              </a:solidFill>
              <a:latin typeface="+mj-lt"/>
            </a:rPr>
            <a:t>Policy-oriented evidence generation and use</a:t>
          </a:r>
        </a:p>
        <a:p>
          <a:pPr marL="0" lvl="0" indent="0" algn="l" defTabSz="444500">
            <a:lnSpc>
              <a:spcPct val="90000"/>
            </a:lnSpc>
            <a:spcBef>
              <a:spcPct val="0"/>
            </a:spcBef>
            <a:spcAft>
              <a:spcPct val="35000"/>
            </a:spcAft>
            <a:buNone/>
          </a:pPr>
          <a:endParaRPr lang="en-US" sz="1000" kern="1200" dirty="0">
            <a:solidFill>
              <a:schemeClr val="tx1"/>
            </a:solidFill>
            <a:latin typeface="+mj-lt"/>
          </a:endParaRPr>
        </a:p>
        <a:p>
          <a:pPr marL="0" lvl="0" indent="0" algn="l" defTabSz="444500">
            <a:lnSpc>
              <a:spcPct val="90000"/>
            </a:lnSpc>
            <a:spcBef>
              <a:spcPct val="0"/>
            </a:spcBef>
            <a:spcAft>
              <a:spcPct val="35000"/>
            </a:spcAft>
            <a:buNone/>
          </a:pPr>
          <a:endParaRPr lang="en-US" sz="1000" kern="1200" dirty="0">
            <a:solidFill>
              <a:schemeClr val="tx1"/>
            </a:solidFill>
            <a:latin typeface="+mj-lt"/>
          </a:endParaRPr>
        </a:p>
        <a:p>
          <a:pPr marL="0" lvl="0" indent="0" algn="l" defTabSz="444500">
            <a:lnSpc>
              <a:spcPct val="90000"/>
            </a:lnSpc>
            <a:spcBef>
              <a:spcPct val="0"/>
            </a:spcBef>
            <a:spcAft>
              <a:spcPct val="35000"/>
            </a:spcAft>
            <a:buNone/>
          </a:pPr>
          <a:endParaRPr lang="en-US" sz="1000" kern="1200" dirty="0">
            <a:solidFill>
              <a:schemeClr val="tx1"/>
            </a:solidFill>
            <a:latin typeface="+mj-lt"/>
          </a:endParaRPr>
        </a:p>
        <a:p>
          <a:pPr marL="0" lvl="0" indent="0" algn="l" defTabSz="444500">
            <a:lnSpc>
              <a:spcPct val="90000"/>
            </a:lnSpc>
            <a:spcBef>
              <a:spcPct val="0"/>
            </a:spcBef>
            <a:spcAft>
              <a:spcPct val="35000"/>
            </a:spcAft>
            <a:buNone/>
          </a:pPr>
          <a:endParaRPr lang="en-US" sz="1000" kern="1200" dirty="0">
            <a:solidFill>
              <a:schemeClr val="tx1"/>
            </a:solidFill>
            <a:latin typeface="+mj-lt"/>
          </a:endParaRPr>
        </a:p>
        <a:p>
          <a:pPr marL="0" lvl="0" indent="0" algn="l" defTabSz="444500">
            <a:lnSpc>
              <a:spcPct val="90000"/>
            </a:lnSpc>
            <a:spcBef>
              <a:spcPct val="0"/>
            </a:spcBef>
            <a:spcAft>
              <a:spcPct val="35000"/>
            </a:spcAft>
            <a:buNone/>
          </a:pPr>
          <a:endParaRPr lang="en-US" sz="1000" kern="1200" dirty="0">
            <a:solidFill>
              <a:schemeClr val="tx1"/>
            </a:solidFill>
            <a:latin typeface="+mj-lt"/>
          </a:endParaRPr>
        </a:p>
      </dsp:txBody>
      <dsp:txXfrm>
        <a:off x="7267299" y="40241"/>
        <a:ext cx="1293442" cy="51185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58E71-26FE-4F40-B623-F56E28499E7E}" type="datetimeFigureOut">
              <a:rPr lang="en-GB" smtClean="0"/>
              <a:t>12/07/2019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CBDF33-9426-A544-AE72-975FFEAC2353}" type="slidenum">
              <a:rPr lang="en-GB" smtClean="0"/>
              <a:t>‹#›</a:t>
            </a:fld>
            <a:endParaRPr lang="en-GB"/>
          </a:p>
        </p:txBody>
      </p:sp>
    </p:spTree>
    <p:extLst>
      <p:ext uri="{BB962C8B-B14F-4D97-AF65-F5344CB8AC3E}">
        <p14:creationId xmlns:p14="http://schemas.microsoft.com/office/powerpoint/2010/main" val="2514139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you put Ministry of Agriculture logo on the front too?</a:t>
            </a:r>
          </a:p>
        </p:txBody>
      </p:sp>
      <p:sp>
        <p:nvSpPr>
          <p:cNvPr id="4" name="Slide Number Placeholder 3"/>
          <p:cNvSpPr>
            <a:spLocks noGrp="1"/>
          </p:cNvSpPr>
          <p:nvPr>
            <p:ph type="sldNum" sz="quarter" idx="5"/>
          </p:nvPr>
        </p:nvSpPr>
        <p:spPr/>
        <p:txBody>
          <a:bodyPr/>
          <a:lstStyle/>
          <a:p>
            <a:fld id="{1FCBDF33-9426-A544-AE72-975FFEAC2353}" type="slidenum">
              <a:rPr lang="en-GB" smtClean="0"/>
              <a:t>1</a:t>
            </a:fld>
            <a:endParaRPr lang="en-GB"/>
          </a:p>
        </p:txBody>
      </p:sp>
    </p:spTree>
    <p:extLst>
      <p:ext uri="{BB962C8B-B14F-4D97-AF65-F5344CB8AC3E}">
        <p14:creationId xmlns:p14="http://schemas.microsoft.com/office/powerpoint/2010/main" val="2560536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CBDF33-9426-A544-AE72-975FFEAC2353}" type="slidenum">
              <a:rPr lang="en-GB" smtClean="0"/>
              <a:t>2</a:t>
            </a:fld>
            <a:endParaRPr lang="en-GB"/>
          </a:p>
        </p:txBody>
      </p:sp>
    </p:spTree>
    <p:extLst>
      <p:ext uri="{BB962C8B-B14F-4D97-AF65-F5344CB8AC3E}">
        <p14:creationId xmlns:p14="http://schemas.microsoft.com/office/powerpoint/2010/main" val="1915987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CBDF33-9426-A544-AE72-975FFEAC2353}" type="slidenum">
              <a:rPr lang="en-GB" smtClean="0"/>
              <a:t>3</a:t>
            </a:fld>
            <a:endParaRPr lang="en-GB"/>
          </a:p>
        </p:txBody>
      </p:sp>
    </p:spTree>
    <p:extLst>
      <p:ext uri="{BB962C8B-B14F-4D97-AF65-F5344CB8AC3E}">
        <p14:creationId xmlns:p14="http://schemas.microsoft.com/office/powerpoint/2010/main" val="286710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CBDF33-9426-A544-AE72-975FFEAC2353}" type="slidenum">
              <a:rPr lang="en-GB" smtClean="0"/>
              <a:t>4</a:t>
            </a:fld>
            <a:endParaRPr lang="en-GB"/>
          </a:p>
        </p:txBody>
      </p:sp>
    </p:spTree>
    <p:extLst>
      <p:ext uri="{BB962C8B-B14F-4D97-AF65-F5344CB8AC3E}">
        <p14:creationId xmlns:p14="http://schemas.microsoft.com/office/powerpoint/2010/main" val="3796918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CBDF33-9426-A544-AE72-975FFEAC2353}" type="slidenum">
              <a:rPr lang="en-GB" smtClean="0"/>
              <a:t>5</a:t>
            </a:fld>
            <a:endParaRPr lang="en-GB"/>
          </a:p>
        </p:txBody>
      </p:sp>
    </p:spTree>
    <p:extLst>
      <p:ext uri="{BB962C8B-B14F-4D97-AF65-F5344CB8AC3E}">
        <p14:creationId xmlns:p14="http://schemas.microsoft.com/office/powerpoint/2010/main" val="2541393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5"/>
          </p:nvPr>
        </p:nvSpPr>
        <p:spPr/>
        <p:txBody>
          <a:bodyPr/>
          <a:lstStyle/>
          <a:p>
            <a:fld id="{1FCBDF33-9426-A544-AE72-975FFEAC2353}" type="slidenum">
              <a:rPr lang="en-GB" smtClean="0"/>
              <a:t>6</a:t>
            </a:fld>
            <a:endParaRPr lang="en-GB"/>
          </a:p>
        </p:txBody>
      </p:sp>
    </p:spTree>
    <p:extLst>
      <p:ext uri="{BB962C8B-B14F-4D97-AF65-F5344CB8AC3E}">
        <p14:creationId xmlns:p14="http://schemas.microsoft.com/office/powerpoint/2010/main" val="326122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CBDF33-9426-A544-AE72-975FFEAC2353}" type="slidenum">
              <a:rPr lang="en-GB" smtClean="0"/>
              <a:t>7</a:t>
            </a:fld>
            <a:endParaRPr lang="en-GB"/>
          </a:p>
        </p:txBody>
      </p:sp>
    </p:spTree>
    <p:extLst>
      <p:ext uri="{BB962C8B-B14F-4D97-AF65-F5344CB8AC3E}">
        <p14:creationId xmlns:p14="http://schemas.microsoft.com/office/powerpoint/2010/main" val="3711016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CBDF33-9426-A544-AE72-975FFEAC2353}" type="slidenum">
              <a:rPr lang="en-GB" smtClean="0"/>
              <a:t>8</a:t>
            </a:fld>
            <a:endParaRPr lang="en-GB"/>
          </a:p>
        </p:txBody>
      </p:sp>
    </p:spTree>
    <p:extLst>
      <p:ext uri="{BB962C8B-B14F-4D97-AF65-F5344CB8AC3E}">
        <p14:creationId xmlns:p14="http://schemas.microsoft.com/office/powerpoint/2010/main" val="3340091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CBDF33-9426-A544-AE72-975FFEAC2353}" type="slidenum">
              <a:rPr lang="en-GB" smtClean="0"/>
              <a:t>9</a:t>
            </a:fld>
            <a:endParaRPr lang="en-GB"/>
          </a:p>
        </p:txBody>
      </p:sp>
    </p:spTree>
    <p:extLst>
      <p:ext uri="{BB962C8B-B14F-4D97-AF65-F5344CB8AC3E}">
        <p14:creationId xmlns:p14="http://schemas.microsoft.com/office/powerpoint/2010/main" val="3269288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7FBE25E2-580F-6549-8B59-084069C0DC13}" type="datetime1">
              <a:rPr lang="en-ZA" smtClean="0"/>
              <a:t>2019/07/12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sz="1800"/>
            </a:lvl1pPr>
          </a:lstStyle>
          <a:p>
            <a:fld id="{2373195F-6E4B-8E4B-894C-A34E1E942851}" type="slidenum">
              <a:rPr lang="fr-FR" smtClean="0"/>
              <a:pPr/>
              <a:t>‹#›</a:t>
            </a:fld>
            <a:endParaRPr lang="fr-FR"/>
          </a:p>
        </p:txBody>
      </p:sp>
    </p:spTree>
    <p:extLst>
      <p:ext uri="{BB962C8B-B14F-4D97-AF65-F5344CB8AC3E}">
        <p14:creationId xmlns:p14="http://schemas.microsoft.com/office/powerpoint/2010/main" val="18866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94A2519-7293-8C46-9A0F-C0FCC90FBE71}" type="datetime1">
              <a:rPr lang="en-ZA" smtClean="0"/>
              <a:t>2019/07/12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73195F-6E4B-8E4B-894C-A34E1E942851}" type="slidenum">
              <a:rPr lang="fr-FR" smtClean="0"/>
              <a:t>‹#›</a:t>
            </a:fld>
            <a:endParaRPr lang="fr-FR"/>
          </a:p>
        </p:txBody>
      </p:sp>
    </p:spTree>
    <p:extLst>
      <p:ext uri="{BB962C8B-B14F-4D97-AF65-F5344CB8AC3E}">
        <p14:creationId xmlns:p14="http://schemas.microsoft.com/office/powerpoint/2010/main" val="155606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151213E-CA06-2749-A8B4-E2DB7520EF27}" type="datetime1">
              <a:rPr lang="en-ZA" smtClean="0"/>
              <a:t>2019/07/12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73195F-6E4B-8E4B-894C-A34E1E942851}" type="slidenum">
              <a:rPr lang="fr-FR" smtClean="0"/>
              <a:t>‹#›</a:t>
            </a:fld>
            <a:endParaRPr lang="fr-FR"/>
          </a:p>
        </p:txBody>
      </p:sp>
    </p:spTree>
    <p:extLst>
      <p:ext uri="{BB962C8B-B14F-4D97-AF65-F5344CB8AC3E}">
        <p14:creationId xmlns:p14="http://schemas.microsoft.com/office/powerpoint/2010/main" val="910699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C65F7-056F-F644-A526-49DA0B5E2F2A}" type="datetime1">
              <a:rPr lang="en-ZA" smtClean="0"/>
              <a:t>2019/07/12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73195F-6E4B-8E4B-894C-A34E1E942851}" type="slidenum">
              <a:rPr lang="fr-FR" smtClean="0"/>
              <a:t>‹#›</a:t>
            </a:fld>
            <a:endParaRPr lang="fr-FR"/>
          </a:p>
        </p:txBody>
      </p:sp>
    </p:spTree>
    <p:extLst>
      <p:ext uri="{BB962C8B-B14F-4D97-AF65-F5344CB8AC3E}">
        <p14:creationId xmlns:p14="http://schemas.microsoft.com/office/powerpoint/2010/main" val="3276409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F95B8FC-514B-8F4A-BD01-91995658077B}" type="datetime1">
              <a:rPr lang="en-ZA" smtClean="0"/>
              <a:t>2019/07/12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73195F-6E4B-8E4B-894C-A34E1E942851}" type="slidenum">
              <a:rPr lang="fr-FR" smtClean="0"/>
              <a:t>‹#›</a:t>
            </a:fld>
            <a:endParaRPr lang="fr-FR"/>
          </a:p>
        </p:txBody>
      </p:sp>
    </p:spTree>
    <p:extLst>
      <p:ext uri="{BB962C8B-B14F-4D97-AF65-F5344CB8AC3E}">
        <p14:creationId xmlns:p14="http://schemas.microsoft.com/office/powerpoint/2010/main" val="132480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45E40C39-4512-DB47-B88C-7A91299D9477}" type="datetime1">
              <a:rPr lang="en-ZA" smtClean="0"/>
              <a:t>2019/07/12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373195F-6E4B-8E4B-894C-A34E1E942851}" type="slidenum">
              <a:rPr lang="fr-FR" smtClean="0"/>
              <a:t>‹#›</a:t>
            </a:fld>
            <a:endParaRPr lang="fr-FR"/>
          </a:p>
        </p:txBody>
      </p:sp>
    </p:spTree>
    <p:extLst>
      <p:ext uri="{BB962C8B-B14F-4D97-AF65-F5344CB8AC3E}">
        <p14:creationId xmlns:p14="http://schemas.microsoft.com/office/powerpoint/2010/main" val="575903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63C2801-0520-9141-8829-591A2065E24D}" type="datetime1">
              <a:rPr lang="en-ZA" smtClean="0"/>
              <a:t>2019/07/12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373195F-6E4B-8E4B-894C-A34E1E942851}" type="slidenum">
              <a:rPr lang="fr-FR" smtClean="0"/>
              <a:t>‹#›</a:t>
            </a:fld>
            <a:endParaRPr lang="fr-FR"/>
          </a:p>
        </p:txBody>
      </p:sp>
    </p:spTree>
    <p:extLst>
      <p:ext uri="{BB962C8B-B14F-4D97-AF65-F5344CB8AC3E}">
        <p14:creationId xmlns:p14="http://schemas.microsoft.com/office/powerpoint/2010/main" val="1152516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D177B7E4-22C8-B44A-A0DC-8CA50AB025E0}" type="datetime1">
              <a:rPr lang="en-ZA" smtClean="0"/>
              <a:t>2019/07/12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373195F-6E4B-8E4B-894C-A34E1E942851}" type="slidenum">
              <a:rPr lang="fr-FR" smtClean="0"/>
              <a:t>‹#›</a:t>
            </a:fld>
            <a:endParaRPr lang="fr-FR"/>
          </a:p>
        </p:txBody>
      </p:sp>
    </p:spTree>
    <p:extLst>
      <p:ext uri="{BB962C8B-B14F-4D97-AF65-F5344CB8AC3E}">
        <p14:creationId xmlns:p14="http://schemas.microsoft.com/office/powerpoint/2010/main" val="359484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7D51043-7368-5247-ADC1-1FE608F55E13}" type="datetime1">
              <a:rPr lang="en-ZA" smtClean="0"/>
              <a:t>2019/07/12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373195F-6E4B-8E4B-894C-A34E1E942851}" type="slidenum">
              <a:rPr lang="fr-FR" smtClean="0"/>
              <a:t>‹#›</a:t>
            </a:fld>
            <a:endParaRPr lang="fr-FR"/>
          </a:p>
        </p:txBody>
      </p:sp>
    </p:spTree>
    <p:extLst>
      <p:ext uri="{BB962C8B-B14F-4D97-AF65-F5344CB8AC3E}">
        <p14:creationId xmlns:p14="http://schemas.microsoft.com/office/powerpoint/2010/main" val="30067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1885E84-B179-794C-B943-A2EB5F912E5E}" type="datetime1">
              <a:rPr lang="en-ZA" smtClean="0"/>
              <a:t>2019/07/12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373195F-6E4B-8E4B-894C-A34E1E942851}" type="slidenum">
              <a:rPr lang="fr-FR" smtClean="0"/>
              <a:t>‹#›</a:t>
            </a:fld>
            <a:endParaRPr lang="fr-FR"/>
          </a:p>
        </p:txBody>
      </p:sp>
    </p:spTree>
    <p:extLst>
      <p:ext uri="{BB962C8B-B14F-4D97-AF65-F5344CB8AC3E}">
        <p14:creationId xmlns:p14="http://schemas.microsoft.com/office/powerpoint/2010/main" val="221427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57B8079-81EB-C843-906A-1797C50E6FB0}" type="datetime1">
              <a:rPr lang="en-ZA" smtClean="0"/>
              <a:t>2019/07/12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373195F-6E4B-8E4B-894C-A34E1E942851}" type="slidenum">
              <a:rPr lang="fr-FR" smtClean="0"/>
              <a:t>‹#›</a:t>
            </a:fld>
            <a:endParaRPr lang="fr-FR"/>
          </a:p>
        </p:txBody>
      </p:sp>
    </p:spTree>
    <p:extLst>
      <p:ext uri="{BB962C8B-B14F-4D97-AF65-F5344CB8AC3E}">
        <p14:creationId xmlns:p14="http://schemas.microsoft.com/office/powerpoint/2010/main" val="179749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CCD5BE-7F37-0C43-9AC9-6912EF9A430F}" type="datetime1">
              <a:rPr lang="en-ZA" smtClean="0"/>
              <a:t>2019/07/12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2373195F-6E4B-8E4B-894C-A34E1E942851}" type="slidenum">
              <a:rPr lang="fr-FR" smtClean="0"/>
              <a:pPr/>
              <a:t>‹#›</a:t>
            </a:fld>
            <a:endParaRPr lang="fr-FR"/>
          </a:p>
        </p:txBody>
      </p:sp>
    </p:spTree>
    <p:extLst>
      <p:ext uri="{BB962C8B-B14F-4D97-AF65-F5344CB8AC3E}">
        <p14:creationId xmlns:p14="http://schemas.microsoft.com/office/powerpoint/2010/main" val="1588242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bonaventure_kouakanou@yahoo.fr"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787401"/>
            <a:ext cx="7772400" cy="2654300"/>
          </a:xfrm>
        </p:spPr>
        <p:txBody>
          <a:bodyPr>
            <a:normAutofit/>
          </a:bodyPr>
          <a:lstStyle/>
          <a:p>
            <a:r>
              <a:rPr lang="en-GB" sz="3200" b="1" dirty="0"/>
              <a:t>The potential and challenges of evaluations to positively inform reforms: </a:t>
            </a:r>
            <a:br>
              <a:rPr lang="en-GB" sz="3200" b="1" dirty="0"/>
            </a:br>
            <a:br>
              <a:rPr lang="fr-FR" sz="3200" dirty="0"/>
            </a:br>
            <a:r>
              <a:rPr lang="en-GB" sz="3200" b="1" dirty="0"/>
              <a:t>The case of Benin Agriculture Sector</a:t>
            </a:r>
            <a:r>
              <a:rPr lang="fr-FR" sz="3200" dirty="0">
                <a:effectLst/>
              </a:rPr>
              <a:t> </a:t>
            </a:r>
            <a:endParaRPr lang="fr-FR" sz="3200" dirty="0"/>
          </a:p>
        </p:txBody>
      </p:sp>
      <p:sp>
        <p:nvSpPr>
          <p:cNvPr id="3" name="Sous-titre 2"/>
          <p:cNvSpPr>
            <a:spLocks noGrp="1"/>
          </p:cNvSpPr>
          <p:nvPr>
            <p:ph type="subTitle" idx="1"/>
          </p:nvPr>
        </p:nvSpPr>
        <p:spPr/>
        <p:txBody>
          <a:bodyPr>
            <a:normAutofit fontScale="77500" lnSpcReduction="20000"/>
          </a:bodyPr>
          <a:lstStyle/>
          <a:p>
            <a:r>
              <a:rPr lang="fr-FR" sz="2800" b="1" dirty="0"/>
              <a:t>ICED</a:t>
            </a:r>
            <a:r>
              <a:rPr lang="fr-FR" sz="2800" dirty="0"/>
              <a:t> </a:t>
            </a:r>
            <a:r>
              <a:rPr lang="en-ZA" sz="2800" b="1" dirty="0"/>
              <a:t>Evidence to Action 2019 Conference</a:t>
            </a:r>
          </a:p>
          <a:p>
            <a:r>
              <a:rPr lang="fr-FR" sz="2800" b="1" dirty="0"/>
              <a:t>Panel on </a:t>
            </a:r>
            <a:r>
              <a:rPr lang="fr-FR" sz="2800" b="1" dirty="0" err="1"/>
              <a:t>evidence</a:t>
            </a:r>
            <a:r>
              <a:rPr lang="fr-FR" sz="2800" b="1" dirty="0"/>
              <a:t> use</a:t>
            </a:r>
          </a:p>
          <a:p>
            <a:r>
              <a:rPr lang="fr-FR" sz="2800" b="1" dirty="0"/>
              <a:t>ISSER, Accra, July 12, 2019</a:t>
            </a:r>
          </a:p>
          <a:p>
            <a:endParaRPr lang="fr-FR" sz="2800" b="1" dirty="0"/>
          </a:p>
          <a:p>
            <a:pPr algn="r"/>
            <a:r>
              <a:rPr lang="fr-FR" sz="2800" dirty="0"/>
              <a:t>Bonaventure KOUAKOUANOU, DC-MAEP, BENIN</a:t>
            </a:r>
          </a:p>
          <a:p>
            <a:endParaRPr lang="fr-FR" dirty="0"/>
          </a:p>
        </p:txBody>
      </p:sp>
      <p:pic>
        <p:nvPicPr>
          <p:cNvPr id="4" name="Picture 3">
            <a:extLst>
              <a:ext uri="{FF2B5EF4-FFF2-40B4-BE49-F238E27FC236}">
                <a16:creationId xmlns:a16="http://schemas.microsoft.com/office/drawing/2014/main" id="{F61835E4-55EB-6148-9A65-A502E4795C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6738" y="5804172"/>
            <a:ext cx="1652538" cy="819059"/>
          </a:xfrm>
          <a:prstGeom prst="rect">
            <a:avLst/>
          </a:prstGeom>
        </p:spPr>
      </p:pic>
      <p:pic>
        <p:nvPicPr>
          <p:cNvPr id="5" name="Image 4" descr="https://louisagbokou.files.wordpress.com/2015/12/maep.png?w=229"/>
          <p:cNvPicPr/>
          <p:nvPr/>
        </p:nvPicPr>
        <p:blipFill>
          <a:blip r:embed="rId4">
            <a:extLst>
              <a:ext uri="{28A0092B-C50C-407E-A947-70E740481C1C}">
                <a14:useLocalDpi xmlns:a14="http://schemas.microsoft.com/office/drawing/2010/main" val="0"/>
              </a:ext>
            </a:extLst>
          </a:blip>
          <a:srcRect/>
          <a:stretch>
            <a:fillRect/>
          </a:stretch>
        </p:blipFill>
        <p:spPr bwMode="auto">
          <a:xfrm>
            <a:off x="4937169" y="5638800"/>
            <a:ext cx="1031831" cy="984431"/>
          </a:xfrm>
          <a:prstGeom prst="rect">
            <a:avLst/>
          </a:prstGeom>
          <a:noFill/>
          <a:ln>
            <a:noFill/>
          </a:ln>
        </p:spPr>
      </p:pic>
    </p:spTree>
    <p:extLst>
      <p:ext uri="{BB962C8B-B14F-4D97-AF65-F5344CB8AC3E}">
        <p14:creationId xmlns:p14="http://schemas.microsoft.com/office/powerpoint/2010/main" val="2278252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325562"/>
          </a:xfrm>
        </p:spPr>
        <p:txBody>
          <a:bodyPr>
            <a:normAutofit/>
          </a:bodyPr>
          <a:lstStyle/>
          <a:p>
            <a:r>
              <a:rPr lang="fr-FR" sz="3600" b="1" dirty="0"/>
              <a:t>Evaluation of Benin Agriculture </a:t>
            </a:r>
            <a:br>
              <a:rPr lang="fr-FR" sz="3600" b="1" dirty="0"/>
            </a:br>
            <a:r>
              <a:rPr lang="fr-FR" sz="3600" b="1" dirty="0" err="1"/>
              <a:t>Sector</a:t>
            </a:r>
            <a:r>
              <a:rPr lang="fr-FR" sz="3600" b="1" dirty="0"/>
              <a:t> </a:t>
            </a:r>
            <a:r>
              <a:rPr lang="fr-FR" sz="3600" b="1" dirty="0" err="1"/>
              <a:t>policy</a:t>
            </a:r>
            <a:r>
              <a:rPr lang="fr-FR" sz="3600" b="1" dirty="0"/>
              <a:t> (1990-2009)</a:t>
            </a:r>
          </a:p>
        </p:txBody>
      </p:sp>
      <p:sp>
        <p:nvSpPr>
          <p:cNvPr id="3" name="Espace réservé du contenu 2"/>
          <p:cNvSpPr>
            <a:spLocks noGrp="1"/>
          </p:cNvSpPr>
          <p:nvPr>
            <p:ph idx="1"/>
          </p:nvPr>
        </p:nvSpPr>
        <p:spPr/>
        <p:txBody>
          <a:bodyPr>
            <a:normAutofit fontScale="92500" lnSpcReduction="20000"/>
          </a:bodyPr>
          <a:lstStyle/>
          <a:p>
            <a:pPr algn="just"/>
            <a:r>
              <a:rPr lang="en-ZA" dirty="0"/>
              <a:t>Benin put in place a National Evaluation System since 2007 through BEPP.</a:t>
            </a:r>
          </a:p>
          <a:p>
            <a:pPr algn="just"/>
            <a:r>
              <a:rPr lang="en-ZA" dirty="0"/>
              <a:t>In 2009 BEPP commissioned the evaluation of the Agriculture sector policy</a:t>
            </a:r>
            <a:endParaRPr lang="fr-FR" dirty="0"/>
          </a:p>
          <a:p>
            <a:pPr algn="just"/>
            <a:r>
              <a:rPr lang="fr-FR" dirty="0"/>
              <a:t>The </a:t>
            </a:r>
            <a:r>
              <a:rPr lang="fr-FR" dirty="0" err="1"/>
              <a:t>implementation</a:t>
            </a:r>
            <a:r>
              <a:rPr lang="fr-FR" dirty="0"/>
              <a:t> of the </a:t>
            </a:r>
            <a:r>
              <a:rPr lang="fr-FR" dirty="0" err="1"/>
              <a:t>evaluation</a:t>
            </a:r>
            <a:r>
              <a:rPr lang="fr-FR" dirty="0"/>
              <a:t> </a:t>
            </a:r>
            <a:r>
              <a:rPr lang="fr-FR" dirty="0" err="1"/>
              <a:t>results</a:t>
            </a:r>
            <a:r>
              <a:rPr lang="fr-FR" dirty="0"/>
              <a:t> and </a:t>
            </a:r>
            <a:r>
              <a:rPr lang="fr-FR" dirty="0" err="1"/>
              <a:t>recommendations</a:t>
            </a:r>
            <a:r>
              <a:rPr lang="fr-FR" dirty="0"/>
              <a:t> </a:t>
            </a:r>
            <a:r>
              <a:rPr lang="fr-FR" dirty="0" err="1"/>
              <a:t>was</a:t>
            </a:r>
            <a:r>
              <a:rPr lang="fr-FR" dirty="0"/>
              <a:t> </a:t>
            </a:r>
            <a:r>
              <a:rPr lang="fr-FR" dirty="0" err="1"/>
              <a:t>stimulated</a:t>
            </a:r>
            <a:r>
              <a:rPr lang="fr-FR" dirty="0"/>
              <a:t> by a </a:t>
            </a:r>
            <a:r>
              <a:rPr lang="fr-FR" dirty="0" err="1"/>
              <a:t>dynamic</a:t>
            </a:r>
            <a:r>
              <a:rPr lang="fr-FR" dirty="0"/>
              <a:t> collaborative </a:t>
            </a:r>
            <a:r>
              <a:rPr lang="fr-FR" dirty="0" err="1"/>
              <a:t>context</a:t>
            </a:r>
            <a:r>
              <a:rPr lang="fr-FR" dirty="0"/>
              <a:t> (</a:t>
            </a:r>
            <a:r>
              <a:rPr lang="fr-FR" dirty="0" err="1"/>
              <a:t>because</a:t>
            </a:r>
            <a:r>
              <a:rPr lang="fr-FR" dirty="0"/>
              <a:t> of the </a:t>
            </a:r>
            <a:r>
              <a:rPr lang="fr-FR" dirty="0" err="1"/>
              <a:t>subsequent</a:t>
            </a:r>
            <a:r>
              <a:rPr lang="fr-FR" dirty="0"/>
              <a:t> </a:t>
            </a:r>
            <a:r>
              <a:rPr lang="fr-FR" dirty="0" err="1"/>
              <a:t>increased</a:t>
            </a:r>
            <a:r>
              <a:rPr lang="fr-FR" dirty="0"/>
              <a:t> </a:t>
            </a:r>
            <a:r>
              <a:rPr lang="fr-FR" dirty="0" err="1"/>
              <a:t>involvement</a:t>
            </a:r>
            <a:r>
              <a:rPr lang="fr-FR" dirty="0"/>
              <a:t> of main </a:t>
            </a:r>
            <a:r>
              <a:rPr lang="fr-FR" dirty="0" err="1"/>
              <a:t>stakeholders</a:t>
            </a:r>
            <a:r>
              <a:rPr lang="fr-FR" dirty="0"/>
              <a:t> </a:t>
            </a:r>
            <a:r>
              <a:rPr lang="fr-FR" dirty="0" err="1"/>
              <a:t>based</a:t>
            </a:r>
            <a:r>
              <a:rPr lang="fr-FR" dirty="0"/>
              <a:t> on </a:t>
            </a:r>
            <a:r>
              <a:rPr lang="fr-FR" dirty="0" err="1"/>
              <a:t>their</a:t>
            </a:r>
            <a:r>
              <a:rPr lang="fr-FR" dirty="0"/>
              <a:t> </a:t>
            </a:r>
            <a:r>
              <a:rPr lang="fr-FR" dirty="0" err="1"/>
              <a:t>abilities</a:t>
            </a:r>
            <a:r>
              <a:rPr lang="fr-FR" dirty="0"/>
              <a:t>), </a:t>
            </a:r>
            <a:r>
              <a:rPr lang="fr-FR" dirty="0" err="1"/>
              <a:t>which</a:t>
            </a:r>
            <a:r>
              <a:rPr lang="fr-FR" dirty="0"/>
              <a:t> </a:t>
            </a:r>
            <a:r>
              <a:rPr lang="fr-FR" dirty="0" err="1"/>
              <a:t>enhanced</a:t>
            </a:r>
            <a:r>
              <a:rPr lang="fr-FR" dirty="0"/>
              <a:t> </a:t>
            </a:r>
            <a:r>
              <a:rPr lang="fr-FR" dirty="0" err="1"/>
              <a:t>evidence</a:t>
            </a:r>
            <a:r>
              <a:rPr lang="fr-FR" dirty="0"/>
              <a:t> </a:t>
            </a:r>
            <a:r>
              <a:rPr lang="fr-FR" dirty="0" err="1"/>
              <a:t>generation</a:t>
            </a:r>
            <a:r>
              <a:rPr lang="fr-FR" dirty="0"/>
              <a:t> and use culture in Benin agriculture </a:t>
            </a:r>
            <a:r>
              <a:rPr lang="fr-FR" dirty="0" err="1"/>
              <a:t>sector</a:t>
            </a:r>
            <a:r>
              <a:rPr lang="fr-FR" dirty="0"/>
              <a:t>.</a:t>
            </a:r>
          </a:p>
          <a:p>
            <a:endParaRPr lang="fr-FR" dirty="0"/>
          </a:p>
        </p:txBody>
      </p:sp>
      <p:sp>
        <p:nvSpPr>
          <p:cNvPr id="4" name="Slide Number Placeholder 3">
            <a:extLst>
              <a:ext uri="{FF2B5EF4-FFF2-40B4-BE49-F238E27FC236}">
                <a16:creationId xmlns:a16="http://schemas.microsoft.com/office/drawing/2014/main" id="{EC7F70A8-6978-FC49-B047-F32188F9F62D}"/>
              </a:ext>
            </a:extLst>
          </p:cNvPr>
          <p:cNvSpPr>
            <a:spLocks noGrp="1"/>
          </p:cNvSpPr>
          <p:nvPr>
            <p:ph type="sldNum" sz="quarter" idx="12"/>
          </p:nvPr>
        </p:nvSpPr>
        <p:spPr/>
        <p:txBody>
          <a:bodyPr/>
          <a:lstStyle/>
          <a:p>
            <a:fld id="{2373195F-6E4B-8E4B-894C-A34E1E942851}" type="slidenum">
              <a:rPr lang="fr-FR" smtClean="0"/>
              <a:t>2</a:t>
            </a:fld>
            <a:endParaRPr lang="fr-FR"/>
          </a:p>
        </p:txBody>
      </p:sp>
    </p:spTree>
    <p:extLst>
      <p:ext uri="{BB962C8B-B14F-4D97-AF65-F5344CB8AC3E}">
        <p14:creationId xmlns:p14="http://schemas.microsoft.com/office/powerpoint/2010/main" val="313375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D13B78-CED1-FC4A-811F-B71F0A7072E5}"/>
              </a:ext>
            </a:extLst>
          </p:cNvPr>
          <p:cNvSpPr>
            <a:spLocks noGrp="1"/>
          </p:cNvSpPr>
          <p:nvPr>
            <p:ph type="title"/>
          </p:nvPr>
        </p:nvSpPr>
        <p:spPr/>
        <p:txBody>
          <a:bodyPr/>
          <a:lstStyle/>
          <a:p>
            <a:pPr algn="ctr"/>
            <a:r>
              <a:rPr lang="fr-FR" b="1" dirty="0"/>
              <a:t>How the case </a:t>
            </a:r>
            <a:r>
              <a:rPr lang="fr-FR" b="1" dirty="0" err="1"/>
              <a:t>evolved</a:t>
            </a:r>
            <a:r>
              <a:rPr lang="fr-FR" b="1" dirty="0"/>
              <a:t> </a:t>
            </a:r>
          </a:p>
        </p:txBody>
      </p:sp>
      <p:graphicFrame>
        <p:nvGraphicFramePr>
          <p:cNvPr id="6" name="Diagram 21">
            <a:extLst>
              <a:ext uri="{FF2B5EF4-FFF2-40B4-BE49-F238E27FC236}">
                <a16:creationId xmlns:a16="http://schemas.microsoft.com/office/drawing/2014/main" id="{CB4ED7E1-D1D2-4A49-B078-9E1F0ECF5DC0}"/>
              </a:ext>
            </a:extLst>
          </p:cNvPr>
          <p:cNvGraphicFramePr>
            <a:graphicFrameLocks noGrp="1"/>
          </p:cNvGraphicFramePr>
          <p:nvPr>
            <p:ph idx="1"/>
            <p:extLst>
              <p:ext uri="{D42A27DB-BD31-4B8C-83A1-F6EECF244321}">
                <p14:modId xmlns:p14="http://schemas.microsoft.com/office/powerpoint/2010/main" val="1255084020"/>
              </p:ext>
            </p:extLst>
          </p:nvPr>
        </p:nvGraphicFramePr>
        <p:xfrm>
          <a:off x="215900" y="1443038"/>
          <a:ext cx="8610600" cy="5199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43EC9D44-E33E-2C4E-A261-6C32C64F5932}"/>
              </a:ext>
            </a:extLst>
          </p:cNvPr>
          <p:cNvSpPr>
            <a:spLocks noGrp="1"/>
          </p:cNvSpPr>
          <p:nvPr>
            <p:ph type="sldNum" sz="quarter" idx="12"/>
          </p:nvPr>
        </p:nvSpPr>
        <p:spPr/>
        <p:txBody>
          <a:bodyPr/>
          <a:lstStyle/>
          <a:p>
            <a:fld id="{2373195F-6E4B-8E4B-894C-A34E1E942851}" type="slidenum">
              <a:rPr lang="fr-FR" smtClean="0"/>
              <a:t>3</a:t>
            </a:fld>
            <a:endParaRPr lang="fr-FR"/>
          </a:p>
        </p:txBody>
      </p:sp>
    </p:spTree>
    <p:extLst>
      <p:ext uri="{BB962C8B-B14F-4D97-AF65-F5344CB8AC3E}">
        <p14:creationId xmlns:p14="http://schemas.microsoft.com/office/powerpoint/2010/main" val="29306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a:t>Evidence </a:t>
            </a:r>
            <a:r>
              <a:rPr lang="fr-FR" sz="3600" b="1" dirty="0" err="1"/>
              <a:t>generation</a:t>
            </a:r>
            <a:r>
              <a:rPr lang="fr-FR" sz="3600" b="1" dirty="0"/>
              <a:t> </a:t>
            </a:r>
            <a:r>
              <a:rPr lang="fr-FR" sz="3600" b="1" dirty="0" err="1"/>
              <a:t>process</a:t>
            </a:r>
            <a:endParaRPr lang="fr-FR" sz="3600" b="1" dirty="0"/>
          </a:p>
        </p:txBody>
      </p:sp>
      <p:sp>
        <p:nvSpPr>
          <p:cNvPr id="3" name="Espace réservé du contenu 2"/>
          <p:cNvSpPr>
            <a:spLocks noGrp="1"/>
          </p:cNvSpPr>
          <p:nvPr>
            <p:ph idx="1"/>
          </p:nvPr>
        </p:nvSpPr>
        <p:spPr>
          <a:xfrm>
            <a:off x="457200" y="1417638"/>
            <a:ext cx="8229600" cy="4986791"/>
          </a:xfrm>
        </p:spPr>
        <p:txBody>
          <a:bodyPr>
            <a:normAutofit fontScale="70000" lnSpcReduction="20000"/>
          </a:bodyPr>
          <a:lstStyle/>
          <a:p>
            <a:pPr algn="just"/>
            <a:r>
              <a:rPr lang="en-GB" dirty="0"/>
              <a:t>BEPP evaluations are carried out externally  and monitored by a multi-stakeholder steering committee</a:t>
            </a:r>
          </a:p>
          <a:p>
            <a:pPr algn="just"/>
            <a:r>
              <a:rPr lang="en-GB" dirty="0"/>
              <a:t>The evaluation was carried out by an independent service provider with the evaluation report approved in December 2009</a:t>
            </a:r>
          </a:p>
          <a:p>
            <a:pPr algn="just"/>
            <a:r>
              <a:rPr lang="en-GB" dirty="0"/>
              <a:t>Results were unanimously validated by different groups of stakeholders at a three-day workshop</a:t>
            </a:r>
          </a:p>
          <a:p>
            <a:pPr algn="just"/>
            <a:r>
              <a:rPr lang="en-GB" dirty="0"/>
              <a:t>The evaluation results addressed multiple challenging issues of the agriculture sector notably, the sector legislation, the revision of the current policy, access to inputs, development of result-</a:t>
            </a:r>
            <a:r>
              <a:rPr lang="en-GB"/>
              <a:t>based management </a:t>
            </a:r>
            <a:r>
              <a:rPr lang="en-GB" dirty="0"/>
              <a:t>tools, etc.</a:t>
            </a:r>
          </a:p>
          <a:p>
            <a:pPr algn="just"/>
            <a:r>
              <a:rPr lang="en-GB" dirty="0"/>
              <a:t>In 2010, the institutional framework of the sector was restructured to actively involve civil society groups, producers’ unions and agriculture chambers. Those actors took up more important roles in the implementation of the evaluation recommendations. E.g., the producers’ federation became the lead for the introduction of the legislation on the agriculture sector</a:t>
            </a:r>
          </a:p>
        </p:txBody>
      </p:sp>
      <p:sp>
        <p:nvSpPr>
          <p:cNvPr id="4" name="Slide Number Placeholder 3">
            <a:extLst>
              <a:ext uri="{FF2B5EF4-FFF2-40B4-BE49-F238E27FC236}">
                <a16:creationId xmlns:a16="http://schemas.microsoft.com/office/drawing/2014/main" id="{0BE9325D-D233-7742-96B1-0F51327CA579}"/>
              </a:ext>
            </a:extLst>
          </p:cNvPr>
          <p:cNvSpPr>
            <a:spLocks noGrp="1"/>
          </p:cNvSpPr>
          <p:nvPr>
            <p:ph type="sldNum" sz="quarter" idx="12"/>
          </p:nvPr>
        </p:nvSpPr>
        <p:spPr/>
        <p:txBody>
          <a:bodyPr/>
          <a:lstStyle/>
          <a:p>
            <a:fld id="{2373195F-6E4B-8E4B-894C-A34E1E942851}" type="slidenum">
              <a:rPr lang="fr-FR" smtClean="0"/>
              <a:t>4</a:t>
            </a:fld>
            <a:endParaRPr lang="fr-FR"/>
          </a:p>
        </p:txBody>
      </p:sp>
    </p:spTree>
    <p:extLst>
      <p:ext uri="{BB962C8B-B14F-4D97-AF65-F5344CB8AC3E}">
        <p14:creationId xmlns:p14="http://schemas.microsoft.com/office/powerpoint/2010/main" val="3292202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325562"/>
          </a:xfrm>
        </p:spPr>
        <p:txBody>
          <a:bodyPr>
            <a:noAutofit/>
          </a:bodyPr>
          <a:lstStyle/>
          <a:p>
            <a:r>
              <a:rPr lang="fr-FR" sz="3600" b="1" dirty="0"/>
              <a:t>Use intervention: the introduction of the agriculture </a:t>
            </a:r>
            <a:r>
              <a:rPr lang="fr-FR" sz="3600" b="1" dirty="0" err="1"/>
              <a:t>sector</a:t>
            </a:r>
            <a:r>
              <a:rPr lang="fr-FR" sz="3600" b="1" dirty="0"/>
              <a:t> </a:t>
            </a:r>
            <a:r>
              <a:rPr lang="fr-FR" sz="3600" b="1" dirty="0" err="1"/>
              <a:t>legislation</a:t>
            </a:r>
            <a:br>
              <a:rPr lang="fr-FR" sz="3600" dirty="0"/>
            </a:br>
            <a:endParaRPr lang="fr-FR" sz="3600" dirty="0"/>
          </a:p>
        </p:txBody>
      </p:sp>
      <p:sp>
        <p:nvSpPr>
          <p:cNvPr id="3" name="Espace réservé du contenu 2"/>
          <p:cNvSpPr>
            <a:spLocks noGrp="1"/>
          </p:cNvSpPr>
          <p:nvPr>
            <p:ph idx="1"/>
          </p:nvPr>
        </p:nvSpPr>
        <p:spPr/>
        <p:txBody>
          <a:bodyPr>
            <a:normAutofit fontScale="85000" lnSpcReduction="20000"/>
          </a:bodyPr>
          <a:lstStyle/>
          <a:p>
            <a:pPr algn="just"/>
            <a:r>
              <a:rPr lang="fr-FR" dirty="0"/>
              <a:t>The Farmer </a:t>
            </a:r>
            <a:r>
              <a:rPr lang="fr-FR" dirty="0" err="1"/>
              <a:t>Memorandum</a:t>
            </a:r>
            <a:r>
              <a:rPr lang="fr-FR" dirty="0"/>
              <a:t> (FM): the </a:t>
            </a:r>
            <a:r>
              <a:rPr lang="fr-FR" dirty="0" err="1"/>
              <a:t>cornerstone</a:t>
            </a:r>
            <a:endParaRPr lang="fr-FR" dirty="0"/>
          </a:p>
          <a:p>
            <a:pPr algn="just"/>
            <a:r>
              <a:rPr lang="fr-FR" dirty="0"/>
              <a:t>The FM </a:t>
            </a:r>
            <a:r>
              <a:rPr lang="fr-FR" dirty="0" err="1"/>
              <a:t>development</a:t>
            </a:r>
            <a:r>
              <a:rPr lang="fr-FR" dirty="0"/>
              <a:t> </a:t>
            </a:r>
            <a:r>
              <a:rPr lang="fr-FR" dirty="0" err="1"/>
              <a:t>process</a:t>
            </a:r>
            <a:r>
              <a:rPr lang="fr-FR" dirty="0"/>
              <a:t>: 4 main </a:t>
            </a:r>
            <a:r>
              <a:rPr lang="fr-FR" dirty="0" err="1"/>
              <a:t>steps</a:t>
            </a:r>
            <a:endParaRPr lang="fr-FR" dirty="0"/>
          </a:p>
          <a:p>
            <a:pPr lvl="1" algn="just"/>
            <a:r>
              <a:rPr lang="fr-FR" dirty="0"/>
              <a:t>22 local workshops </a:t>
            </a:r>
            <a:r>
              <a:rPr lang="fr-FR" dirty="0" err="1"/>
              <a:t>with</a:t>
            </a:r>
            <a:r>
              <a:rPr lang="fr-FR" dirty="0"/>
              <a:t> </a:t>
            </a:r>
            <a:r>
              <a:rPr lang="fr-FR" dirty="0" err="1"/>
              <a:t>grassroots</a:t>
            </a:r>
            <a:r>
              <a:rPr lang="fr-FR" dirty="0"/>
              <a:t> </a:t>
            </a:r>
            <a:r>
              <a:rPr lang="fr-FR" dirty="0" err="1"/>
              <a:t>producers</a:t>
            </a:r>
            <a:endParaRPr lang="fr-FR" dirty="0"/>
          </a:p>
          <a:p>
            <a:pPr lvl="1" algn="just"/>
            <a:r>
              <a:rPr lang="fr-FR" dirty="0"/>
              <a:t>6 </a:t>
            </a:r>
            <a:r>
              <a:rPr lang="fr-FR" dirty="0" err="1"/>
              <a:t>regional</a:t>
            </a:r>
            <a:r>
              <a:rPr lang="fr-FR" dirty="0"/>
              <a:t> workshops </a:t>
            </a:r>
            <a:r>
              <a:rPr lang="fr-FR" dirty="0" err="1"/>
              <a:t>with</a:t>
            </a:r>
            <a:r>
              <a:rPr lang="fr-FR" dirty="0"/>
              <a:t> </a:t>
            </a:r>
            <a:r>
              <a:rPr lang="fr-FR" dirty="0" err="1"/>
              <a:t>selected</a:t>
            </a:r>
            <a:r>
              <a:rPr lang="fr-FR" dirty="0"/>
              <a:t> </a:t>
            </a:r>
            <a:r>
              <a:rPr lang="fr-FR" dirty="0" err="1"/>
              <a:t>delegates</a:t>
            </a:r>
            <a:r>
              <a:rPr lang="fr-FR" dirty="0"/>
              <a:t> </a:t>
            </a:r>
            <a:r>
              <a:rPr lang="fr-FR" dirty="0" err="1"/>
              <a:t>from</a:t>
            </a:r>
            <a:r>
              <a:rPr lang="fr-FR" dirty="0"/>
              <a:t> </a:t>
            </a:r>
            <a:r>
              <a:rPr lang="fr-FR" dirty="0" err="1"/>
              <a:t>grassroots</a:t>
            </a:r>
            <a:r>
              <a:rPr lang="fr-FR" dirty="0"/>
              <a:t> </a:t>
            </a:r>
            <a:r>
              <a:rPr lang="fr-FR" dirty="0" err="1"/>
              <a:t>level</a:t>
            </a:r>
            <a:endParaRPr lang="fr-FR" dirty="0"/>
          </a:p>
          <a:p>
            <a:pPr lvl="1" algn="just"/>
            <a:r>
              <a:rPr lang="fr-FR" dirty="0"/>
              <a:t>8 </a:t>
            </a:r>
            <a:r>
              <a:rPr lang="fr-FR" dirty="0" err="1"/>
              <a:t>thematic</a:t>
            </a:r>
            <a:r>
              <a:rPr lang="fr-FR" dirty="0"/>
              <a:t> workshops </a:t>
            </a:r>
            <a:r>
              <a:rPr lang="fr-FR" dirty="0" err="1"/>
              <a:t>with</a:t>
            </a:r>
            <a:r>
              <a:rPr lang="fr-FR" dirty="0"/>
              <a:t> consultants, experts/</a:t>
            </a:r>
            <a:r>
              <a:rPr lang="fr-FR" dirty="0" err="1"/>
              <a:t>specialists</a:t>
            </a:r>
            <a:r>
              <a:rPr lang="fr-FR" dirty="0"/>
              <a:t>, </a:t>
            </a:r>
            <a:r>
              <a:rPr lang="fr-FR" dirty="0" err="1"/>
              <a:t>producers</a:t>
            </a:r>
            <a:r>
              <a:rPr lang="fr-FR" dirty="0"/>
              <a:t>’ </a:t>
            </a:r>
            <a:r>
              <a:rPr lang="fr-FR" dirty="0" err="1"/>
              <a:t>representatives</a:t>
            </a:r>
            <a:endParaRPr lang="fr-FR" dirty="0"/>
          </a:p>
          <a:p>
            <a:pPr lvl="1" algn="just"/>
            <a:r>
              <a:rPr lang="fr-FR" dirty="0"/>
              <a:t>National validation workshop: orientations to </a:t>
            </a:r>
            <a:r>
              <a:rPr lang="fr-FR" dirty="0" err="1"/>
              <a:t>draft</a:t>
            </a:r>
            <a:r>
              <a:rPr lang="fr-FR" dirty="0"/>
              <a:t> the </a:t>
            </a:r>
            <a:r>
              <a:rPr lang="fr-FR" dirty="0" err="1"/>
              <a:t>Farmer</a:t>
            </a:r>
            <a:r>
              <a:rPr lang="fr-FR" dirty="0"/>
              <a:t> </a:t>
            </a:r>
            <a:r>
              <a:rPr lang="fr-FR" dirty="0" err="1"/>
              <a:t>Memorandum</a:t>
            </a:r>
            <a:endParaRPr lang="fr-FR" dirty="0"/>
          </a:p>
          <a:p>
            <a:pPr algn="just"/>
            <a:r>
              <a:rPr lang="fr-FR" dirty="0"/>
              <a:t>A bill has </a:t>
            </a:r>
            <a:r>
              <a:rPr lang="fr-FR" dirty="0" err="1"/>
              <a:t>currently</a:t>
            </a:r>
            <a:r>
              <a:rPr lang="fr-FR" dirty="0"/>
              <a:t> been </a:t>
            </a:r>
            <a:r>
              <a:rPr lang="fr-FR" dirty="0" err="1"/>
              <a:t>submitted</a:t>
            </a:r>
            <a:r>
              <a:rPr lang="fr-FR" dirty="0"/>
              <a:t> to the compliance </a:t>
            </a:r>
            <a:r>
              <a:rPr lang="fr-FR" dirty="0" err="1"/>
              <a:t>committee</a:t>
            </a:r>
            <a:r>
              <a:rPr lang="fr-FR" dirty="0"/>
              <a:t> to </a:t>
            </a:r>
            <a:r>
              <a:rPr lang="fr-FR" dirty="0" err="1"/>
              <a:t>require</a:t>
            </a:r>
            <a:r>
              <a:rPr lang="fr-FR" dirty="0"/>
              <a:t> a </a:t>
            </a:r>
            <a:r>
              <a:rPr lang="fr-FR" dirty="0" err="1"/>
              <a:t>feasibility</a:t>
            </a:r>
            <a:r>
              <a:rPr lang="fr-FR" dirty="0"/>
              <a:t> </a:t>
            </a:r>
            <a:r>
              <a:rPr lang="fr-FR" dirty="0" err="1"/>
              <a:t>study</a:t>
            </a:r>
            <a:r>
              <a:rPr lang="fr-FR" dirty="0"/>
              <a:t> </a:t>
            </a:r>
            <a:r>
              <a:rPr lang="fr-FR" dirty="0" err="1"/>
              <a:t>prior</a:t>
            </a:r>
            <a:r>
              <a:rPr lang="fr-FR" dirty="0"/>
              <a:t> to the introduction of </a:t>
            </a:r>
            <a:r>
              <a:rPr lang="fr-FR" dirty="0" err="1"/>
              <a:t>legislation</a:t>
            </a:r>
            <a:r>
              <a:rPr lang="fr-FR" dirty="0"/>
              <a:t> in </a:t>
            </a:r>
            <a:r>
              <a:rPr lang="fr-FR" dirty="0" err="1"/>
              <a:t>Parliament</a:t>
            </a:r>
            <a:r>
              <a:rPr lang="fr-FR" dirty="0"/>
              <a:t> </a:t>
            </a:r>
          </a:p>
        </p:txBody>
      </p:sp>
      <p:sp>
        <p:nvSpPr>
          <p:cNvPr id="4" name="Slide Number Placeholder 3">
            <a:extLst>
              <a:ext uri="{FF2B5EF4-FFF2-40B4-BE49-F238E27FC236}">
                <a16:creationId xmlns:a16="http://schemas.microsoft.com/office/drawing/2014/main" id="{F3E7163D-9FEB-DC40-997D-6576F4CD607C}"/>
              </a:ext>
            </a:extLst>
          </p:cNvPr>
          <p:cNvSpPr>
            <a:spLocks noGrp="1"/>
          </p:cNvSpPr>
          <p:nvPr>
            <p:ph type="sldNum" sz="quarter" idx="12"/>
          </p:nvPr>
        </p:nvSpPr>
        <p:spPr/>
        <p:txBody>
          <a:bodyPr/>
          <a:lstStyle/>
          <a:p>
            <a:fld id="{2373195F-6E4B-8E4B-894C-A34E1E942851}" type="slidenum">
              <a:rPr lang="fr-FR" smtClean="0"/>
              <a:t>5</a:t>
            </a:fld>
            <a:endParaRPr lang="fr-FR"/>
          </a:p>
        </p:txBody>
      </p:sp>
    </p:spTree>
    <p:extLst>
      <p:ext uri="{BB962C8B-B14F-4D97-AF65-F5344CB8AC3E}">
        <p14:creationId xmlns:p14="http://schemas.microsoft.com/office/powerpoint/2010/main" val="2706525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t>Promoting</a:t>
            </a:r>
            <a:r>
              <a:rPr lang="fr-FR" b="1" dirty="0"/>
              <a:t> a culture of us</a:t>
            </a:r>
            <a:r>
              <a:rPr lang="fr-FR" dirty="0"/>
              <a:t>e</a:t>
            </a:r>
          </a:p>
        </p:txBody>
      </p:sp>
      <p:sp>
        <p:nvSpPr>
          <p:cNvPr id="3" name="Espace réservé du contenu 2"/>
          <p:cNvSpPr>
            <a:spLocks noGrp="1"/>
          </p:cNvSpPr>
          <p:nvPr>
            <p:ph idx="1"/>
          </p:nvPr>
        </p:nvSpPr>
        <p:spPr/>
        <p:txBody>
          <a:bodyPr>
            <a:normAutofit fontScale="92500" lnSpcReduction="10000"/>
          </a:bodyPr>
          <a:lstStyle/>
          <a:p>
            <a:pPr algn="just"/>
            <a:r>
              <a:rPr lang="fr-FR" dirty="0" err="1"/>
              <a:t>Involvement</a:t>
            </a:r>
            <a:r>
              <a:rPr lang="fr-FR" dirty="0"/>
              <a:t> of </a:t>
            </a:r>
            <a:r>
              <a:rPr lang="fr-FR" dirty="0" err="1"/>
              <a:t>producers</a:t>
            </a:r>
            <a:r>
              <a:rPr lang="fr-FR" dirty="0"/>
              <a:t>, civil society </a:t>
            </a:r>
            <a:r>
              <a:rPr lang="fr-FR" dirty="0" err="1"/>
              <a:t>activists</a:t>
            </a:r>
            <a:r>
              <a:rPr lang="fr-FR" dirty="0"/>
              <a:t>, and agriculture </a:t>
            </a:r>
            <a:r>
              <a:rPr lang="fr-FR" dirty="0" err="1"/>
              <a:t>chambers</a:t>
            </a:r>
            <a:r>
              <a:rPr lang="fr-FR" dirty="0"/>
              <a:t> </a:t>
            </a:r>
            <a:r>
              <a:rPr lang="fr-FR" dirty="0" err="1"/>
              <a:t>starting</a:t>
            </a:r>
            <a:r>
              <a:rPr lang="fr-FR" dirty="0"/>
              <a:t> </a:t>
            </a:r>
            <a:r>
              <a:rPr lang="fr-FR" dirty="0" err="1"/>
              <a:t>from</a:t>
            </a:r>
            <a:r>
              <a:rPr lang="fr-FR" dirty="0"/>
              <a:t> 2010 </a:t>
            </a:r>
            <a:r>
              <a:rPr lang="fr-FR" dirty="0" err="1"/>
              <a:t>democratised</a:t>
            </a:r>
            <a:r>
              <a:rPr lang="fr-FR" dirty="0"/>
              <a:t> relevant </a:t>
            </a:r>
            <a:r>
              <a:rPr lang="fr-FR" dirty="0" err="1"/>
              <a:t>demand</a:t>
            </a:r>
            <a:r>
              <a:rPr lang="fr-FR" dirty="0"/>
              <a:t>, </a:t>
            </a:r>
            <a:r>
              <a:rPr lang="fr-FR" dirty="0" err="1"/>
              <a:t>generation</a:t>
            </a:r>
            <a:r>
              <a:rPr lang="fr-FR" dirty="0"/>
              <a:t> and has </a:t>
            </a:r>
            <a:r>
              <a:rPr lang="fr-FR" dirty="0" err="1"/>
              <a:t>helped</a:t>
            </a:r>
            <a:r>
              <a:rPr lang="fr-FR" dirty="0"/>
              <a:t> to lead to use of </a:t>
            </a:r>
            <a:r>
              <a:rPr lang="fr-FR" dirty="0" err="1"/>
              <a:t>evidence</a:t>
            </a:r>
            <a:endParaRPr lang="fr-FR" dirty="0"/>
          </a:p>
          <a:p>
            <a:pPr algn="just"/>
            <a:r>
              <a:rPr lang="fr-FR" dirty="0" err="1"/>
              <a:t>Parliament</a:t>
            </a:r>
            <a:r>
              <a:rPr lang="fr-FR" dirty="0"/>
              <a:t> made </a:t>
            </a:r>
            <a:r>
              <a:rPr lang="fr-FR" dirty="0" err="1"/>
              <a:t>it</a:t>
            </a:r>
            <a:r>
              <a:rPr lang="fr-FR" dirty="0"/>
              <a:t> </a:t>
            </a:r>
            <a:r>
              <a:rPr lang="fr-FR" dirty="0" err="1"/>
              <a:t>mandatory</a:t>
            </a:r>
            <a:r>
              <a:rPr lang="fr-FR" dirty="0"/>
              <a:t> </a:t>
            </a:r>
            <a:r>
              <a:rPr lang="fr-FR" dirty="0" err="1"/>
              <a:t>that</a:t>
            </a:r>
            <a:r>
              <a:rPr lang="fr-FR" dirty="0"/>
              <a:t> </a:t>
            </a:r>
            <a:r>
              <a:rPr lang="fr-FR" dirty="0" err="1"/>
              <a:t>every</a:t>
            </a:r>
            <a:r>
              <a:rPr lang="fr-FR" dirty="0"/>
              <a:t> </a:t>
            </a:r>
            <a:r>
              <a:rPr lang="fr-FR" dirty="0" err="1"/>
              <a:t>project</a:t>
            </a:r>
            <a:r>
              <a:rPr lang="fr-FR" dirty="0"/>
              <a:t> </a:t>
            </a:r>
            <a:r>
              <a:rPr lang="fr-FR" dirty="0" err="1"/>
              <a:t>submitted</a:t>
            </a:r>
            <a:r>
              <a:rPr lang="fr-FR" dirty="0"/>
              <a:t> for ratification </a:t>
            </a:r>
            <a:r>
              <a:rPr lang="fr-FR" dirty="0" err="1"/>
              <a:t>be</a:t>
            </a:r>
            <a:r>
              <a:rPr lang="fr-FR" dirty="0"/>
              <a:t> </a:t>
            </a:r>
            <a:r>
              <a:rPr lang="fr-FR" dirty="0" err="1"/>
              <a:t>supported</a:t>
            </a:r>
            <a:r>
              <a:rPr lang="fr-FR" dirty="0"/>
              <a:t> by ex-ante </a:t>
            </a:r>
            <a:r>
              <a:rPr lang="fr-FR" dirty="0" err="1"/>
              <a:t>review</a:t>
            </a:r>
            <a:endParaRPr lang="fr-FR" dirty="0"/>
          </a:p>
          <a:p>
            <a:pPr algn="just"/>
            <a:r>
              <a:rPr lang="fr-FR" dirty="0"/>
              <a:t>The </a:t>
            </a:r>
            <a:r>
              <a:rPr lang="fr-FR" dirty="0" err="1"/>
              <a:t>government</a:t>
            </a:r>
            <a:r>
              <a:rPr lang="fr-FR" dirty="0"/>
              <a:t> </a:t>
            </a:r>
            <a:r>
              <a:rPr lang="fr-FR" dirty="0" err="1"/>
              <a:t>decided</a:t>
            </a:r>
            <a:r>
              <a:rPr lang="fr-FR" dirty="0"/>
              <a:t> </a:t>
            </a:r>
            <a:r>
              <a:rPr lang="fr-FR" dirty="0" err="1"/>
              <a:t>that</a:t>
            </a:r>
            <a:r>
              <a:rPr lang="fr-FR" dirty="0"/>
              <a:t> </a:t>
            </a:r>
            <a:r>
              <a:rPr lang="fr-FR" dirty="0" err="1"/>
              <a:t>from</a:t>
            </a:r>
            <a:r>
              <a:rPr lang="fr-FR" dirty="0"/>
              <a:t> FY-2019, all Public Investment Plan </a:t>
            </a:r>
            <a:r>
              <a:rPr lang="fr-FR" dirty="0" err="1"/>
              <a:t>related</a:t>
            </a:r>
            <a:r>
              <a:rPr lang="fr-FR" dirty="0"/>
              <a:t> </a:t>
            </a:r>
            <a:r>
              <a:rPr lang="fr-FR" dirty="0" err="1"/>
              <a:t>projects</a:t>
            </a:r>
            <a:r>
              <a:rPr lang="fr-FR" dirty="0"/>
              <a:t>/ programmes are due to have a </a:t>
            </a:r>
            <a:r>
              <a:rPr lang="fr-FR" dirty="0" err="1"/>
              <a:t>theory</a:t>
            </a:r>
            <a:r>
              <a:rPr lang="fr-FR" dirty="0"/>
              <a:t> of change</a:t>
            </a:r>
          </a:p>
        </p:txBody>
      </p:sp>
      <p:sp>
        <p:nvSpPr>
          <p:cNvPr id="4" name="Slide Number Placeholder 3">
            <a:extLst>
              <a:ext uri="{FF2B5EF4-FFF2-40B4-BE49-F238E27FC236}">
                <a16:creationId xmlns:a16="http://schemas.microsoft.com/office/drawing/2014/main" id="{C6A88B5E-93EA-6645-B0E0-BAE131940A41}"/>
              </a:ext>
            </a:extLst>
          </p:cNvPr>
          <p:cNvSpPr>
            <a:spLocks noGrp="1"/>
          </p:cNvSpPr>
          <p:nvPr>
            <p:ph type="sldNum" sz="quarter" idx="12"/>
          </p:nvPr>
        </p:nvSpPr>
        <p:spPr/>
        <p:txBody>
          <a:bodyPr/>
          <a:lstStyle/>
          <a:p>
            <a:fld id="{2373195F-6E4B-8E4B-894C-A34E1E942851}" type="slidenum">
              <a:rPr lang="fr-FR" smtClean="0"/>
              <a:t>6</a:t>
            </a:fld>
            <a:endParaRPr lang="fr-FR"/>
          </a:p>
        </p:txBody>
      </p:sp>
    </p:spTree>
    <p:extLst>
      <p:ext uri="{BB962C8B-B14F-4D97-AF65-F5344CB8AC3E}">
        <p14:creationId xmlns:p14="http://schemas.microsoft.com/office/powerpoint/2010/main" val="401918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err="1"/>
              <a:t>Facilitators</a:t>
            </a:r>
            <a:r>
              <a:rPr lang="fr-FR" sz="3600" b="1" dirty="0"/>
              <a:t> and </a:t>
            </a:r>
            <a:r>
              <a:rPr lang="fr-FR" sz="3600" b="1" dirty="0" err="1"/>
              <a:t>barriers</a:t>
            </a:r>
            <a:r>
              <a:rPr lang="fr-FR" sz="3600" b="1" dirty="0"/>
              <a:t> to </a:t>
            </a:r>
            <a:r>
              <a:rPr lang="fr-FR" sz="3600" b="1" dirty="0" err="1"/>
              <a:t>evidence</a:t>
            </a:r>
            <a:r>
              <a:rPr lang="fr-FR" sz="3600" b="1" dirty="0"/>
              <a:t> use</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152472315"/>
              </p:ext>
            </p:extLst>
          </p:nvPr>
        </p:nvGraphicFramePr>
        <p:xfrm>
          <a:off x="457200" y="1600200"/>
          <a:ext cx="8229600" cy="4668519"/>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fr-FR" dirty="0"/>
                        <a:t>FACILITATORS</a:t>
                      </a:r>
                    </a:p>
                  </a:txBody>
                  <a:tcPr/>
                </a:tc>
                <a:tc>
                  <a:txBody>
                    <a:bodyPr/>
                    <a:lstStyle/>
                    <a:p>
                      <a:pPr algn="ctr"/>
                      <a:r>
                        <a:rPr lang="fr-FR" dirty="0"/>
                        <a:t>BARRIERS</a:t>
                      </a:r>
                    </a:p>
                  </a:txBody>
                  <a:tcPr/>
                </a:tc>
                <a:extLst>
                  <a:ext uri="{0D108BD9-81ED-4DB2-BD59-A6C34878D82A}">
                    <a16:rowId xmlns:a16="http://schemas.microsoft.com/office/drawing/2014/main" val="10000"/>
                  </a:ext>
                </a:extLst>
              </a:tr>
              <a:tr h="370840">
                <a:tc>
                  <a:txBody>
                    <a:bodyPr/>
                    <a:lstStyle/>
                    <a:p>
                      <a:r>
                        <a:rPr lang="en-GB" sz="1800" b="0" kern="1200" dirty="0">
                          <a:solidFill>
                            <a:schemeClr val="tx1"/>
                          </a:solidFill>
                          <a:effectLst/>
                          <a:latin typeface="+mn-lt"/>
                          <a:ea typeface="+mn-ea"/>
                          <a:cs typeface="+mn-cs"/>
                        </a:rPr>
                        <a:t>Role of Development Partners (DPs)</a:t>
                      </a:r>
                      <a:r>
                        <a:rPr lang="fr-FR" b="0" dirty="0">
                          <a:solidFill>
                            <a:schemeClr val="tx1"/>
                          </a:solidFill>
                          <a:effectLst/>
                        </a:rPr>
                        <a:t>  in  </a:t>
                      </a:r>
                      <a:r>
                        <a:rPr lang="fr-FR" b="0" dirty="0" err="1">
                          <a:solidFill>
                            <a:schemeClr val="tx1"/>
                          </a:solidFill>
                          <a:effectLst/>
                        </a:rPr>
                        <a:t>funding</a:t>
                      </a:r>
                      <a:r>
                        <a:rPr lang="fr-FR" b="0" dirty="0">
                          <a:solidFill>
                            <a:schemeClr val="tx1"/>
                          </a:solidFill>
                          <a:effectLst/>
                        </a:rPr>
                        <a:t> interventions, </a:t>
                      </a:r>
                      <a:r>
                        <a:rPr lang="fr-FR" b="0" dirty="0" err="1">
                          <a:solidFill>
                            <a:schemeClr val="tx1"/>
                          </a:solidFill>
                          <a:effectLst/>
                        </a:rPr>
                        <a:t>capacity</a:t>
                      </a:r>
                      <a:r>
                        <a:rPr lang="fr-FR" b="0" dirty="0">
                          <a:solidFill>
                            <a:schemeClr val="tx1"/>
                          </a:solidFill>
                          <a:effectLst/>
                        </a:rPr>
                        <a:t> </a:t>
                      </a:r>
                      <a:r>
                        <a:rPr lang="fr-FR" b="0" dirty="0" err="1">
                          <a:solidFill>
                            <a:schemeClr val="tx1"/>
                          </a:solidFill>
                          <a:effectLst/>
                        </a:rPr>
                        <a:t>development</a:t>
                      </a:r>
                      <a:r>
                        <a:rPr lang="fr-FR" b="0" dirty="0">
                          <a:solidFill>
                            <a:schemeClr val="tx1"/>
                          </a:solidFill>
                          <a:effectLst/>
                        </a:rPr>
                        <a:t>, </a:t>
                      </a:r>
                      <a:r>
                        <a:rPr lang="fr-FR" b="0" dirty="0" err="1">
                          <a:solidFill>
                            <a:schemeClr val="tx1"/>
                          </a:solidFill>
                          <a:effectLst/>
                        </a:rPr>
                        <a:t>technical</a:t>
                      </a:r>
                      <a:r>
                        <a:rPr lang="fr-FR" b="0" dirty="0">
                          <a:solidFill>
                            <a:schemeClr val="tx1"/>
                          </a:solidFill>
                          <a:effectLst/>
                        </a:rPr>
                        <a:t> assistance, etc.</a:t>
                      </a:r>
                      <a:endParaRPr lang="fr-FR" b="0" dirty="0">
                        <a:solidFill>
                          <a:schemeClr val="tx1"/>
                        </a:solidFill>
                      </a:endParaRPr>
                    </a:p>
                  </a:txBody>
                  <a:tcPr/>
                </a:tc>
                <a:tc>
                  <a:txBody>
                    <a:bodyPr/>
                    <a:lstStyle/>
                    <a:p>
                      <a:r>
                        <a:rPr lang="en-GB" sz="1800" b="0" kern="1200" dirty="0">
                          <a:solidFill>
                            <a:schemeClr val="dk1"/>
                          </a:solidFill>
                          <a:effectLst/>
                          <a:latin typeface="+mn-lt"/>
                          <a:ea typeface="+mn-ea"/>
                          <a:cs typeface="+mn-cs"/>
                        </a:rPr>
                        <a:t>Reluctance to abandon routine practices</a:t>
                      </a:r>
                      <a:r>
                        <a:rPr lang="fr-FR" b="0" dirty="0">
                          <a:effectLst/>
                        </a:rPr>
                        <a:t> </a:t>
                      </a:r>
                      <a:endParaRPr lang="fr-FR" b="0" dirty="0"/>
                    </a:p>
                  </a:txBody>
                  <a:tcPr/>
                </a:tc>
                <a:extLst>
                  <a:ext uri="{0D108BD9-81ED-4DB2-BD59-A6C34878D82A}">
                    <a16:rowId xmlns:a16="http://schemas.microsoft.com/office/drawing/2014/main" val="10001"/>
                  </a:ext>
                </a:extLst>
              </a:tr>
              <a:tr h="370840">
                <a:tc>
                  <a:txBody>
                    <a:bodyPr/>
                    <a:lstStyle/>
                    <a:p>
                      <a:r>
                        <a:rPr lang="en-GB" sz="1800" b="0" kern="1200" dirty="0">
                          <a:solidFill>
                            <a:schemeClr val="tx1"/>
                          </a:solidFill>
                          <a:effectLst/>
                          <a:latin typeface="+mn-lt"/>
                          <a:ea typeface="+mn-ea"/>
                          <a:cs typeface="+mn-cs"/>
                        </a:rPr>
                        <a:t>Government’s interventions, including frequent structural</a:t>
                      </a:r>
                      <a:r>
                        <a:rPr lang="en-GB" sz="1800" b="0" kern="1200" baseline="0" dirty="0">
                          <a:solidFill>
                            <a:schemeClr val="tx1"/>
                          </a:solidFill>
                          <a:effectLst/>
                          <a:latin typeface="+mn-lt"/>
                          <a:ea typeface="+mn-ea"/>
                          <a:cs typeface="+mn-cs"/>
                        </a:rPr>
                        <a:t> </a:t>
                      </a:r>
                      <a:r>
                        <a:rPr lang="en-GB" sz="1800" b="0" kern="1200" dirty="0">
                          <a:solidFill>
                            <a:schemeClr val="tx1"/>
                          </a:solidFill>
                          <a:effectLst/>
                          <a:latin typeface="+mn-lt"/>
                          <a:ea typeface="+mn-ea"/>
                          <a:cs typeface="+mn-cs"/>
                        </a:rPr>
                        <a:t>reforms</a:t>
                      </a:r>
                      <a:endParaRPr lang="fr-FR" b="0" dirty="0">
                        <a:solidFill>
                          <a:schemeClr val="tx1"/>
                        </a:solidFill>
                      </a:endParaRPr>
                    </a:p>
                  </a:txBody>
                  <a:tcPr/>
                </a:tc>
                <a:tc>
                  <a:txBody>
                    <a:bodyPr/>
                    <a:lstStyle/>
                    <a:p>
                      <a:r>
                        <a:rPr lang="en-GB" sz="1800" b="0" kern="1200" dirty="0">
                          <a:solidFill>
                            <a:schemeClr val="dk1"/>
                          </a:solidFill>
                          <a:effectLst/>
                          <a:latin typeface="+mn-lt"/>
                          <a:ea typeface="+mn-ea"/>
                          <a:cs typeface="+mn-cs"/>
                        </a:rPr>
                        <a:t>Lack</a:t>
                      </a:r>
                      <a:r>
                        <a:rPr lang="en-GB" sz="1800" b="0" kern="1200" baseline="0" dirty="0">
                          <a:solidFill>
                            <a:schemeClr val="dk1"/>
                          </a:solidFill>
                          <a:effectLst/>
                          <a:latin typeface="+mn-lt"/>
                          <a:ea typeface="+mn-ea"/>
                          <a:cs typeface="+mn-cs"/>
                        </a:rPr>
                        <a:t> of or w</a:t>
                      </a:r>
                      <a:r>
                        <a:rPr lang="en-GB" sz="1800" b="0" kern="1200" dirty="0">
                          <a:solidFill>
                            <a:schemeClr val="dk1"/>
                          </a:solidFill>
                          <a:effectLst/>
                          <a:latin typeface="+mn-lt"/>
                          <a:ea typeface="+mn-ea"/>
                          <a:cs typeface="+mn-cs"/>
                        </a:rPr>
                        <a:t>eak communication among stakeholders</a:t>
                      </a:r>
                      <a:r>
                        <a:rPr lang="fr-FR" b="0" dirty="0">
                          <a:effectLst/>
                        </a:rPr>
                        <a:t> </a:t>
                      </a:r>
                      <a:endParaRPr lang="fr-FR" b="0" dirty="0"/>
                    </a:p>
                  </a:txBody>
                  <a:tcPr/>
                </a:tc>
                <a:extLst>
                  <a:ext uri="{0D108BD9-81ED-4DB2-BD59-A6C34878D82A}">
                    <a16:rowId xmlns:a16="http://schemas.microsoft.com/office/drawing/2014/main" val="10002"/>
                  </a:ext>
                </a:extLst>
              </a:tr>
              <a:tr h="370840">
                <a:tc>
                  <a:txBody>
                    <a:bodyPr/>
                    <a:lstStyle/>
                    <a:p>
                      <a:r>
                        <a:rPr lang="en-GB" sz="1800" b="0" dirty="0">
                          <a:solidFill>
                            <a:schemeClr val="tx1"/>
                          </a:solidFill>
                          <a:effectLst/>
                        </a:rPr>
                        <a:t>The commitment of the farmer organisations and their pressure on the government</a:t>
                      </a:r>
                      <a:endParaRPr lang="fr-FR" b="0" dirty="0">
                        <a:solidFill>
                          <a:schemeClr val="tx1"/>
                        </a:solidFill>
                        <a:effectLst/>
                      </a:endParaRPr>
                    </a:p>
                  </a:txBody>
                  <a:tcPr/>
                </a:tc>
                <a:tc>
                  <a:txBody>
                    <a:bodyPr/>
                    <a:lstStyle/>
                    <a:p>
                      <a:r>
                        <a:rPr lang="en-GB" sz="1800" b="0" kern="1200" dirty="0">
                          <a:solidFill>
                            <a:schemeClr val="dk1"/>
                          </a:solidFill>
                          <a:effectLst/>
                          <a:latin typeface="+mn-lt"/>
                          <a:ea typeface="+mn-ea"/>
                          <a:cs typeface="+mn-cs"/>
                        </a:rPr>
                        <a:t>Administrative red tape</a:t>
                      </a:r>
                      <a:r>
                        <a:rPr lang="fr-FR" b="0" dirty="0">
                          <a:effectLst/>
                        </a:rPr>
                        <a:t> </a:t>
                      </a:r>
                      <a:endParaRPr lang="fr-FR" b="0" dirty="0"/>
                    </a:p>
                  </a:txBody>
                  <a:tcPr/>
                </a:tc>
                <a:extLst>
                  <a:ext uri="{0D108BD9-81ED-4DB2-BD59-A6C34878D82A}">
                    <a16:rowId xmlns:a16="http://schemas.microsoft.com/office/drawing/2014/main" val="10003"/>
                  </a:ext>
                </a:extLst>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800" b="0" dirty="0">
                          <a:solidFill>
                            <a:schemeClr val="tx1"/>
                          </a:solidFill>
                          <a:effectLst/>
                        </a:rPr>
                        <a:t>The need for more evidence to satisfy more interventions</a:t>
                      </a:r>
                      <a:endParaRPr lang="fr-FR" b="0" dirty="0">
                        <a:solidFill>
                          <a:schemeClr val="tx1"/>
                        </a:solidFill>
                        <a:effectLst/>
                      </a:endParaRPr>
                    </a:p>
                  </a:txBody>
                  <a:tcPr/>
                </a:tc>
                <a:tc>
                  <a:txBody>
                    <a:bodyPr/>
                    <a:lstStyle/>
                    <a:p>
                      <a:r>
                        <a:rPr lang="en-GB" sz="1800" b="0" kern="1200" dirty="0">
                          <a:solidFill>
                            <a:schemeClr val="dk1"/>
                          </a:solidFill>
                          <a:effectLst/>
                          <a:latin typeface="+mn-lt"/>
                          <a:ea typeface="+mn-ea"/>
                          <a:cs typeface="+mn-cs"/>
                        </a:rPr>
                        <a:t>Inadequate resources</a:t>
                      </a:r>
                      <a:r>
                        <a:rPr lang="fr-FR" b="0" dirty="0">
                          <a:effectLst/>
                        </a:rPr>
                        <a:t> </a:t>
                      </a:r>
                      <a:endParaRPr lang="fr-FR" b="0" dirty="0"/>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effectLst/>
                          <a:latin typeface="+mn-lt"/>
                          <a:ea typeface="+mn-ea"/>
                          <a:cs typeface="+mn-cs"/>
                        </a:rPr>
                        <a:t>Establishing rules in favour of evidence generation</a:t>
                      </a:r>
                      <a:r>
                        <a:rPr lang="fr-FR" b="0" dirty="0">
                          <a:solidFill>
                            <a:schemeClr val="tx1"/>
                          </a:solidFill>
                          <a:effectLst/>
                        </a:rPr>
                        <a:t> and use </a:t>
                      </a:r>
                      <a:r>
                        <a:rPr lang="fr-FR" b="0" dirty="0" err="1">
                          <a:solidFill>
                            <a:schemeClr val="tx1"/>
                          </a:solidFill>
                          <a:effectLst/>
                        </a:rPr>
                        <a:t>eg</a:t>
                      </a:r>
                      <a:r>
                        <a:rPr lang="fr-FR" b="0" dirty="0">
                          <a:solidFill>
                            <a:schemeClr val="tx1"/>
                          </a:solidFill>
                          <a:effectLst/>
                        </a:rPr>
                        <a:t>: </a:t>
                      </a:r>
                      <a:r>
                        <a:rPr lang="fr-FR" b="0" dirty="0" err="1">
                          <a:solidFill>
                            <a:schemeClr val="tx1"/>
                          </a:solidFill>
                          <a:effectLst/>
                        </a:rPr>
                        <a:t>Parliament</a:t>
                      </a:r>
                      <a:r>
                        <a:rPr lang="fr-FR" b="0" dirty="0">
                          <a:solidFill>
                            <a:schemeClr val="tx1"/>
                          </a:solidFill>
                          <a:effectLst/>
                        </a:rPr>
                        <a:t> and </a:t>
                      </a:r>
                      <a:r>
                        <a:rPr lang="fr-FR" b="0" dirty="0" err="1">
                          <a:solidFill>
                            <a:schemeClr val="tx1"/>
                          </a:solidFill>
                          <a:effectLst/>
                        </a:rPr>
                        <a:t>government</a:t>
                      </a:r>
                      <a:r>
                        <a:rPr lang="fr-FR" b="0" dirty="0">
                          <a:solidFill>
                            <a:schemeClr val="tx1"/>
                          </a:solidFill>
                          <a:effectLst/>
                        </a:rPr>
                        <a:t> </a:t>
                      </a:r>
                      <a:r>
                        <a:rPr lang="fr-FR" b="0" dirty="0" err="1">
                          <a:solidFill>
                            <a:schemeClr val="tx1"/>
                          </a:solidFill>
                          <a:effectLst/>
                        </a:rPr>
                        <a:t>requirements</a:t>
                      </a:r>
                      <a:r>
                        <a:rPr lang="fr-FR" b="0" baseline="0" dirty="0">
                          <a:solidFill>
                            <a:schemeClr val="tx1"/>
                          </a:solidFill>
                          <a:effectLst/>
                        </a:rPr>
                        <a:t> for </a:t>
                      </a:r>
                      <a:r>
                        <a:rPr lang="fr-FR" b="0" baseline="0" dirty="0" err="1">
                          <a:solidFill>
                            <a:schemeClr val="tx1"/>
                          </a:solidFill>
                          <a:effectLst/>
                        </a:rPr>
                        <a:t>evidence-based</a:t>
                      </a:r>
                      <a:r>
                        <a:rPr lang="fr-FR" b="0" baseline="0" dirty="0">
                          <a:solidFill>
                            <a:schemeClr val="tx1"/>
                          </a:solidFill>
                          <a:effectLst/>
                        </a:rPr>
                        <a:t> </a:t>
                      </a:r>
                      <a:r>
                        <a:rPr lang="fr-FR" b="0" baseline="0" dirty="0" err="1">
                          <a:solidFill>
                            <a:schemeClr val="tx1"/>
                          </a:solidFill>
                          <a:effectLst/>
                        </a:rPr>
                        <a:t>policy</a:t>
                      </a:r>
                      <a:r>
                        <a:rPr lang="fr-FR" b="0" baseline="0" dirty="0">
                          <a:solidFill>
                            <a:schemeClr val="tx1"/>
                          </a:solidFill>
                          <a:effectLst/>
                        </a:rPr>
                        <a:t> </a:t>
                      </a:r>
                      <a:r>
                        <a:rPr lang="fr-FR" b="0" baseline="0" dirty="0" err="1">
                          <a:solidFill>
                            <a:schemeClr val="tx1"/>
                          </a:solidFill>
                          <a:effectLst/>
                        </a:rPr>
                        <a:t>making</a:t>
                      </a:r>
                      <a:endParaRPr lang="fr-FR" b="0" dirty="0">
                        <a:solidFill>
                          <a:schemeClr val="tx1"/>
                        </a:solidFill>
                      </a:endParaRPr>
                    </a:p>
                  </a:txBody>
                  <a:tcPr/>
                </a:tc>
                <a:tc>
                  <a:txBody>
                    <a:bodyPr/>
                    <a:lstStyle/>
                    <a:p>
                      <a:r>
                        <a:rPr lang="en-GB" sz="1800" b="0" kern="1200" dirty="0">
                          <a:solidFill>
                            <a:schemeClr val="dk1"/>
                          </a:solidFill>
                          <a:effectLst/>
                          <a:latin typeface="+mn-lt"/>
                          <a:ea typeface="+mn-ea"/>
                          <a:cs typeface="+mn-cs"/>
                        </a:rPr>
                        <a:t>Influence of politics</a:t>
                      </a:r>
                      <a:r>
                        <a:rPr lang="fr-FR" b="0" dirty="0">
                          <a:effectLst/>
                        </a:rPr>
                        <a:t> </a:t>
                      </a:r>
                      <a:endParaRPr lang="fr-FR" b="0" dirty="0"/>
                    </a:p>
                  </a:txBody>
                  <a:tcPr/>
                </a:tc>
                <a:extLst>
                  <a:ext uri="{0D108BD9-81ED-4DB2-BD59-A6C34878D82A}">
                    <a16:rowId xmlns:a16="http://schemas.microsoft.com/office/drawing/2014/main" val="10005"/>
                  </a:ext>
                </a:extLst>
              </a:tr>
            </a:tbl>
          </a:graphicData>
        </a:graphic>
      </p:graphicFrame>
      <p:sp>
        <p:nvSpPr>
          <p:cNvPr id="3" name="Slide Number Placeholder 2">
            <a:extLst>
              <a:ext uri="{FF2B5EF4-FFF2-40B4-BE49-F238E27FC236}">
                <a16:creationId xmlns:a16="http://schemas.microsoft.com/office/drawing/2014/main" id="{F0F147F0-8A50-3E4E-ACEB-3CD92630043A}"/>
              </a:ext>
            </a:extLst>
          </p:cNvPr>
          <p:cNvSpPr>
            <a:spLocks noGrp="1"/>
          </p:cNvSpPr>
          <p:nvPr>
            <p:ph type="sldNum" sz="quarter" idx="12"/>
          </p:nvPr>
        </p:nvSpPr>
        <p:spPr/>
        <p:txBody>
          <a:bodyPr/>
          <a:lstStyle/>
          <a:p>
            <a:fld id="{2373195F-6E4B-8E4B-894C-A34E1E942851}" type="slidenum">
              <a:rPr lang="fr-FR" smtClean="0"/>
              <a:t>7</a:t>
            </a:fld>
            <a:endParaRPr lang="fr-FR"/>
          </a:p>
        </p:txBody>
      </p:sp>
    </p:spTree>
    <p:extLst>
      <p:ext uri="{BB962C8B-B14F-4D97-AF65-F5344CB8AC3E}">
        <p14:creationId xmlns:p14="http://schemas.microsoft.com/office/powerpoint/2010/main" val="136347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Lessons</a:t>
            </a:r>
            <a:r>
              <a:rPr lang="fr-FR" dirty="0"/>
              <a:t> for Benin and </a:t>
            </a:r>
            <a:r>
              <a:rPr lang="fr-FR" dirty="0" err="1"/>
              <a:t>beyond</a:t>
            </a:r>
            <a:r>
              <a:rPr lang="mr-IN" dirty="0"/>
              <a:t>…</a:t>
            </a:r>
            <a:endParaRPr lang="fr-FR" dirty="0"/>
          </a:p>
        </p:txBody>
      </p:sp>
      <p:sp>
        <p:nvSpPr>
          <p:cNvPr id="3" name="Espace réservé du contenu 2"/>
          <p:cNvSpPr>
            <a:spLocks noGrp="1"/>
          </p:cNvSpPr>
          <p:nvPr>
            <p:ph idx="1"/>
          </p:nvPr>
        </p:nvSpPr>
        <p:spPr>
          <a:xfrm>
            <a:off x="457200" y="1600200"/>
            <a:ext cx="8229600" cy="4967514"/>
          </a:xfrm>
        </p:spPr>
        <p:txBody>
          <a:bodyPr>
            <a:normAutofit fontScale="70000" lnSpcReduction="20000"/>
          </a:bodyPr>
          <a:lstStyle/>
          <a:p>
            <a:pPr algn="just"/>
            <a:r>
              <a:rPr lang="fr-FR" dirty="0"/>
              <a:t>Evidence </a:t>
            </a:r>
            <a:r>
              <a:rPr lang="fr-FR" dirty="0" err="1"/>
              <a:t>is</a:t>
            </a:r>
            <a:r>
              <a:rPr lang="fr-FR" dirty="0"/>
              <a:t> best able to </a:t>
            </a:r>
            <a:r>
              <a:rPr lang="fr-FR" dirty="0" err="1"/>
              <a:t>be</a:t>
            </a:r>
            <a:r>
              <a:rPr lang="fr-FR" dirty="0"/>
              <a:t> </a:t>
            </a:r>
            <a:r>
              <a:rPr lang="fr-FR" dirty="0" err="1"/>
              <a:t>used</a:t>
            </a:r>
            <a:r>
              <a:rPr lang="fr-FR" dirty="0"/>
              <a:t> </a:t>
            </a:r>
            <a:r>
              <a:rPr lang="fr-FR" dirty="0" err="1"/>
              <a:t>when</a:t>
            </a:r>
            <a:r>
              <a:rPr lang="fr-FR" dirty="0"/>
              <a:t> change </a:t>
            </a:r>
            <a:r>
              <a:rPr lang="fr-FR" dirty="0" err="1"/>
              <a:t>mechanisms</a:t>
            </a:r>
            <a:r>
              <a:rPr lang="fr-FR" dirty="0"/>
              <a:t> are </a:t>
            </a:r>
            <a:r>
              <a:rPr lang="fr-FR" dirty="0" err="1"/>
              <a:t>functional</a:t>
            </a:r>
            <a:r>
              <a:rPr lang="fr-FR" dirty="0"/>
              <a:t> </a:t>
            </a:r>
            <a:r>
              <a:rPr lang="fr-FR" dirty="0" err="1"/>
              <a:t>eg</a:t>
            </a:r>
            <a:r>
              <a:rPr lang="fr-FR" dirty="0"/>
              <a:t>: </a:t>
            </a:r>
            <a:r>
              <a:rPr lang="fr-FR" dirty="0" err="1"/>
              <a:t>stakeholder</a:t>
            </a:r>
            <a:r>
              <a:rPr lang="fr-FR" dirty="0"/>
              <a:t> collaboration, </a:t>
            </a:r>
            <a:r>
              <a:rPr lang="fr-FR" dirty="0" err="1"/>
              <a:t>demand</a:t>
            </a:r>
            <a:r>
              <a:rPr lang="fr-FR" dirty="0"/>
              <a:t> for </a:t>
            </a:r>
            <a:r>
              <a:rPr lang="fr-FR" dirty="0" err="1"/>
              <a:t>evidence</a:t>
            </a:r>
            <a:r>
              <a:rPr lang="fr-FR" dirty="0"/>
              <a:t>, </a:t>
            </a:r>
            <a:r>
              <a:rPr lang="fr-FR" dirty="0" err="1"/>
              <a:t>generation</a:t>
            </a:r>
            <a:r>
              <a:rPr lang="fr-FR" dirty="0"/>
              <a:t> of </a:t>
            </a:r>
            <a:r>
              <a:rPr lang="fr-FR" dirty="0" err="1"/>
              <a:t>quality</a:t>
            </a:r>
            <a:r>
              <a:rPr lang="fr-FR" dirty="0"/>
              <a:t> </a:t>
            </a:r>
            <a:r>
              <a:rPr lang="fr-FR" dirty="0" err="1"/>
              <a:t>evidence</a:t>
            </a:r>
            <a:r>
              <a:rPr lang="fr-FR" dirty="0"/>
              <a:t>, </a:t>
            </a:r>
            <a:r>
              <a:rPr lang="fr-FR" dirty="0" err="1"/>
              <a:t>opportunities</a:t>
            </a:r>
            <a:r>
              <a:rPr lang="fr-FR" dirty="0"/>
              <a:t> for use, etc.</a:t>
            </a:r>
          </a:p>
          <a:p>
            <a:pPr algn="just"/>
            <a:r>
              <a:rPr lang="fr-FR" dirty="0"/>
              <a:t>The more </a:t>
            </a:r>
            <a:r>
              <a:rPr lang="fr-FR" dirty="0" err="1"/>
              <a:t>you</a:t>
            </a:r>
            <a:r>
              <a:rPr lang="fr-FR" dirty="0"/>
              <a:t> use </a:t>
            </a:r>
            <a:r>
              <a:rPr lang="fr-FR" dirty="0" err="1"/>
              <a:t>evidence</a:t>
            </a:r>
            <a:r>
              <a:rPr lang="fr-FR" dirty="0"/>
              <a:t>, the more </a:t>
            </a:r>
            <a:r>
              <a:rPr lang="fr-FR" dirty="0" err="1"/>
              <a:t>you</a:t>
            </a:r>
            <a:r>
              <a:rPr lang="fr-FR" dirty="0"/>
              <a:t> </a:t>
            </a:r>
            <a:r>
              <a:rPr lang="fr-FR" dirty="0" err="1"/>
              <a:t>need</a:t>
            </a:r>
            <a:r>
              <a:rPr lang="fr-FR" dirty="0"/>
              <a:t> </a:t>
            </a:r>
            <a:r>
              <a:rPr lang="fr-FR" dirty="0" err="1"/>
              <a:t>it</a:t>
            </a:r>
            <a:r>
              <a:rPr lang="fr-FR" dirty="0"/>
              <a:t> (use </a:t>
            </a:r>
            <a:r>
              <a:rPr lang="fr-FR" dirty="0" err="1"/>
              <a:t>enhances</a:t>
            </a:r>
            <a:r>
              <a:rPr lang="fr-FR" dirty="0"/>
              <a:t> the culture of </a:t>
            </a:r>
            <a:r>
              <a:rPr lang="fr-FR" dirty="0" err="1"/>
              <a:t>evidence</a:t>
            </a:r>
            <a:r>
              <a:rPr lang="fr-FR" dirty="0"/>
              <a:t>) </a:t>
            </a:r>
            <a:r>
              <a:rPr lang="fr-FR" dirty="0" err="1"/>
              <a:t>eg</a:t>
            </a:r>
            <a:r>
              <a:rPr lang="fr-FR" dirty="0"/>
              <a:t>: as </a:t>
            </a:r>
            <a:r>
              <a:rPr lang="fr-FR" dirty="0" err="1"/>
              <a:t>producer</a:t>
            </a:r>
            <a:r>
              <a:rPr lang="fr-FR" dirty="0"/>
              <a:t> </a:t>
            </a:r>
            <a:r>
              <a:rPr lang="fr-FR" dirty="0" err="1"/>
              <a:t>took</a:t>
            </a:r>
            <a:r>
              <a:rPr lang="fr-FR" dirty="0"/>
              <a:t> the lead on the </a:t>
            </a:r>
            <a:r>
              <a:rPr lang="fr-FR" dirty="0" err="1"/>
              <a:t>legislation</a:t>
            </a:r>
            <a:r>
              <a:rPr lang="fr-FR" dirty="0"/>
              <a:t> issue, </a:t>
            </a:r>
            <a:r>
              <a:rPr lang="fr-FR" dirty="0" err="1"/>
              <a:t>they</a:t>
            </a:r>
            <a:r>
              <a:rPr lang="fr-FR" dirty="0"/>
              <a:t> </a:t>
            </a:r>
            <a:r>
              <a:rPr lang="fr-FR" dirty="0" err="1"/>
              <a:t>became</a:t>
            </a:r>
            <a:r>
              <a:rPr lang="fr-FR" dirty="0"/>
              <a:t> a </a:t>
            </a:r>
            <a:r>
              <a:rPr lang="fr-FR" dirty="0" err="1"/>
              <a:t>key</a:t>
            </a:r>
            <a:r>
              <a:rPr lang="fr-FR" dirty="0"/>
              <a:t> </a:t>
            </a:r>
            <a:r>
              <a:rPr lang="fr-FR" dirty="0" err="1"/>
              <a:t>evidence</a:t>
            </a:r>
            <a:r>
              <a:rPr lang="fr-FR" dirty="0"/>
              <a:t> consumer. The </a:t>
            </a:r>
            <a:r>
              <a:rPr lang="fr-FR" dirty="0" err="1"/>
              <a:t>same</a:t>
            </a:r>
            <a:r>
              <a:rPr lang="fr-FR" dirty="0"/>
              <a:t> </a:t>
            </a:r>
            <a:r>
              <a:rPr lang="fr-FR" dirty="0" err="1"/>
              <a:t>occurred</a:t>
            </a:r>
            <a:r>
              <a:rPr lang="fr-FR" dirty="0"/>
              <a:t> </a:t>
            </a:r>
            <a:r>
              <a:rPr lang="fr-FR" dirty="0" err="1"/>
              <a:t>with</a:t>
            </a:r>
            <a:r>
              <a:rPr lang="fr-FR" dirty="0"/>
              <a:t> the </a:t>
            </a:r>
            <a:r>
              <a:rPr lang="fr-FR" dirty="0" err="1"/>
              <a:t>development</a:t>
            </a:r>
            <a:r>
              <a:rPr lang="fr-FR" dirty="0"/>
              <a:t> of production </a:t>
            </a:r>
            <a:r>
              <a:rPr lang="fr-FR" dirty="0" err="1"/>
              <a:t>sector</a:t>
            </a:r>
            <a:r>
              <a:rPr lang="fr-FR" dirty="0"/>
              <a:t>: </a:t>
            </a:r>
            <a:r>
              <a:rPr lang="fr-FR" dirty="0" err="1"/>
              <a:t>maize</a:t>
            </a:r>
            <a:r>
              <a:rPr lang="fr-FR" dirty="0"/>
              <a:t>, </a:t>
            </a:r>
            <a:r>
              <a:rPr lang="fr-FR" dirty="0" err="1"/>
              <a:t>meat</a:t>
            </a:r>
            <a:r>
              <a:rPr lang="fr-FR" dirty="0"/>
              <a:t>, </a:t>
            </a:r>
            <a:r>
              <a:rPr lang="fr-FR" dirty="0" err="1"/>
              <a:t>milk</a:t>
            </a:r>
            <a:r>
              <a:rPr lang="fr-FR" dirty="0"/>
              <a:t>, </a:t>
            </a:r>
            <a:r>
              <a:rPr lang="en-GB" dirty="0"/>
              <a:t>cashew, pineapple, aquaculture</a:t>
            </a:r>
            <a:r>
              <a:rPr lang="fr-FR" dirty="0"/>
              <a:t>, etc.</a:t>
            </a:r>
          </a:p>
          <a:p>
            <a:pPr algn="just"/>
            <a:r>
              <a:rPr lang="fr-FR" dirty="0" err="1"/>
              <a:t>Requiring</a:t>
            </a:r>
            <a:r>
              <a:rPr lang="fr-FR" dirty="0"/>
              <a:t> </a:t>
            </a:r>
            <a:r>
              <a:rPr lang="fr-FR" dirty="0" err="1"/>
              <a:t>evidence</a:t>
            </a:r>
            <a:r>
              <a:rPr lang="fr-FR" dirty="0"/>
              <a:t> as a </a:t>
            </a:r>
            <a:r>
              <a:rPr lang="fr-FR" dirty="0" err="1"/>
              <a:t>prerequisite</a:t>
            </a:r>
            <a:r>
              <a:rPr lang="fr-FR" dirty="0"/>
              <a:t> for </a:t>
            </a:r>
            <a:r>
              <a:rPr lang="fr-FR" dirty="0" err="1"/>
              <a:t>projects</a:t>
            </a:r>
            <a:r>
              <a:rPr lang="fr-FR" dirty="0"/>
              <a:t> </a:t>
            </a:r>
            <a:r>
              <a:rPr lang="fr-FR" dirty="0" err="1"/>
              <a:t>fosters</a:t>
            </a:r>
            <a:r>
              <a:rPr lang="fr-FR" dirty="0"/>
              <a:t> </a:t>
            </a:r>
            <a:r>
              <a:rPr lang="fr-FR" dirty="0" err="1"/>
              <a:t>evidence</a:t>
            </a:r>
            <a:r>
              <a:rPr lang="fr-FR" dirty="0"/>
              <a:t> </a:t>
            </a:r>
            <a:r>
              <a:rPr lang="fr-FR" dirty="0" err="1"/>
              <a:t>generation</a:t>
            </a:r>
            <a:r>
              <a:rPr lang="fr-FR" dirty="0"/>
              <a:t> and use</a:t>
            </a:r>
          </a:p>
          <a:p>
            <a:pPr algn="just"/>
            <a:r>
              <a:rPr lang="fr-FR" dirty="0"/>
              <a:t>The </a:t>
            </a:r>
            <a:r>
              <a:rPr lang="fr-FR" dirty="0" err="1"/>
              <a:t>quality</a:t>
            </a:r>
            <a:r>
              <a:rPr lang="fr-FR" dirty="0"/>
              <a:t> of </a:t>
            </a:r>
            <a:r>
              <a:rPr lang="fr-FR" dirty="0" err="1"/>
              <a:t>evidence</a:t>
            </a:r>
            <a:r>
              <a:rPr lang="fr-FR" dirty="0"/>
              <a:t> </a:t>
            </a:r>
            <a:r>
              <a:rPr lang="fr-FR" dirty="0" err="1"/>
              <a:t>promotes</a:t>
            </a:r>
            <a:r>
              <a:rPr lang="fr-FR" dirty="0"/>
              <a:t> </a:t>
            </a:r>
            <a:r>
              <a:rPr lang="fr-FR" dirty="0" err="1"/>
              <a:t>demand</a:t>
            </a:r>
            <a:r>
              <a:rPr lang="fr-FR" dirty="0"/>
              <a:t> </a:t>
            </a:r>
            <a:r>
              <a:rPr lang="fr-FR" dirty="0" err="1"/>
              <a:t>eg</a:t>
            </a:r>
            <a:r>
              <a:rPr lang="fr-FR" dirty="0"/>
              <a:t> the 2009 </a:t>
            </a:r>
            <a:r>
              <a:rPr lang="fr-FR" dirty="0" err="1"/>
              <a:t>evaluation</a:t>
            </a:r>
            <a:r>
              <a:rPr lang="fr-FR" dirty="0"/>
              <a:t> </a:t>
            </a:r>
            <a:r>
              <a:rPr lang="fr-FR" dirty="0" err="1"/>
              <a:t>results</a:t>
            </a:r>
            <a:r>
              <a:rPr lang="fr-FR" dirty="0"/>
              <a:t> </a:t>
            </a:r>
            <a:r>
              <a:rPr lang="fr-FR" dirty="0" err="1"/>
              <a:t>triggered</a:t>
            </a:r>
            <a:r>
              <a:rPr lang="fr-FR" dirty="0"/>
              <a:t> </a:t>
            </a:r>
            <a:r>
              <a:rPr lang="fr-FR" dirty="0" err="1"/>
              <a:t>many</a:t>
            </a:r>
            <a:r>
              <a:rPr lang="fr-FR" dirty="0"/>
              <a:t> interventions </a:t>
            </a:r>
          </a:p>
          <a:p>
            <a:pPr algn="just"/>
            <a:r>
              <a:rPr lang="fr-FR" dirty="0"/>
              <a:t>Evaluation </a:t>
            </a:r>
            <a:r>
              <a:rPr lang="fr-FR" dirty="0" err="1"/>
              <a:t>capacity</a:t>
            </a:r>
            <a:r>
              <a:rPr lang="fr-FR" dirty="0"/>
              <a:t> </a:t>
            </a:r>
            <a:r>
              <a:rPr lang="fr-FR" dirty="0" err="1"/>
              <a:t>development</a:t>
            </a:r>
            <a:r>
              <a:rPr lang="fr-FR" dirty="0"/>
              <a:t> </a:t>
            </a:r>
            <a:r>
              <a:rPr lang="fr-FR" dirty="0" err="1"/>
              <a:t>is</a:t>
            </a:r>
            <a:r>
              <a:rPr lang="fr-FR" dirty="0"/>
              <a:t> a must in </a:t>
            </a:r>
            <a:r>
              <a:rPr lang="fr-FR" dirty="0" err="1"/>
              <a:t>order</a:t>
            </a:r>
            <a:r>
              <a:rPr lang="fr-FR" dirty="0"/>
              <a:t> to </a:t>
            </a:r>
            <a:r>
              <a:rPr lang="fr-FR" dirty="0" err="1"/>
              <a:t>provide</a:t>
            </a:r>
            <a:r>
              <a:rPr lang="fr-FR" dirty="0"/>
              <a:t> </a:t>
            </a:r>
            <a:r>
              <a:rPr lang="fr-FR" dirty="0" err="1"/>
              <a:t>human</a:t>
            </a:r>
            <a:r>
              <a:rPr lang="fr-FR" dirty="0"/>
              <a:t> ressources to </a:t>
            </a:r>
            <a:r>
              <a:rPr lang="fr-FR" dirty="0" err="1"/>
              <a:t>meet</a:t>
            </a:r>
            <a:r>
              <a:rPr lang="fr-FR" dirty="0"/>
              <a:t> </a:t>
            </a:r>
            <a:r>
              <a:rPr lang="fr-FR" dirty="0" err="1"/>
              <a:t>evidence</a:t>
            </a:r>
            <a:r>
              <a:rPr lang="fr-FR" dirty="0"/>
              <a:t> </a:t>
            </a:r>
            <a:r>
              <a:rPr lang="fr-FR" dirty="0" err="1"/>
              <a:t>generation</a:t>
            </a:r>
            <a:r>
              <a:rPr lang="fr-FR" dirty="0"/>
              <a:t> </a:t>
            </a:r>
            <a:r>
              <a:rPr lang="fr-FR" dirty="0" err="1"/>
              <a:t>needs</a:t>
            </a:r>
            <a:endParaRPr lang="fr-FR" dirty="0"/>
          </a:p>
        </p:txBody>
      </p:sp>
      <p:sp>
        <p:nvSpPr>
          <p:cNvPr id="4" name="Slide Number Placeholder 3">
            <a:extLst>
              <a:ext uri="{FF2B5EF4-FFF2-40B4-BE49-F238E27FC236}">
                <a16:creationId xmlns:a16="http://schemas.microsoft.com/office/drawing/2014/main" id="{759992F7-84F7-B045-ABEE-0743F8A313BB}"/>
              </a:ext>
            </a:extLst>
          </p:cNvPr>
          <p:cNvSpPr>
            <a:spLocks noGrp="1"/>
          </p:cNvSpPr>
          <p:nvPr>
            <p:ph type="sldNum" sz="quarter" idx="12"/>
          </p:nvPr>
        </p:nvSpPr>
        <p:spPr/>
        <p:txBody>
          <a:bodyPr/>
          <a:lstStyle/>
          <a:p>
            <a:fld id="{2373195F-6E4B-8E4B-894C-A34E1E942851}" type="slidenum">
              <a:rPr lang="fr-FR" smtClean="0"/>
              <a:t>8</a:t>
            </a:fld>
            <a:endParaRPr lang="fr-FR"/>
          </a:p>
        </p:txBody>
      </p:sp>
    </p:spTree>
    <p:extLst>
      <p:ext uri="{BB962C8B-B14F-4D97-AF65-F5344CB8AC3E}">
        <p14:creationId xmlns:p14="http://schemas.microsoft.com/office/powerpoint/2010/main" val="2401843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1052286"/>
            <a:ext cx="8229600" cy="4517571"/>
          </a:xfrm>
        </p:spPr>
        <p:txBody>
          <a:bodyPr>
            <a:normAutofit fontScale="90000"/>
          </a:bodyPr>
          <a:lstStyle/>
          <a:p>
            <a:r>
              <a:rPr lang="en-ZA" b="1" dirty="0"/>
              <a:t>Bonaventure Gb. KOUAKANOU</a:t>
            </a:r>
            <a:br>
              <a:rPr lang="en-ZA" b="1" dirty="0"/>
            </a:br>
            <a:r>
              <a:rPr lang="en-ZA" dirty="0"/>
              <a:t>Deputy Minister of Agriculture Livestock and Fisheries</a:t>
            </a:r>
            <a:br>
              <a:rPr lang="en-ZA" dirty="0"/>
            </a:br>
            <a:r>
              <a:rPr lang="en-ZA" dirty="0"/>
              <a:t>Tel:	+229 95400676	 // +229 97012598	</a:t>
            </a:r>
            <a:r>
              <a:rPr lang="en-ZA" dirty="0">
                <a:hlinkClick r:id="rId3"/>
              </a:rPr>
              <a:t>bonaventure_kouakanou@yahoo.fr</a:t>
            </a:r>
            <a:br>
              <a:rPr lang="fr-FR" dirty="0"/>
            </a:br>
            <a:endParaRPr lang="fr-FR" dirty="0"/>
          </a:p>
        </p:txBody>
      </p:sp>
      <p:sp>
        <p:nvSpPr>
          <p:cNvPr id="2" name="Slide Number Placeholder 1">
            <a:extLst>
              <a:ext uri="{FF2B5EF4-FFF2-40B4-BE49-F238E27FC236}">
                <a16:creationId xmlns:a16="http://schemas.microsoft.com/office/drawing/2014/main" id="{ADA57D32-2495-EA4B-9B53-C6E4BC06FFFC}"/>
              </a:ext>
            </a:extLst>
          </p:cNvPr>
          <p:cNvSpPr>
            <a:spLocks noGrp="1"/>
          </p:cNvSpPr>
          <p:nvPr>
            <p:ph type="sldNum" sz="quarter" idx="12"/>
          </p:nvPr>
        </p:nvSpPr>
        <p:spPr/>
        <p:txBody>
          <a:bodyPr/>
          <a:lstStyle/>
          <a:p>
            <a:fld id="{2373195F-6E4B-8E4B-894C-A34E1E942851}" type="slidenum">
              <a:rPr lang="fr-FR" smtClean="0"/>
              <a:t>9</a:t>
            </a:fld>
            <a:endParaRPr lang="fr-FR"/>
          </a:p>
        </p:txBody>
      </p:sp>
    </p:spTree>
    <p:extLst>
      <p:ext uri="{BB962C8B-B14F-4D97-AF65-F5344CB8AC3E}">
        <p14:creationId xmlns:p14="http://schemas.microsoft.com/office/powerpoint/2010/main" val="651439391"/>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766</Words>
  <Application>Microsoft Macintosh PowerPoint</Application>
  <PresentationFormat>On-screen Show (4:3)</PresentationFormat>
  <Paragraphs>99</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Thème Office</vt:lpstr>
      <vt:lpstr>The potential and challenges of evaluations to positively inform reforms:   The case of Benin Agriculture Sector </vt:lpstr>
      <vt:lpstr>Evaluation of Benin Agriculture  Sector policy (1990-2009)</vt:lpstr>
      <vt:lpstr>How the case evolved </vt:lpstr>
      <vt:lpstr>Evidence generation process</vt:lpstr>
      <vt:lpstr>Use intervention: the introduction of the agriculture sector legislation </vt:lpstr>
      <vt:lpstr>Promoting a culture of use</vt:lpstr>
      <vt:lpstr>Facilitators and barriers to evidence use</vt:lpstr>
      <vt:lpstr>Lessons for Benin and beyond…</vt:lpstr>
      <vt:lpstr>Bonaventure Gb. KOUAKANOU Deputy Minister of Agriculture Livestock and Fisheries Tel: +229 95400676  // +229 97012598 bonaventure_kouakanou@yahoo.fr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challenges and potential of evaluations to positively inform reforms:   The case of Benin Agriculture Sector </dc:title>
  <dc:creator>DAVID-GNAHOUI M. EMMANUEL</dc:creator>
  <cp:lastModifiedBy>Ian Goldman</cp:lastModifiedBy>
  <cp:revision>34</cp:revision>
  <dcterms:created xsi:type="dcterms:W3CDTF">2019-07-04T18:55:05Z</dcterms:created>
  <dcterms:modified xsi:type="dcterms:W3CDTF">2019-07-12T13:07:13Z</dcterms:modified>
</cp:coreProperties>
</file>