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 id="2147483651" r:id="rId2"/>
  </p:sldMasterIdLst>
  <p:notesMasterIdLst>
    <p:notesMasterId r:id="rId20"/>
  </p:notesMasterIdLst>
  <p:sldIdLst>
    <p:sldId id="257" r:id="rId3"/>
    <p:sldId id="1191" r:id="rId4"/>
    <p:sldId id="1190" r:id="rId5"/>
    <p:sldId id="1188" r:id="rId6"/>
    <p:sldId id="1192" r:id="rId7"/>
    <p:sldId id="1196" r:id="rId8"/>
    <p:sldId id="274" r:id="rId9"/>
    <p:sldId id="275" r:id="rId10"/>
    <p:sldId id="569" r:id="rId11"/>
    <p:sldId id="572" r:id="rId12"/>
    <p:sldId id="1189" r:id="rId13"/>
    <p:sldId id="1200" r:id="rId14"/>
    <p:sldId id="294" r:id="rId15"/>
    <p:sldId id="1193" r:id="rId16"/>
    <p:sldId id="1197" r:id="rId17"/>
    <p:sldId id="1199" r:id="rId18"/>
    <p:sldId id="29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92572" autoAdjust="0"/>
  </p:normalViewPr>
  <p:slideViewPr>
    <p:cSldViewPr snapToGrid="0" snapToObjects="1">
      <p:cViewPr varScale="1">
        <p:scale>
          <a:sx n="68" d="100"/>
          <a:sy n="68" d="100"/>
        </p:scale>
        <p:origin x="70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C7A2B6-C059-0E45-8993-BD891548E5F8}" type="datetimeFigureOut">
              <a:rPr lang="en-US" smtClean="0"/>
              <a:t>7/2/2019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DDFD8-83A1-A34A-8D72-BDD485F82684}" type="slidenum">
              <a:rPr lang="en-US" smtClean="0"/>
              <a:t>‹#›</a:t>
            </a:fld>
            <a:endParaRPr lang="en-US"/>
          </a:p>
        </p:txBody>
      </p:sp>
    </p:spTree>
    <p:extLst>
      <p:ext uri="{BB962C8B-B14F-4D97-AF65-F5344CB8AC3E}">
        <p14:creationId xmlns:p14="http://schemas.microsoft.com/office/powerpoint/2010/main" val="20154502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3897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 nature that each interlink. </a:t>
            </a:r>
          </a:p>
          <a:p>
            <a:r>
              <a:rPr lang="en-US" dirty="0"/>
              <a:t>-- make the feedback arrow more dynamic</a:t>
            </a:r>
          </a:p>
          <a:p>
            <a:r>
              <a:rPr lang="en-US" dirty="0"/>
              <a:t>-- make the long line going across. </a:t>
            </a:r>
          </a:p>
          <a:p>
            <a:r>
              <a:rPr lang="en-US" dirty="0"/>
              <a:t>-- shift the box.</a:t>
            </a:r>
          </a:p>
          <a:p>
            <a:r>
              <a:rPr lang="en-US" dirty="0"/>
              <a:t>-- couple of additional examples.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E7BF3D-3052-284C-9DED-22E6824FB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07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 nature that each interlink. </a:t>
            </a:r>
          </a:p>
          <a:p>
            <a:r>
              <a:rPr lang="en-US" dirty="0"/>
              <a:t>-- make the feedback arrow more dynamic</a:t>
            </a:r>
          </a:p>
          <a:p>
            <a:r>
              <a:rPr lang="en-US" dirty="0"/>
              <a:t>-- make the long line going across. </a:t>
            </a:r>
          </a:p>
          <a:p>
            <a:r>
              <a:rPr lang="en-US" dirty="0"/>
              <a:t>-- shift the box.</a:t>
            </a:r>
          </a:p>
          <a:p>
            <a:r>
              <a:rPr lang="en-US" dirty="0"/>
              <a:t>-- couple of additional examples.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E7BF3D-3052-284C-9DED-22E6824FB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7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2">
                    <a:lumMod val="50000"/>
                  </a:schemeClr>
                </a:solidFill>
              </a:defRPr>
            </a:lvl1pPr>
          </a:lstStyle>
          <a:p>
            <a:r>
              <a:rPr lang="x-none"/>
              <a:t>Click to edit Master title style</a:t>
            </a:r>
            <a:endParaRPr lang="en-US"/>
          </a:p>
        </p:txBody>
      </p:sp>
      <p:sp>
        <p:nvSpPr>
          <p:cNvPr id="3" name="Content Placeholder 2"/>
          <p:cNvSpPr>
            <a:spLocks noGrp="1"/>
          </p:cNvSpPr>
          <p:nvPr>
            <p:ph idx="1"/>
          </p:nvPr>
        </p:nvSpPr>
        <p:spPr>
          <a:xfrm>
            <a:off x="0" y="1624012"/>
            <a:ext cx="8229600" cy="4525963"/>
          </a:xfrm>
        </p:spPr>
        <p:txBody>
          <a:bodyPr/>
          <a:lstStyle>
            <a:lvl1pPr>
              <a:defRPr>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D85E80-C8FC-4385-9DD5-AEEAB86C1CA6}" type="datetime1">
              <a:rPr lang="en-US" smtClean="0"/>
              <a:t>7/2/2019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5533F3F-095F-4A47-9668-2082E1664CBC}" type="slidenum">
              <a:rPr lang="en-US" smtClean="0"/>
              <a:t>‹#›</a:t>
            </a:fld>
            <a:endParaRPr lang="en-US"/>
          </a:p>
        </p:txBody>
      </p:sp>
    </p:spTree>
    <p:extLst>
      <p:ext uri="{BB962C8B-B14F-4D97-AF65-F5344CB8AC3E}">
        <p14:creationId xmlns:p14="http://schemas.microsoft.com/office/powerpoint/2010/main" val="343758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DF22-8B81-CD44-AFD3-C9285BDED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6496F52-D2B0-B047-AE6B-5B1769BEE07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5EA9521-6EBF-9248-8E52-42FF9D3031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A05B8AB-1930-9D48-B567-C04D05E31A70}"/>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6" name="Footer Placeholder 5">
            <a:extLst>
              <a:ext uri="{FF2B5EF4-FFF2-40B4-BE49-F238E27FC236}">
                <a16:creationId xmlns:a16="http://schemas.microsoft.com/office/drawing/2014/main" id="{FF9EE669-3837-B447-93CA-37893A5AD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CECAB-1C26-BF4F-85A4-0FA498C9A71F}"/>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48963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FA55-F227-5B46-ACFB-96D866B65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18CAFF-25DA-F145-B4AB-FB899FB333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B13E4-A40D-1F4A-8300-516816D2C762}"/>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74AE65C0-8794-B24F-A413-FE6E5609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97329-2B50-1A48-B8B0-40FF837A2BE8}"/>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27545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BAEF1-A51F-DC46-9EA9-609A81316F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184E9-5A2B-7440-8CCA-E591733A1C4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C4347-ADFF-2643-B6AA-AEB403D31DB6}"/>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2D59354D-1848-3347-86B6-DD6FB2A8C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09B52-1DF9-FA42-91B8-1FA0695E3965}"/>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9503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CDA5-4CF1-4647-8310-2BE859B039B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511D641-F9AF-9D4B-B818-1290C6B1358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5E15CFD-60E2-E84D-AEEA-C0E497D0CCB9}"/>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58149F5C-6827-5149-954B-966F1B082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82BCF-ECEC-A64E-906F-840003575021}"/>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304784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3D01-E393-4A44-8A91-0531678AF4CE}"/>
              </a:ext>
            </a:extLst>
          </p:cNvPr>
          <p:cNvSpPr>
            <a:spLocks noGrp="1"/>
          </p:cNvSpPr>
          <p:nvPr>
            <p:ph type="title"/>
          </p:nvPr>
        </p:nvSpPr>
        <p:spPr>
          <a:xfrm>
            <a:off x="628650" y="365127"/>
            <a:ext cx="7886700" cy="817288"/>
          </a:xfrm>
        </p:spPr>
        <p:txBody>
          <a:bodyPr>
            <a:normAutofit/>
          </a:bodyPr>
          <a:lstStyle>
            <a:lvl1pPr>
              <a:defRPr sz="3600" b="1">
                <a:solidFill>
                  <a:schemeClr val="accent2">
                    <a:lumMod val="50000"/>
                  </a:schemeClr>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CD4E17E6-3724-1944-8A67-55CABE5DC381}"/>
              </a:ext>
            </a:extLst>
          </p:cNvPr>
          <p:cNvSpPr>
            <a:spLocks noGrp="1"/>
          </p:cNvSpPr>
          <p:nvPr>
            <p:ph idx="1"/>
          </p:nvPr>
        </p:nvSpPr>
        <p:spPr>
          <a:xfrm>
            <a:off x="628650" y="1403131"/>
            <a:ext cx="7886700" cy="47738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8793A-8BAA-FA4E-ADEE-FC182B759051}"/>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0B760012-484F-FF44-A3F8-F28BAA5D8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58318-BB0C-894E-BA95-72ADD8CCA613}"/>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3986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B45E-D43B-DA46-B4AA-A5FDDE82A65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06E82-84FD-DB44-917F-AB8CDD0F17B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B3AFDF-52B0-6C46-B56A-3E728ED42209}"/>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8C6DEE44-D9C5-EC47-BEDA-724E8F615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910FC-6C76-514E-9713-3551C6648081}"/>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24907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218-0652-2E47-82C9-5F9E0E1F1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4E228-2842-6849-A071-0EF84F4D2A7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318F88-2A60-AC4C-B5FB-FEE9163E4292}"/>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9BCE0-3145-9349-8001-61E2E508CB93}"/>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6" name="Footer Placeholder 5">
            <a:extLst>
              <a:ext uri="{FF2B5EF4-FFF2-40B4-BE49-F238E27FC236}">
                <a16:creationId xmlns:a16="http://schemas.microsoft.com/office/drawing/2014/main" id="{2CFBAF1A-13AF-D241-87C8-290044E0A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92F1E-1FBA-5D4C-A6A6-DA33AEB108D1}"/>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24348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3472-D76E-D04E-B1B0-1760F13E2A7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BAD01F-0488-BB44-A56B-8DC5A8FFE5B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01F0F5C3-353E-7844-99C4-3C61A95F923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B3EA22-ACBD-2043-97EE-AE490BF98A8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37B196C-2EA6-944F-99E7-197B59BEF6F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81D0C6-E3B7-FA4E-B923-C17A516E2011}"/>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8" name="Footer Placeholder 7">
            <a:extLst>
              <a:ext uri="{FF2B5EF4-FFF2-40B4-BE49-F238E27FC236}">
                <a16:creationId xmlns:a16="http://schemas.microsoft.com/office/drawing/2014/main" id="{5E07D0CF-13FF-5548-A1F6-18FFFF1E7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05D42-84CC-1B4D-BC8E-CFFE75BB876F}"/>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23895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C117-A10B-DC4C-82D5-7966B261C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4FAB-CFA3-AD4C-BF58-6B07925AC02B}"/>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4" name="Footer Placeholder 3">
            <a:extLst>
              <a:ext uri="{FF2B5EF4-FFF2-40B4-BE49-F238E27FC236}">
                <a16:creationId xmlns:a16="http://schemas.microsoft.com/office/drawing/2014/main" id="{D0F28065-BBC9-834E-AF6E-429838C23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7009B1-28B5-7F46-BD39-BED6DFDB3947}"/>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15271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ABB2A-51CF-5248-BBA1-2F1AEB86ED1F}"/>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3" name="Footer Placeholder 2">
            <a:extLst>
              <a:ext uri="{FF2B5EF4-FFF2-40B4-BE49-F238E27FC236}">
                <a16:creationId xmlns:a16="http://schemas.microsoft.com/office/drawing/2014/main" id="{AEB24133-CDEE-2C4F-BA15-75D448279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258D5-8B5C-A94D-96B5-D819F8D85139}"/>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207982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EA71-02AA-1F41-B73E-38692F336D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815D924-7AFC-CC43-A2CD-7AFF20EF6B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82C7B-1243-554A-87C0-E5FE422BC8B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1B24CDE-8F6D-A440-88B6-256ACBF9F69D}"/>
              </a:ext>
            </a:extLst>
          </p:cNvPr>
          <p:cNvSpPr>
            <a:spLocks noGrp="1"/>
          </p:cNvSpPr>
          <p:nvPr>
            <p:ph type="dt" sz="half" idx="10"/>
          </p:nvPr>
        </p:nvSpPr>
        <p:spPr/>
        <p:txBody>
          <a:bodyPr/>
          <a:lstStyle/>
          <a:p>
            <a:fld id="{7334A541-7AB9-2347-BA0B-B16CAEC73C66}" type="datetimeFigureOut">
              <a:rPr lang="en-US" smtClean="0"/>
              <a:t>7/2/2019</a:t>
            </a:fld>
            <a:endParaRPr lang="en-US"/>
          </a:p>
        </p:txBody>
      </p:sp>
      <p:sp>
        <p:nvSpPr>
          <p:cNvPr id="6" name="Footer Placeholder 5">
            <a:extLst>
              <a:ext uri="{FF2B5EF4-FFF2-40B4-BE49-F238E27FC236}">
                <a16:creationId xmlns:a16="http://schemas.microsoft.com/office/drawing/2014/main" id="{A0F27B6E-0E64-E44A-A987-EE7B7170F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92386-4767-AB40-95D9-7F1FDD61A9B1}"/>
              </a:ext>
            </a:extLst>
          </p:cNvPr>
          <p:cNvSpPr>
            <a:spLocks noGrp="1"/>
          </p:cNvSpPr>
          <p:nvPr>
            <p:ph type="sldNum" sz="quarter" idx="12"/>
          </p:nvPr>
        </p:nvSpPr>
        <p:spPr/>
        <p:txBody>
          <a:bodyPr/>
          <a:lstStyle/>
          <a:p>
            <a:fld id="{63C3BF38-0E9E-9641-84FD-8ED9584CB05C}" type="slidenum">
              <a:rPr lang="en-US" smtClean="0"/>
              <a:t>‹#›</a:t>
            </a:fld>
            <a:endParaRPr lang="en-US"/>
          </a:p>
        </p:txBody>
      </p:sp>
    </p:spTree>
    <p:extLst>
      <p:ext uri="{BB962C8B-B14F-4D97-AF65-F5344CB8AC3E}">
        <p14:creationId xmlns:p14="http://schemas.microsoft.com/office/powerpoint/2010/main" val="60564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pic>
        <p:nvPicPr>
          <p:cNvPr id="7" name="Picture 6">
            <a:extLst>
              <a:ext uri="{FF2B5EF4-FFF2-40B4-BE49-F238E27FC236}">
                <a16:creationId xmlns:a16="http://schemas.microsoft.com/office/drawing/2014/main" id="{069257C2-7E31-304A-B909-100458D9D4F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67865" b="-66010"/>
          <a:stretch/>
        </p:blipFill>
        <p:spPr>
          <a:xfrm>
            <a:off x="0" y="6311899"/>
            <a:ext cx="9144000" cy="1044000"/>
          </a:xfrm>
          <a:prstGeom prst="rect">
            <a:avLst/>
          </a:prstGeom>
        </p:spPr>
      </p:pic>
      <p:pic>
        <p:nvPicPr>
          <p:cNvPr id="9" name="Picture 8">
            <a:extLst>
              <a:ext uri="{FF2B5EF4-FFF2-40B4-BE49-F238E27FC236}">
                <a16:creationId xmlns:a16="http://schemas.microsoft.com/office/drawing/2014/main" id="{69D94750-F0F0-2F4E-9418-00D458648B2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5395" y="5313452"/>
            <a:ext cx="1652538" cy="819059"/>
          </a:xfrm>
          <a:prstGeom prst="rect">
            <a:avLst/>
          </a:prstGeom>
        </p:spPr>
      </p:pic>
      <p:sp>
        <p:nvSpPr>
          <p:cNvPr id="10" name="Slide Number Placeholder 5">
            <a:extLst>
              <a:ext uri="{FF2B5EF4-FFF2-40B4-BE49-F238E27FC236}">
                <a16:creationId xmlns:a16="http://schemas.microsoft.com/office/drawing/2014/main" id="{9AFF1079-B495-E842-9ACF-18E7470E0D48}"/>
              </a:ext>
            </a:extLst>
          </p:cNvPr>
          <p:cNvSpPr txBox="1">
            <a:spLocks/>
          </p:cNvSpPr>
          <p:nvPr userDrawn="1"/>
        </p:nvSpPr>
        <p:spPr>
          <a:xfrm>
            <a:off x="3543300" y="6302511"/>
            <a:ext cx="2057400" cy="365125"/>
          </a:xfrm>
          <a:prstGeom prst="rect">
            <a:avLst/>
          </a:prstGeom>
        </p:spPr>
        <p:txBody>
          <a:bodyPr/>
          <a:lstStyle>
            <a:defPPr>
              <a:defRPr lang="en-US"/>
            </a:defPPr>
            <a:lvl1pPr marL="0" algn="ct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448B6A-CFD2-6C46-9A84-2012A695760C}"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704365842"/>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ctr" defTabSz="457200" rtl="0" eaLnBrk="1" latinLnBrk="0" hangingPunct="1">
        <a:spcBef>
          <a:spcPct val="0"/>
        </a:spcBef>
        <a:buNone/>
        <a:defRPr sz="4000" b="1" kern="1200">
          <a:solidFill>
            <a:schemeClr val="accent2">
              <a:lumMod val="50000"/>
            </a:schemeClr>
          </a:solidFill>
          <a:latin typeface="+mn-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11277-9FCB-CA45-BBE7-B6DF3A38B9C3}"/>
              </a:ext>
            </a:extLst>
          </p:cNvPr>
          <p:cNvSpPr>
            <a:spLocks noGrp="1"/>
          </p:cNvSpPr>
          <p:nvPr>
            <p:ph type="title"/>
          </p:nvPr>
        </p:nvSpPr>
        <p:spPr>
          <a:xfrm>
            <a:off x="628650" y="365127"/>
            <a:ext cx="7886700" cy="8645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D9AF39-EFF7-DA40-BFEC-9ECAA9CC4497}"/>
              </a:ext>
            </a:extLst>
          </p:cNvPr>
          <p:cNvSpPr>
            <a:spLocks noGrp="1"/>
          </p:cNvSpPr>
          <p:nvPr>
            <p:ph type="body" idx="1"/>
          </p:nvPr>
        </p:nvSpPr>
        <p:spPr>
          <a:xfrm>
            <a:off x="628650" y="1497724"/>
            <a:ext cx="7886700" cy="46792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04D85-7F5A-EA42-BAAD-A3A53899C55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34A541-7AB9-2347-BA0B-B16CAEC73C66}" type="datetimeFigureOut">
              <a:rPr lang="en-US" smtClean="0"/>
              <a:t>7/2/2019</a:t>
            </a:fld>
            <a:endParaRPr lang="en-US"/>
          </a:p>
        </p:txBody>
      </p:sp>
      <p:sp>
        <p:nvSpPr>
          <p:cNvPr id="5" name="Footer Placeholder 4">
            <a:extLst>
              <a:ext uri="{FF2B5EF4-FFF2-40B4-BE49-F238E27FC236}">
                <a16:creationId xmlns:a16="http://schemas.microsoft.com/office/drawing/2014/main" id="{B6894BE8-D8BD-BF42-90B8-BF087006AF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35CE1-6D7C-BC44-A261-428E26FE59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C3BF38-0E9E-9641-84FD-8ED9584CB05C}" type="slidenum">
              <a:rPr lang="en-US" smtClean="0"/>
              <a:t>‹#›</a:t>
            </a:fld>
            <a:endParaRPr lang="en-US"/>
          </a:p>
        </p:txBody>
      </p:sp>
      <p:pic>
        <p:nvPicPr>
          <p:cNvPr id="7" name="Picture 6">
            <a:extLst>
              <a:ext uri="{FF2B5EF4-FFF2-40B4-BE49-F238E27FC236}">
                <a16:creationId xmlns:a16="http://schemas.microsoft.com/office/drawing/2014/main" id="{700E061B-134E-6C45-90E9-D9F737F6A653}"/>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67865" b="-66010"/>
          <a:stretch/>
        </p:blipFill>
        <p:spPr>
          <a:xfrm>
            <a:off x="0" y="6311899"/>
            <a:ext cx="9144000" cy="1044000"/>
          </a:xfrm>
          <a:prstGeom prst="rect">
            <a:avLst/>
          </a:prstGeom>
        </p:spPr>
      </p:pic>
      <p:sp>
        <p:nvSpPr>
          <p:cNvPr id="8" name="Slide Number Placeholder 5">
            <a:extLst>
              <a:ext uri="{FF2B5EF4-FFF2-40B4-BE49-F238E27FC236}">
                <a16:creationId xmlns:a16="http://schemas.microsoft.com/office/drawing/2014/main" id="{340C1068-5B35-924C-AA68-607B765E586A}"/>
              </a:ext>
            </a:extLst>
          </p:cNvPr>
          <p:cNvSpPr txBox="1">
            <a:spLocks/>
          </p:cNvSpPr>
          <p:nvPr userDrawn="1"/>
        </p:nvSpPr>
        <p:spPr>
          <a:xfrm>
            <a:off x="3543300" y="6302511"/>
            <a:ext cx="2057400" cy="365125"/>
          </a:xfrm>
          <a:prstGeom prst="rect">
            <a:avLst/>
          </a:prstGeom>
        </p:spPr>
        <p:txBody>
          <a:bodyPr/>
          <a:lstStyle>
            <a:defPPr>
              <a:defRPr lang="en-US"/>
            </a:defPPr>
            <a:lvl1pPr marL="0" algn="ct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448B6A-CFD2-6C46-9A84-2012A695760C}" type="slidenum">
              <a:rPr lang="en-US" smtClean="0">
                <a:solidFill>
                  <a:schemeClr val="bg1"/>
                </a:solidFill>
              </a:rPr>
              <a:pPr/>
              <a:t>‹#›</a:t>
            </a:fld>
            <a:endParaRPr lang="en-US" dirty="0">
              <a:solidFill>
                <a:schemeClr val="bg1"/>
              </a:solidFill>
            </a:endParaRPr>
          </a:p>
        </p:txBody>
      </p:sp>
      <p:pic>
        <p:nvPicPr>
          <p:cNvPr id="9" name="Picture 8">
            <a:extLst>
              <a:ext uri="{FF2B5EF4-FFF2-40B4-BE49-F238E27FC236}">
                <a16:creationId xmlns:a16="http://schemas.microsoft.com/office/drawing/2014/main" id="{79BDB7C1-CAE4-254B-AF6C-74D27468EC0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5395" y="5313452"/>
            <a:ext cx="1652538" cy="819059"/>
          </a:xfrm>
          <a:prstGeom prst="rect">
            <a:avLst/>
          </a:prstGeom>
        </p:spPr>
      </p:pic>
    </p:spTree>
    <p:extLst>
      <p:ext uri="{BB962C8B-B14F-4D97-AF65-F5344CB8AC3E}">
        <p14:creationId xmlns:p14="http://schemas.microsoft.com/office/powerpoint/2010/main" val="378855753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685800" rtl="0" eaLnBrk="1" latinLnBrk="0" hangingPunct="1">
        <a:lnSpc>
          <a:spcPct val="90000"/>
        </a:lnSpc>
        <a:spcBef>
          <a:spcPct val="0"/>
        </a:spcBef>
        <a:buNone/>
        <a:defRPr sz="4000" b="1" kern="1200">
          <a:solidFill>
            <a:schemeClr val="accent2">
              <a:lumMod val="50000"/>
            </a:schemeClr>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ejonline.org/index.php/aej/article/view/253" TargetMode="External"/><Relationship Id="rId2" Type="http://schemas.openxmlformats.org/officeDocument/2006/relationships/hyperlink" Target="mailto:Ian.goldman@wits.ac.za" TargetMode="External"/><Relationship Id="rId1" Type="http://schemas.openxmlformats.org/officeDocument/2006/relationships/slideLayout" Target="../slideLayouts/slideLayout1.xml"/><Relationship Id="rId4"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0486" y="1212706"/>
            <a:ext cx="4010164" cy="2462213"/>
          </a:xfrm>
          <a:prstGeom prst="rect">
            <a:avLst/>
          </a:prstGeom>
        </p:spPr>
        <p:txBody>
          <a:bodyPr vert="horz" wrap="square" lIns="0" tIns="0" rIns="0" bIns="0" rtlCol="0">
            <a:spAutoFit/>
          </a:bodyPr>
          <a:lstStyle/>
          <a:p>
            <a:pPr marL="12700" marR="5080" indent="-12700" algn="ctr">
              <a:lnSpc>
                <a:spcPct val="100000"/>
              </a:lnSpc>
            </a:pPr>
            <a:r>
              <a:rPr lang="en-ZA" sz="3200" b="1" spc="-5" dirty="0">
                <a:solidFill>
                  <a:srgbClr val="5C120D"/>
                </a:solidFill>
                <a:cs typeface="Calibri"/>
              </a:rPr>
              <a:t>Reflections on use of evidence by governments in Africa – building a conceptual framework</a:t>
            </a:r>
            <a:endParaRPr lang="en-ZA" sz="3200" dirty="0">
              <a:solidFill>
                <a:schemeClr val="accent6">
                  <a:lumMod val="50000"/>
                </a:schemeClr>
              </a:solidFill>
              <a:cs typeface="Calibri"/>
            </a:endParaRPr>
          </a:p>
        </p:txBody>
      </p:sp>
      <p:sp>
        <p:nvSpPr>
          <p:cNvPr id="4" name="object 4"/>
          <p:cNvSpPr/>
          <p:nvPr/>
        </p:nvSpPr>
        <p:spPr>
          <a:xfrm>
            <a:off x="4542971" y="1212706"/>
            <a:ext cx="4482083" cy="4012691"/>
          </a:xfrm>
          <a:prstGeom prst="rect">
            <a:avLst/>
          </a:prstGeom>
          <a:blipFill>
            <a:blip r:embed="rId3" cstate="print"/>
            <a:stretch>
              <a:fillRect/>
            </a:stretch>
          </a:blipFill>
        </p:spPr>
        <p:txBody>
          <a:bodyPr wrap="square" lIns="0" tIns="0" rIns="0" bIns="0" rtlCol="0"/>
          <a:lstStyle/>
          <a:p>
            <a:endParaRPr/>
          </a:p>
        </p:txBody>
      </p:sp>
      <p:sp>
        <p:nvSpPr>
          <p:cNvPr id="6" name="TextBox 5"/>
          <p:cNvSpPr txBox="1"/>
          <p:nvPr/>
        </p:nvSpPr>
        <p:spPr>
          <a:xfrm>
            <a:off x="132522" y="304800"/>
            <a:ext cx="8892532" cy="415498"/>
          </a:xfrm>
          <a:prstGeom prst="rect">
            <a:avLst/>
          </a:prstGeom>
          <a:noFill/>
        </p:spPr>
        <p:txBody>
          <a:bodyPr wrap="square" rtlCol="0">
            <a:spAutoFit/>
          </a:bodyPr>
          <a:lstStyle/>
          <a:p>
            <a:pPr algn="ctr"/>
            <a:r>
              <a:rPr lang="en-ZA" sz="2100" dirty="0">
                <a:latin typeface="Arial" panose="020B0604020202020204" pitchFamily="34" charset="0"/>
                <a:cs typeface="Arial" panose="020B0604020202020204" pitchFamily="34" charset="0"/>
              </a:rPr>
              <a:t>Evidence to Action 2019</a:t>
            </a:r>
            <a:endParaRPr lang="en-GB" sz="2100" dirty="0">
              <a:latin typeface="Arial" panose="020B0604020202020204" pitchFamily="34" charset="0"/>
              <a:cs typeface="Arial" panose="020B0604020202020204" pitchFamily="34" charset="0"/>
            </a:endParaRPr>
          </a:p>
        </p:txBody>
      </p:sp>
      <p:sp>
        <p:nvSpPr>
          <p:cNvPr id="13" name="object 3"/>
          <p:cNvSpPr txBox="1"/>
          <p:nvPr/>
        </p:nvSpPr>
        <p:spPr>
          <a:xfrm>
            <a:off x="751726" y="4536937"/>
            <a:ext cx="3346603" cy="677108"/>
          </a:xfrm>
          <a:prstGeom prst="rect">
            <a:avLst/>
          </a:prstGeom>
        </p:spPr>
        <p:txBody>
          <a:bodyPr vert="horz" wrap="square" lIns="0" tIns="0" rIns="0" bIns="0" rtlCol="0">
            <a:spAutoFit/>
          </a:bodyPr>
          <a:lstStyle/>
          <a:p>
            <a:pPr algn="ctr">
              <a:lnSpc>
                <a:spcPct val="100000"/>
              </a:lnSpc>
            </a:pPr>
            <a:r>
              <a:rPr lang="en-ZA" sz="2200" dirty="0">
                <a:latin typeface="Arial" panose="020B0604020202020204" pitchFamily="34" charset="0"/>
                <a:cs typeface="Arial" panose="020B0604020202020204" pitchFamily="34" charset="0"/>
              </a:rPr>
              <a:t>Dr Ian Goldman</a:t>
            </a:r>
          </a:p>
          <a:p>
            <a:pPr algn="ctr">
              <a:lnSpc>
                <a:spcPct val="100000"/>
              </a:lnSpc>
            </a:pPr>
            <a:r>
              <a:rPr lang="en-ZA" sz="2200" dirty="0">
                <a:latin typeface="Arial" panose="020B0604020202020204" pitchFamily="34" charset="0"/>
                <a:cs typeface="Arial" panose="020B0604020202020204" pitchFamily="34" charset="0"/>
              </a:rPr>
              <a:t>11 July 2019</a:t>
            </a:r>
            <a:endParaRP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150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27A8-BA77-1F4E-A7D4-C157A1BE0E35}"/>
              </a:ext>
            </a:extLst>
          </p:cNvPr>
          <p:cNvSpPr>
            <a:spLocks noGrp="1"/>
          </p:cNvSpPr>
          <p:nvPr>
            <p:ph type="title"/>
          </p:nvPr>
        </p:nvSpPr>
        <p:spPr>
          <a:xfrm>
            <a:off x="457200" y="136525"/>
            <a:ext cx="8229600" cy="1143000"/>
          </a:xfrm>
        </p:spPr>
        <p:txBody>
          <a:bodyPr>
            <a:normAutofit/>
          </a:bodyPr>
          <a:lstStyle/>
          <a:p>
            <a:r>
              <a:rPr lang="en-US" dirty="0"/>
              <a:t>Encouraging use</a:t>
            </a:r>
            <a:br>
              <a:rPr lang="en-US" dirty="0"/>
            </a:br>
            <a:r>
              <a:rPr lang="en-US" sz="2000" b="0" dirty="0"/>
              <a:t>Green is over 50%</a:t>
            </a:r>
          </a:p>
        </p:txBody>
      </p:sp>
      <p:sp>
        <p:nvSpPr>
          <p:cNvPr id="4" name="Slide Number Placeholder 3">
            <a:extLst>
              <a:ext uri="{FF2B5EF4-FFF2-40B4-BE49-F238E27FC236}">
                <a16:creationId xmlns:a16="http://schemas.microsoft.com/office/drawing/2014/main" id="{CB2F5957-172E-C34C-954A-BA87FE93435F}"/>
              </a:ext>
            </a:extLst>
          </p:cNvPr>
          <p:cNvSpPr>
            <a:spLocks noGrp="1"/>
          </p:cNvSpPr>
          <p:nvPr>
            <p:ph type="sldNum" sz="quarter" idx="12"/>
          </p:nvPr>
        </p:nvSpPr>
        <p:spPr/>
        <p:txBody>
          <a:bodyPr/>
          <a:lstStyle/>
          <a:p>
            <a:fld id="{84448B6A-CFD2-6C46-9A84-2012A695760C}" type="slidenum">
              <a:rPr lang="en-US" smtClean="0"/>
              <a:pPr/>
              <a:t>10</a:t>
            </a:fld>
            <a:endParaRPr lang="en-US"/>
          </a:p>
        </p:txBody>
      </p:sp>
      <p:graphicFrame>
        <p:nvGraphicFramePr>
          <p:cNvPr id="6" name="Table 5">
            <a:extLst>
              <a:ext uri="{FF2B5EF4-FFF2-40B4-BE49-F238E27FC236}">
                <a16:creationId xmlns:a16="http://schemas.microsoft.com/office/drawing/2014/main" id="{696A32CB-C124-1244-A9ED-C5F03B040DA3}"/>
              </a:ext>
            </a:extLst>
          </p:cNvPr>
          <p:cNvGraphicFramePr>
            <a:graphicFrameLocks noGrp="1"/>
          </p:cNvGraphicFramePr>
          <p:nvPr>
            <p:extLst>
              <p:ext uri="{D42A27DB-BD31-4B8C-83A1-F6EECF244321}">
                <p14:modId xmlns:p14="http://schemas.microsoft.com/office/powerpoint/2010/main" val="1159906825"/>
              </p:ext>
            </p:extLst>
          </p:nvPr>
        </p:nvGraphicFramePr>
        <p:xfrm>
          <a:off x="457200" y="1454145"/>
          <a:ext cx="8086300" cy="2816704"/>
        </p:xfrm>
        <a:graphic>
          <a:graphicData uri="http://schemas.openxmlformats.org/drawingml/2006/table">
            <a:tbl>
              <a:tblPr firstRow="1" firstCol="1" bandRow="1">
                <a:tableStyleId>{5C22544A-7EE6-4342-B048-85BDC9FD1C3A}</a:tableStyleId>
              </a:tblPr>
              <a:tblGrid>
                <a:gridCol w="5459106">
                  <a:extLst>
                    <a:ext uri="{9D8B030D-6E8A-4147-A177-3AD203B41FA5}">
                      <a16:colId xmlns:a16="http://schemas.microsoft.com/office/drawing/2014/main" val="535714981"/>
                    </a:ext>
                  </a:extLst>
                </a:gridCol>
                <a:gridCol w="861874">
                  <a:extLst>
                    <a:ext uri="{9D8B030D-6E8A-4147-A177-3AD203B41FA5}">
                      <a16:colId xmlns:a16="http://schemas.microsoft.com/office/drawing/2014/main" val="4264608313"/>
                    </a:ext>
                  </a:extLst>
                </a:gridCol>
                <a:gridCol w="882660">
                  <a:extLst>
                    <a:ext uri="{9D8B030D-6E8A-4147-A177-3AD203B41FA5}">
                      <a16:colId xmlns:a16="http://schemas.microsoft.com/office/drawing/2014/main" val="54204246"/>
                    </a:ext>
                  </a:extLst>
                </a:gridCol>
                <a:gridCol w="882660">
                  <a:extLst>
                    <a:ext uri="{9D8B030D-6E8A-4147-A177-3AD203B41FA5}">
                      <a16:colId xmlns:a16="http://schemas.microsoft.com/office/drawing/2014/main" val="3721346075"/>
                    </a:ext>
                  </a:extLst>
                </a:gridCol>
              </a:tblGrid>
              <a:tr h="317798">
                <a:tc rowSpan="2">
                  <a:txBody>
                    <a:bodyPr/>
                    <a:lstStyle/>
                    <a:p>
                      <a:pPr algn="l">
                        <a:spcAft>
                          <a:spcPts val="0"/>
                        </a:spcAft>
                      </a:pPr>
                      <a:r>
                        <a:rPr lang="en-ZA" sz="1800" dirty="0">
                          <a:effectLst/>
                        </a:rPr>
                        <a:t>Which of the following are proactively used to communicate information to stakeholders outside of the department?</a:t>
                      </a:r>
                      <a:endParaRPr lang="en-ZA" sz="1800" b="1"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rgbClr val="0070C0"/>
                    </a:solidFill>
                  </a:tcPr>
                </a:tc>
                <a:tc gridSpan="3">
                  <a:txBody>
                    <a:bodyPr/>
                    <a:lstStyle/>
                    <a:p>
                      <a:pPr algn="just">
                        <a:spcAft>
                          <a:spcPts val="0"/>
                        </a:spcAft>
                      </a:pPr>
                      <a:r>
                        <a:rPr lang="en-ZA" sz="1400" dirty="0">
                          <a:effectLst/>
                        </a:rPr>
                        <a:t>% of respondents saying yes in</a:t>
                      </a:r>
                      <a:endParaRPr lang="en-ZA"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0070C0"/>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84000012"/>
                  </a:ext>
                </a:extLst>
              </a:tr>
              <a:tr h="635596">
                <a:tc vMerge="1">
                  <a:txBody>
                    <a:bodyPr/>
                    <a:lstStyle/>
                    <a:p>
                      <a:endParaRPr lang="en-GB"/>
                    </a:p>
                  </a:txBody>
                  <a:tcPr/>
                </a:tc>
                <a:tc>
                  <a:txBody>
                    <a:bodyPr/>
                    <a:lstStyle/>
                    <a:p>
                      <a:pPr algn="ctr">
                        <a:spcAft>
                          <a:spcPts val="0"/>
                        </a:spcAft>
                      </a:pPr>
                      <a:r>
                        <a:rPr lang="en-ZA" sz="1800" dirty="0">
                          <a:solidFill>
                            <a:schemeClr val="bg1"/>
                          </a:solidFill>
                          <a:effectLst/>
                        </a:rPr>
                        <a:t>SA</a:t>
                      </a:r>
                      <a:endParaRPr lang="en-ZA"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0070C0"/>
                    </a:solidFill>
                  </a:tcPr>
                </a:tc>
                <a:tc>
                  <a:txBody>
                    <a:bodyPr/>
                    <a:lstStyle/>
                    <a:p>
                      <a:pPr algn="ctr">
                        <a:spcAft>
                          <a:spcPts val="0"/>
                        </a:spcAft>
                      </a:pPr>
                      <a:r>
                        <a:rPr lang="en-ZA" sz="1800" dirty="0">
                          <a:solidFill>
                            <a:schemeClr val="bg1"/>
                          </a:solidFill>
                          <a:effectLst/>
                        </a:rPr>
                        <a:t>Benin</a:t>
                      </a:r>
                      <a:endParaRPr lang="en-ZA"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0070C0"/>
                    </a:solidFill>
                  </a:tcPr>
                </a:tc>
                <a:tc>
                  <a:txBody>
                    <a:bodyPr/>
                    <a:lstStyle/>
                    <a:p>
                      <a:pPr algn="ctr">
                        <a:spcAft>
                          <a:spcPts val="0"/>
                        </a:spcAft>
                      </a:pPr>
                      <a:r>
                        <a:rPr lang="en-ZA" sz="1800" dirty="0">
                          <a:solidFill>
                            <a:schemeClr val="bg1"/>
                          </a:solidFill>
                          <a:effectLst/>
                        </a:rPr>
                        <a:t>Uganda</a:t>
                      </a:r>
                      <a:endParaRPr lang="en-ZA"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0070C0"/>
                    </a:solidFill>
                  </a:tcPr>
                </a:tc>
                <a:extLst>
                  <a:ext uri="{0D108BD9-81ED-4DB2-BD59-A6C34878D82A}">
                    <a16:rowId xmlns:a16="http://schemas.microsoft.com/office/drawing/2014/main" val="749225296"/>
                  </a:ext>
                </a:extLst>
              </a:tr>
              <a:tr h="635596">
                <a:tc>
                  <a:txBody>
                    <a:bodyPr/>
                    <a:lstStyle/>
                    <a:p>
                      <a:pPr algn="l">
                        <a:spcAft>
                          <a:spcPts val="0"/>
                        </a:spcAft>
                      </a:pPr>
                      <a:r>
                        <a:rPr lang="en-ZA" sz="1800" b="0" dirty="0">
                          <a:solidFill>
                            <a:schemeClr val="tx1"/>
                          </a:solidFill>
                          <a:effectLst/>
                        </a:rPr>
                        <a:t>Evaluation reports shared publicly with external stakeholders</a:t>
                      </a:r>
                      <a:endParaRPr lang="en-Z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chemeClr val="tx2">
                        <a:lumMod val="20000"/>
                        <a:lumOff val="80000"/>
                      </a:schemeClr>
                    </a:solidFill>
                  </a:tcPr>
                </a:tc>
                <a:tc>
                  <a:txBody>
                    <a:bodyPr/>
                    <a:lstStyle/>
                    <a:p>
                      <a:pPr algn="ctr">
                        <a:spcAft>
                          <a:spcPts val="0"/>
                        </a:spcAft>
                      </a:pPr>
                      <a:r>
                        <a:rPr lang="en-ZA" sz="1800" dirty="0">
                          <a:effectLst/>
                        </a:rPr>
                        <a:t>58</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92D050"/>
                    </a:solidFill>
                  </a:tcPr>
                </a:tc>
                <a:tc>
                  <a:txBody>
                    <a:bodyPr/>
                    <a:lstStyle/>
                    <a:p>
                      <a:pPr algn="ctr">
                        <a:spcAft>
                          <a:spcPts val="0"/>
                        </a:spcAft>
                      </a:pPr>
                      <a:r>
                        <a:rPr lang="en-ZA" sz="1800" dirty="0">
                          <a:effectLst/>
                        </a:rPr>
                        <a:t>63</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92D050"/>
                    </a:solidFill>
                  </a:tcPr>
                </a:tc>
                <a:tc>
                  <a:txBody>
                    <a:bodyPr/>
                    <a:lstStyle/>
                    <a:p>
                      <a:pPr algn="ctr">
                        <a:spcAft>
                          <a:spcPts val="0"/>
                        </a:spcAft>
                      </a:pPr>
                      <a:r>
                        <a:rPr lang="en-ZA" sz="1800" dirty="0">
                          <a:effectLst/>
                        </a:rPr>
                        <a:t>61</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92D050"/>
                    </a:solidFill>
                  </a:tcPr>
                </a:tc>
                <a:extLst>
                  <a:ext uri="{0D108BD9-81ED-4DB2-BD59-A6C34878D82A}">
                    <a16:rowId xmlns:a16="http://schemas.microsoft.com/office/drawing/2014/main" val="3779440937"/>
                  </a:ext>
                </a:extLst>
              </a:tr>
              <a:tr h="317798">
                <a:tc>
                  <a:txBody>
                    <a:bodyPr/>
                    <a:lstStyle/>
                    <a:p>
                      <a:pPr algn="l">
                        <a:spcAft>
                          <a:spcPts val="0"/>
                        </a:spcAft>
                      </a:pPr>
                      <a:r>
                        <a:rPr lang="en-ZA" sz="1800" b="0" dirty="0">
                          <a:solidFill>
                            <a:schemeClr val="tx1"/>
                          </a:solidFill>
                          <a:effectLst/>
                        </a:rPr>
                        <a:t>Website to share evaluation reports</a:t>
                      </a:r>
                      <a:endParaRPr lang="en-Z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chemeClr val="tx2">
                        <a:lumMod val="20000"/>
                        <a:lumOff val="80000"/>
                      </a:schemeClr>
                    </a:solidFill>
                  </a:tcPr>
                </a:tc>
                <a:tc>
                  <a:txBody>
                    <a:bodyPr/>
                    <a:lstStyle/>
                    <a:p>
                      <a:pPr algn="ctr">
                        <a:spcAft>
                          <a:spcPts val="0"/>
                        </a:spcAft>
                      </a:pPr>
                      <a:r>
                        <a:rPr lang="en-ZA" sz="1800" dirty="0">
                          <a:effectLst/>
                        </a:rPr>
                        <a:t>45</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53</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rgbClr val="92D050"/>
                    </a:solidFill>
                  </a:tcPr>
                </a:tc>
                <a:tc>
                  <a:txBody>
                    <a:bodyPr/>
                    <a:lstStyle/>
                    <a:p>
                      <a:pPr algn="ctr">
                        <a:spcAft>
                          <a:spcPts val="0"/>
                        </a:spcAft>
                      </a:pPr>
                      <a:r>
                        <a:rPr lang="en-ZA" sz="1800" dirty="0">
                          <a:effectLst/>
                        </a:rPr>
                        <a:t>49</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extLst>
                  <a:ext uri="{0D108BD9-81ED-4DB2-BD59-A6C34878D82A}">
                    <a16:rowId xmlns:a16="http://schemas.microsoft.com/office/drawing/2014/main" val="183211262"/>
                  </a:ext>
                </a:extLst>
              </a:tr>
              <a:tr h="317798">
                <a:tc>
                  <a:txBody>
                    <a:bodyPr/>
                    <a:lstStyle/>
                    <a:p>
                      <a:pPr algn="l">
                        <a:spcAft>
                          <a:spcPts val="0"/>
                        </a:spcAft>
                      </a:pPr>
                      <a:r>
                        <a:rPr lang="en-ZA" sz="1800" b="0" dirty="0">
                          <a:solidFill>
                            <a:schemeClr val="tx1"/>
                          </a:solidFill>
                          <a:effectLst/>
                        </a:rPr>
                        <a:t>Policy briefs published</a:t>
                      </a:r>
                      <a:endParaRPr lang="en-Z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chemeClr val="tx2">
                        <a:lumMod val="20000"/>
                        <a:lumOff val="80000"/>
                      </a:schemeClr>
                    </a:solidFill>
                  </a:tcPr>
                </a:tc>
                <a:tc>
                  <a:txBody>
                    <a:bodyPr/>
                    <a:lstStyle/>
                    <a:p>
                      <a:pPr algn="ctr">
                        <a:spcAft>
                          <a:spcPts val="0"/>
                        </a:spcAft>
                      </a:pPr>
                      <a:r>
                        <a:rPr lang="en-ZA" sz="1800" dirty="0">
                          <a:effectLst/>
                        </a:rPr>
                        <a:t>39</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41</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36</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extLst>
                  <a:ext uri="{0D108BD9-81ED-4DB2-BD59-A6C34878D82A}">
                    <a16:rowId xmlns:a16="http://schemas.microsoft.com/office/drawing/2014/main" val="4150610459"/>
                  </a:ext>
                </a:extLst>
              </a:tr>
              <a:tr h="317798">
                <a:tc>
                  <a:txBody>
                    <a:bodyPr/>
                    <a:lstStyle/>
                    <a:p>
                      <a:pPr algn="l">
                        <a:spcAft>
                          <a:spcPts val="0"/>
                        </a:spcAft>
                      </a:pPr>
                      <a:r>
                        <a:rPr lang="en-ZA" sz="1800" b="0" dirty="0">
                          <a:solidFill>
                            <a:schemeClr val="tx1"/>
                          </a:solidFill>
                          <a:effectLst/>
                        </a:rPr>
                        <a:t>Newspaper articles published to inform stakeholders</a:t>
                      </a:r>
                      <a:endParaRPr lang="en-Z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chemeClr val="tx2">
                        <a:lumMod val="20000"/>
                        <a:lumOff val="80000"/>
                      </a:schemeClr>
                    </a:solidFill>
                  </a:tcPr>
                </a:tc>
                <a:tc>
                  <a:txBody>
                    <a:bodyPr/>
                    <a:lstStyle/>
                    <a:p>
                      <a:pPr algn="ctr">
                        <a:spcAft>
                          <a:spcPts val="0"/>
                        </a:spcAft>
                      </a:pPr>
                      <a:r>
                        <a:rPr lang="en-ZA" sz="1800" dirty="0">
                          <a:effectLst/>
                        </a:rPr>
                        <a:t>28</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34</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33</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extLst>
                  <a:ext uri="{0D108BD9-81ED-4DB2-BD59-A6C34878D82A}">
                    <a16:rowId xmlns:a16="http://schemas.microsoft.com/office/drawing/2014/main" val="3177467070"/>
                  </a:ext>
                </a:extLst>
              </a:tr>
              <a:tr h="0">
                <a:tc>
                  <a:txBody>
                    <a:bodyPr/>
                    <a:lstStyle/>
                    <a:p>
                      <a:pPr algn="l">
                        <a:spcAft>
                          <a:spcPts val="0"/>
                        </a:spcAft>
                      </a:pPr>
                      <a:r>
                        <a:rPr lang="en-ZA" sz="1800" b="0" dirty="0">
                          <a:solidFill>
                            <a:schemeClr val="tx1"/>
                          </a:solidFill>
                          <a:effectLst/>
                        </a:rPr>
                        <a:t>Academic journals </a:t>
                      </a:r>
                      <a:endParaRPr lang="en-Z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solidFill>
                      <a:schemeClr val="tx2">
                        <a:lumMod val="20000"/>
                        <a:lumOff val="80000"/>
                      </a:schemeClr>
                    </a:solidFill>
                  </a:tcPr>
                </a:tc>
                <a:tc>
                  <a:txBody>
                    <a:bodyPr/>
                    <a:lstStyle/>
                    <a:p>
                      <a:pPr algn="ctr">
                        <a:spcAft>
                          <a:spcPts val="0"/>
                        </a:spcAft>
                      </a:pPr>
                      <a:r>
                        <a:rPr lang="en-ZA" sz="1800" dirty="0">
                          <a:effectLst/>
                        </a:rPr>
                        <a:t>28</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2</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tc>
                  <a:txBody>
                    <a:bodyPr/>
                    <a:lstStyle/>
                    <a:p>
                      <a:pPr algn="ctr">
                        <a:spcAft>
                          <a:spcPts val="0"/>
                        </a:spcAft>
                      </a:pPr>
                      <a:r>
                        <a:rPr lang="en-ZA" sz="1800" dirty="0">
                          <a:effectLst/>
                        </a:rPr>
                        <a:t>13</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68580" marT="0" marB="0"/>
                </a:tc>
                <a:extLst>
                  <a:ext uri="{0D108BD9-81ED-4DB2-BD59-A6C34878D82A}">
                    <a16:rowId xmlns:a16="http://schemas.microsoft.com/office/drawing/2014/main" val="1971815676"/>
                  </a:ext>
                </a:extLst>
              </a:tr>
            </a:tbl>
          </a:graphicData>
        </a:graphic>
      </p:graphicFrame>
      <p:sp>
        <p:nvSpPr>
          <p:cNvPr id="7" name="Rectangle 6">
            <a:extLst>
              <a:ext uri="{FF2B5EF4-FFF2-40B4-BE49-F238E27FC236}">
                <a16:creationId xmlns:a16="http://schemas.microsoft.com/office/drawing/2014/main" id="{F2481E14-3AF5-C54B-8AB0-5958FE6C8BC5}"/>
              </a:ext>
            </a:extLst>
          </p:cNvPr>
          <p:cNvSpPr/>
          <p:nvPr/>
        </p:nvSpPr>
        <p:spPr>
          <a:xfrm>
            <a:off x="457200" y="4732375"/>
            <a:ext cx="8086300" cy="400110"/>
          </a:xfrm>
          <a:prstGeom prst="rect">
            <a:avLst/>
          </a:prstGeom>
          <a:solidFill>
            <a:srgbClr val="FFC000"/>
          </a:solidFill>
        </p:spPr>
        <p:txBody>
          <a:bodyPr wrap="square">
            <a:spAutoFit/>
          </a:bodyPr>
          <a:lstStyle/>
          <a:p>
            <a:r>
              <a:rPr lang="en-CA" sz="2000" dirty="0"/>
              <a:t>More work needed with </a:t>
            </a:r>
            <a:r>
              <a:rPr lang="en-CA" sz="2000" b="1" dirty="0"/>
              <a:t>think tanks </a:t>
            </a:r>
            <a:r>
              <a:rPr lang="en-CA" sz="2000" dirty="0"/>
              <a:t>as key interlocutors for the public</a:t>
            </a:r>
            <a:endParaRPr lang="en-GB" sz="2000" dirty="0"/>
          </a:p>
        </p:txBody>
      </p:sp>
    </p:spTree>
    <p:extLst>
      <p:ext uri="{BB962C8B-B14F-4D97-AF65-F5344CB8AC3E}">
        <p14:creationId xmlns:p14="http://schemas.microsoft.com/office/powerpoint/2010/main" val="1758659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E63D-7E87-154B-A89C-EF98E4E70DCC}"/>
              </a:ext>
            </a:extLst>
          </p:cNvPr>
          <p:cNvSpPr>
            <a:spLocks noGrp="1"/>
          </p:cNvSpPr>
          <p:nvPr>
            <p:ph type="title"/>
          </p:nvPr>
        </p:nvSpPr>
        <p:spPr>
          <a:xfrm>
            <a:off x="298174" y="45243"/>
            <a:ext cx="8229600" cy="1143000"/>
          </a:xfrm>
        </p:spPr>
        <p:txBody>
          <a:bodyPr>
            <a:normAutofit/>
          </a:bodyPr>
          <a:lstStyle/>
          <a:p>
            <a:r>
              <a:rPr lang="en-GB" sz="3200" dirty="0"/>
              <a:t>Encouraging use through improvement plans</a:t>
            </a:r>
          </a:p>
        </p:txBody>
      </p:sp>
      <p:sp>
        <p:nvSpPr>
          <p:cNvPr id="4" name="Slide Number Placeholder 3">
            <a:extLst>
              <a:ext uri="{FF2B5EF4-FFF2-40B4-BE49-F238E27FC236}">
                <a16:creationId xmlns:a16="http://schemas.microsoft.com/office/drawing/2014/main" id="{21A44A81-54B6-554E-95A1-46FA3AD8CFD4}"/>
              </a:ext>
            </a:extLst>
          </p:cNvPr>
          <p:cNvSpPr>
            <a:spLocks noGrp="1"/>
          </p:cNvSpPr>
          <p:nvPr>
            <p:ph type="sldNum" sz="quarter" idx="12"/>
          </p:nvPr>
        </p:nvSpPr>
        <p:spPr/>
        <p:txBody>
          <a:bodyPr/>
          <a:lstStyle/>
          <a:p>
            <a:fld id="{05533F3F-095F-4A47-9668-2082E1664CBC}" type="slidenum">
              <a:rPr lang="en-US" smtClean="0"/>
              <a:t>11</a:t>
            </a:fld>
            <a:endParaRPr lang="en-US"/>
          </a:p>
        </p:txBody>
      </p:sp>
      <p:graphicFrame>
        <p:nvGraphicFramePr>
          <p:cNvPr id="6" name="Table 5">
            <a:extLst>
              <a:ext uri="{FF2B5EF4-FFF2-40B4-BE49-F238E27FC236}">
                <a16:creationId xmlns:a16="http://schemas.microsoft.com/office/drawing/2014/main" id="{5C692257-3698-C84A-93A3-00190132CBA2}"/>
              </a:ext>
            </a:extLst>
          </p:cNvPr>
          <p:cNvGraphicFramePr>
            <a:graphicFrameLocks noGrp="1"/>
          </p:cNvGraphicFramePr>
          <p:nvPr>
            <p:extLst>
              <p:ext uri="{D42A27DB-BD31-4B8C-83A1-F6EECF244321}">
                <p14:modId xmlns:p14="http://schemas.microsoft.com/office/powerpoint/2010/main" val="2906893570"/>
              </p:ext>
            </p:extLst>
          </p:nvPr>
        </p:nvGraphicFramePr>
        <p:xfrm>
          <a:off x="114300" y="1155700"/>
          <a:ext cx="9029700" cy="3596640"/>
        </p:xfrm>
        <a:graphic>
          <a:graphicData uri="http://schemas.openxmlformats.org/drawingml/2006/table">
            <a:tbl>
              <a:tblPr firstRow="1" firstCol="1" bandRow="1">
                <a:tableStyleId>{5C22544A-7EE6-4342-B048-85BDC9FD1C3A}</a:tableStyleId>
              </a:tblPr>
              <a:tblGrid>
                <a:gridCol w="1628775">
                  <a:extLst>
                    <a:ext uri="{9D8B030D-6E8A-4147-A177-3AD203B41FA5}">
                      <a16:colId xmlns:a16="http://schemas.microsoft.com/office/drawing/2014/main" val="3013880136"/>
                    </a:ext>
                  </a:extLst>
                </a:gridCol>
                <a:gridCol w="2801948">
                  <a:extLst>
                    <a:ext uri="{9D8B030D-6E8A-4147-A177-3AD203B41FA5}">
                      <a16:colId xmlns:a16="http://schemas.microsoft.com/office/drawing/2014/main" val="1304299985"/>
                    </a:ext>
                  </a:extLst>
                </a:gridCol>
                <a:gridCol w="2370333">
                  <a:extLst>
                    <a:ext uri="{9D8B030D-6E8A-4147-A177-3AD203B41FA5}">
                      <a16:colId xmlns:a16="http://schemas.microsoft.com/office/drawing/2014/main" val="480195498"/>
                    </a:ext>
                  </a:extLst>
                </a:gridCol>
                <a:gridCol w="2228644">
                  <a:extLst>
                    <a:ext uri="{9D8B030D-6E8A-4147-A177-3AD203B41FA5}">
                      <a16:colId xmlns:a16="http://schemas.microsoft.com/office/drawing/2014/main" val="3059684955"/>
                    </a:ext>
                  </a:extLst>
                </a:gridCol>
              </a:tblGrid>
              <a:tr h="114530">
                <a:tc>
                  <a:txBody>
                    <a:bodyPr/>
                    <a:lstStyle/>
                    <a:p>
                      <a:pPr algn="l">
                        <a:lnSpc>
                          <a:spcPct val="100000"/>
                        </a:lnSpc>
                        <a:spcAft>
                          <a:spcPts val="0"/>
                        </a:spcAft>
                      </a:pPr>
                      <a:r>
                        <a:rPr lang="en-ZA" sz="2000" dirty="0">
                          <a:effectLst/>
                        </a:rPr>
                        <a:t>Components</a:t>
                      </a:r>
                      <a:endParaRPr lang="en-ZA" sz="20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2000" dirty="0">
                          <a:effectLst/>
                        </a:rPr>
                        <a:t>Benin</a:t>
                      </a:r>
                      <a:endParaRPr lang="en-ZA" sz="20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2000" dirty="0">
                          <a:effectLst/>
                        </a:rPr>
                        <a:t>Uganda</a:t>
                      </a:r>
                      <a:endParaRPr lang="en-ZA" sz="20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2000" dirty="0">
                          <a:effectLst/>
                        </a:rPr>
                        <a:t>South Africa</a:t>
                      </a:r>
                      <a:endParaRPr lang="en-ZA" sz="20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extLst>
                  <a:ext uri="{0D108BD9-81ED-4DB2-BD59-A6C34878D82A}">
                    <a16:rowId xmlns:a16="http://schemas.microsoft.com/office/drawing/2014/main" val="2269389635"/>
                  </a:ext>
                </a:extLst>
              </a:tr>
              <a:tr h="1007210">
                <a:tc>
                  <a:txBody>
                    <a:bodyPr/>
                    <a:lstStyle/>
                    <a:p>
                      <a:pPr algn="l">
                        <a:lnSpc>
                          <a:spcPct val="100000"/>
                        </a:lnSpc>
                        <a:spcAft>
                          <a:spcPts val="0"/>
                        </a:spcAft>
                      </a:pPr>
                      <a:r>
                        <a:rPr lang="en-ZA" sz="1600">
                          <a:effectLst/>
                        </a:rPr>
                        <a:t>Nos with improvement plans</a:t>
                      </a:r>
                      <a:endParaRPr lang="en-ZA" sz="16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dirty="0">
                          <a:effectLst/>
                        </a:rPr>
                        <a:t>None formally. But follow up study on use of evaluation findings provided information for improvement plan for 9 evaluations.</a:t>
                      </a:r>
                      <a:endParaRPr lang="en-ZA" sz="18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dirty="0">
                          <a:effectLst/>
                        </a:rPr>
                        <a:t>No improvement plans. However, recommend-</a:t>
                      </a:r>
                      <a:r>
                        <a:rPr lang="en-ZA" sz="1800" dirty="0" err="1">
                          <a:effectLst/>
                        </a:rPr>
                        <a:t>ations</a:t>
                      </a:r>
                      <a:r>
                        <a:rPr lang="en-ZA" sz="1800" dirty="0">
                          <a:effectLst/>
                        </a:rPr>
                        <a:t> sent to respective implementing agencies with targets to follow up uptake after 12 months</a:t>
                      </a:r>
                      <a:endParaRPr lang="en-ZA" sz="18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dirty="0">
                          <a:effectLst/>
                        </a:rPr>
                        <a:t>21</a:t>
                      </a:r>
                      <a:endParaRPr lang="en-ZA" sz="18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extLst>
                  <a:ext uri="{0D108BD9-81ED-4DB2-BD59-A6C34878D82A}">
                    <a16:rowId xmlns:a16="http://schemas.microsoft.com/office/drawing/2014/main" val="2654605983"/>
                  </a:ext>
                </a:extLst>
              </a:tr>
              <a:tr h="879679">
                <a:tc>
                  <a:txBody>
                    <a:bodyPr/>
                    <a:lstStyle/>
                    <a:p>
                      <a:pPr algn="l">
                        <a:lnSpc>
                          <a:spcPct val="100000"/>
                        </a:lnSpc>
                        <a:spcAft>
                          <a:spcPts val="0"/>
                        </a:spcAft>
                      </a:pPr>
                      <a:r>
                        <a:rPr lang="en-ZA" sz="1600">
                          <a:effectLst/>
                        </a:rPr>
                        <a:t>Nos where high degree of implementation (%)</a:t>
                      </a:r>
                      <a:endParaRPr lang="en-ZA" sz="16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a:effectLst/>
                        </a:rPr>
                        <a:t>6 /9 (67%). In follow up observe significant changes from implementation of findings</a:t>
                      </a:r>
                      <a:endParaRPr lang="en-ZA" sz="18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dirty="0">
                          <a:effectLst/>
                        </a:rPr>
                        <a:t>Follow up shows between 10-30 % of evaluation recommendations have been taken up</a:t>
                      </a:r>
                      <a:endParaRPr lang="en-ZA" sz="18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tc>
                  <a:txBody>
                    <a:bodyPr/>
                    <a:lstStyle/>
                    <a:p>
                      <a:pPr algn="l">
                        <a:lnSpc>
                          <a:spcPct val="100000"/>
                        </a:lnSpc>
                        <a:spcAft>
                          <a:spcPts val="0"/>
                        </a:spcAft>
                      </a:pPr>
                      <a:r>
                        <a:rPr lang="en-ZA" sz="1800" dirty="0">
                          <a:effectLst/>
                        </a:rPr>
                        <a:t>9/16 have implemented &gt;25% of recommendations, in 2  improvement plans incorporated into another evaluation. </a:t>
                      </a:r>
                      <a:endParaRPr lang="en-ZA" sz="18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38259" marR="38259" marT="0" marB="0"/>
                </a:tc>
                <a:extLst>
                  <a:ext uri="{0D108BD9-81ED-4DB2-BD59-A6C34878D82A}">
                    <a16:rowId xmlns:a16="http://schemas.microsoft.com/office/drawing/2014/main" val="222232765"/>
                  </a:ext>
                </a:extLst>
              </a:tr>
            </a:tbl>
          </a:graphicData>
        </a:graphic>
      </p:graphicFrame>
      <p:sp>
        <p:nvSpPr>
          <p:cNvPr id="7" name="Rectangle 1">
            <a:extLst>
              <a:ext uri="{FF2B5EF4-FFF2-40B4-BE49-F238E27FC236}">
                <a16:creationId xmlns:a16="http://schemas.microsoft.com/office/drawing/2014/main" id="{11A5722F-88B1-7F4C-8C7F-649E871D6095}"/>
              </a:ext>
            </a:extLst>
          </p:cNvPr>
          <p:cNvSpPr>
            <a:spLocks noChangeArrowheads="1"/>
          </p:cNvSpPr>
          <p:nvPr/>
        </p:nvSpPr>
        <p:spPr bwMode="auto">
          <a:xfrm>
            <a:off x="2946400" y="115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1F2E03C-9D94-4543-922D-53D82B4F2A02}"/>
              </a:ext>
            </a:extLst>
          </p:cNvPr>
          <p:cNvSpPr txBox="1"/>
          <p:nvPr/>
        </p:nvSpPr>
        <p:spPr>
          <a:xfrm>
            <a:off x="298175" y="4872033"/>
            <a:ext cx="8388626" cy="646331"/>
          </a:xfrm>
          <a:prstGeom prst="rect">
            <a:avLst/>
          </a:prstGeom>
          <a:solidFill>
            <a:schemeClr val="bg1">
              <a:lumMod val="95000"/>
            </a:schemeClr>
          </a:solidFill>
        </p:spPr>
        <p:txBody>
          <a:bodyPr wrap="square" rtlCol="0">
            <a:spAutoFit/>
          </a:bodyPr>
          <a:lstStyle/>
          <a:p>
            <a:r>
              <a:rPr lang="en-GB" dirty="0"/>
              <a:t>Source: The emergence of government evaluation systems in Africa: The case of Benin, Uganda and South Africa </a:t>
            </a:r>
          </a:p>
        </p:txBody>
      </p:sp>
    </p:spTree>
    <p:extLst>
      <p:ext uri="{BB962C8B-B14F-4D97-AF65-F5344CB8AC3E}">
        <p14:creationId xmlns:p14="http://schemas.microsoft.com/office/powerpoint/2010/main" val="3857710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FDB7-D5BF-ED4E-8C8C-56CBFE074018}"/>
              </a:ext>
            </a:extLst>
          </p:cNvPr>
          <p:cNvSpPr>
            <a:spLocks noGrp="1"/>
          </p:cNvSpPr>
          <p:nvPr>
            <p:ph type="title"/>
          </p:nvPr>
        </p:nvSpPr>
        <p:spPr/>
        <p:txBody>
          <a:bodyPr>
            <a:normAutofit fontScale="90000"/>
          </a:bodyPr>
          <a:lstStyle/>
          <a:p>
            <a:r>
              <a:rPr lang="en-GB" dirty="0"/>
              <a:t>Understanding the causal mechanisms so we can design processes better</a:t>
            </a:r>
          </a:p>
        </p:txBody>
      </p:sp>
      <p:sp>
        <p:nvSpPr>
          <p:cNvPr id="3" name="Content Placeholder 2">
            <a:extLst>
              <a:ext uri="{FF2B5EF4-FFF2-40B4-BE49-F238E27FC236}">
                <a16:creationId xmlns:a16="http://schemas.microsoft.com/office/drawing/2014/main" id="{617713DE-3794-834B-B2FC-C229CF9C2A15}"/>
              </a:ext>
            </a:extLst>
          </p:cNvPr>
          <p:cNvSpPr>
            <a:spLocks noGrp="1"/>
          </p:cNvSpPr>
          <p:nvPr>
            <p:ph idx="1"/>
          </p:nvPr>
        </p:nvSpPr>
        <p:spPr>
          <a:xfrm>
            <a:off x="457200" y="1624012"/>
            <a:ext cx="8229600" cy="4525963"/>
          </a:xfrm>
        </p:spPr>
        <p:txBody>
          <a:bodyPr/>
          <a:lstStyle/>
          <a:p>
            <a:pPr marL="0" indent="0">
              <a:buNone/>
            </a:pPr>
            <a:r>
              <a:rPr lang="en-GB" dirty="0"/>
              <a:t>Rationale for the research project ‘Evidence in Practice: Documenting and Sharing Lessons of Evidence-informed Policy Making and Implementation in Africa’</a:t>
            </a:r>
          </a:p>
        </p:txBody>
      </p:sp>
      <p:sp>
        <p:nvSpPr>
          <p:cNvPr id="4" name="Slide Number Placeholder 3">
            <a:extLst>
              <a:ext uri="{FF2B5EF4-FFF2-40B4-BE49-F238E27FC236}">
                <a16:creationId xmlns:a16="http://schemas.microsoft.com/office/drawing/2014/main" id="{AE36FC26-8674-954F-8AEC-5E9782E7A26A}"/>
              </a:ext>
            </a:extLst>
          </p:cNvPr>
          <p:cNvSpPr>
            <a:spLocks noGrp="1"/>
          </p:cNvSpPr>
          <p:nvPr>
            <p:ph type="sldNum" sz="quarter" idx="12"/>
          </p:nvPr>
        </p:nvSpPr>
        <p:spPr/>
        <p:txBody>
          <a:bodyPr/>
          <a:lstStyle/>
          <a:p>
            <a:fld id="{05533F3F-095F-4A47-9668-2082E1664CBC}" type="slidenum">
              <a:rPr lang="en-US" smtClean="0"/>
              <a:t>12</a:t>
            </a:fld>
            <a:endParaRPr lang="en-US"/>
          </a:p>
        </p:txBody>
      </p:sp>
    </p:spTree>
    <p:extLst>
      <p:ext uri="{BB962C8B-B14F-4D97-AF65-F5344CB8AC3E}">
        <p14:creationId xmlns:p14="http://schemas.microsoft.com/office/powerpoint/2010/main" val="295097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600" dirty="0"/>
              <a:t>Barriers and facilitators to use of research</a:t>
            </a:r>
            <a:r>
              <a:rPr lang="en-ZA" dirty="0"/>
              <a:t/>
            </a:r>
            <a:br>
              <a:rPr lang="en-ZA" dirty="0"/>
            </a:br>
            <a:r>
              <a:rPr lang="en-ZA" sz="2000" dirty="0"/>
              <a:t>n refers to number of studies</a:t>
            </a:r>
            <a:endParaRPr lang="en-GB" dirty="0"/>
          </a:p>
        </p:txBody>
      </p:sp>
      <p:sp>
        <p:nvSpPr>
          <p:cNvPr id="4" name="Rectangle 3"/>
          <p:cNvSpPr/>
          <p:nvPr/>
        </p:nvSpPr>
        <p:spPr>
          <a:xfrm>
            <a:off x="457200" y="5634856"/>
            <a:ext cx="8229600" cy="646331"/>
          </a:xfrm>
          <a:prstGeom prst="rect">
            <a:avLst/>
          </a:prstGeom>
          <a:solidFill>
            <a:schemeClr val="bg1"/>
          </a:solidFill>
        </p:spPr>
        <p:txBody>
          <a:bodyPr wrap="square">
            <a:spAutoFit/>
          </a:bodyPr>
          <a:lstStyle/>
          <a:p>
            <a:r>
              <a:rPr lang="en-ZA" dirty="0">
                <a:latin typeface="AdvTTe45e47d2"/>
              </a:rPr>
              <a:t>Source: Oliver </a:t>
            </a:r>
            <a:r>
              <a:rPr lang="en-ZA" dirty="0">
                <a:latin typeface="AdvTT7329fd89.I"/>
              </a:rPr>
              <a:t>et al. BMC Health Services Research </a:t>
            </a:r>
            <a:r>
              <a:rPr lang="en-ZA" dirty="0">
                <a:latin typeface="AdvTTe45e47d2"/>
              </a:rPr>
              <a:t>2014, </a:t>
            </a:r>
            <a:r>
              <a:rPr lang="en-ZA" dirty="0">
                <a:latin typeface="AdvTTaf7f9f4f.B"/>
              </a:rPr>
              <a:t>14</a:t>
            </a:r>
            <a:r>
              <a:rPr lang="en-ZA" dirty="0">
                <a:latin typeface="AdvTTe45e47d2"/>
              </a:rPr>
              <a:t>:2 </a:t>
            </a:r>
            <a:r>
              <a:rPr lang="en-GB" dirty="0">
                <a:latin typeface="AdvTTe45e47d2"/>
              </a:rPr>
              <a:t>http://www.biomedcentral.com/1472-6963/14/2</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518838781"/>
              </p:ext>
            </p:extLst>
          </p:nvPr>
        </p:nvGraphicFramePr>
        <p:xfrm>
          <a:off x="457200" y="1383933"/>
          <a:ext cx="8229600" cy="4175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045750227"/>
                    </a:ext>
                  </a:extLst>
                </a:gridCol>
                <a:gridCol w="4114800">
                  <a:extLst>
                    <a:ext uri="{9D8B030D-6E8A-4147-A177-3AD203B41FA5}">
                      <a16:colId xmlns:a16="http://schemas.microsoft.com/office/drawing/2014/main" val="3448115677"/>
                    </a:ext>
                  </a:extLst>
                </a:gridCol>
              </a:tblGrid>
              <a:tr h="125553">
                <a:tc>
                  <a:txBody>
                    <a:bodyPr/>
                    <a:lstStyle/>
                    <a:p>
                      <a:r>
                        <a:rPr lang="en-ZA" sz="1800" dirty="0">
                          <a:latin typeface="Arial" panose="020B0604020202020204" pitchFamily="34" charset="0"/>
                          <a:cs typeface="Arial" panose="020B0604020202020204" pitchFamily="34" charset="0"/>
                        </a:rPr>
                        <a:t>Top 5 barriers</a:t>
                      </a:r>
                      <a:r>
                        <a:rPr lang="en-ZA" sz="1800" baseline="0" dirty="0">
                          <a:latin typeface="Arial" panose="020B0604020202020204" pitchFamily="34" charset="0"/>
                          <a:cs typeface="Arial" panose="020B0604020202020204" pitchFamily="34" charset="0"/>
                        </a:rPr>
                        <a:t> to use of evidence</a:t>
                      </a:r>
                      <a:endParaRPr lang="en-GB" sz="1800" dirty="0">
                        <a:latin typeface="Arial" panose="020B0604020202020204" pitchFamily="34" charset="0"/>
                        <a:cs typeface="Arial" panose="020B0604020202020204" pitchFamily="34" charset="0"/>
                      </a:endParaRPr>
                    </a:p>
                  </a:txBody>
                  <a:tcPr/>
                </a:tc>
                <a:tc>
                  <a:txBody>
                    <a:bodyPr/>
                    <a:lstStyle/>
                    <a:p>
                      <a:r>
                        <a:rPr lang="en-ZA" sz="1800" dirty="0">
                          <a:latin typeface="Arial" panose="020B0604020202020204" pitchFamily="34" charset="0"/>
                          <a:cs typeface="Arial" panose="020B0604020202020204" pitchFamily="34" charset="0"/>
                        </a:rPr>
                        <a:t>Top 5</a:t>
                      </a:r>
                      <a:r>
                        <a:rPr lang="en-ZA" sz="1800" baseline="0" dirty="0">
                          <a:latin typeface="Arial" panose="020B0604020202020204" pitchFamily="34" charset="0"/>
                          <a:cs typeface="Arial" panose="020B0604020202020204" pitchFamily="34" charset="0"/>
                        </a:rPr>
                        <a:t> facilitators of evidence use</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65162404"/>
                  </a:ext>
                </a:extLst>
              </a:tr>
              <a:tr h="209736">
                <a:tc>
                  <a:txBody>
                    <a:bodyPr/>
                    <a:lstStyle/>
                    <a:p>
                      <a:r>
                        <a:rPr lang="en-ZA" sz="2000" dirty="0">
                          <a:latin typeface="Arial" panose="020B0604020202020204" pitchFamily="34" charset="0"/>
                          <a:cs typeface="Arial" panose="020B0604020202020204" pitchFamily="34" charset="0"/>
                        </a:rPr>
                        <a:t>Availability and access to research/ improved dissemination (n = 63)</a:t>
                      </a:r>
                      <a:endParaRPr lang="en-GB"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Availability and access to research/ improved dissemination (n = 65)</a:t>
                      </a:r>
                    </a:p>
                  </a:txBody>
                  <a:tcPr/>
                </a:tc>
                <a:extLst>
                  <a:ext uri="{0D108BD9-81ED-4DB2-BD59-A6C34878D82A}">
                    <a16:rowId xmlns:a16="http://schemas.microsoft.com/office/drawing/2014/main" val="1099961968"/>
                  </a:ext>
                </a:extLst>
              </a:tr>
              <a:tr h="633871">
                <a:tc>
                  <a:txBody>
                    <a:bodyPr/>
                    <a:lstStyle/>
                    <a:p>
                      <a:r>
                        <a:rPr lang="en-ZA" sz="2000" dirty="0">
                          <a:latin typeface="Arial" panose="020B0604020202020204" pitchFamily="34" charset="0"/>
                          <a:cs typeface="Arial" panose="020B0604020202020204" pitchFamily="34" charset="0"/>
                        </a:rPr>
                        <a:t>Clarity/relevance/reliability of research findings (n = 54)</a:t>
                      </a:r>
                      <a:endParaRPr lang="en-GB"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Collaboration (n = 49)</a:t>
                      </a:r>
                    </a:p>
                    <a:p>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246985"/>
                  </a:ext>
                </a:extLst>
              </a:tr>
              <a:tr h="6338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Timing/opportunity (n = 42)</a:t>
                      </a:r>
                      <a:endParaRPr lang="en-GB" sz="2000" dirty="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ZA"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Clarity/relevance/reliability of research findings (n = 46)</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17258312"/>
                  </a:ext>
                </a:extLst>
              </a:tr>
              <a:tr h="633871">
                <a:tc>
                  <a:txBody>
                    <a:bodyPr/>
                    <a:lstStyle/>
                    <a:p>
                      <a:r>
                        <a:rPr lang="en-ZA" sz="2000" dirty="0">
                          <a:latin typeface="Arial" panose="020B0604020202020204" pitchFamily="34" charset="0"/>
                          <a:cs typeface="Arial" panose="020B0604020202020204" pitchFamily="34" charset="0"/>
                        </a:rPr>
                        <a:t>Policymaker research skills (n = 26)</a:t>
                      </a:r>
                      <a:endParaRPr lang="en-GB"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Relationship with policymakers (n = 39)</a:t>
                      </a:r>
                    </a:p>
                  </a:txBody>
                  <a:tcPr/>
                </a:tc>
                <a:extLst>
                  <a:ext uri="{0D108BD9-81ED-4DB2-BD59-A6C34878D82A}">
                    <a16:rowId xmlns:a16="http://schemas.microsoft.com/office/drawing/2014/main" val="2364748825"/>
                  </a:ext>
                </a:extLst>
              </a:tr>
              <a:tr h="6338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Costs (n = 25) </a:t>
                      </a:r>
                      <a:endParaRPr lang="en-GB" sz="2000" dirty="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ZA"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sz="2000" dirty="0">
                          <a:latin typeface="Arial" panose="020B0604020202020204" pitchFamily="34" charset="0"/>
                          <a:cs typeface="Arial" panose="020B0604020202020204" pitchFamily="34" charset="0"/>
                        </a:rPr>
                        <a:t>Relationship with researchers/ info staff (n = 37)</a:t>
                      </a:r>
                      <a:endParaRPr lang="en-GB"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7047328"/>
                  </a:ext>
                </a:extLst>
              </a:tr>
            </a:tbl>
          </a:graphicData>
        </a:graphic>
      </p:graphicFrame>
    </p:spTree>
    <p:extLst>
      <p:ext uri="{BB962C8B-B14F-4D97-AF65-F5344CB8AC3E}">
        <p14:creationId xmlns:p14="http://schemas.microsoft.com/office/powerpoint/2010/main" val="302714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46B4BFAC-852E-6349-B623-5906882EB384}"/>
              </a:ext>
            </a:extLst>
          </p:cNvPr>
          <p:cNvGrpSpPr/>
          <p:nvPr/>
        </p:nvGrpSpPr>
        <p:grpSpPr>
          <a:xfrm>
            <a:off x="7850529" y="2040088"/>
            <a:ext cx="1293471" cy="3377458"/>
            <a:chOff x="7850529" y="2040088"/>
            <a:chExt cx="1293471" cy="3377458"/>
          </a:xfrm>
        </p:grpSpPr>
        <p:sp>
          <p:nvSpPr>
            <p:cNvPr id="26" name="Rounded Rectangle 25">
              <a:extLst>
                <a:ext uri="{FF2B5EF4-FFF2-40B4-BE49-F238E27FC236}">
                  <a16:creationId xmlns:a16="http://schemas.microsoft.com/office/drawing/2014/main" id="{EBB2F270-DDC2-A747-B045-DB4033A86300}"/>
                </a:ext>
              </a:extLst>
            </p:cNvPr>
            <p:cNvSpPr/>
            <p:nvPr/>
          </p:nvSpPr>
          <p:spPr>
            <a:xfrm>
              <a:off x="7850529" y="2040088"/>
              <a:ext cx="1293471" cy="33774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DEVELOPMENT IMPACT</a:t>
              </a: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r>
                <a:rPr lang="en-US" sz="1350" dirty="0">
                  <a:solidFill>
                    <a:prstClr val="white"/>
                  </a:solidFill>
                  <a:latin typeface="Calibri" panose="020F0502020204030204"/>
                </a:rPr>
                <a:t>                 </a:t>
              </a:r>
            </a:p>
          </p:txBody>
        </p:sp>
        <p:sp>
          <p:nvSpPr>
            <p:cNvPr id="27" name="Rectangle 26">
              <a:extLst>
                <a:ext uri="{FF2B5EF4-FFF2-40B4-BE49-F238E27FC236}">
                  <a16:creationId xmlns:a16="http://schemas.microsoft.com/office/drawing/2014/main" id="{AA5B82D9-AAF3-7A40-B2CE-1A38BC029673}"/>
                </a:ext>
              </a:extLst>
            </p:cNvPr>
            <p:cNvSpPr/>
            <p:nvPr/>
          </p:nvSpPr>
          <p:spPr>
            <a:xfrm>
              <a:off x="7952119" y="2972675"/>
              <a:ext cx="1095634" cy="8787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   Policy performance and impact                   </a:t>
              </a:r>
            </a:p>
          </p:txBody>
        </p:sp>
        <p:sp>
          <p:nvSpPr>
            <p:cNvPr id="28" name="Rectangle 27">
              <a:extLst>
                <a:ext uri="{FF2B5EF4-FFF2-40B4-BE49-F238E27FC236}">
                  <a16:creationId xmlns:a16="http://schemas.microsoft.com/office/drawing/2014/main" id="{0D17A6EF-2206-D84D-AF9E-8773E036BF1A}"/>
                </a:ext>
              </a:extLst>
            </p:cNvPr>
            <p:cNvSpPr/>
            <p:nvPr/>
          </p:nvSpPr>
          <p:spPr>
            <a:xfrm>
              <a:off x="7952119" y="3988237"/>
              <a:ext cx="1095634" cy="8787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Wider Systems change         </a:t>
              </a:r>
            </a:p>
          </p:txBody>
        </p:sp>
      </p:grpSp>
      <p:sp>
        <p:nvSpPr>
          <p:cNvPr id="30" name="Rounded Rectangle 29">
            <a:extLst>
              <a:ext uri="{FF2B5EF4-FFF2-40B4-BE49-F238E27FC236}">
                <a16:creationId xmlns:a16="http://schemas.microsoft.com/office/drawing/2014/main" id="{E26D298C-8EA7-7241-A213-2ED8CBA36C5A}"/>
              </a:ext>
            </a:extLst>
          </p:cNvPr>
          <p:cNvSpPr/>
          <p:nvPr/>
        </p:nvSpPr>
        <p:spPr>
          <a:xfrm>
            <a:off x="41616" y="1106098"/>
            <a:ext cx="7185504" cy="49221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 name="Rounded Rectangle 2">
            <a:extLst>
              <a:ext uri="{FF2B5EF4-FFF2-40B4-BE49-F238E27FC236}">
                <a16:creationId xmlns:a16="http://schemas.microsoft.com/office/drawing/2014/main" id="{1F70F71A-6221-7D4F-B103-3DEDA42E54B6}"/>
              </a:ext>
            </a:extLst>
          </p:cNvPr>
          <p:cNvSpPr/>
          <p:nvPr/>
        </p:nvSpPr>
        <p:spPr>
          <a:xfrm>
            <a:off x="279310" y="1779923"/>
            <a:ext cx="5303277" cy="412292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3538BF23-2CA8-DD46-B9E3-ABCEF74C257D}"/>
              </a:ext>
            </a:extLst>
          </p:cNvPr>
          <p:cNvSpPr/>
          <p:nvPr/>
        </p:nvSpPr>
        <p:spPr>
          <a:xfrm>
            <a:off x="5113135" y="2127383"/>
            <a:ext cx="1331419" cy="8750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Individual / organisational / systems change</a:t>
            </a:r>
          </a:p>
        </p:txBody>
      </p:sp>
      <p:sp>
        <p:nvSpPr>
          <p:cNvPr id="4" name="TextBox 3">
            <a:extLst>
              <a:ext uri="{FF2B5EF4-FFF2-40B4-BE49-F238E27FC236}">
                <a16:creationId xmlns:a16="http://schemas.microsoft.com/office/drawing/2014/main" id="{1CF4C7EB-5D89-1440-9820-F489B4C52425}"/>
              </a:ext>
            </a:extLst>
          </p:cNvPr>
          <p:cNvSpPr txBox="1"/>
          <p:nvPr/>
        </p:nvSpPr>
        <p:spPr>
          <a:xfrm>
            <a:off x="164459" y="1185798"/>
            <a:ext cx="7185504" cy="584775"/>
          </a:xfrm>
          <a:prstGeom prst="rect">
            <a:avLst/>
          </a:prstGeom>
          <a:noFill/>
          <a:ln>
            <a:noFill/>
          </a:ln>
        </p:spPr>
        <p:txBody>
          <a:bodyPr wrap="square" rtlCol="0">
            <a:spAutoFit/>
          </a:bodyPr>
          <a:lstStyle/>
          <a:p>
            <a:pPr algn="ctr" defTabSz="685800"/>
            <a:r>
              <a:rPr lang="en-US" sz="1600" b="1" dirty="0">
                <a:solidFill>
                  <a:prstClr val="black"/>
                </a:solidFill>
                <a:latin typeface="Calibri" panose="020F0502020204030204"/>
              </a:rPr>
              <a:t>CONTEXT</a:t>
            </a:r>
          </a:p>
          <a:p>
            <a:pPr algn="ctr" defTabSz="685800"/>
            <a:r>
              <a:rPr lang="en-US" sz="1600" b="1" dirty="0">
                <a:solidFill>
                  <a:prstClr val="black"/>
                </a:solidFill>
                <a:latin typeface="Calibri" panose="020F0502020204030204"/>
              </a:rPr>
              <a:t>External dimension: </a:t>
            </a:r>
            <a:r>
              <a:rPr lang="en-US" sz="1600" dirty="0">
                <a:solidFill>
                  <a:prstClr val="black"/>
                </a:solidFill>
                <a:latin typeface="Calibri" panose="020F0502020204030204"/>
              </a:rPr>
              <a:t>Macro-context; </a:t>
            </a:r>
            <a:r>
              <a:rPr lang="en-ZA" sz="1600" dirty="0">
                <a:solidFill>
                  <a:prstClr val="black"/>
                </a:solidFill>
                <a:latin typeface="Calibri" panose="020F0502020204030204"/>
              </a:rPr>
              <a:t>intra- relationships with state/non-state agents </a:t>
            </a:r>
            <a:endParaRPr lang="en-US" sz="1600" dirty="0">
              <a:solidFill>
                <a:prstClr val="black"/>
              </a:solidFill>
              <a:latin typeface="Calibri" panose="020F0502020204030204"/>
            </a:endParaRPr>
          </a:p>
        </p:txBody>
      </p:sp>
      <p:grpSp>
        <p:nvGrpSpPr>
          <p:cNvPr id="2" name="Group 1">
            <a:extLst>
              <a:ext uri="{FF2B5EF4-FFF2-40B4-BE49-F238E27FC236}">
                <a16:creationId xmlns:a16="http://schemas.microsoft.com/office/drawing/2014/main" id="{0F5A8BDF-BD09-EC42-BB86-2E9410767922}"/>
              </a:ext>
            </a:extLst>
          </p:cNvPr>
          <p:cNvGrpSpPr/>
          <p:nvPr/>
        </p:nvGrpSpPr>
        <p:grpSpPr>
          <a:xfrm>
            <a:off x="5113135" y="3073580"/>
            <a:ext cx="1331420" cy="676926"/>
            <a:chOff x="5113135" y="3073580"/>
            <a:chExt cx="1331420" cy="676926"/>
          </a:xfrm>
        </p:grpSpPr>
        <p:sp>
          <p:nvSpPr>
            <p:cNvPr id="10" name="Chevron 9">
              <a:extLst>
                <a:ext uri="{FF2B5EF4-FFF2-40B4-BE49-F238E27FC236}">
                  <a16:creationId xmlns:a16="http://schemas.microsoft.com/office/drawing/2014/main" id="{37B0925E-13D7-5045-BC17-9D097E82AA74}"/>
                </a:ext>
              </a:extLst>
            </p:cNvPr>
            <p:cNvSpPr/>
            <p:nvPr/>
          </p:nvSpPr>
          <p:spPr>
            <a:xfrm>
              <a:off x="5113135" y="3073580"/>
              <a:ext cx="1331420" cy="676926"/>
            </a:xfrm>
            <a:prstGeom prst="chevron">
              <a:avLst/>
            </a:prstGeom>
            <a:solidFill>
              <a:schemeClr val="accent1">
                <a:lumMod val="60000"/>
                <a:lumOff val="4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Chevron 4">
              <a:extLst>
                <a:ext uri="{FF2B5EF4-FFF2-40B4-BE49-F238E27FC236}">
                  <a16:creationId xmlns:a16="http://schemas.microsoft.com/office/drawing/2014/main" id="{40696A6D-6590-F344-8D91-1E79F9D65E27}"/>
                </a:ext>
              </a:extLst>
            </p:cNvPr>
            <p:cNvSpPr txBox="1"/>
            <p:nvPr/>
          </p:nvSpPr>
          <p:spPr>
            <a:xfrm>
              <a:off x="5360460" y="3073580"/>
              <a:ext cx="836769" cy="67692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Motivation to use evidence</a:t>
              </a:r>
            </a:p>
          </p:txBody>
        </p:sp>
      </p:grpSp>
      <p:grpSp>
        <p:nvGrpSpPr>
          <p:cNvPr id="7" name="Group 6">
            <a:extLst>
              <a:ext uri="{FF2B5EF4-FFF2-40B4-BE49-F238E27FC236}">
                <a16:creationId xmlns:a16="http://schemas.microsoft.com/office/drawing/2014/main" id="{EEC22022-3AED-5E45-8D88-C98ED4D90B82}"/>
              </a:ext>
            </a:extLst>
          </p:cNvPr>
          <p:cNvGrpSpPr/>
          <p:nvPr/>
        </p:nvGrpSpPr>
        <p:grpSpPr>
          <a:xfrm>
            <a:off x="5146051" y="3802312"/>
            <a:ext cx="1298501" cy="676926"/>
            <a:chOff x="5146051" y="3802312"/>
            <a:chExt cx="1298501" cy="676926"/>
          </a:xfrm>
        </p:grpSpPr>
        <p:sp>
          <p:nvSpPr>
            <p:cNvPr id="13" name="Chevron 12">
              <a:extLst>
                <a:ext uri="{FF2B5EF4-FFF2-40B4-BE49-F238E27FC236}">
                  <a16:creationId xmlns:a16="http://schemas.microsoft.com/office/drawing/2014/main" id="{CF0A4C80-7668-D943-825E-A38098F22B2A}"/>
                </a:ext>
              </a:extLst>
            </p:cNvPr>
            <p:cNvSpPr/>
            <p:nvPr/>
          </p:nvSpPr>
          <p:spPr>
            <a:xfrm>
              <a:off x="5146051" y="3802312"/>
              <a:ext cx="1298501" cy="676926"/>
            </a:xfrm>
            <a:prstGeom prst="chevron">
              <a:avLst/>
            </a:prstGeom>
            <a:solidFill>
              <a:schemeClr val="accent1">
                <a:lumMod val="60000"/>
                <a:lumOff val="4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Chevron 4">
              <a:extLst>
                <a:ext uri="{FF2B5EF4-FFF2-40B4-BE49-F238E27FC236}">
                  <a16:creationId xmlns:a16="http://schemas.microsoft.com/office/drawing/2014/main" id="{45511D82-A811-244D-8E17-6D2715578DD9}"/>
                </a:ext>
              </a:extLst>
            </p:cNvPr>
            <p:cNvSpPr txBox="1"/>
            <p:nvPr/>
          </p:nvSpPr>
          <p:spPr>
            <a:xfrm>
              <a:off x="5387261" y="3802312"/>
              <a:ext cx="816080" cy="67692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Capability to use evidence</a:t>
              </a:r>
            </a:p>
          </p:txBody>
        </p:sp>
      </p:grpSp>
      <p:grpSp>
        <p:nvGrpSpPr>
          <p:cNvPr id="8" name="Group 7">
            <a:extLst>
              <a:ext uri="{FF2B5EF4-FFF2-40B4-BE49-F238E27FC236}">
                <a16:creationId xmlns:a16="http://schemas.microsoft.com/office/drawing/2014/main" id="{A88B9AF9-B366-8A40-82B5-B09186A7C8B0}"/>
              </a:ext>
            </a:extLst>
          </p:cNvPr>
          <p:cNvGrpSpPr/>
          <p:nvPr/>
        </p:nvGrpSpPr>
        <p:grpSpPr>
          <a:xfrm>
            <a:off x="5113133" y="4528512"/>
            <a:ext cx="1331420" cy="676926"/>
            <a:chOff x="5113133" y="4528512"/>
            <a:chExt cx="1331420" cy="676926"/>
          </a:xfrm>
        </p:grpSpPr>
        <p:sp>
          <p:nvSpPr>
            <p:cNvPr id="16" name="Chevron 15">
              <a:extLst>
                <a:ext uri="{FF2B5EF4-FFF2-40B4-BE49-F238E27FC236}">
                  <a16:creationId xmlns:a16="http://schemas.microsoft.com/office/drawing/2014/main" id="{AED18C33-9AB5-D54F-867F-7150FE4940EF}"/>
                </a:ext>
              </a:extLst>
            </p:cNvPr>
            <p:cNvSpPr/>
            <p:nvPr/>
          </p:nvSpPr>
          <p:spPr>
            <a:xfrm>
              <a:off x="5113133" y="4528512"/>
              <a:ext cx="1331420" cy="676926"/>
            </a:xfrm>
            <a:prstGeom prst="chevron">
              <a:avLst/>
            </a:prstGeom>
            <a:solidFill>
              <a:schemeClr val="accent1">
                <a:lumMod val="60000"/>
                <a:lumOff val="4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Chevron 4">
              <a:extLst>
                <a:ext uri="{FF2B5EF4-FFF2-40B4-BE49-F238E27FC236}">
                  <a16:creationId xmlns:a16="http://schemas.microsoft.com/office/drawing/2014/main" id="{4A24FD64-8F97-EF46-93C6-4BC6BE041717}"/>
                </a:ext>
              </a:extLst>
            </p:cNvPr>
            <p:cNvSpPr txBox="1"/>
            <p:nvPr/>
          </p:nvSpPr>
          <p:spPr>
            <a:xfrm>
              <a:off x="5360458" y="4528512"/>
              <a:ext cx="836769" cy="67692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Opportunity to use evidence</a:t>
              </a:r>
            </a:p>
          </p:txBody>
        </p:sp>
      </p:grpSp>
      <p:sp>
        <p:nvSpPr>
          <p:cNvPr id="32" name="Rectangle 31">
            <a:extLst>
              <a:ext uri="{FF2B5EF4-FFF2-40B4-BE49-F238E27FC236}">
                <a16:creationId xmlns:a16="http://schemas.microsoft.com/office/drawing/2014/main" id="{16D3AD10-3D66-1243-AAD0-560896EC49F9}"/>
              </a:ext>
            </a:extLst>
          </p:cNvPr>
          <p:cNvSpPr/>
          <p:nvPr/>
        </p:nvSpPr>
        <p:spPr>
          <a:xfrm>
            <a:off x="834484" y="1859998"/>
            <a:ext cx="3865104" cy="584775"/>
          </a:xfrm>
          <a:prstGeom prst="rect">
            <a:avLst/>
          </a:prstGeom>
        </p:spPr>
        <p:txBody>
          <a:bodyPr wrap="square">
            <a:spAutoFit/>
          </a:bodyPr>
          <a:lstStyle/>
          <a:p>
            <a:pPr defTabSz="685800"/>
            <a:r>
              <a:rPr lang="en-US" sz="1600" b="1" dirty="0">
                <a:solidFill>
                  <a:prstClr val="black"/>
                </a:solidFill>
                <a:latin typeface="Calibri" panose="020F0502020204030204"/>
              </a:rPr>
              <a:t>Internal dimension: </a:t>
            </a:r>
            <a:r>
              <a:rPr lang="en-GB" sz="1600" dirty="0">
                <a:solidFill>
                  <a:prstClr val="black"/>
                </a:solidFill>
                <a:latin typeface="Calibri" panose="020F0502020204030204"/>
                <a:ea typeface="Calibri" panose="020F0502020204030204" pitchFamily="34" charset="0"/>
              </a:rPr>
              <a:t>culture; organizational capacity; </a:t>
            </a:r>
            <a:r>
              <a:rPr lang="en-ZA" sz="1600" dirty="0">
                <a:solidFill>
                  <a:prstClr val="black"/>
                </a:solidFill>
              </a:rPr>
              <a:t>management; and core resources</a:t>
            </a:r>
            <a:endParaRPr lang="en-US" sz="1600" dirty="0">
              <a:solidFill>
                <a:prstClr val="black"/>
              </a:solidFill>
              <a:latin typeface="Calibri" panose="020F0502020204030204"/>
            </a:endParaRPr>
          </a:p>
        </p:txBody>
      </p:sp>
      <p:sp>
        <p:nvSpPr>
          <p:cNvPr id="39" name="Right Arrow 38">
            <a:extLst>
              <a:ext uri="{FF2B5EF4-FFF2-40B4-BE49-F238E27FC236}">
                <a16:creationId xmlns:a16="http://schemas.microsoft.com/office/drawing/2014/main" id="{4B80AEBD-55F6-E040-9E55-E957648B80A5}"/>
              </a:ext>
            </a:extLst>
          </p:cNvPr>
          <p:cNvSpPr/>
          <p:nvPr/>
        </p:nvSpPr>
        <p:spPr>
          <a:xfrm>
            <a:off x="934760" y="3763243"/>
            <a:ext cx="4047871" cy="676926"/>
          </a:xfrm>
          <a:prstGeom prst="rightArrow">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Rectangle 34">
            <a:extLst>
              <a:ext uri="{FF2B5EF4-FFF2-40B4-BE49-F238E27FC236}">
                <a16:creationId xmlns:a16="http://schemas.microsoft.com/office/drawing/2014/main" id="{557DAE36-5597-E647-87D7-23786504F3CB}"/>
              </a:ext>
            </a:extLst>
          </p:cNvPr>
          <p:cNvSpPr/>
          <p:nvPr/>
        </p:nvSpPr>
        <p:spPr>
          <a:xfrm>
            <a:off x="164459" y="2797435"/>
            <a:ext cx="809853" cy="2408004"/>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ZA" sz="1600" b="1" dirty="0">
                <a:solidFill>
                  <a:prstClr val="black"/>
                </a:solidFill>
                <a:latin typeface="Calibri" panose="020F0502020204030204"/>
              </a:rPr>
              <a:t>Demand for evidence </a:t>
            </a:r>
          </a:p>
          <a:p>
            <a:pPr algn="ctr" defTabSz="685800"/>
            <a:r>
              <a:rPr lang="en-ZA" sz="1200" b="1" dirty="0">
                <a:solidFill>
                  <a:prstClr val="black"/>
                </a:solidFill>
                <a:latin typeface="Calibri" panose="020F0502020204030204"/>
              </a:rPr>
              <a:t>- </a:t>
            </a:r>
            <a:r>
              <a:rPr lang="en-ZA" sz="1200" b="1" dirty="0" err="1">
                <a:solidFill>
                  <a:prstClr val="black"/>
                </a:solidFill>
                <a:latin typeface="Calibri" panose="020F0502020204030204"/>
              </a:rPr>
              <a:t>Instititutuonalised</a:t>
            </a:r>
            <a:r>
              <a:rPr lang="en-ZA" sz="1200" b="1" dirty="0">
                <a:solidFill>
                  <a:prstClr val="black"/>
                </a:solidFill>
                <a:latin typeface="Calibri" panose="020F0502020204030204"/>
              </a:rPr>
              <a:t> in system </a:t>
            </a:r>
            <a:r>
              <a:rPr lang="en-ZA" sz="1200" b="1" dirty="0" err="1">
                <a:solidFill>
                  <a:prstClr val="black"/>
                </a:solidFill>
                <a:latin typeface="Calibri" panose="020F0502020204030204"/>
              </a:rPr>
              <a:t>eg</a:t>
            </a:r>
            <a:r>
              <a:rPr lang="en-ZA" sz="1200" b="1" dirty="0">
                <a:solidFill>
                  <a:prstClr val="black"/>
                </a:solidFill>
                <a:latin typeface="Calibri" panose="020F0502020204030204"/>
              </a:rPr>
              <a:t> NEP) </a:t>
            </a:r>
          </a:p>
        </p:txBody>
      </p:sp>
      <p:sp>
        <p:nvSpPr>
          <p:cNvPr id="29" name="Left-Right Arrow 28">
            <a:extLst>
              <a:ext uri="{FF2B5EF4-FFF2-40B4-BE49-F238E27FC236}">
                <a16:creationId xmlns:a16="http://schemas.microsoft.com/office/drawing/2014/main" id="{C4E68461-FA0F-E04B-A6BB-265787A67249}"/>
              </a:ext>
            </a:extLst>
          </p:cNvPr>
          <p:cNvSpPr/>
          <p:nvPr/>
        </p:nvSpPr>
        <p:spPr>
          <a:xfrm>
            <a:off x="455162" y="5902846"/>
            <a:ext cx="7185505" cy="870336"/>
          </a:xfrm>
          <a:prstGeom prst="lef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prstClr val="black"/>
                </a:solidFill>
                <a:latin typeface="Calibri" panose="020F0502020204030204"/>
              </a:rPr>
              <a:t>Constant feedback between each step on the framework </a:t>
            </a:r>
          </a:p>
        </p:txBody>
      </p:sp>
      <p:sp>
        <p:nvSpPr>
          <p:cNvPr id="40" name="Title 1">
            <a:extLst>
              <a:ext uri="{FF2B5EF4-FFF2-40B4-BE49-F238E27FC236}">
                <a16:creationId xmlns:a16="http://schemas.microsoft.com/office/drawing/2014/main" id="{FFC6CAC2-F013-4F4D-BADB-CBA729E1BE0C}"/>
              </a:ext>
            </a:extLst>
          </p:cNvPr>
          <p:cNvSpPr txBox="1">
            <a:spLocks/>
          </p:cNvSpPr>
          <p:nvPr/>
        </p:nvSpPr>
        <p:spPr>
          <a:xfrm>
            <a:off x="457200" y="324422"/>
            <a:ext cx="8229600" cy="6331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sz="3200" b="1" dirty="0">
                <a:solidFill>
                  <a:schemeClr val="accent2">
                    <a:lumMod val="50000"/>
                  </a:schemeClr>
                </a:solidFill>
                <a:latin typeface="+mn-lt"/>
              </a:rPr>
              <a:t>Analytical framework for the book</a:t>
            </a:r>
          </a:p>
        </p:txBody>
      </p:sp>
      <p:sp>
        <p:nvSpPr>
          <p:cNvPr id="48" name="Right Arrow 47">
            <a:extLst>
              <a:ext uri="{FF2B5EF4-FFF2-40B4-BE49-F238E27FC236}">
                <a16:creationId xmlns:a16="http://schemas.microsoft.com/office/drawing/2014/main" id="{161EB765-CB7C-7444-A330-13E91F446682}"/>
              </a:ext>
            </a:extLst>
          </p:cNvPr>
          <p:cNvSpPr/>
          <p:nvPr/>
        </p:nvSpPr>
        <p:spPr>
          <a:xfrm>
            <a:off x="934759" y="3637650"/>
            <a:ext cx="4461417" cy="676926"/>
          </a:xfrm>
          <a:prstGeom prst="rightArrow">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6" name="Rectangle 5">
            <a:extLst>
              <a:ext uri="{FF2B5EF4-FFF2-40B4-BE49-F238E27FC236}">
                <a16:creationId xmlns:a16="http://schemas.microsoft.com/office/drawing/2014/main" id="{70B97302-CA1C-0748-B52D-425B74254791}"/>
              </a:ext>
            </a:extLst>
          </p:cNvPr>
          <p:cNvSpPr/>
          <p:nvPr/>
        </p:nvSpPr>
        <p:spPr>
          <a:xfrm>
            <a:off x="1008278" y="3563592"/>
            <a:ext cx="1135832" cy="2369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038" indent="-46038">
              <a:buFont typeface="Arial" panose="020B0604020202020204" pitchFamily="34" charset="0"/>
              <a:buChar char="•"/>
            </a:pPr>
            <a:r>
              <a:rPr lang="en-US" sz="1600" dirty="0"/>
              <a:t>Type of evidence</a:t>
            </a:r>
          </a:p>
          <a:p>
            <a:pPr marL="46038" lvl="0" indent="-46038">
              <a:buFont typeface="Arial" panose="020B0604020202020204" pitchFamily="34" charset="0"/>
              <a:buChar char="•"/>
            </a:pPr>
            <a:r>
              <a:rPr lang="en-US" sz="1600" dirty="0"/>
              <a:t>Quality/ </a:t>
            </a:r>
            <a:r>
              <a:rPr lang="en-US" sz="1600" dirty="0" err="1"/>
              <a:t>rigour</a:t>
            </a:r>
            <a:endParaRPr lang="en-US" sz="1600" dirty="0"/>
          </a:p>
          <a:p>
            <a:pPr marL="46038" lvl="0" indent="-46038">
              <a:buFont typeface="Arial" panose="020B0604020202020204" pitchFamily="34" charset="0"/>
              <a:buChar char="•"/>
            </a:pPr>
            <a:r>
              <a:rPr lang="en-US" sz="1600" dirty="0"/>
              <a:t>Other </a:t>
            </a:r>
            <a:r>
              <a:rPr lang="en-US" sz="1600" dirty="0" err="1"/>
              <a:t>eg</a:t>
            </a:r>
            <a:r>
              <a:rPr lang="en-US" sz="1600" dirty="0"/>
              <a:t> timeliness</a:t>
            </a:r>
          </a:p>
        </p:txBody>
      </p:sp>
      <p:sp>
        <p:nvSpPr>
          <p:cNvPr id="46" name="Rectangle 45">
            <a:extLst>
              <a:ext uri="{FF2B5EF4-FFF2-40B4-BE49-F238E27FC236}">
                <a16:creationId xmlns:a16="http://schemas.microsoft.com/office/drawing/2014/main" id="{780DEE21-4C3D-7343-B2E6-2195FB472ACD}"/>
              </a:ext>
            </a:extLst>
          </p:cNvPr>
          <p:cNvSpPr/>
          <p:nvPr/>
        </p:nvSpPr>
        <p:spPr>
          <a:xfrm>
            <a:off x="2270525" y="3544019"/>
            <a:ext cx="1135832" cy="238894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600" dirty="0"/>
              <a:t>Capacity-building </a:t>
            </a:r>
          </a:p>
          <a:p>
            <a:pPr lvl="0">
              <a:buFont typeface="Arial" panose="020B0604020202020204" pitchFamily="34" charset="0"/>
              <a:buChar char="•"/>
            </a:pPr>
            <a:r>
              <a:rPr lang="en-US" sz="1600" dirty="0"/>
              <a:t>awareness raising</a:t>
            </a:r>
          </a:p>
          <a:p>
            <a:pPr lvl="0">
              <a:buFont typeface="Arial" panose="020B0604020202020204" pitchFamily="34" charset="0"/>
              <a:buChar char="•"/>
            </a:pPr>
            <a:r>
              <a:rPr lang="en-US" sz="1600" dirty="0"/>
              <a:t>comms</a:t>
            </a:r>
          </a:p>
          <a:p>
            <a:pPr lvl="0">
              <a:buFont typeface="Arial" panose="020B0604020202020204" pitchFamily="34" charset="0"/>
              <a:buChar char="•"/>
            </a:pPr>
            <a:r>
              <a:rPr lang="en-US" sz="1600" dirty="0"/>
              <a:t>Champions/mentors</a:t>
            </a:r>
          </a:p>
          <a:p>
            <a:pPr lvl="0">
              <a:buFont typeface="Arial" panose="020B0604020202020204" pitchFamily="34" charset="0"/>
              <a:buChar char="•"/>
            </a:pPr>
            <a:r>
              <a:rPr lang="en-US" sz="1600" dirty="0"/>
              <a:t>Org change</a:t>
            </a:r>
          </a:p>
        </p:txBody>
      </p:sp>
      <p:sp>
        <p:nvSpPr>
          <p:cNvPr id="47" name="Rectangle 46">
            <a:extLst>
              <a:ext uri="{FF2B5EF4-FFF2-40B4-BE49-F238E27FC236}">
                <a16:creationId xmlns:a16="http://schemas.microsoft.com/office/drawing/2014/main" id="{E10F619A-6CEC-7742-8F3A-27DC1AE010CF}"/>
              </a:ext>
            </a:extLst>
          </p:cNvPr>
          <p:cNvSpPr/>
          <p:nvPr/>
        </p:nvSpPr>
        <p:spPr>
          <a:xfrm>
            <a:off x="3515559" y="3553688"/>
            <a:ext cx="1444081" cy="237927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Tx/>
              <a:buNone/>
            </a:pPr>
            <a:r>
              <a:rPr lang="en-US" sz="1500" dirty="0"/>
              <a:t>M1— Awareness</a:t>
            </a:r>
          </a:p>
          <a:p>
            <a:pPr lvl="0">
              <a:buFontTx/>
              <a:buNone/>
            </a:pPr>
            <a:r>
              <a:rPr lang="en-US" sz="1500" dirty="0"/>
              <a:t>M2—Agree</a:t>
            </a:r>
          </a:p>
          <a:p>
            <a:pPr lvl="0">
              <a:buFontTx/>
              <a:buNone/>
            </a:pPr>
            <a:r>
              <a:rPr lang="en-US" sz="1500" dirty="0"/>
              <a:t>M3—Access</a:t>
            </a:r>
          </a:p>
          <a:p>
            <a:pPr lvl="0">
              <a:buFontTx/>
              <a:buNone/>
            </a:pPr>
            <a:r>
              <a:rPr lang="en-US" sz="1500" dirty="0"/>
              <a:t>M4—Interact/trust</a:t>
            </a:r>
          </a:p>
          <a:p>
            <a:pPr lvl="0">
              <a:buFontTx/>
              <a:buNone/>
            </a:pPr>
            <a:r>
              <a:rPr lang="en-US" sz="1500" dirty="0"/>
              <a:t>M5—Ability</a:t>
            </a:r>
          </a:p>
          <a:p>
            <a:pPr lvl="0">
              <a:buFontTx/>
              <a:buNone/>
            </a:pPr>
            <a:r>
              <a:rPr lang="en-US" sz="1500" dirty="0"/>
              <a:t>M6—</a:t>
            </a:r>
            <a:r>
              <a:rPr lang="en-US" sz="1500" dirty="0" err="1"/>
              <a:t>Institutionalising</a:t>
            </a:r>
            <a:r>
              <a:rPr lang="en-US" sz="1500" dirty="0"/>
              <a:t> / </a:t>
            </a:r>
            <a:r>
              <a:rPr lang="en-US" sz="1500" dirty="0" err="1"/>
              <a:t>formalising</a:t>
            </a:r>
            <a:endParaRPr lang="en-US" sz="1500" dirty="0"/>
          </a:p>
        </p:txBody>
      </p:sp>
      <p:grpSp>
        <p:nvGrpSpPr>
          <p:cNvPr id="49" name="Group 48">
            <a:extLst>
              <a:ext uri="{FF2B5EF4-FFF2-40B4-BE49-F238E27FC236}">
                <a16:creationId xmlns:a16="http://schemas.microsoft.com/office/drawing/2014/main" id="{1A770866-1F70-5649-A048-91AD472D99EC}"/>
              </a:ext>
            </a:extLst>
          </p:cNvPr>
          <p:cNvGrpSpPr/>
          <p:nvPr/>
        </p:nvGrpSpPr>
        <p:grpSpPr>
          <a:xfrm>
            <a:off x="6500806" y="2040087"/>
            <a:ext cx="1293471" cy="3377457"/>
            <a:chOff x="6500806" y="2040087"/>
            <a:chExt cx="1293471" cy="3377457"/>
          </a:xfrm>
        </p:grpSpPr>
        <p:sp>
          <p:nvSpPr>
            <p:cNvPr id="21" name="Rounded Rectangle 20">
              <a:extLst>
                <a:ext uri="{FF2B5EF4-FFF2-40B4-BE49-F238E27FC236}">
                  <a16:creationId xmlns:a16="http://schemas.microsoft.com/office/drawing/2014/main" id="{97F0751E-108D-8A42-8280-40643BE69D5A}"/>
                </a:ext>
              </a:extLst>
            </p:cNvPr>
            <p:cNvSpPr/>
            <p:nvPr/>
          </p:nvSpPr>
          <p:spPr>
            <a:xfrm>
              <a:off x="6500806" y="2040087"/>
              <a:ext cx="1293471" cy="337745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schemeClr val="accent2">
                      <a:lumMod val="50000"/>
                    </a:schemeClr>
                  </a:solidFill>
                  <a:latin typeface="Calibri" panose="020F0502020204030204"/>
                </a:rPr>
                <a:t>EVIDENCE USE</a:t>
              </a: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7248B6EE-2A85-5849-8567-6019DA274CEE}"/>
                </a:ext>
              </a:extLst>
            </p:cNvPr>
            <p:cNvSpPr/>
            <p:nvPr/>
          </p:nvSpPr>
          <p:spPr>
            <a:xfrm>
              <a:off x="6610008" y="2962090"/>
              <a:ext cx="1095634" cy="10863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Individual / organisational/ system behaviour change</a:t>
              </a:r>
            </a:p>
          </p:txBody>
        </p:sp>
        <p:sp>
          <p:nvSpPr>
            <p:cNvPr id="23" name="Rectangle 22">
              <a:extLst>
                <a:ext uri="{FF2B5EF4-FFF2-40B4-BE49-F238E27FC236}">
                  <a16:creationId xmlns:a16="http://schemas.microsoft.com/office/drawing/2014/main" id="{6B24F3BA-AABC-8D44-975A-29FFC9D0D3E9}"/>
                </a:ext>
              </a:extLst>
            </p:cNvPr>
            <p:cNvSpPr/>
            <p:nvPr/>
          </p:nvSpPr>
          <p:spPr>
            <a:xfrm>
              <a:off x="6610008" y="4164029"/>
              <a:ext cx="1144274" cy="10414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Instrumental</a:t>
              </a:r>
            </a:p>
            <a:p>
              <a:pPr algn="ctr" defTabSz="685800"/>
              <a:r>
                <a:rPr lang="en-US" sz="1400" dirty="0">
                  <a:solidFill>
                    <a:prstClr val="white"/>
                  </a:solidFill>
                  <a:latin typeface="Calibri" panose="020F0502020204030204"/>
                </a:rPr>
                <a:t>Conceptual</a:t>
              </a:r>
            </a:p>
            <a:p>
              <a:pPr algn="ctr" defTabSz="685800"/>
              <a:r>
                <a:rPr lang="en-US" sz="1400" dirty="0">
                  <a:solidFill>
                    <a:prstClr val="white"/>
                  </a:solidFill>
                  <a:latin typeface="Calibri" panose="020F0502020204030204"/>
                </a:rPr>
                <a:t>Symbolic</a:t>
              </a:r>
            </a:p>
            <a:p>
              <a:pPr algn="ctr" defTabSz="685800"/>
              <a:r>
                <a:rPr lang="en-US" sz="1400" dirty="0">
                  <a:solidFill>
                    <a:prstClr val="white"/>
                  </a:solidFill>
                  <a:latin typeface="Calibri" panose="020F0502020204030204"/>
                </a:rPr>
                <a:t>Process use</a:t>
              </a:r>
            </a:p>
          </p:txBody>
        </p:sp>
      </p:grpSp>
      <p:grpSp>
        <p:nvGrpSpPr>
          <p:cNvPr id="56" name="Group 55">
            <a:extLst>
              <a:ext uri="{FF2B5EF4-FFF2-40B4-BE49-F238E27FC236}">
                <a16:creationId xmlns:a16="http://schemas.microsoft.com/office/drawing/2014/main" id="{26C039A9-D5D6-6F46-8132-E7C0E66F470E}"/>
              </a:ext>
            </a:extLst>
          </p:cNvPr>
          <p:cNvGrpSpPr/>
          <p:nvPr/>
        </p:nvGrpSpPr>
        <p:grpSpPr>
          <a:xfrm>
            <a:off x="3783541" y="2528478"/>
            <a:ext cx="1295625" cy="923330"/>
            <a:chOff x="3783541" y="2528478"/>
            <a:chExt cx="1295625" cy="923330"/>
          </a:xfrm>
        </p:grpSpPr>
        <p:sp>
          <p:nvSpPr>
            <p:cNvPr id="45" name="Chevron 44">
              <a:extLst>
                <a:ext uri="{FF2B5EF4-FFF2-40B4-BE49-F238E27FC236}">
                  <a16:creationId xmlns:a16="http://schemas.microsoft.com/office/drawing/2014/main" id="{E6AFF692-04BC-E34D-BC72-2C23091AE556}"/>
                </a:ext>
              </a:extLst>
            </p:cNvPr>
            <p:cNvSpPr/>
            <p:nvPr/>
          </p:nvSpPr>
          <p:spPr>
            <a:xfrm>
              <a:off x="3783541" y="2528478"/>
              <a:ext cx="1295625" cy="836908"/>
            </a:xfrm>
            <a:prstGeom prst="chevr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3" name="TextBox 52">
              <a:extLst>
                <a:ext uri="{FF2B5EF4-FFF2-40B4-BE49-F238E27FC236}">
                  <a16:creationId xmlns:a16="http://schemas.microsoft.com/office/drawing/2014/main" id="{DB1B7B0B-D455-7E4F-ADEB-F824637E4C07}"/>
                </a:ext>
              </a:extLst>
            </p:cNvPr>
            <p:cNvSpPr txBox="1"/>
            <p:nvPr/>
          </p:nvSpPr>
          <p:spPr>
            <a:xfrm>
              <a:off x="3975673" y="2528478"/>
              <a:ext cx="968963" cy="923330"/>
            </a:xfrm>
            <a:prstGeom prst="rect">
              <a:avLst/>
            </a:prstGeom>
            <a:noFill/>
          </p:spPr>
          <p:txBody>
            <a:bodyPr wrap="square" rtlCol="0">
              <a:spAutoFit/>
            </a:bodyPr>
            <a:lstStyle/>
            <a:p>
              <a:r>
                <a:rPr lang="en-GB" dirty="0">
                  <a:solidFill>
                    <a:schemeClr val="bg1"/>
                  </a:solidFill>
                </a:rPr>
                <a:t>Change</a:t>
              </a:r>
            </a:p>
            <a:p>
              <a:r>
                <a:rPr lang="en-GB" dirty="0">
                  <a:solidFill>
                    <a:schemeClr val="bg1"/>
                  </a:solidFill>
                </a:rPr>
                <a:t>mechanism</a:t>
              </a:r>
            </a:p>
          </p:txBody>
        </p:sp>
      </p:grpSp>
      <p:grpSp>
        <p:nvGrpSpPr>
          <p:cNvPr id="57" name="Group 56">
            <a:extLst>
              <a:ext uri="{FF2B5EF4-FFF2-40B4-BE49-F238E27FC236}">
                <a16:creationId xmlns:a16="http://schemas.microsoft.com/office/drawing/2014/main" id="{09E19E87-09D3-CD41-A7A1-B46F407442BE}"/>
              </a:ext>
            </a:extLst>
          </p:cNvPr>
          <p:cNvGrpSpPr/>
          <p:nvPr/>
        </p:nvGrpSpPr>
        <p:grpSpPr>
          <a:xfrm>
            <a:off x="2299804" y="2507443"/>
            <a:ext cx="1487837" cy="923330"/>
            <a:chOff x="2299804" y="2507443"/>
            <a:chExt cx="1487837" cy="923330"/>
          </a:xfrm>
        </p:grpSpPr>
        <p:sp>
          <p:nvSpPr>
            <p:cNvPr id="44" name="Chevron 43">
              <a:extLst>
                <a:ext uri="{FF2B5EF4-FFF2-40B4-BE49-F238E27FC236}">
                  <a16:creationId xmlns:a16="http://schemas.microsoft.com/office/drawing/2014/main" id="{FC1746F6-83C3-B840-A0E2-5D62F9AA189D}"/>
                </a:ext>
              </a:extLst>
            </p:cNvPr>
            <p:cNvSpPr/>
            <p:nvPr/>
          </p:nvSpPr>
          <p:spPr>
            <a:xfrm>
              <a:off x="2299804" y="2528478"/>
              <a:ext cx="1487837" cy="836908"/>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endParaRPr>
            </a:p>
          </p:txBody>
        </p:sp>
        <p:sp>
          <p:nvSpPr>
            <p:cNvPr id="54" name="TextBox 53">
              <a:extLst>
                <a:ext uri="{FF2B5EF4-FFF2-40B4-BE49-F238E27FC236}">
                  <a16:creationId xmlns:a16="http://schemas.microsoft.com/office/drawing/2014/main" id="{7C234B60-F9D3-914B-9083-39D2F7F18D9D}"/>
                </a:ext>
              </a:extLst>
            </p:cNvPr>
            <p:cNvSpPr txBox="1"/>
            <p:nvPr/>
          </p:nvSpPr>
          <p:spPr>
            <a:xfrm>
              <a:off x="2597705" y="2507443"/>
              <a:ext cx="887951" cy="923330"/>
            </a:xfrm>
            <a:prstGeom prst="rect">
              <a:avLst/>
            </a:prstGeom>
            <a:noFill/>
          </p:spPr>
          <p:txBody>
            <a:bodyPr wrap="square" rtlCol="0">
              <a:spAutoFit/>
            </a:bodyPr>
            <a:lstStyle/>
            <a:p>
              <a:r>
                <a:rPr lang="en-GB" dirty="0">
                  <a:solidFill>
                    <a:schemeClr val="bg1"/>
                  </a:solidFill>
                </a:rPr>
                <a:t>Use intervention</a:t>
              </a:r>
            </a:p>
          </p:txBody>
        </p:sp>
      </p:grpSp>
      <p:grpSp>
        <p:nvGrpSpPr>
          <p:cNvPr id="58" name="Group 57">
            <a:extLst>
              <a:ext uri="{FF2B5EF4-FFF2-40B4-BE49-F238E27FC236}">
                <a16:creationId xmlns:a16="http://schemas.microsoft.com/office/drawing/2014/main" id="{8CAEF79B-ECF3-2D49-A52A-D2C4DD69F677}"/>
              </a:ext>
            </a:extLst>
          </p:cNvPr>
          <p:cNvGrpSpPr/>
          <p:nvPr/>
        </p:nvGrpSpPr>
        <p:grpSpPr>
          <a:xfrm>
            <a:off x="1008278" y="2500425"/>
            <a:ext cx="1487837" cy="923330"/>
            <a:chOff x="1008278" y="2500425"/>
            <a:chExt cx="1487837" cy="923330"/>
          </a:xfrm>
        </p:grpSpPr>
        <p:sp>
          <p:nvSpPr>
            <p:cNvPr id="43" name="Chevron 42">
              <a:extLst>
                <a:ext uri="{FF2B5EF4-FFF2-40B4-BE49-F238E27FC236}">
                  <a16:creationId xmlns:a16="http://schemas.microsoft.com/office/drawing/2014/main" id="{C70A4899-5D1D-5A46-A4AE-F534A4B881E3}"/>
                </a:ext>
              </a:extLst>
            </p:cNvPr>
            <p:cNvSpPr/>
            <p:nvPr/>
          </p:nvSpPr>
          <p:spPr>
            <a:xfrm>
              <a:off x="1008278" y="2528478"/>
              <a:ext cx="1487837" cy="836908"/>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5" name="TextBox 54">
              <a:extLst>
                <a:ext uri="{FF2B5EF4-FFF2-40B4-BE49-F238E27FC236}">
                  <a16:creationId xmlns:a16="http://schemas.microsoft.com/office/drawing/2014/main" id="{730F29D1-7554-D546-9B8F-C30AAEFFD710}"/>
                </a:ext>
              </a:extLst>
            </p:cNvPr>
            <p:cNvSpPr txBox="1"/>
            <p:nvPr/>
          </p:nvSpPr>
          <p:spPr>
            <a:xfrm>
              <a:off x="1271778" y="2500425"/>
              <a:ext cx="1044634" cy="923330"/>
            </a:xfrm>
            <a:prstGeom prst="rect">
              <a:avLst/>
            </a:prstGeom>
            <a:noFill/>
          </p:spPr>
          <p:txBody>
            <a:bodyPr wrap="square" rtlCol="0">
              <a:spAutoFit/>
            </a:bodyPr>
            <a:lstStyle/>
            <a:p>
              <a:r>
                <a:rPr lang="en-GB" dirty="0">
                  <a:solidFill>
                    <a:schemeClr val="bg1"/>
                  </a:solidFill>
                </a:rPr>
                <a:t>Evidence generation</a:t>
              </a:r>
            </a:p>
          </p:txBody>
        </p:sp>
      </p:grpSp>
    </p:spTree>
    <p:extLst>
      <p:ext uri="{BB962C8B-B14F-4D97-AF65-F5344CB8AC3E}">
        <p14:creationId xmlns:p14="http://schemas.microsoft.com/office/powerpoint/2010/main" val="12856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9" grpId="0" animBg="1"/>
      <p:bldP spid="48" grpId="0" animBg="1"/>
      <p:bldP spid="6" grpId="0" animBg="1"/>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C5F8A6E-512E-064D-9949-A448E092EEB5}"/>
              </a:ext>
            </a:extLst>
          </p:cNvPr>
          <p:cNvGrpSpPr/>
          <p:nvPr/>
        </p:nvGrpSpPr>
        <p:grpSpPr>
          <a:xfrm>
            <a:off x="41616" y="1136219"/>
            <a:ext cx="9102384" cy="5063103"/>
            <a:chOff x="96730" y="244395"/>
            <a:chExt cx="12136512" cy="6058433"/>
          </a:xfrm>
        </p:grpSpPr>
        <p:grpSp>
          <p:nvGrpSpPr>
            <p:cNvPr id="34" name="Group 33">
              <a:extLst>
                <a:ext uri="{FF2B5EF4-FFF2-40B4-BE49-F238E27FC236}">
                  <a16:creationId xmlns:a16="http://schemas.microsoft.com/office/drawing/2014/main" id="{04BADEDB-6F3C-DE47-8E78-7922DC0F660D}"/>
                </a:ext>
              </a:extLst>
            </p:cNvPr>
            <p:cNvGrpSpPr/>
            <p:nvPr/>
          </p:nvGrpSpPr>
          <p:grpSpPr>
            <a:xfrm>
              <a:off x="10508614" y="1361993"/>
              <a:ext cx="1724628" cy="4041415"/>
              <a:chOff x="10595702" y="1361993"/>
              <a:chExt cx="1724628" cy="4041415"/>
            </a:xfrm>
          </p:grpSpPr>
          <p:sp>
            <p:nvSpPr>
              <p:cNvPr id="26" name="Rounded Rectangle 25">
                <a:extLst>
                  <a:ext uri="{FF2B5EF4-FFF2-40B4-BE49-F238E27FC236}">
                    <a16:creationId xmlns:a16="http://schemas.microsoft.com/office/drawing/2014/main" id="{EBB2F270-DDC2-A747-B045-DB4033A86300}"/>
                  </a:ext>
                </a:extLst>
              </p:cNvPr>
              <p:cNvSpPr/>
              <p:nvPr/>
            </p:nvSpPr>
            <p:spPr>
              <a:xfrm>
                <a:off x="10595702" y="1361993"/>
                <a:ext cx="1724628" cy="404141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DEVELOPMENT IMPACT</a:t>
                </a: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r>
                  <a:rPr lang="en-US" sz="1350" dirty="0">
                    <a:solidFill>
                      <a:prstClr val="white"/>
                    </a:solidFill>
                    <a:latin typeface="Calibri" panose="020F0502020204030204"/>
                  </a:rPr>
                  <a:t>                 </a:t>
                </a:r>
              </a:p>
            </p:txBody>
          </p:sp>
          <p:sp>
            <p:nvSpPr>
              <p:cNvPr id="27" name="Rectangle 26">
                <a:extLst>
                  <a:ext uri="{FF2B5EF4-FFF2-40B4-BE49-F238E27FC236}">
                    <a16:creationId xmlns:a16="http://schemas.microsoft.com/office/drawing/2014/main" id="{AA5B82D9-AAF3-7A40-B2CE-1A38BC029673}"/>
                  </a:ext>
                </a:extLst>
              </p:cNvPr>
              <p:cNvSpPr/>
              <p:nvPr/>
            </p:nvSpPr>
            <p:spPr>
              <a:xfrm>
                <a:off x="10731155" y="2477912"/>
                <a:ext cx="1460845" cy="10514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   Policy performance and impact                   </a:t>
                </a:r>
              </a:p>
            </p:txBody>
          </p:sp>
          <p:sp>
            <p:nvSpPr>
              <p:cNvPr id="28" name="Rectangle 27">
                <a:extLst>
                  <a:ext uri="{FF2B5EF4-FFF2-40B4-BE49-F238E27FC236}">
                    <a16:creationId xmlns:a16="http://schemas.microsoft.com/office/drawing/2014/main" id="{0D17A6EF-2206-D84D-AF9E-8773E036BF1A}"/>
                  </a:ext>
                </a:extLst>
              </p:cNvPr>
              <p:cNvSpPr/>
              <p:nvPr/>
            </p:nvSpPr>
            <p:spPr>
              <a:xfrm>
                <a:off x="10731155" y="3693118"/>
                <a:ext cx="1460845" cy="10514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Wider Systems change         </a:t>
                </a:r>
              </a:p>
            </p:txBody>
          </p:sp>
        </p:grpSp>
        <p:grpSp>
          <p:nvGrpSpPr>
            <p:cNvPr id="33" name="Group 32">
              <a:extLst>
                <a:ext uri="{FF2B5EF4-FFF2-40B4-BE49-F238E27FC236}">
                  <a16:creationId xmlns:a16="http://schemas.microsoft.com/office/drawing/2014/main" id="{03E25730-8FE0-3F4D-BFAE-7AF7F3FF1988}"/>
                </a:ext>
              </a:extLst>
            </p:cNvPr>
            <p:cNvGrpSpPr/>
            <p:nvPr/>
          </p:nvGrpSpPr>
          <p:grpSpPr>
            <a:xfrm>
              <a:off x="96730" y="244395"/>
              <a:ext cx="10336881" cy="6058433"/>
              <a:chOff x="162046" y="244395"/>
              <a:chExt cx="10336881" cy="6058433"/>
            </a:xfrm>
          </p:grpSpPr>
          <p:grpSp>
            <p:nvGrpSpPr>
              <p:cNvPr id="31" name="Group 30">
                <a:extLst>
                  <a:ext uri="{FF2B5EF4-FFF2-40B4-BE49-F238E27FC236}">
                    <a16:creationId xmlns:a16="http://schemas.microsoft.com/office/drawing/2014/main" id="{5807CA6F-9D34-5241-B534-C83DBA09C392}"/>
                  </a:ext>
                </a:extLst>
              </p:cNvPr>
              <p:cNvGrpSpPr/>
              <p:nvPr/>
            </p:nvGrpSpPr>
            <p:grpSpPr>
              <a:xfrm>
                <a:off x="162046" y="244395"/>
                <a:ext cx="10336881" cy="6058433"/>
                <a:chOff x="162046" y="244395"/>
                <a:chExt cx="10336881" cy="6058433"/>
              </a:xfrm>
            </p:grpSpPr>
            <p:sp>
              <p:nvSpPr>
                <p:cNvPr id="30" name="Rounded Rectangle 29">
                  <a:extLst>
                    <a:ext uri="{FF2B5EF4-FFF2-40B4-BE49-F238E27FC236}">
                      <a16:creationId xmlns:a16="http://schemas.microsoft.com/office/drawing/2014/main" id="{E26D298C-8EA7-7241-A213-2ED8CBA36C5A}"/>
                    </a:ext>
                  </a:extLst>
                </p:cNvPr>
                <p:cNvSpPr/>
                <p:nvPr/>
              </p:nvSpPr>
              <p:spPr>
                <a:xfrm>
                  <a:off x="162046" y="244395"/>
                  <a:ext cx="9580672" cy="6058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nvGrpSpPr>
                <p:cNvPr id="25" name="Group 24">
                  <a:extLst>
                    <a:ext uri="{FF2B5EF4-FFF2-40B4-BE49-F238E27FC236}">
                      <a16:creationId xmlns:a16="http://schemas.microsoft.com/office/drawing/2014/main" id="{147BC88B-37E6-CA45-A473-7C8DFDC75169}"/>
                    </a:ext>
                  </a:extLst>
                </p:cNvPr>
                <p:cNvGrpSpPr/>
                <p:nvPr/>
              </p:nvGrpSpPr>
              <p:grpSpPr>
                <a:xfrm>
                  <a:off x="325836" y="339763"/>
                  <a:ext cx="10173091" cy="5644349"/>
                  <a:chOff x="464732" y="328188"/>
                  <a:chExt cx="10173091" cy="5644349"/>
                </a:xfrm>
              </p:grpSpPr>
              <p:grpSp>
                <p:nvGrpSpPr>
                  <p:cNvPr id="20" name="Group 19">
                    <a:extLst>
                      <a:ext uri="{FF2B5EF4-FFF2-40B4-BE49-F238E27FC236}">
                        <a16:creationId xmlns:a16="http://schemas.microsoft.com/office/drawing/2014/main" id="{0A05E6D9-2C93-3E4C-99C5-2D742A361E66}"/>
                      </a:ext>
                    </a:extLst>
                  </p:cNvPr>
                  <p:cNvGrpSpPr/>
                  <p:nvPr/>
                </p:nvGrpSpPr>
                <p:grpSpPr>
                  <a:xfrm>
                    <a:off x="464732" y="328188"/>
                    <a:ext cx="9580672" cy="5644349"/>
                    <a:chOff x="858271" y="386061"/>
                    <a:chExt cx="9580672" cy="5644349"/>
                  </a:xfrm>
                </p:grpSpPr>
                <p:sp>
                  <p:nvSpPr>
                    <p:cNvPr id="3" name="Rounded Rectangle 2">
                      <a:extLst>
                        <a:ext uri="{FF2B5EF4-FFF2-40B4-BE49-F238E27FC236}">
                          <a16:creationId xmlns:a16="http://schemas.microsoft.com/office/drawing/2014/main" id="{1F70F71A-6221-7D4F-B103-3DEDA42E54B6}"/>
                        </a:ext>
                      </a:extLst>
                    </p:cNvPr>
                    <p:cNvSpPr/>
                    <p:nvPr/>
                  </p:nvSpPr>
                  <p:spPr>
                    <a:xfrm>
                      <a:off x="1011406" y="1096982"/>
                      <a:ext cx="7071036" cy="49334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grpSp>
                  <p:nvGrpSpPr>
                    <p:cNvPr id="19" name="Group 18">
                      <a:extLst>
                        <a:ext uri="{FF2B5EF4-FFF2-40B4-BE49-F238E27FC236}">
                          <a16:creationId xmlns:a16="http://schemas.microsoft.com/office/drawing/2014/main" id="{8D5F8D69-E17A-0B46-B1ED-5274DDEF6684}"/>
                        </a:ext>
                      </a:extLst>
                    </p:cNvPr>
                    <p:cNvGrpSpPr/>
                    <p:nvPr/>
                  </p:nvGrpSpPr>
                  <p:grpSpPr>
                    <a:xfrm>
                      <a:off x="858271" y="386061"/>
                      <a:ext cx="9580672" cy="4809841"/>
                      <a:chOff x="858271" y="386061"/>
                      <a:chExt cx="9580672" cy="4809841"/>
                    </a:xfrm>
                  </p:grpSpPr>
                  <p:sp>
                    <p:nvSpPr>
                      <p:cNvPr id="18" name="Rectangle 17">
                        <a:extLst>
                          <a:ext uri="{FF2B5EF4-FFF2-40B4-BE49-F238E27FC236}">
                            <a16:creationId xmlns:a16="http://schemas.microsoft.com/office/drawing/2014/main" id="{3538BF23-2CA8-DD46-B9E3-ABCEF74C257D}"/>
                          </a:ext>
                        </a:extLst>
                      </p:cNvPr>
                      <p:cNvSpPr/>
                      <p:nvPr/>
                    </p:nvSpPr>
                    <p:spPr>
                      <a:xfrm>
                        <a:off x="7456505" y="1512748"/>
                        <a:ext cx="1775225" cy="10470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Individual / organisational / systems change</a:t>
                        </a:r>
                      </a:p>
                    </p:txBody>
                  </p:sp>
                  <p:sp>
                    <p:nvSpPr>
                      <p:cNvPr id="4" name="TextBox 3">
                        <a:extLst>
                          <a:ext uri="{FF2B5EF4-FFF2-40B4-BE49-F238E27FC236}">
                            <a16:creationId xmlns:a16="http://schemas.microsoft.com/office/drawing/2014/main" id="{1CF4C7EB-5D89-1440-9820-F489B4C52425}"/>
                          </a:ext>
                        </a:extLst>
                      </p:cNvPr>
                      <p:cNvSpPr txBox="1"/>
                      <p:nvPr/>
                    </p:nvSpPr>
                    <p:spPr>
                      <a:xfrm>
                        <a:off x="858271" y="386061"/>
                        <a:ext cx="9580672" cy="699733"/>
                      </a:xfrm>
                      <a:prstGeom prst="rect">
                        <a:avLst/>
                      </a:prstGeom>
                      <a:noFill/>
                      <a:ln>
                        <a:noFill/>
                      </a:ln>
                    </p:spPr>
                    <p:txBody>
                      <a:bodyPr wrap="square" rtlCol="0">
                        <a:spAutoFit/>
                      </a:bodyPr>
                      <a:lstStyle/>
                      <a:p>
                        <a:pPr algn="ctr" defTabSz="685800"/>
                        <a:r>
                          <a:rPr lang="en-US" sz="1600" b="1" dirty="0">
                            <a:solidFill>
                              <a:prstClr val="black"/>
                            </a:solidFill>
                            <a:latin typeface="Calibri" panose="020F0502020204030204"/>
                          </a:rPr>
                          <a:t>CONTEXT</a:t>
                        </a:r>
                      </a:p>
                      <a:p>
                        <a:pPr algn="ctr" defTabSz="685800"/>
                        <a:r>
                          <a:rPr lang="en-US" sz="1600" b="1" dirty="0">
                            <a:solidFill>
                              <a:prstClr val="black"/>
                            </a:solidFill>
                            <a:latin typeface="Calibri" panose="020F0502020204030204"/>
                          </a:rPr>
                          <a:t>External dimension: </a:t>
                        </a:r>
                        <a:r>
                          <a:rPr lang="en-US" sz="1600" dirty="0">
                            <a:solidFill>
                              <a:prstClr val="black"/>
                            </a:solidFill>
                            <a:latin typeface="Calibri" panose="020F0502020204030204"/>
                          </a:rPr>
                          <a:t>Macro-context; </a:t>
                        </a:r>
                        <a:r>
                          <a:rPr lang="en-ZA" sz="1600" dirty="0">
                            <a:solidFill>
                              <a:prstClr val="black"/>
                            </a:solidFill>
                            <a:latin typeface="Calibri" panose="020F0502020204030204"/>
                          </a:rPr>
                          <a:t>intra- relationships with state/non-state agents </a:t>
                        </a:r>
                        <a:endParaRPr lang="en-US" sz="1600" dirty="0">
                          <a:solidFill>
                            <a:prstClr val="black"/>
                          </a:solidFill>
                          <a:latin typeface="Calibri" panose="020F0502020204030204"/>
                        </a:endParaRPr>
                      </a:p>
                    </p:txBody>
                  </p:sp>
                  <p:grpSp>
                    <p:nvGrpSpPr>
                      <p:cNvPr id="9" name="Group 8">
                        <a:extLst>
                          <a:ext uri="{FF2B5EF4-FFF2-40B4-BE49-F238E27FC236}">
                            <a16:creationId xmlns:a16="http://schemas.microsoft.com/office/drawing/2014/main" id="{56E19931-7EDC-B843-86A7-8789774B34E8}"/>
                          </a:ext>
                        </a:extLst>
                      </p:cNvPr>
                      <p:cNvGrpSpPr/>
                      <p:nvPr/>
                    </p:nvGrpSpPr>
                    <p:grpSpPr>
                      <a:xfrm>
                        <a:off x="7456505" y="2644953"/>
                        <a:ext cx="1775226" cy="810000"/>
                        <a:chOff x="1968175" y="246860"/>
                        <a:chExt cx="2180225" cy="810000"/>
                      </a:xfrm>
                      <a:solidFill>
                        <a:schemeClr val="accent1">
                          <a:lumMod val="60000"/>
                          <a:lumOff val="40000"/>
                        </a:schemeClr>
                      </a:solidFill>
                    </p:grpSpPr>
                    <p:sp>
                      <p:nvSpPr>
                        <p:cNvPr id="10" name="Chevron 9">
                          <a:extLst>
                            <a:ext uri="{FF2B5EF4-FFF2-40B4-BE49-F238E27FC236}">
                              <a16:creationId xmlns:a16="http://schemas.microsoft.com/office/drawing/2014/main" id="{37B0925E-13D7-5045-BC17-9D097E82AA74}"/>
                            </a:ext>
                          </a:extLst>
                        </p:cNvPr>
                        <p:cNvSpPr/>
                        <p:nvPr/>
                      </p:nvSpPr>
                      <p:spPr>
                        <a:xfrm>
                          <a:off x="1968175" y="246860"/>
                          <a:ext cx="2180225" cy="810000"/>
                        </a:xfrm>
                        <a:prstGeom prst="chevron">
                          <a:avLst/>
                        </a:prstGeom>
                        <a:gr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Chevron 4">
                          <a:extLst>
                            <a:ext uri="{FF2B5EF4-FFF2-40B4-BE49-F238E27FC236}">
                              <a16:creationId xmlns:a16="http://schemas.microsoft.com/office/drawing/2014/main" id="{40696A6D-6590-F344-8D91-1E79F9D65E27}"/>
                            </a:ext>
                          </a:extLst>
                        </p:cNvPr>
                        <p:cNvSpPr txBox="1"/>
                        <p:nvPr/>
                      </p:nvSpPr>
                      <p:spPr>
                        <a:xfrm>
                          <a:off x="2373175" y="246860"/>
                          <a:ext cx="1370225" cy="81000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Motivation to use evidence</a:t>
                          </a:r>
                        </a:p>
                      </p:txBody>
                    </p:sp>
                  </p:grpSp>
                  <p:grpSp>
                    <p:nvGrpSpPr>
                      <p:cNvPr id="12" name="Group 11">
                        <a:extLst>
                          <a:ext uri="{FF2B5EF4-FFF2-40B4-BE49-F238E27FC236}">
                            <a16:creationId xmlns:a16="http://schemas.microsoft.com/office/drawing/2014/main" id="{8D2C9147-4D36-C948-999F-143E488784CF}"/>
                          </a:ext>
                        </a:extLst>
                      </p:cNvPr>
                      <p:cNvGrpSpPr/>
                      <p:nvPr/>
                    </p:nvGrpSpPr>
                    <p:grpSpPr>
                      <a:xfrm>
                        <a:off x="7500394" y="3516942"/>
                        <a:ext cx="1731335" cy="810000"/>
                        <a:chOff x="1968175" y="246860"/>
                        <a:chExt cx="2180225" cy="810000"/>
                      </a:xfrm>
                      <a:solidFill>
                        <a:schemeClr val="accent1">
                          <a:lumMod val="60000"/>
                          <a:lumOff val="40000"/>
                        </a:schemeClr>
                      </a:solidFill>
                    </p:grpSpPr>
                    <p:sp>
                      <p:nvSpPr>
                        <p:cNvPr id="13" name="Chevron 12">
                          <a:extLst>
                            <a:ext uri="{FF2B5EF4-FFF2-40B4-BE49-F238E27FC236}">
                              <a16:creationId xmlns:a16="http://schemas.microsoft.com/office/drawing/2014/main" id="{CF0A4C80-7668-D943-825E-A38098F22B2A}"/>
                            </a:ext>
                          </a:extLst>
                        </p:cNvPr>
                        <p:cNvSpPr/>
                        <p:nvPr/>
                      </p:nvSpPr>
                      <p:spPr>
                        <a:xfrm>
                          <a:off x="1968175" y="246860"/>
                          <a:ext cx="2180225" cy="810000"/>
                        </a:xfrm>
                        <a:prstGeom prst="chevron">
                          <a:avLst/>
                        </a:prstGeom>
                        <a:gr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Chevron 4">
                          <a:extLst>
                            <a:ext uri="{FF2B5EF4-FFF2-40B4-BE49-F238E27FC236}">
                              <a16:creationId xmlns:a16="http://schemas.microsoft.com/office/drawing/2014/main" id="{45511D82-A811-244D-8E17-6D2715578DD9}"/>
                            </a:ext>
                          </a:extLst>
                        </p:cNvPr>
                        <p:cNvSpPr txBox="1"/>
                        <p:nvPr/>
                      </p:nvSpPr>
                      <p:spPr>
                        <a:xfrm>
                          <a:off x="2373175" y="246860"/>
                          <a:ext cx="1370225" cy="81000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Capability to use evidence</a:t>
                          </a:r>
                        </a:p>
                      </p:txBody>
                    </p:sp>
                  </p:grpSp>
                  <p:grpSp>
                    <p:nvGrpSpPr>
                      <p:cNvPr id="15" name="Group 14">
                        <a:extLst>
                          <a:ext uri="{FF2B5EF4-FFF2-40B4-BE49-F238E27FC236}">
                            <a16:creationId xmlns:a16="http://schemas.microsoft.com/office/drawing/2014/main" id="{A73F43E7-4A73-434E-A21F-3E3EEC6D5285}"/>
                          </a:ext>
                        </a:extLst>
                      </p:cNvPr>
                      <p:cNvGrpSpPr/>
                      <p:nvPr/>
                    </p:nvGrpSpPr>
                    <p:grpSpPr>
                      <a:xfrm>
                        <a:off x="7456503" y="4385902"/>
                        <a:ext cx="1775226" cy="810000"/>
                        <a:chOff x="1968175" y="246860"/>
                        <a:chExt cx="2180225" cy="810000"/>
                      </a:xfrm>
                      <a:solidFill>
                        <a:schemeClr val="accent1">
                          <a:lumMod val="60000"/>
                          <a:lumOff val="40000"/>
                        </a:schemeClr>
                      </a:solidFill>
                    </p:grpSpPr>
                    <p:sp>
                      <p:nvSpPr>
                        <p:cNvPr id="16" name="Chevron 15">
                          <a:extLst>
                            <a:ext uri="{FF2B5EF4-FFF2-40B4-BE49-F238E27FC236}">
                              <a16:creationId xmlns:a16="http://schemas.microsoft.com/office/drawing/2014/main" id="{AED18C33-9AB5-D54F-867F-7150FE4940EF}"/>
                            </a:ext>
                          </a:extLst>
                        </p:cNvPr>
                        <p:cNvSpPr/>
                        <p:nvPr/>
                      </p:nvSpPr>
                      <p:spPr>
                        <a:xfrm>
                          <a:off x="1968175" y="246860"/>
                          <a:ext cx="2180225" cy="810000"/>
                        </a:xfrm>
                        <a:prstGeom prst="chevron">
                          <a:avLst/>
                        </a:prstGeom>
                        <a:gr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Chevron 4">
                          <a:extLst>
                            <a:ext uri="{FF2B5EF4-FFF2-40B4-BE49-F238E27FC236}">
                              <a16:creationId xmlns:a16="http://schemas.microsoft.com/office/drawing/2014/main" id="{4A24FD64-8F97-EF46-93C6-4BC6BE041717}"/>
                            </a:ext>
                          </a:extLst>
                        </p:cNvPr>
                        <p:cNvSpPr txBox="1"/>
                        <p:nvPr/>
                      </p:nvSpPr>
                      <p:spPr>
                        <a:xfrm>
                          <a:off x="2373175" y="246860"/>
                          <a:ext cx="1370225" cy="810000"/>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5006" tIns="15002" rIns="15002" bIns="15002" numCol="1" spcCol="1270" anchor="ctr" anchorCtr="0">
                          <a:noAutofit/>
                        </a:bodyPr>
                        <a:lstStyle/>
                        <a:p>
                          <a:pPr algn="ctr" defTabSz="500063">
                            <a:lnSpc>
                              <a:spcPct val="90000"/>
                            </a:lnSpc>
                            <a:spcBef>
                              <a:spcPct val="0"/>
                            </a:spcBef>
                            <a:spcAft>
                              <a:spcPct val="35000"/>
                            </a:spcAft>
                          </a:pPr>
                          <a:r>
                            <a:rPr lang="en-US" sz="1400" dirty="0">
                              <a:solidFill>
                                <a:prstClr val="white"/>
                              </a:solidFill>
                              <a:latin typeface="Calibri" panose="020F0502020204030204"/>
                            </a:rPr>
                            <a:t>Opportunity to use evidence</a:t>
                          </a:r>
                        </a:p>
                      </p:txBody>
                    </p:sp>
                  </p:grpSp>
                </p:grpSp>
              </p:grpSp>
              <p:grpSp>
                <p:nvGrpSpPr>
                  <p:cNvPr id="24" name="Group 23">
                    <a:extLst>
                      <a:ext uri="{FF2B5EF4-FFF2-40B4-BE49-F238E27FC236}">
                        <a16:creationId xmlns:a16="http://schemas.microsoft.com/office/drawing/2014/main" id="{E180C000-12D1-2341-AA36-1AF185236BEE}"/>
                      </a:ext>
                    </a:extLst>
                  </p:cNvPr>
                  <p:cNvGrpSpPr/>
                  <p:nvPr/>
                </p:nvGrpSpPr>
                <p:grpSpPr>
                  <a:xfrm>
                    <a:off x="8913195" y="1350418"/>
                    <a:ext cx="1724628" cy="4041415"/>
                    <a:chOff x="8681701" y="1398686"/>
                    <a:chExt cx="1724628" cy="4041415"/>
                  </a:xfrm>
                </p:grpSpPr>
                <p:sp>
                  <p:nvSpPr>
                    <p:cNvPr id="21" name="Rounded Rectangle 20">
                      <a:extLst>
                        <a:ext uri="{FF2B5EF4-FFF2-40B4-BE49-F238E27FC236}">
                          <a16:creationId xmlns:a16="http://schemas.microsoft.com/office/drawing/2014/main" id="{97F0751E-108D-8A42-8280-40643BE69D5A}"/>
                        </a:ext>
                      </a:extLst>
                    </p:cNvPr>
                    <p:cNvSpPr/>
                    <p:nvPr/>
                  </p:nvSpPr>
                  <p:spPr>
                    <a:xfrm>
                      <a:off x="8681701" y="1398686"/>
                      <a:ext cx="1724628" cy="404141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schemeClr val="accent2">
                              <a:lumMod val="50000"/>
                            </a:schemeClr>
                          </a:solidFill>
                          <a:latin typeface="Calibri" panose="020F0502020204030204"/>
                        </a:rPr>
                        <a:t>EVIDENCE USE</a:t>
                      </a: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a:p>
                      <a:pPr algn="ctr" defTabSz="685800"/>
                      <a:endParaRPr lang="en-US" sz="1350"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7248B6EE-2A85-5849-8567-6019DA274CEE}"/>
                        </a:ext>
                      </a:extLst>
                    </p:cNvPr>
                    <p:cNvSpPr/>
                    <p:nvPr/>
                  </p:nvSpPr>
                  <p:spPr>
                    <a:xfrm>
                      <a:off x="8827304" y="2501941"/>
                      <a:ext cx="1460845" cy="12998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Individual / organisational/ system behaviour change</a:t>
                      </a:r>
                    </a:p>
                  </p:txBody>
                </p:sp>
                <p:sp>
                  <p:nvSpPr>
                    <p:cNvPr id="23" name="Rectangle 22">
                      <a:extLst>
                        <a:ext uri="{FF2B5EF4-FFF2-40B4-BE49-F238E27FC236}">
                          <a16:creationId xmlns:a16="http://schemas.microsoft.com/office/drawing/2014/main" id="{6B24F3BA-AABC-8D44-975A-29FFC9D0D3E9}"/>
                        </a:ext>
                      </a:extLst>
                    </p:cNvPr>
                    <p:cNvSpPr/>
                    <p:nvPr/>
                  </p:nvSpPr>
                  <p:spPr>
                    <a:xfrm>
                      <a:off x="8827304" y="3940164"/>
                      <a:ext cx="1525699" cy="12461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400" dirty="0">
                          <a:solidFill>
                            <a:prstClr val="white"/>
                          </a:solidFill>
                          <a:latin typeface="Calibri" panose="020F0502020204030204"/>
                        </a:rPr>
                        <a:t>Instrumental</a:t>
                      </a:r>
                    </a:p>
                    <a:p>
                      <a:pPr algn="ctr" defTabSz="685800"/>
                      <a:r>
                        <a:rPr lang="en-US" sz="1400" dirty="0">
                          <a:solidFill>
                            <a:prstClr val="white"/>
                          </a:solidFill>
                          <a:latin typeface="Calibri" panose="020F0502020204030204"/>
                        </a:rPr>
                        <a:t>Conceptual</a:t>
                      </a:r>
                    </a:p>
                    <a:p>
                      <a:pPr algn="ctr" defTabSz="685800"/>
                      <a:r>
                        <a:rPr lang="en-US" sz="1400" dirty="0">
                          <a:solidFill>
                            <a:prstClr val="white"/>
                          </a:solidFill>
                          <a:latin typeface="Calibri" panose="020F0502020204030204"/>
                        </a:rPr>
                        <a:t>Symbolic</a:t>
                      </a:r>
                    </a:p>
                    <a:p>
                      <a:pPr algn="ctr" defTabSz="685800"/>
                      <a:r>
                        <a:rPr lang="en-US" sz="1400" dirty="0">
                          <a:solidFill>
                            <a:prstClr val="white"/>
                          </a:solidFill>
                          <a:latin typeface="Calibri" panose="020F0502020204030204"/>
                        </a:rPr>
                        <a:t>Process use</a:t>
                      </a:r>
                    </a:p>
                  </p:txBody>
                </p:sp>
              </p:grpSp>
            </p:grpSp>
          </p:grpSp>
          <p:sp>
            <p:nvSpPr>
              <p:cNvPr id="32" name="Rectangle 31">
                <a:extLst>
                  <a:ext uri="{FF2B5EF4-FFF2-40B4-BE49-F238E27FC236}">
                    <a16:creationId xmlns:a16="http://schemas.microsoft.com/office/drawing/2014/main" id="{16D3AD10-3D66-1243-AAD0-560896EC49F9}"/>
                  </a:ext>
                </a:extLst>
              </p:cNvPr>
              <p:cNvSpPr/>
              <p:nvPr/>
            </p:nvSpPr>
            <p:spPr>
              <a:xfrm>
                <a:off x="1219203" y="1146500"/>
                <a:ext cx="5153472" cy="699733"/>
              </a:xfrm>
              <a:prstGeom prst="rect">
                <a:avLst/>
              </a:prstGeom>
            </p:spPr>
            <p:txBody>
              <a:bodyPr wrap="square">
                <a:spAutoFit/>
              </a:bodyPr>
              <a:lstStyle/>
              <a:p>
                <a:pPr defTabSz="685800"/>
                <a:r>
                  <a:rPr lang="en-US" sz="1600" b="1" dirty="0">
                    <a:solidFill>
                      <a:prstClr val="black"/>
                    </a:solidFill>
                    <a:latin typeface="Calibri" panose="020F0502020204030204"/>
                  </a:rPr>
                  <a:t>Internal dimension: </a:t>
                </a:r>
                <a:r>
                  <a:rPr lang="en-GB" sz="1600" dirty="0">
                    <a:solidFill>
                      <a:prstClr val="black"/>
                    </a:solidFill>
                    <a:latin typeface="Calibri" panose="020F0502020204030204"/>
                    <a:ea typeface="Calibri" panose="020F0502020204030204" pitchFamily="34" charset="0"/>
                  </a:rPr>
                  <a:t>culture; organizational capacity; </a:t>
                </a:r>
                <a:r>
                  <a:rPr lang="en-ZA" sz="1600" dirty="0">
                    <a:solidFill>
                      <a:prstClr val="black"/>
                    </a:solidFill>
                  </a:rPr>
                  <a:t>management; and core resources</a:t>
                </a:r>
                <a:endParaRPr lang="en-US" sz="1600" dirty="0">
                  <a:solidFill>
                    <a:prstClr val="black"/>
                  </a:solidFill>
                  <a:latin typeface="Calibri" panose="020F0502020204030204"/>
                </a:endParaRPr>
              </a:p>
            </p:txBody>
          </p:sp>
        </p:grpSp>
      </p:grpSp>
      <p:sp>
        <p:nvSpPr>
          <p:cNvPr id="29" name="Left-Right Arrow 28">
            <a:extLst>
              <a:ext uri="{FF2B5EF4-FFF2-40B4-BE49-F238E27FC236}">
                <a16:creationId xmlns:a16="http://schemas.microsoft.com/office/drawing/2014/main" id="{C4E68461-FA0F-E04B-A6BB-265787A67249}"/>
              </a:ext>
            </a:extLst>
          </p:cNvPr>
          <p:cNvSpPr/>
          <p:nvPr/>
        </p:nvSpPr>
        <p:spPr>
          <a:xfrm>
            <a:off x="455162" y="6028249"/>
            <a:ext cx="7185505" cy="579130"/>
          </a:xfrm>
          <a:prstGeom prst="lef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prstClr val="black"/>
                </a:solidFill>
                <a:latin typeface="Calibri" panose="020F0502020204030204"/>
              </a:rPr>
              <a:t>Constant feedback between each step on the framework </a:t>
            </a:r>
          </a:p>
        </p:txBody>
      </p:sp>
      <p:sp>
        <p:nvSpPr>
          <p:cNvPr id="40" name="Title 1">
            <a:extLst>
              <a:ext uri="{FF2B5EF4-FFF2-40B4-BE49-F238E27FC236}">
                <a16:creationId xmlns:a16="http://schemas.microsoft.com/office/drawing/2014/main" id="{FFC6CAC2-F013-4F4D-BADB-CBA729E1BE0C}"/>
              </a:ext>
            </a:extLst>
          </p:cNvPr>
          <p:cNvSpPr txBox="1">
            <a:spLocks/>
          </p:cNvSpPr>
          <p:nvPr/>
        </p:nvSpPr>
        <p:spPr>
          <a:xfrm>
            <a:off x="457200" y="324422"/>
            <a:ext cx="8229600" cy="6331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sz="3600" b="1" dirty="0">
                <a:solidFill>
                  <a:schemeClr val="accent2">
                    <a:lumMod val="50000"/>
                  </a:schemeClr>
                </a:solidFill>
                <a:latin typeface="+mn-lt"/>
              </a:rPr>
              <a:t>Example – SA National evaluation system</a:t>
            </a:r>
          </a:p>
        </p:txBody>
      </p:sp>
      <p:grpSp>
        <p:nvGrpSpPr>
          <p:cNvPr id="49" name="Group 48">
            <a:extLst>
              <a:ext uri="{FF2B5EF4-FFF2-40B4-BE49-F238E27FC236}">
                <a16:creationId xmlns:a16="http://schemas.microsoft.com/office/drawing/2014/main" id="{3A7D381E-7074-4A49-A796-0750FE6A1FB2}"/>
              </a:ext>
            </a:extLst>
          </p:cNvPr>
          <p:cNvGrpSpPr/>
          <p:nvPr/>
        </p:nvGrpSpPr>
        <p:grpSpPr>
          <a:xfrm>
            <a:off x="3783541" y="2528478"/>
            <a:ext cx="1295625" cy="923330"/>
            <a:chOff x="3783541" y="2528478"/>
            <a:chExt cx="1295625" cy="923330"/>
          </a:xfrm>
        </p:grpSpPr>
        <p:sp>
          <p:nvSpPr>
            <p:cNvPr id="50" name="Chevron 49">
              <a:extLst>
                <a:ext uri="{FF2B5EF4-FFF2-40B4-BE49-F238E27FC236}">
                  <a16:creationId xmlns:a16="http://schemas.microsoft.com/office/drawing/2014/main" id="{F48005FB-3CDD-E34D-BBAD-EF9FB91F7129}"/>
                </a:ext>
              </a:extLst>
            </p:cNvPr>
            <p:cNvSpPr/>
            <p:nvPr/>
          </p:nvSpPr>
          <p:spPr>
            <a:xfrm>
              <a:off x="3783541" y="2528478"/>
              <a:ext cx="1295625" cy="836908"/>
            </a:xfrm>
            <a:prstGeom prst="chevr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1" name="TextBox 50">
              <a:extLst>
                <a:ext uri="{FF2B5EF4-FFF2-40B4-BE49-F238E27FC236}">
                  <a16:creationId xmlns:a16="http://schemas.microsoft.com/office/drawing/2014/main" id="{37F549C4-C3AF-F94B-A999-03D1AB3BB602}"/>
                </a:ext>
              </a:extLst>
            </p:cNvPr>
            <p:cNvSpPr txBox="1"/>
            <p:nvPr/>
          </p:nvSpPr>
          <p:spPr>
            <a:xfrm>
              <a:off x="3975673" y="2528478"/>
              <a:ext cx="968963" cy="923330"/>
            </a:xfrm>
            <a:prstGeom prst="rect">
              <a:avLst/>
            </a:prstGeom>
            <a:noFill/>
          </p:spPr>
          <p:txBody>
            <a:bodyPr wrap="square" rtlCol="0">
              <a:spAutoFit/>
            </a:bodyPr>
            <a:lstStyle/>
            <a:p>
              <a:r>
                <a:rPr lang="en-GB" dirty="0">
                  <a:solidFill>
                    <a:schemeClr val="bg1"/>
                  </a:solidFill>
                </a:rPr>
                <a:t>Change</a:t>
              </a:r>
            </a:p>
            <a:p>
              <a:r>
                <a:rPr lang="en-GB" dirty="0">
                  <a:solidFill>
                    <a:schemeClr val="bg1"/>
                  </a:solidFill>
                </a:rPr>
                <a:t>mechanism</a:t>
              </a:r>
            </a:p>
          </p:txBody>
        </p:sp>
      </p:grpSp>
      <p:grpSp>
        <p:nvGrpSpPr>
          <p:cNvPr id="52" name="Group 51">
            <a:extLst>
              <a:ext uri="{FF2B5EF4-FFF2-40B4-BE49-F238E27FC236}">
                <a16:creationId xmlns:a16="http://schemas.microsoft.com/office/drawing/2014/main" id="{58E4ECCD-C8EA-7945-80EB-9941A05478A6}"/>
              </a:ext>
            </a:extLst>
          </p:cNvPr>
          <p:cNvGrpSpPr/>
          <p:nvPr/>
        </p:nvGrpSpPr>
        <p:grpSpPr>
          <a:xfrm>
            <a:off x="2299804" y="2507443"/>
            <a:ext cx="1487837" cy="923330"/>
            <a:chOff x="2299804" y="2507443"/>
            <a:chExt cx="1487837" cy="923330"/>
          </a:xfrm>
        </p:grpSpPr>
        <p:sp>
          <p:nvSpPr>
            <p:cNvPr id="53" name="Chevron 52">
              <a:extLst>
                <a:ext uri="{FF2B5EF4-FFF2-40B4-BE49-F238E27FC236}">
                  <a16:creationId xmlns:a16="http://schemas.microsoft.com/office/drawing/2014/main" id="{313D2845-E224-2041-8B16-A926C84336C5}"/>
                </a:ext>
              </a:extLst>
            </p:cNvPr>
            <p:cNvSpPr/>
            <p:nvPr/>
          </p:nvSpPr>
          <p:spPr>
            <a:xfrm>
              <a:off x="2299804" y="2528478"/>
              <a:ext cx="1487837" cy="836908"/>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endParaRPr>
            </a:p>
          </p:txBody>
        </p:sp>
        <p:sp>
          <p:nvSpPr>
            <p:cNvPr id="54" name="TextBox 53">
              <a:extLst>
                <a:ext uri="{FF2B5EF4-FFF2-40B4-BE49-F238E27FC236}">
                  <a16:creationId xmlns:a16="http://schemas.microsoft.com/office/drawing/2014/main" id="{E60FC6D3-CA61-D741-ADB9-49D50D7BA8D9}"/>
                </a:ext>
              </a:extLst>
            </p:cNvPr>
            <p:cNvSpPr txBox="1"/>
            <p:nvPr/>
          </p:nvSpPr>
          <p:spPr>
            <a:xfrm>
              <a:off x="2597705" y="2507443"/>
              <a:ext cx="887951" cy="923330"/>
            </a:xfrm>
            <a:prstGeom prst="rect">
              <a:avLst/>
            </a:prstGeom>
            <a:noFill/>
          </p:spPr>
          <p:txBody>
            <a:bodyPr wrap="square" rtlCol="0">
              <a:spAutoFit/>
            </a:bodyPr>
            <a:lstStyle/>
            <a:p>
              <a:r>
                <a:rPr lang="en-GB" dirty="0">
                  <a:solidFill>
                    <a:schemeClr val="bg1"/>
                  </a:solidFill>
                </a:rPr>
                <a:t>Use intervention</a:t>
              </a:r>
            </a:p>
          </p:txBody>
        </p:sp>
      </p:grpSp>
      <p:grpSp>
        <p:nvGrpSpPr>
          <p:cNvPr id="55" name="Group 54">
            <a:extLst>
              <a:ext uri="{FF2B5EF4-FFF2-40B4-BE49-F238E27FC236}">
                <a16:creationId xmlns:a16="http://schemas.microsoft.com/office/drawing/2014/main" id="{EC0E3E13-345A-E547-9528-4478D3024F28}"/>
              </a:ext>
            </a:extLst>
          </p:cNvPr>
          <p:cNvGrpSpPr/>
          <p:nvPr/>
        </p:nvGrpSpPr>
        <p:grpSpPr>
          <a:xfrm>
            <a:off x="1008278" y="2500425"/>
            <a:ext cx="1487837" cy="923330"/>
            <a:chOff x="1008278" y="2500425"/>
            <a:chExt cx="1487837" cy="923330"/>
          </a:xfrm>
        </p:grpSpPr>
        <p:sp>
          <p:nvSpPr>
            <p:cNvPr id="56" name="Chevron 55">
              <a:extLst>
                <a:ext uri="{FF2B5EF4-FFF2-40B4-BE49-F238E27FC236}">
                  <a16:creationId xmlns:a16="http://schemas.microsoft.com/office/drawing/2014/main" id="{3F471AE3-FA29-5B4C-93DC-F5C1FAA704FE}"/>
                </a:ext>
              </a:extLst>
            </p:cNvPr>
            <p:cNvSpPr/>
            <p:nvPr/>
          </p:nvSpPr>
          <p:spPr>
            <a:xfrm>
              <a:off x="1008278" y="2528478"/>
              <a:ext cx="1487837" cy="836908"/>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7" name="TextBox 56">
              <a:extLst>
                <a:ext uri="{FF2B5EF4-FFF2-40B4-BE49-F238E27FC236}">
                  <a16:creationId xmlns:a16="http://schemas.microsoft.com/office/drawing/2014/main" id="{1CB52802-CF61-4348-BA0D-A4B92BB42561}"/>
                </a:ext>
              </a:extLst>
            </p:cNvPr>
            <p:cNvSpPr txBox="1"/>
            <p:nvPr/>
          </p:nvSpPr>
          <p:spPr>
            <a:xfrm>
              <a:off x="1271778" y="2500425"/>
              <a:ext cx="1044634" cy="923330"/>
            </a:xfrm>
            <a:prstGeom prst="rect">
              <a:avLst/>
            </a:prstGeom>
            <a:noFill/>
          </p:spPr>
          <p:txBody>
            <a:bodyPr wrap="square" rtlCol="0">
              <a:spAutoFit/>
            </a:bodyPr>
            <a:lstStyle/>
            <a:p>
              <a:r>
                <a:rPr lang="en-GB" dirty="0">
                  <a:solidFill>
                    <a:schemeClr val="bg1"/>
                  </a:solidFill>
                </a:rPr>
                <a:t>Evidence generation</a:t>
              </a:r>
            </a:p>
          </p:txBody>
        </p:sp>
      </p:grpSp>
      <p:sp>
        <p:nvSpPr>
          <p:cNvPr id="59" name="Right Arrow 58">
            <a:extLst>
              <a:ext uri="{FF2B5EF4-FFF2-40B4-BE49-F238E27FC236}">
                <a16:creationId xmlns:a16="http://schemas.microsoft.com/office/drawing/2014/main" id="{89DDB043-9BE4-0F43-BC15-921792D18774}"/>
              </a:ext>
            </a:extLst>
          </p:cNvPr>
          <p:cNvSpPr/>
          <p:nvPr/>
        </p:nvSpPr>
        <p:spPr>
          <a:xfrm>
            <a:off x="834485" y="3637650"/>
            <a:ext cx="4561692" cy="676926"/>
          </a:xfrm>
          <a:prstGeom prst="rightArrow">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8" name="Rectangle 57">
            <a:extLst>
              <a:ext uri="{FF2B5EF4-FFF2-40B4-BE49-F238E27FC236}">
                <a16:creationId xmlns:a16="http://schemas.microsoft.com/office/drawing/2014/main" id="{064FF78D-9AE9-B243-A15F-2E71AC360419}"/>
              </a:ext>
            </a:extLst>
          </p:cNvPr>
          <p:cNvSpPr/>
          <p:nvPr/>
        </p:nvSpPr>
        <p:spPr>
          <a:xfrm>
            <a:off x="164459" y="2797435"/>
            <a:ext cx="809853" cy="2408004"/>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ZA" sz="1600" b="1" dirty="0">
                <a:solidFill>
                  <a:prstClr val="black"/>
                </a:solidFill>
                <a:latin typeface="Calibri" panose="020F0502020204030204"/>
              </a:rPr>
              <a:t>Demand for evidence </a:t>
            </a:r>
          </a:p>
          <a:p>
            <a:pPr algn="ctr" defTabSz="685800"/>
            <a:r>
              <a:rPr lang="en-ZA" sz="1200" b="1" dirty="0">
                <a:solidFill>
                  <a:prstClr val="black"/>
                </a:solidFill>
                <a:latin typeface="Calibri" panose="020F0502020204030204"/>
              </a:rPr>
              <a:t>- </a:t>
            </a:r>
            <a:r>
              <a:rPr lang="en-ZA" sz="1200" b="1" dirty="0" err="1">
                <a:solidFill>
                  <a:prstClr val="black"/>
                </a:solidFill>
                <a:latin typeface="Calibri" panose="020F0502020204030204"/>
              </a:rPr>
              <a:t>Instititutuonalised</a:t>
            </a:r>
            <a:r>
              <a:rPr lang="en-ZA" sz="1200" b="1" dirty="0">
                <a:solidFill>
                  <a:prstClr val="black"/>
                </a:solidFill>
                <a:latin typeface="Calibri" panose="020F0502020204030204"/>
              </a:rPr>
              <a:t> in system </a:t>
            </a:r>
            <a:r>
              <a:rPr lang="en-ZA" sz="1200" b="1" dirty="0" err="1">
                <a:solidFill>
                  <a:prstClr val="black"/>
                </a:solidFill>
                <a:latin typeface="Calibri" panose="020F0502020204030204"/>
              </a:rPr>
              <a:t>eg</a:t>
            </a:r>
            <a:r>
              <a:rPr lang="en-ZA" sz="1200" b="1" dirty="0">
                <a:solidFill>
                  <a:prstClr val="black"/>
                </a:solidFill>
                <a:latin typeface="Calibri" panose="020F0502020204030204"/>
              </a:rPr>
              <a:t> NEP) </a:t>
            </a:r>
          </a:p>
        </p:txBody>
      </p:sp>
      <p:sp>
        <p:nvSpPr>
          <p:cNvPr id="6" name="Rectangle 5">
            <a:extLst>
              <a:ext uri="{FF2B5EF4-FFF2-40B4-BE49-F238E27FC236}">
                <a16:creationId xmlns:a16="http://schemas.microsoft.com/office/drawing/2014/main" id="{70B97302-CA1C-0748-B52D-425B74254791}"/>
              </a:ext>
            </a:extLst>
          </p:cNvPr>
          <p:cNvSpPr/>
          <p:nvPr/>
        </p:nvSpPr>
        <p:spPr>
          <a:xfrm>
            <a:off x="1008278" y="3563592"/>
            <a:ext cx="1170936" cy="20155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563" indent="-55563">
              <a:buFont typeface="Arial" panose="020B0604020202020204" pitchFamily="34" charset="0"/>
              <a:buChar char="•"/>
            </a:pPr>
            <a:r>
              <a:rPr lang="en-GB" sz="1600" dirty="0"/>
              <a:t>National </a:t>
            </a:r>
          </a:p>
          <a:p>
            <a:pPr marL="55563" indent="-55563">
              <a:buFont typeface="Arial" panose="020B0604020202020204" pitchFamily="34" charset="0"/>
              <a:buChar char="•"/>
            </a:pPr>
            <a:r>
              <a:rPr lang="en-GB" sz="1600" dirty="0"/>
              <a:t>Provincial </a:t>
            </a:r>
          </a:p>
          <a:p>
            <a:pPr marL="55563" indent="-55563">
              <a:buFont typeface="Arial" panose="020B0604020202020204" pitchFamily="34" charset="0"/>
              <a:buChar char="•"/>
            </a:pPr>
            <a:r>
              <a:rPr lang="en-GB" sz="1600" dirty="0"/>
              <a:t>Dept evals</a:t>
            </a:r>
          </a:p>
          <a:p>
            <a:pPr marL="55563" indent="-55563">
              <a:buFont typeface="Arial" panose="020B0604020202020204" pitchFamily="34" charset="0"/>
              <a:buChar char="•"/>
            </a:pPr>
            <a:r>
              <a:rPr lang="en-GB" sz="1600" dirty="0"/>
              <a:t>Rapid?</a:t>
            </a:r>
          </a:p>
          <a:p>
            <a:pPr marL="55563" indent="-55563">
              <a:buFont typeface="Arial" panose="020B0604020202020204" pitchFamily="34" charset="0"/>
              <a:buChar char="•"/>
            </a:pPr>
            <a:r>
              <a:rPr lang="en-GB" sz="1600" dirty="0"/>
              <a:t>Other?</a:t>
            </a:r>
          </a:p>
          <a:p>
            <a:pPr marL="55563" indent="-55563">
              <a:buFont typeface="Arial" panose="020B0604020202020204" pitchFamily="34" charset="0"/>
              <a:buChar char="•"/>
            </a:pPr>
            <a:r>
              <a:rPr lang="en-GB" sz="1600" dirty="0"/>
              <a:t>Systems for credibility</a:t>
            </a:r>
          </a:p>
        </p:txBody>
      </p:sp>
      <p:sp>
        <p:nvSpPr>
          <p:cNvPr id="46" name="Rectangle 45">
            <a:extLst>
              <a:ext uri="{FF2B5EF4-FFF2-40B4-BE49-F238E27FC236}">
                <a16:creationId xmlns:a16="http://schemas.microsoft.com/office/drawing/2014/main" id="{780DEE21-4C3D-7343-B2E6-2195FB472ACD}"/>
              </a:ext>
            </a:extLst>
          </p:cNvPr>
          <p:cNvSpPr/>
          <p:nvPr/>
        </p:nvSpPr>
        <p:spPr>
          <a:xfrm>
            <a:off x="2302057" y="3544019"/>
            <a:ext cx="1135832" cy="238894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563" indent="-55563">
              <a:buFont typeface="Arial" panose="020B0604020202020204" pitchFamily="34" charset="0"/>
              <a:buChar char="•"/>
            </a:pPr>
            <a:r>
              <a:rPr lang="en-GB" sz="1600" dirty="0">
                <a:solidFill>
                  <a:schemeClr val="bg1"/>
                </a:solidFill>
              </a:rPr>
              <a:t>Depts request</a:t>
            </a:r>
          </a:p>
          <a:p>
            <a:pPr marL="55563" indent="-55563">
              <a:buFont typeface="Arial" panose="020B0604020202020204" pitchFamily="34" charset="0"/>
              <a:buChar char="•"/>
            </a:pPr>
            <a:r>
              <a:rPr lang="en-GB" sz="1600" dirty="0">
                <a:solidFill>
                  <a:schemeClr val="bg1"/>
                </a:solidFill>
              </a:rPr>
              <a:t>Part-fund</a:t>
            </a:r>
          </a:p>
          <a:p>
            <a:pPr marL="55563" indent="-55563">
              <a:buFont typeface="Arial" panose="020B0604020202020204" pitchFamily="34" charset="0"/>
              <a:buChar char="•"/>
            </a:pPr>
            <a:r>
              <a:rPr lang="en-GB" sz="1600" dirty="0" err="1">
                <a:solidFill>
                  <a:schemeClr val="bg1"/>
                </a:solidFill>
              </a:rPr>
              <a:t>Steercoms</a:t>
            </a:r>
            <a:endParaRPr lang="en-GB" sz="1600" dirty="0">
              <a:solidFill>
                <a:schemeClr val="bg1"/>
              </a:solidFill>
            </a:endParaRPr>
          </a:p>
          <a:p>
            <a:pPr marL="55563" indent="-55563">
              <a:buFont typeface="Arial" panose="020B0604020202020204" pitchFamily="34" charset="0"/>
              <a:buChar char="•"/>
            </a:pPr>
            <a:r>
              <a:rPr lang="en-GB" sz="1600" dirty="0">
                <a:solidFill>
                  <a:schemeClr val="bg1"/>
                </a:solidFill>
              </a:rPr>
              <a:t>Credible</a:t>
            </a:r>
          </a:p>
          <a:p>
            <a:pPr marL="55563" indent="-55563">
              <a:buFont typeface="Arial" panose="020B0604020202020204" pitchFamily="34" charset="0"/>
              <a:buChar char="•"/>
            </a:pPr>
            <a:r>
              <a:rPr lang="en-GB" sz="1600" dirty="0">
                <a:solidFill>
                  <a:schemeClr val="bg1"/>
                </a:solidFill>
              </a:rPr>
              <a:t>Workshop</a:t>
            </a:r>
          </a:p>
          <a:p>
            <a:pPr marL="55563" indent="-55563">
              <a:buFont typeface="Arial" panose="020B0604020202020204" pitchFamily="34" charset="0"/>
              <a:buChar char="•"/>
            </a:pPr>
            <a:r>
              <a:rPr lang="en-GB" sz="1600" dirty="0">
                <a:solidFill>
                  <a:schemeClr val="bg1"/>
                </a:solidFill>
              </a:rPr>
              <a:t>Public</a:t>
            </a:r>
          </a:p>
          <a:p>
            <a:pPr marL="55563" indent="-55563">
              <a:buFont typeface="Arial" panose="020B0604020202020204" pitchFamily="34" charset="0"/>
              <a:buChar char="•"/>
            </a:pPr>
            <a:r>
              <a:rPr lang="en-GB" sz="1600" dirty="0">
                <a:solidFill>
                  <a:schemeClr val="bg1"/>
                </a:solidFill>
              </a:rPr>
              <a:t>Imp Plans</a:t>
            </a:r>
          </a:p>
          <a:p>
            <a:pPr marL="55563" indent="-55563">
              <a:buFont typeface="Arial" panose="020B0604020202020204" pitchFamily="34" charset="0"/>
              <a:buChar char="•"/>
            </a:pPr>
            <a:r>
              <a:rPr lang="en-GB" sz="1600" dirty="0">
                <a:solidFill>
                  <a:schemeClr val="bg1"/>
                </a:solidFill>
              </a:rPr>
              <a:t>DG course</a:t>
            </a:r>
          </a:p>
        </p:txBody>
      </p:sp>
      <p:sp>
        <p:nvSpPr>
          <p:cNvPr id="47" name="Rectangle 46">
            <a:extLst>
              <a:ext uri="{FF2B5EF4-FFF2-40B4-BE49-F238E27FC236}">
                <a16:creationId xmlns:a16="http://schemas.microsoft.com/office/drawing/2014/main" id="{E10F619A-6CEC-7742-8F3A-27DC1AE010CF}"/>
              </a:ext>
            </a:extLst>
          </p:cNvPr>
          <p:cNvSpPr/>
          <p:nvPr/>
        </p:nvSpPr>
        <p:spPr>
          <a:xfrm>
            <a:off x="3560732" y="3553688"/>
            <a:ext cx="1398909" cy="227561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Tx/>
              <a:buNone/>
            </a:pPr>
            <a:r>
              <a:rPr lang="en-US" sz="1500" dirty="0"/>
              <a:t>M1— Awareness</a:t>
            </a:r>
          </a:p>
          <a:p>
            <a:pPr lvl="0">
              <a:buFontTx/>
              <a:buNone/>
            </a:pPr>
            <a:r>
              <a:rPr lang="en-US" sz="1500" dirty="0"/>
              <a:t>M2—Agree</a:t>
            </a:r>
          </a:p>
          <a:p>
            <a:pPr lvl="0">
              <a:buFontTx/>
              <a:buNone/>
            </a:pPr>
            <a:r>
              <a:rPr lang="en-US" sz="1500" dirty="0"/>
              <a:t>M3—Access</a:t>
            </a:r>
          </a:p>
          <a:p>
            <a:pPr lvl="0">
              <a:buFontTx/>
              <a:buNone/>
            </a:pPr>
            <a:r>
              <a:rPr lang="en-US" sz="1500" dirty="0"/>
              <a:t>M4—Interact/trust</a:t>
            </a:r>
          </a:p>
          <a:p>
            <a:pPr lvl="0">
              <a:buFontTx/>
              <a:buNone/>
            </a:pPr>
            <a:r>
              <a:rPr lang="en-US" sz="1500" dirty="0"/>
              <a:t>M5—Ability</a:t>
            </a:r>
          </a:p>
          <a:p>
            <a:pPr lvl="0">
              <a:buFontTx/>
              <a:buNone/>
            </a:pPr>
            <a:r>
              <a:rPr lang="en-US" sz="1500" dirty="0"/>
              <a:t>M6—</a:t>
            </a:r>
            <a:r>
              <a:rPr lang="en-US" sz="1500" dirty="0" err="1"/>
              <a:t>Institutionalising</a:t>
            </a:r>
            <a:r>
              <a:rPr lang="en-US" sz="1500" dirty="0"/>
              <a:t> / </a:t>
            </a:r>
            <a:r>
              <a:rPr lang="en-US" sz="1500" dirty="0" err="1"/>
              <a:t>formalising</a:t>
            </a:r>
            <a:endParaRPr lang="en-US" sz="1500" dirty="0"/>
          </a:p>
        </p:txBody>
      </p:sp>
    </p:spTree>
    <p:extLst>
      <p:ext uri="{BB962C8B-B14F-4D97-AF65-F5344CB8AC3E}">
        <p14:creationId xmlns:p14="http://schemas.microsoft.com/office/powerpoint/2010/main" val="382268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 grpId="0" animBg="1"/>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63E8-D842-9F4D-9ECF-F7A017D9C267}"/>
              </a:ext>
            </a:extLst>
          </p:cNvPr>
          <p:cNvSpPr>
            <a:spLocks noGrp="1"/>
          </p:cNvSpPr>
          <p:nvPr>
            <p:ph type="title"/>
          </p:nvPr>
        </p:nvSpPr>
        <p:spPr>
          <a:xfrm>
            <a:off x="628649" y="365127"/>
            <a:ext cx="8143875" cy="817288"/>
          </a:xfrm>
        </p:spPr>
        <p:txBody>
          <a:bodyPr>
            <a:normAutofit fontScale="90000"/>
          </a:bodyPr>
          <a:lstStyle/>
          <a:p>
            <a:r>
              <a:rPr lang="en-GB" dirty="0"/>
              <a:t>8 case studies – we will hear from 3 tomorrow</a:t>
            </a:r>
          </a:p>
        </p:txBody>
      </p:sp>
      <p:sp>
        <p:nvSpPr>
          <p:cNvPr id="3" name="Content Placeholder 2">
            <a:extLst>
              <a:ext uri="{FF2B5EF4-FFF2-40B4-BE49-F238E27FC236}">
                <a16:creationId xmlns:a16="http://schemas.microsoft.com/office/drawing/2014/main" id="{61475092-7F8B-2C43-B3E0-74E04B84C8A7}"/>
              </a:ext>
            </a:extLst>
          </p:cNvPr>
          <p:cNvSpPr>
            <a:spLocks noGrp="1"/>
          </p:cNvSpPr>
          <p:nvPr>
            <p:ph idx="1"/>
          </p:nvPr>
        </p:nvSpPr>
        <p:spPr>
          <a:xfrm>
            <a:off x="371475" y="1403131"/>
            <a:ext cx="8143875" cy="4773832"/>
          </a:xfrm>
          <a:solidFill>
            <a:schemeClr val="bg1"/>
          </a:solidFill>
        </p:spPr>
        <p:txBody>
          <a:bodyPr/>
          <a:lstStyle/>
          <a:p>
            <a:r>
              <a:rPr lang="en-GB" dirty="0">
                <a:solidFill>
                  <a:schemeClr val="accent2">
                    <a:lumMod val="50000"/>
                  </a:schemeClr>
                </a:solidFill>
              </a:rPr>
              <a:t>Ghana – civil society evidence in water and sanitation sector (tomorrow)</a:t>
            </a:r>
          </a:p>
          <a:p>
            <a:r>
              <a:rPr lang="en-GB" dirty="0"/>
              <a:t>Uganda – evaluation of public procurement systems</a:t>
            </a:r>
          </a:p>
          <a:p>
            <a:r>
              <a:rPr lang="en-GB" dirty="0"/>
              <a:t>Uganda – centre for rapid synthesis at Makerere University</a:t>
            </a:r>
          </a:p>
          <a:p>
            <a:r>
              <a:rPr lang="en-GB" dirty="0"/>
              <a:t>Kenya – citizen engagement in development of Wildlife Conservation and Management Act</a:t>
            </a:r>
          </a:p>
          <a:p>
            <a:r>
              <a:rPr lang="en-GB" dirty="0">
                <a:solidFill>
                  <a:schemeClr val="accent2">
                    <a:lumMod val="50000"/>
                  </a:schemeClr>
                </a:solidFill>
              </a:rPr>
              <a:t>West Africa – use of research evidence in tobacco taxation for ECOWAS (tomorrow)</a:t>
            </a:r>
          </a:p>
          <a:p>
            <a:r>
              <a:rPr lang="en-GB" dirty="0">
                <a:solidFill>
                  <a:schemeClr val="accent2">
                    <a:lumMod val="50000"/>
                  </a:schemeClr>
                </a:solidFill>
              </a:rPr>
              <a:t>Benin – evaluation in the evolution of agricultural sector policy (tomorrow)</a:t>
            </a:r>
          </a:p>
          <a:p>
            <a:r>
              <a:rPr lang="en-GB" dirty="0"/>
              <a:t>SA – use of evidence by Dept of Basic Education</a:t>
            </a:r>
          </a:p>
          <a:p>
            <a:r>
              <a:rPr lang="en-GB" dirty="0"/>
              <a:t>SA – use of evidence in violence against women and children sector</a:t>
            </a:r>
          </a:p>
        </p:txBody>
      </p:sp>
      <p:sp>
        <p:nvSpPr>
          <p:cNvPr id="4" name="TextBox 3">
            <a:extLst>
              <a:ext uri="{FF2B5EF4-FFF2-40B4-BE49-F238E27FC236}">
                <a16:creationId xmlns:a16="http://schemas.microsoft.com/office/drawing/2014/main" id="{6732B3A6-3061-1C42-93D4-80D488E19867}"/>
              </a:ext>
            </a:extLst>
          </p:cNvPr>
          <p:cNvSpPr txBox="1"/>
          <p:nvPr/>
        </p:nvSpPr>
        <p:spPr>
          <a:xfrm>
            <a:off x="500062" y="5686723"/>
            <a:ext cx="8015288" cy="461665"/>
          </a:xfrm>
          <a:prstGeom prst="rect">
            <a:avLst/>
          </a:prstGeom>
          <a:solidFill>
            <a:srgbClr val="FFFF00"/>
          </a:solidFill>
        </p:spPr>
        <p:txBody>
          <a:bodyPr wrap="square" rtlCol="0">
            <a:spAutoFit/>
          </a:bodyPr>
          <a:lstStyle/>
          <a:p>
            <a:r>
              <a:rPr lang="en-GB" sz="2400" b="1" dirty="0"/>
              <a:t>Next year I’ll be able to tell you the results</a:t>
            </a:r>
          </a:p>
        </p:txBody>
      </p:sp>
    </p:spTree>
    <p:extLst>
      <p:ext uri="{BB962C8B-B14F-4D97-AF65-F5344CB8AC3E}">
        <p14:creationId xmlns:p14="http://schemas.microsoft.com/office/powerpoint/2010/main" val="10759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1143000"/>
          </a:xfrm>
        </p:spPr>
        <p:txBody>
          <a:bodyPr/>
          <a:lstStyle/>
          <a:p>
            <a:r>
              <a:rPr lang="en-ZA" dirty="0"/>
              <a:t>Thank You</a:t>
            </a:r>
            <a:endParaRPr lang="en-GB" dirty="0"/>
          </a:p>
        </p:txBody>
      </p:sp>
      <p:sp>
        <p:nvSpPr>
          <p:cNvPr id="3" name="Content Placeholder 2"/>
          <p:cNvSpPr>
            <a:spLocks noGrp="1"/>
          </p:cNvSpPr>
          <p:nvPr>
            <p:ph idx="1"/>
          </p:nvPr>
        </p:nvSpPr>
        <p:spPr>
          <a:xfrm>
            <a:off x="457200" y="1066801"/>
            <a:ext cx="8229600" cy="4319587"/>
          </a:xfrm>
          <a:solidFill>
            <a:schemeClr val="bg1"/>
          </a:solidFill>
        </p:spPr>
        <p:txBody>
          <a:bodyPr>
            <a:normAutofit/>
          </a:bodyPr>
          <a:lstStyle/>
          <a:p>
            <a:pPr marL="0" indent="0" algn="ctr">
              <a:buNone/>
            </a:pPr>
            <a:r>
              <a:rPr lang="en-ZA" sz="2400" dirty="0"/>
              <a:t>Dr Ian Goldman</a:t>
            </a:r>
          </a:p>
          <a:p>
            <a:pPr marL="0" indent="0" algn="ctr">
              <a:buNone/>
            </a:pPr>
            <a:r>
              <a:rPr lang="en-ZA" sz="2400" dirty="0"/>
              <a:t>Advisor: Evaluation and  Evidence Systems</a:t>
            </a:r>
          </a:p>
          <a:p>
            <a:pPr marL="0" indent="0" algn="ctr">
              <a:buNone/>
            </a:pPr>
            <a:r>
              <a:rPr lang="en-ZA" sz="2400" dirty="0"/>
              <a:t>CLEAR Anglophone Africa</a:t>
            </a:r>
          </a:p>
          <a:p>
            <a:pPr marL="0" indent="0" algn="ctr">
              <a:buNone/>
            </a:pPr>
            <a:r>
              <a:rPr lang="en-ZA" sz="2400" dirty="0">
                <a:hlinkClick r:id="rId2"/>
              </a:rPr>
              <a:t>Ian.goldman@wits.ac.za</a:t>
            </a:r>
            <a:r>
              <a:rPr lang="en-ZA" sz="2400" dirty="0"/>
              <a:t>    @</a:t>
            </a:r>
            <a:r>
              <a:rPr lang="en-ZA" sz="2400" dirty="0" err="1"/>
              <a:t>iangoldmansa</a:t>
            </a:r>
            <a:r>
              <a:rPr lang="en-ZA" sz="2400" dirty="0"/>
              <a:t> </a:t>
            </a:r>
          </a:p>
          <a:p>
            <a:pPr marL="0" indent="0" algn="ctr">
              <a:buNone/>
            </a:pPr>
            <a:endParaRPr lang="en-ZA" sz="2400" dirty="0"/>
          </a:p>
          <a:p>
            <a:pPr marL="0" indent="0" algn="ctr">
              <a:buNone/>
            </a:pPr>
            <a:r>
              <a:rPr lang="en-ZA" sz="2400" dirty="0"/>
              <a:t>Further sources:</a:t>
            </a:r>
          </a:p>
          <a:p>
            <a:pPr marL="0" indent="0" algn="ctr">
              <a:buNone/>
            </a:pPr>
            <a:r>
              <a:rPr lang="en-ZA" sz="1800" dirty="0">
                <a:hlinkClick r:id="rId3">
                  <a:extLst>
                    <a:ext uri="{A12FA001-AC4F-418D-AE19-62706E023703}">
                      <ahyp:hlinkClr xmlns:ahyp="http://schemas.microsoft.com/office/drawing/2018/hyperlinkcolor" xmlns="" val="tx"/>
                    </a:ext>
                  </a:extLst>
                </a:hlinkClick>
              </a:rPr>
              <a:t>The emergence of government evaluation systems in Africa: The case of Benin, Uganda and South Africa  </a:t>
            </a:r>
            <a:r>
              <a:rPr lang="en-GB" sz="1800" dirty="0">
                <a:hlinkClick r:id="rId3"/>
              </a:rPr>
              <a:t>https://aejonline.org/index.php/aej/article/view/253</a:t>
            </a:r>
            <a:endParaRPr lang="en-GB" sz="1800" dirty="0"/>
          </a:p>
          <a:p>
            <a:pPr marL="0" indent="0" algn="ctr">
              <a:buNone/>
            </a:pPr>
            <a:r>
              <a:rPr lang="en-GB" sz="1800" dirty="0"/>
              <a:t>Evaluation</a:t>
            </a:r>
            <a:r>
              <a:rPr lang="en-GB" sz="1800" baseline="30000" dirty="0"/>
              <a:t>2</a:t>
            </a:r>
            <a:r>
              <a:rPr lang="en-GB" sz="1800" dirty="0"/>
              <a:t> – Evaluating the national evaluation system in South Africa: What has been achieved in the first 5 years? (forthcoming in African Evaluation Journal)</a:t>
            </a:r>
          </a:p>
          <a:p>
            <a:pPr marL="0" indent="0" algn="ctr">
              <a:buNone/>
            </a:pPr>
            <a:r>
              <a:rPr lang="en-GB" sz="1800" dirty="0"/>
              <a:t>Book: </a:t>
            </a:r>
            <a:r>
              <a:rPr lang="en-ZA" sz="1800" dirty="0"/>
              <a:t>Policy Making in Africa: Reflections on Using Evidence (Routledge, early 2020)</a:t>
            </a:r>
            <a:endParaRPr lang="en-GB" sz="1800" dirty="0"/>
          </a:p>
        </p:txBody>
      </p:sp>
      <p:sp>
        <p:nvSpPr>
          <p:cNvPr id="4" name="Slide Number Placeholder 3"/>
          <p:cNvSpPr>
            <a:spLocks noGrp="1"/>
          </p:cNvSpPr>
          <p:nvPr>
            <p:ph type="sldNum" sz="quarter" idx="12"/>
          </p:nvPr>
        </p:nvSpPr>
        <p:spPr/>
        <p:txBody>
          <a:bodyPr/>
          <a:lstStyle/>
          <a:p>
            <a:fld id="{05533F3F-095F-4A47-9668-2082E1664CBC}" type="slidenum">
              <a:rPr lang="en-US" smtClean="0"/>
              <a:t>17</a:t>
            </a:fld>
            <a:endParaRPr lang="en-US"/>
          </a:p>
        </p:txBody>
      </p:sp>
      <p:pic>
        <p:nvPicPr>
          <p:cNvPr id="5" name="Picture 4">
            <a:extLst>
              <a:ext uri="{FF2B5EF4-FFF2-40B4-BE49-F238E27FC236}">
                <a16:creationId xmlns:a16="http://schemas.microsoft.com/office/drawing/2014/main" id="{495F6927-34B9-524E-9419-C2C55C46D0D3}"/>
              </a:ext>
            </a:extLst>
          </p:cNvPr>
          <p:cNvPicPr>
            <a:picLocks noChangeAspect="1"/>
          </p:cNvPicPr>
          <p:nvPr/>
        </p:nvPicPr>
        <p:blipFill>
          <a:blip r:embed="rId4"/>
          <a:stretch>
            <a:fillRect/>
          </a:stretch>
        </p:blipFill>
        <p:spPr>
          <a:xfrm>
            <a:off x="2040835" y="5323463"/>
            <a:ext cx="7103165" cy="1534537"/>
          </a:xfrm>
          <a:prstGeom prst="rect">
            <a:avLst/>
          </a:prstGeom>
          <a:ln>
            <a:solidFill>
              <a:schemeClr val="tx1"/>
            </a:solidFill>
          </a:ln>
        </p:spPr>
      </p:pic>
    </p:spTree>
    <p:extLst>
      <p:ext uri="{BB962C8B-B14F-4D97-AF65-F5344CB8AC3E}">
        <p14:creationId xmlns:p14="http://schemas.microsoft.com/office/powerpoint/2010/main" val="217915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D86D-01F7-934B-84DA-B1E9B4920D15}"/>
              </a:ext>
            </a:extLst>
          </p:cNvPr>
          <p:cNvSpPr>
            <a:spLocks noGrp="1"/>
          </p:cNvSpPr>
          <p:nvPr>
            <p:ph type="title"/>
          </p:nvPr>
        </p:nvSpPr>
        <p:spPr/>
        <p:txBody>
          <a:bodyPr/>
          <a:lstStyle/>
          <a:p>
            <a:r>
              <a:rPr lang="en-GB" dirty="0"/>
              <a:t>Draw from</a:t>
            </a:r>
          </a:p>
        </p:txBody>
      </p:sp>
      <p:sp>
        <p:nvSpPr>
          <p:cNvPr id="3" name="Content Placeholder 2">
            <a:extLst>
              <a:ext uri="{FF2B5EF4-FFF2-40B4-BE49-F238E27FC236}">
                <a16:creationId xmlns:a16="http://schemas.microsoft.com/office/drawing/2014/main" id="{9B44AFC9-C260-B046-BE31-EFE73E1B83C6}"/>
              </a:ext>
            </a:extLst>
          </p:cNvPr>
          <p:cNvSpPr>
            <a:spLocks noGrp="1"/>
          </p:cNvSpPr>
          <p:nvPr>
            <p:ph idx="1"/>
          </p:nvPr>
        </p:nvSpPr>
        <p:spPr>
          <a:xfrm>
            <a:off x="457200" y="1417638"/>
            <a:ext cx="8229600" cy="4525963"/>
          </a:xfrm>
          <a:solidFill>
            <a:schemeClr val="bg1"/>
          </a:solidFill>
        </p:spPr>
        <p:txBody>
          <a:bodyPr>
            <a:normAutofit fontScale="85000" lnSpcReduction="10000"/>
          </a:bodyPr>
          <a:lstStyle/>
          <a:p>
            <a:r>
              <a:rPr lang="en-GB" dirty="0"/>
              <a:t>Experience of developing and running NES in SA, and experience of peers in Twende Mbele prog</a:t>
            </a:r>
          </a:p>
          <a:p>
            <a:r>
              <a:rPr lang="en-GB" dirty="0"/>
              <a:t>Performance culture survey in Benin, Uganda and SA undertaken by Twende Mbele (</a:t>
            </a:r>
            <a:r>
              <a:rPr lang="en-GB" i="1" dirty="0"/>
              <a:t>separate presentation on this by Cara Waller)</a:t>
            </a:r>
          </a:p>
          <a:p>
            <a:r>
              <a:rPr lang="en-GB" dirty="0"/>
              <a:t>Introducing research project - Evidence in Practice: Documenting and Sharing Lessons of Evidence-informed Policy Making and Implementation in Africa – 8 African case studies, book coming out next year ‘</a:t>
            </a:r>
            <a:r>
              <a:rPr lang="en-ZA" dirty="0"/>
              <a:t>Policy Making in Africa: Reflections on Using Evidence’ </a:t>
            </a:r>
            <a:r>
              <a:rPr lang="en-GB" i="1" dirty="0"/>
              <a:t>– panel on it on Friday</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581D9DF0-7D7D-DB42-AB24-E72233BBB371}"/>
              </a:ext>
            </a:extLst>
          </p:cNvPr>
          <p:cNvSpPr>
            <a:spLocks noGrp="1"/>
          </p:cNvSpPr>
          <p:nvPr>
            <p:ph type="sldNum" sz="quarter" idx="12"/>
          </p:nvPr>
        </p:nvSpPr>
        <p:spPr/>
        <p:txBody>
          <a:bodyPr/>
          <a:lstStyle/>
          <a:p>
            <a:fld id="{05533F3F-095F-4A47-9668-2082E1664CBC}" type="slidenum">
              <a:rPr lang="en-US" smtClean="0"/>
              <a:t>2</a:t>
            </a:fld>
            <a:endParaRPr lang="en-US"/>
          </a:p>
        </p:txBody>
      </p:sp>
    </p:spTree>
    <p:extLst>
      <p:ext uri="{BB962C8B-B14F-4D97-AF65-F5344CB8AC3E}">
        <p14:creationId xmlns:p14="http://schemas.microsoft.com/office/powerpoint/2010/main" val="205974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4434-C6D9-514B-8E56-972B0641473F}"/>
              </a:ext>
            </a:extLst>
          </p:cNvPr>
          <p:cNvSpPr>
            <a:spLocks noGrp="1"/>
          </p:cNvSpPr>
          <p:nvPr>
            <p:ph type="title"/>
          </p:nvPr>
        </p:nvSpPr>
        <p:spPr/>
        <p:txBody>
          <a:bodyPr/>
          <a:lstStyle/>
          <a:p>
            <a:r>
              <a:rPr lang="en-GB" dirty="0"/>
              <a:t>What is EBPM/EIDM</a:t>
            </a:r>
          </a:p>
        </p:txBody>
      </p:sp>
      <p:sp>
        <p:nvSpPr>
          <p:cNvPr id="3" name="Content Placeholder 2">
            <a:extLst>
              <a:ext uri="{FF2B5EF4-FFF2-40B4-BE49-F238E27FC236}">
                <a16:creationId xmlns:a16="http://schemas.microsoft.com/office/drawing/2014/main" id="{FB136486-960A-A440-A1C7-E95868DE4C0A}"/>
              </a:ext>
            </a:extLst>
          </p:cNvPr>
          <p:cNvSpPr>
            <a:spLocks noGrp="1"/>
          </p:cNvSpPr>
          <p:nvPr>
            <p:ph idx="1"/>
          </p:nvPr>
        </p:nvSpPr>
        <p:spPr>
          <a:xfrm>
            <a:off x="228600" y="1281112"/>
            <a:ext cx="8686800" cy="4525963"/>
          </a:xfrm>
        </p:spPr>
        <p:txBody>
          <a:bodyPr>
            <a:normAutofit/>
          </a:bodyPr>
          <a:lstStyle/>
          <a:p>
            <a:pPr marL="0" indent="0" algn="ctr">
              <a:buNone/>
            </a:pPr>
            <a:r>
              <a:rPr lang="en-GB" sz="2800" dirty="0"/>
              <a:t>‘Evidence-based policy making (EBPM) is a process that assists policy makers to make better decisions and achieve better outcomes. It is concerned with using existing evidence more effectively, commissioning new research and evaluation to fill gaps in the evidence base, and assisting the integration of sound evidence with decision makers’ knowledge, skills, experience, expertise and judgement.’ (Davies, 2011 p2).</a:t>
            </a:r>
            <a:endParaRPr lang="en-ZA" sz="2800" dirty="0"/>
          </a:p>
          <a:p>
            <a:endParaRPr lang="en-GB" sz="2800" dirty="0"/>
          </a:p>
        </p:txBody>
      </p:sp>
      <p:sp>
        <p:nvSpPr>
          <p:cNvPr id="4" name="Slide Number Placeholder 3">
            <a:extLst>
              <a:ext uri="{FF2B5EF4-FFF2-40B4-BE49-F238E27FC236}">
                <a16:creationId xmlns:a16="http://schemas.microsoft.com/office/drawing/2014/main" id="{F584DE71-7EE2-9649-84EE-7836E80ED3D1}"/>
              </a:ext>
            </a:extLst>
          </p:cNvPr>
          <p:cNvSpPr>
            <a:spLocks noGrp="1"/>
          </p:cNvSpPr>
          <p:nvPr>
            <p:ph type="sldNum" sz="quarter" idx="12"/>
          </p:nvPr>
        </p:nvSpPr>
        <p:spPr/>
        <p:txBody>
          <a:bodyPr/>
          <a:lstStyle/>
          <a:p>
            <a:fld id="{05533F3F-095F-4A47-9668-2082E1664CBC}" type="slidenum">
              <a:rPr lang="en-US" smtClean="0"/>
              <a:t>3</a:t>
            </a:fld>
            <a:endParaRPr lang="en-US"/>
          </a:p>
        </p:txBody>
      </p:sp>
    </p:spTree>
    <p:extLst>
      <p:ext uri="{BB962C8B-B14F-4D97-AF65-F5344CB8AC3E}">
        <p14:creationId xmlns:p14="http://schemas.microsoft.com/office/powerpoint/2010/main" val="284990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5732" y="148724"/>
            <a:ext cx="8418947" cy="1538883"/>
          </a:xfrm>
          <a:prstGeom prst="rect">
            <a:avLst/>
          </a:prstGeom>
        </p:spPr>
        <p:txBody>
          <a:bodyPr vert="horz" wrap="square" lIns="0" tIns="0" rIns="0" bIns="0" rtlCol="0">
            <a:spAutoFit/>
          </a:bodyPr>
          <a:lstStyle/>
          <a:p>
            <a:pPr marL="12700" algn="ctr"/>
            <a:r>
              <a:rPr lang="en-ZA" sz="3200" b="1" spc="-5" dirty="0">
                <a:solidFill>
                  <a:schemeClr val="accent2">
                    <a:lumMod val="50000"/>
                  </a:schemeClr>
                </a:solidFill>
                <a:latin typeface="Calibri" panose="020F0502020204030204" pitchFamily="34" charset="0"/>
                <a:cs typeface="Calibri" panose="020F0502020204030204" pitchFamily="34" charset="0"/>
              </a:rPr>
              <a:t>But what is the context</a:t>
            </a:r>
          </a:p>
          <a:p>
            <a:pPr marL="12700"/>
            <a:r>
              <a:rPr lang="en-US" sz="2400" dirty="0"/>
              <a:t>(</a:t>
            </a:r>
            <a:r>
              <a:rPr lang="en-US" sz="2000" dirty="0"/>
              <a:t>Twende Mbele research, 328 respondents: SA- 104, Benin – 149, Uganda – 75</a:t>
            </a:r>
          </a:p>
          <a:p>
            <a:pPr marL="12700"/>
            <a:r>
              <a:rPr lang="en-US" sz="2000" dirty="0"/>
              <a:t>Orange is over 40% of respondents)</a:t>
            </a:r>
          </a:p>
          <a:p>
            <a:pPr marL="12700"/>
            <a:endParaRPr lang="en-GB" sz="2400" dirty="0">
              <a:solidFill>
                <a:schemeClr val="accent1">
                  <a:lumMod val="75000"/>
                </a:schemeClr>
              </a:solidFill>
              <a:latin typeface="Calibri" panose="020F0502020204030204" pitchFamily="34" charset="0"/>
              <a:cs typeface="Calibri" panose="020F0502020204030204" pitchFamily="34" charset="0"/>
            </a:endParaRPr>
          </a:p>
        </p:txBody>
      </p:sp>
      <p:sp>
        <p:nvSpPr>
          <p:cNvPr id="51" name="object 51"/>
          <p:cNvSpPr/>
          <p:nvPr/>
        </p:nvSpPr>
        <p:spPr>
          <a:xfrm>
            <a:off x="8977630" y="2022915"/>
            <a:ext cx="166370" cy="219075"/>
          </a:xfrm>
          <a:custGeom>
            <a:avLst/>
            <a:gdLst/>
            <a:ahLst/>
            <a:cxnLst/>
            <a:rect l="l" t="t" r="r" b="b"/>
            <a:pathLst>
              <a:path w="166370" h="219075">
                <a:moveTo>
                  <a:pt x="166370" y="0"/>
                </a:moveTo>
                <a:lnTo>
                  <a:pt x="0" y="106493"/>
                </a:lnTo>
                <a:lnTo>
                  <a:pt x="166370" y="218575"/>
                </a:lnTo>
              </a:path>
            </a:pathLst>
          </a:custGeom>
          <a:ln w="25908">
            <a:solidFill>
              <a:srgbClr val="FFFFFF"/>
            </a:solidFill>
          </a:ln>
        </p:spPr>
        <p:txBody>
          <a:bodyPr wrap="square" lIns="0" tIns="0" rIns="0" bIns="0" rtlCol="0"/>
          <a:lstStyle/>
          <a:p>
            <a:endParaRPr lang="en-GB">
              <a:latin typeface="Calibri" panose="020F0502020204030204" pitchFamily="34" charset="0"/>
              <a:cs typeface="Calibri" panose="020F0502020204030204" pitchFamily="34" charset="0"/>
            </a:endParaRPr>
          </a:p>
        </p:txBody>
      </p:sp>
      <p:sp>
        <p:nvSpPr>
          <p:cNvPr id="53" name="object 53"/>
          <p:cNvSpPr txBox="1"/>
          <p:nvPr/>
        </p:nvSpPr>
        <p:spPr>
          <a:xfrm>
            <a:off x="7383555" y="3741354"/>
            <a:ext cx="1381125" cy="1231106"/>
          </a:xfrm>
          <a:prstGeom prst="rect">
            <a:avLst/>
          </a:prstGeom>
        </p:spPr>
        <p:txBody>
          <a:bodyPr vert="horz" wrap="square" lIns="0" tIns="0" rIns="0" bIns="0" rtlCol="0">
            <a:spAutoFit/>
          </a:bodyPr>
          <a:lstStyle/>
          <a:p>
            <a:pPr marL="194310" marR="5080" indent="-181610" algn="ctr">
              <a:lnSpc>
                <a:spcPct val="100000"/>
              </a:lnSpc>
            </a:pPr>
            <a:r>
              <a:rPr lang="en-GB" sz="1600" b="1">
                <a:solidFill>
                  <a:schemeClr val="bg1"/>
                </a:solidFill>
                <a:latin typeface="Calibri" panose="020F0502020204030204" pitchFamily="34" charset="0"/>
                <a:cs typeface="Calibri" panose="020F0502020204030204" pitchFamily="34" charset="0"/>
              </a:rPr>
              <a:t>Problèmes non traités comme une opportunité d'apprendre</a:t>
            </a:r>
          </a:p>
        </p:txBody>
      </p:sp>
      <p:sp>
        <p:nvSpPr>
          <p:cNvPr id="56" name="object 56"/>
          <p:cNvSpPr txBox="1"/>
          <p:nvPr/>
        </p:nvSpPr>
        <p:spPr>
          <a:xfrm>
            <a:off x="313379" y="5987741"/>
            <a:ext cx="7950397" cy="276999"/>
          </a:xfrm>
          <a:prstGeom prst="rect">
            <a:avLst/>
          </a:prstGeom>
          <a:solidFill>
            <a:schemeClr val="bg1"/>
          </a:solidFill>
        </p:spPr>
        <p:txBody>
          <a:bodyPr vert="horz" wrap="square" lIns="0" tIns="0" rIns="0" bIns="0" rtlCol="0">
            <a:spAutoFit/>
          </a:bodyPr>
          <a:lstStyle/>
          <a:p>
            <a:pPr marL="12700">
              <a:lnSpc>
                <a:spcPct val="100000"/>
              </a:lnSpc>
            </a:pPr>
            <a:r>
              <a:rPr lang="en-GB" sz="1800" i="1" spc="-5" dirty="0">
                <a:latin typeface="Calibri" panose="020F0502020204030204" pitchFamily="34" charset="0"/>
                <a:cs typeface="Calibri" panose="020F0502020204030204" pitchFamily="34" charset="0"/>
              </a:rPr>
              <a:t>Sour</a:t>
            </a:r>
            <a:r>
              <a:rPr lang="en-GB" sz="1800" i="1" spc="-20" dirty="0">
                <a:latin typeface="Calibri" panose="020F0502020204030204" pitchFamily="34" charset="0"/>
                <a:cs typeface="Calibri" panose="020F0502020204030204" pitchFamily="34" charset="0"/>
              </a:rPr>
              <a:t>c</a:t>
            </a:r>
            <a:r>
              <a:rPr lang="en-GB" sz="1800" i="1" spc="-1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Goldman </a:t>
            </a:r>
            <a:r>
              <a:rPr lang="en-GB" sz="1800" i="1" spc="-2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t</a:t>
            </a:r>
            <a:r>
              <a:rPr lang="en-GB" sz="1800" i="1" spc="5" dirty="0">
                <a:latin typeface="Calibri" panose="020F0502020204030204" pitchFamily="34" charset="0"/>
                <a:cs typeface="Calibri" panose="020F0502020204030204" pitchFamily="34" charset="0"/>
              </a:rPr>
              <a:t> </a:t>
            </a:r>
            <a:r>
              <a:rPr lang="en-GB" sz="1800" i="1" spc="-5" dirty="0">
                <a:latin typeface="Calibri" panose="020F0502020204030204" pitchFamily="34" charset="0"/>
                <a:cs typeface="Calibri" panose="020F0502020204030204" pitchFamily="34" charset="0"/>
              </a:rPr>
              <a:t>a</a:t>
            </a:r>
            <a:r>
              <a:rPr lang="en-GB" sz="1800" i="1" spc="-10" dirty="0">
                <a:latin typeface="Calibri" panose="020F0502020204030204" pitchFamily="34" charset="0"/>
                <a:cs typeface="Calibri" panose="020F0502020204030204" pitchFamily="34" charset="0"/>
              </a:rPr>
              <a:t>l</a:t>
            </a:r>
            <a:r>
              <a:rPr lang="en-GB" sz="1800" i="1" spc="-5" dirty="0">
                <a:latin typeface="Calibri" panose="020F0502020204030204" pitchFamily="34" charset="0"/>
                <a:cs typeface="Calibri" panose="020F0502020204030204" pitchFamily="34" charset="0"/>
              </a:rPr>
              <a:t>,</a:t>
            </a:r>
            <a:r>
              <a:rPr lang="en-GB" sz="1800" i="1" spc="5"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Performance M&amp;E Culture in South Africa, Benin and Uganda</a:t>
            </a:r>
            <a:endParaRPr lang="en-GB" sz="1800" dirty="0">
              <a:latin typeface="Calibri" panose="020F0502020204030204" pitchFamily="34" charset="0"/>
              <a:cs typeface="Calibri" panose="020F0502020204030204" pitchFamily="34" charset="0"/>
            </a:endParaRPr>
          </a:p>
        </p:txBody>
      </p:sp>
      <p:graphicFrame>
        <p:nvGraphicFramePr>
          <p:cNvPr id="54" name="Table 53">
            <a:extLst>
              <a:ext uri="{FF2B5EF4-FFF2-40B4-BE49-F238E27FC236}">
                <a16:creationId xmlns:a16="http://schemas.microsoft.com/office/drawing/2014/main" id="{795AF628-7196-9B40-9A38-DB2299681A64}"/>
              </a:ext>
            </a:extLst>
          </p:cNvPr>
          <p:cNvGraphicFramePr>
            <a:graphicFrameLocks noGrp="1"/>
          </p:cNvGraphicFramePr>
          <p:nvPr>
            <p:extLst>
              <p:ext uri="{D42A27DB-BD31-4B8C-83A1-F6EECF244321}">
                <p14:modId xmlns:p14="http://schemas.microsoft.com/office/powerpoint/2010/main" val="2540033825"/>
              </p:ext>
            </p:extLst>
          </p:nvPr>
        </p:nvGraphicFramePr>
        <p:xfrm>
          <a:off x="313379" y="1331923"/>
          <a:ext cx="8516723" cy="4238204"/>
        </p:xfrm>
        <a:graphic>
          <a:graphicData uri="http://schemas.openxmlformats.org/drawingml/2006/table">
            <a:tbl>
              <a:tblPr firstRow="1" firstCol="1" bandRow="1">
                <a:tableStyleId>{5C22544A-7EE6-4342-B048-85BDC9FD1C3A}</a:tableStyleId>
              </a:tblPr>
              <a:tblGrid>
                <a:gridCol w="5473273">
                  <a:extLst>
                    <a:ext uri="{9D8B030D-6E8A-4147-A177-3AD203B41FA5}">
                      <a16:colId xmlns:a16="http://schemas.microsoft.com/office/drawing/2014/main" val="3883894461"/>
                    </a:ext>
                  </a:extLst>
                </a:gridCol>
                <a:gridCol w="928048">
                  <a:extLst>
                    <a:ext uri="{9D8B030D-6E8A-4147-A177-3AD203B41FA5}">
                      <a16:colId xmlns:a16="http://schemas.microsoft.com/office/drawing/2014/main" val="3110838372"/>
                    </a:ext>
                  </a:extLst>
                </a:gridCol>
                <a:gridCol w="928047">
                  <a:extLst>
                    <a:ext uri="{9D8B030D-6E8A-4147-A177-3AD203B41FA5}">
                      <a16:colId xmlns:a16="http://schemas.microsoft.com/office/drawing/2014/main" val="2922805338"/>
                    </a:ext>
                  </a:extLst>
                </a:gridCol>
                <a:gridCol w="1187355">
                  <a:extLst>
                    <a:ext uri="{9D8B030D-6E8A-4147-A177-3AD203B41FA5}">
                      <a16:colId xmlns:a16="http://schemas.microsoft.com/office/drawing/2014/main" val="2184871111"/>
                    </a:ext>
                  </a:extLst>
                </a:gridCol>
              </a:tblGrid>
              <a:tr h="567033">
                <a:tc rowSpan="2">
                  <a:txBody>
                    <a:bodyPr/>
                    <a:lstStyle/>
                    <a:p>
                      <a:pPr algn="l">
                        <a:spcAft>
                          <a:spcPts val="0"/>
                        </a:spcAft>
                      </a:pPr>
                      <a:r>
                        <a:rPr lang="en-ZA" sz="2400" noProof="0" dirty="0">
                          <a:effectLst/>
                          <a:latin typeface="Calibri" panose="020F0502020204030204" pitchFamily="34" charset="0"/>
                          <a:cs typeface="Calibri" panose="020F0502020204030204" pitchFamily="34" charset="0"/>
                        </a:rPr>
                        <a:t>Barrier</a:t>
                      </a:r>
                    </a:p>
                  </a:txBody>
                  <a:tcPr marL="59055" marR="68580" marT="0" marB="0" anchor="ctr">
                    <a:solidFill>
                      <a:schemeClr val="tx1"/>
                    </a:solidFill>
                  </a:tcPr>
                </a:tc>
                <a:tc gridSpan="3">
                  <a:txBody>
                    <a:bodyPr/>
                    <a:lstStyle/>
                    <a:p>
                      <a:pPr algn="just">
                        <a:spcAft>
                          <a:spcPts val="0"/>
                        </a:spcAft>
                      </a:pPr>
                      <a:r>
                        <a:rPr lang="fr-FR" sz="1800" noProof="0" dirty="0">
                          <a:effectLst/>
                          <a:latin typeface="Calibri" panose="020F0502020204030204" pitchFamily="34" charset="0"/>
                          <a:cs typeface="Calibri" panose="020F0502020204030204" pitchFamily="34" charset="0"/>
                        </a:rPr>
                        <a:t>% of </a:t>
                      </a:r>
                      <a:r>
                        <a:rPr lang="fr-FR" sz="1800" noProof="0" dirty="0" err="1">
                          <a:effectLst/>
                          <a:latin typeface="Calibri" panose="020F0502020204030204" pitchFamily="34" charset="0"/>
                          <a:cs typeface="Calibri" panose="020F0502020204030204" pitchFamily="34" charset="0"/>
                        </a:rPr>
                        <a:t>responses</a:t>
                      </a:r>
                      <a:r>
                        <a:rPr lang="fr-FR" sz="1800" noProof="0" dirty="0">
                          <a:effectLst/>
                          <a:latin typeface="Calibri" panose="020F0502020204030204" pitchFamily="34" charset="0"/>
                          <a:cs typeface="Calibri" panose="020F0502020204030204" pitchFamily="34" charset="0"/>
                        </a:rPr>
                        <a:t> </a:t>
                      </a:r>
                      <a:r>
                        <a:rPr lang="fr-FR" sz="1800" noProof="0" dirty="0" err="1">
                          <a:effectLst/>
                          <a:latin typeface="Calibri" panose="020F0502020204030204" pitchFamily="34" charset="0"/>
                          <a:cs typeface="Calibri" panose="020F0502020204030204" pitchFamily="34" charset="0"/>
                        </a:rPr>
                        <a:t>saying</a:t>
                      </a:r>
                      <a:r>
                        <a:rPr lang="fr-FR" sz="1800" noProof="0" dirty="0">
                          <a:effectLst/>
                          <a:latin typeface="Calibri" panose="020F0502020204030204" pitchFamily="34" charset="0"/>
                          <a:cs typeface="Calibri" panose="020F0502020204030204" pitchFamily="34" charset="0"/>
                        </a:rPr>
                        <a:t> </a:t>
                      </a:r>
                      <a:r>
                        <a:rPr lang="fr-FR" sz="1800" noProof="0" dirty="0" err="1">
                          <a:effectLst/>
                          <a:latin typeface="Calibri" panose="020F0502020204030204" pitchFamily="34" charset="0"/>
                          <a:cs typeface="Calibri" panose="020F0502020204030204" pitchFamily="34" charset="0"/>
                        </a:rPr>
                        <a:t>always</a:t>
                      </a:r>
                      <a:r>
                        <a:rPr lang="fr-FR" sz="1800" noProof="0" dirty="0">
                          <a:effectLst/>
                          <a:latin typeface="Calibri" panose="020F0502020204030204" pitchFamily="34" charset="0"/>
                          <a:cs typeface="Calibri" panose="020F0502020204030204" pitchFamily="34" charset="0"/>
                        </a:rPr>
                        <a:t>/</a:t>
                      </a:r>
                      <a:r>
                        <a:rPr lang="fr-FR" sz="1800" noProof="0" dirty="0" err="1">
                          <a:effectLst/>
                          <a:latin typeface="Calibri" panose="020F0502020204030204" pitchFamily="34" charset="0"/>
                          <a:cs typeface="Calibri" panose="020F0502020204030204" pitchFamily="34" charset="0"/>
                        </a:rPr>
                        <a:t>often</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chemeClr val="tx1"/>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14436687"/>
                  </a:ext>
                </a:extLst>
              </a:tr>
              <a:tr h="318371">
                <a:tc vMerge="1">
                  <a:txBody>
                    <a:bodyPr/>
                    <a:lstStyle/>
                    <a:p>
                      <a:endParaRPr lang="fr-FR"/>
                    </a:p>
                  </a:txBody>
                  <a:tcPr/>
                </a:tc>
                <a:tc>
                  <a:txBody>
                    <a:bodyPr/>
                    <a:lstStyle/>
                    <a:p>
                      <a:pPr algn="ctr">
                        <a:spcAft>
                          <a:spcPts val="0"/>
                        </a:spcAft>
                      </a:pPr>
                      <a:r>
                        <a:rPr lang="fr-FR" sz="1800" noProof="0" dirty="0">
                          <a:solidFill>
                            <a:schemeClr val="bg1"/>
                          </a:solidFill>
                          <a:effectLst/>
                          <a:latin typeface="Calibri" panose="020F0502020204030204" pitchFamily="34" charset="0"/>
                          <a:cs typeface="Calibri" panose="020F0502020204030204" pitchFamily="34" charset="0"/>
                        </a:rPr>
                        <a:t>SA</a:t>
                      </a:r>
                      <a:endParaRPr lang="fr-FR" sz="1800" noProof="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chemeClr val="tx1"/>
                    </a:solidFill>
                  </a:tcPr>
                </a:tc>
                <a:tc>
                  <a:txBody>
                    <a:bodyPr/>
                    <a:lstStyle/>
                    <a:p>
                      <a:pPr algn="ctr">
                        <a:spcAft>
                          <a:spcPts val="0"/>
                        </a:spcAft>
                      </a:pPr>
                      <a:r>
                        <a:rPr lang="fr-FR" sz="1800" noProof="0" dirty="0">
                          <a:solidFill>
                            <a:schemeClr val="bg1"/>
                          </a:solidFill>
                          <a:effectLst/>
                          <a:latin typeface="Calibri" panose="020F0502020204030204" pitchFamily="34" charset="0"/>
                          <a:cs typeface="Calibri" panose="020F0502020204030204" pitchFamily="34" charset="0"/>
                        </a:rPr>
                        <a:t>Benin</a:t>
                      </a:r>
                      <a:endParaRPr lang="fr-FR" sz="1800" noProof="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chemeClr val="tx1"/>
                    </a:solidFill>
                  </a:tcPr>
                </a:tc>
                <a:tc>
                  <a:txBody>
                    <a:bodyPr/>
                    <a:lstStyle/>
                    <a:p>
                      <a:pPr algn="ctr">
                        <a:spcAft>
                          <a:spcPts val="0"/>
                        </a:spcAft>
                      </a:pPr>
                      <a:r>
                        <a:rPr lang="fr-FR" sz="1800" noProof="0" dirty="0">
                          <a:solidFill>
                            <a:schemeClr val="bg1"/>
                          </a:solidFill>
                          <a:effectLst/>
                          <a:latin typeface="Calibri" panose="020F0502020204030204" pitchFamily="34" charset="0"/>
                          <a:cs typeface="Calibri" panose="020F0502020204030204" pitchFamily="34" charset="0"/>
                        </a:rPr>
                        <a:t>Uganda</a:t>
                      </a:r>
                      <a:endParaRPr lang="fr-FR" sz="1800" noProof="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chemeClr val="tx1"/>
                    </a:solidFill>
                  </a:tcPr>
                </a:tc>
                <a:extLst>
                  <a:ext uri="{0D108BD9-81ED-4DB2-BD59-A6C34878D82A}">
                    <a16:rowId xmlns:a16="http://schemas.microsoft.com/office/drawing/2014/main" val="1519132417"/>
                  </a:ext>
                </a:extLst>
              </a:tr>
              <a:tr h="567033">
                <a:tc>
                  <a:txBody>
                    <a:bodyPr/>
                    <a:lstStyle/>
                    <a:p>
                      <a:r>
                        <a:rPr lang="en-ZA" sz="2000" b="0" dirty="0">
                          <a:latin typeface="Calibri" panose="020F0502020204030204" pitchFamily="34" charset="0"/>
                          <a:cs typeface="Calibri" panose="020F0502020204030204" pitchFamily="34" charset="0"/>
                        </a:rPr>
                        <a:t>Resistance by management to transparent decision-making</a:t>
                      </a: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27.9</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tc>
                  <a:txBody>
                    <a:bodyPr/>
                    <a:lstStyle/>
                    <a:p>
                      <a:pPr algn="ctr">
                        <a:spcAft>
                          <a:spcPts val="0"/>
                        </a:spcAft>
                      </a:pPr>
                      <a:r>
                        <a:rPr lang="fr-FR" sz="1800" kern="1200" noProof="0" dirty="0">
                          <a:solidFill>
                            <a:schemeClr val="dk1"/>
                          </a:solidFill>
                          <a:effectLst/>
                          <a:latin typeface="Calibri" panose="020F0502020204030204" pitchFamily="34" charset="0"/>
                          <a:ea typeface="+mn-ea"/>
                          <a:cs typeface="Calibri" panose="020F0502020204030204" pitchFamily="34" charset="0"/>
                        </a:rPr>
                        <a:t>35.6</a:t>
                      </a:r>
                    </a:p>
                  </a:txBody>
                  <a:tcPr marL="59055" marR="68580" marT="0" marB="0" anchor="ctr">
                    <a:solidFill>
                      <a:schemeClr val="bg1">
                        <a:lumMod val="95000"/>
                      </a:schemeClr>
                    </a:solidFill>
                  </a:tcPr>
                </a:tc>
                <a:tc>
                  <a:txBody>
                    <a:bodyPr/>
                    <a:lstStyle/>
                    <a:p>
                      <a:pPr algn="ctr">
                        <a:spcAft>
                          <a:spcPts val="0"/>
                        </a:spcAft>
                      </a:pPr>
                      <a:r>
                        <a:rPr lang="fr-FR" sz="1800" kern="1200" noProof="0" dirty="0">
                          <a:solidFill>
                            <a:schemeClr val="dk1"/>
                          </a:solidFill>
                          <a:effectLst/>
                          <a:latin typeface="Calibri" panose="020F0502020204030204" pitchFamily="34" charset="0"/>
                          <a:ea typeface="+mn-ea"/>
                          <a:cs typeface="Calibri" panose="020F0502020204030204" pitchFamily="34" charset="0"/>
                        </a:rPr>
                        <a:t>33.3</a:t>
                      </a:r>
                    </a:p>
                  </a:txBody>
                  <a:tcPr marL="59055" marR="68580" marT="0" marB="0" anchor="ctr">
                    <a:solidFill>
                      <a:schemeClr val="bg1">
                        <a:lumMod val="95000"/>
                      </a:schemeClr>
                    </a:solidFill>
                  </a:tcPr>
                </a:tc>
                <a:extLst>
                  <a:ext uri="{0D108BD9-81ED-4DB2-BD59-A6C34878D82A}">
                    <a16:rowId xmlns:a16="http://schemas.microsoft.com/office/drawing/2014/main" val="329730759"/>
                  </a:ext>
                </a:extLst>
              </a:tr>
              <a:tr h="183455">
                <a:tc>
                  <a:txBody>
                    <a:bodyPr/>
                    <a:lstStyle/>
                    <a:p>
                      <a:r>
                        <a:rPr lang="en-ZA" sz="2000" b="0" dirty="0">
                          <a:latin typeface="Calibri" panose="020F0502020204030204" pitchFamily="34" charset="0"/>
                          <a:cs typeface="Calibri" panose="020F0502020204030204" pitchFamily="34" charset="0"/>
                        </a:rPr>
                        <a:t>Little respect for the use of evidence</a:t>
                      </a: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27.9</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30.9</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34.7</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extLst>
                  <a:ext uri="{0D108BD9-81ED-4DB2-BD59-A6C34878D82A}">
                    <a16:rowId xmlns:a16="http://schemas.microsoft.com/office/drawing/2014/main" val="791471686"/>
                  </a:ext>
                </a:extLst>
              </a:tr>
              <a:tr h="567033">
                <a:tc>
                  <a:txBody>
                    <a:bodyPr/>
                    <a:lstStyle/>
                    <a:p>
                      <a:r>
                        <a:rPr lang="en-ZA" sz="2000" b="0" dirty="0">
                          <a:latin typeface="Calibri" panose="020F0502020204030204" pitchFamily="34" charset="0"/>
                          <a:cs typeface="Calibri" panose="020F0502020204030204" pitchFamily="34" charset="0"/>
                        </a:rPr>
                        <a:t>Difficult to discuss performance objectively because of the hierarchy</a:t>
                      </a: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38.5</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40.3</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42.7</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extLst>
                  <a:ext uri="{0D108BD9-81ED-4DB2-BD59-A6C34878D82A}">
                    <a16:rowId xmlns:a16="http://schemas.microsoft.com/office/drawing/2014/main" val="2675806167"/>
                  </a:ext>
                </a:extLst>
              </a:tr>
              <a:tr h="567033">
                <a:tc>
                  <a:txBody>
                    <a:bodyPr/>
                    <a:lstStyle/>
                    <a:p>
                      <a:r>
                        <a:rPr lang="en-ZA" sz="2000" b="0" dirty="0">
                          <a:latin typeface="Calibri" panose="020F0502020204030204" pitchFamily="34" charset="0"/>
                          <a:cs typeface="Calibri" panose="020F0502020204030204" pitchFamily="34" charset="0"/>
                        </a:rPr>
                        <a:t>Senior managers fear admitting mistakes or problems</a:t>
                      </a: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54.8</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49.0</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46.7</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extLst>
                  <a:ext uri="{0D108BD9-81ED-4DB2-BD59-A6C34878D82A}">
                    <a16:rowId xmlns:a16="http://schemas.microsoft.com/office/drawing/2014/main" val="2970663607"/>
                  </a:ext>
                </a:extLst>
              </a:tr>
              <a:tr h="567033">
                <a:tc>
                  <a:txBody>
                    <a:bodyPr/>
                    <a:lstStyle/>
                    <a:p>
                      <a:r>
                        <a:rPr lang="en-ZA" sz="2000" b="0" dirty="0">
                          <a:latin typeface="Calibri" panose="020F0502020204030204" pitchFamily="34" charset="0"/>
                          <a:cs typeface="Calibri" panose="020F0502020204030204" pitchFamily="34" charset="0"/>
                        </a:rPr>
                        <a:t>Senior managers consider M&amp;E as a means to control staff</a:t>
                      </a: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44.2</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43.0</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37.3</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chemeClr val="bg1">
                        <a:lumMod val="95000"/>
                      </a:schemeClr>
                    </a:solidFill>
                  </a:tcPr>
                </a:tc>
                <a:extLst>
                  <a:ext uri="{0D108BD9-81ED-4DB2-BD59-A6C34878D82A}">
                    <a16:rowId xmlns:a16="http://schemas.microsoft.com/office/drawing/2014/main" val="2404944682"/>
                  </a:ext>
                </a:extLst>
              </a:tr>
              <a:tr h="567033">
                <a:tc>
                  <a:txBody>
                    <a:bodyPr/>
                    <a:lstStyle/>
                    <a:p>
                      <a:pPr algn="l">
                        <a:spcAft>
                          <a:spcPts val="0"/>
                        </a:spcAft>
                      </a:pPr>
                      <a:r>
                        <a:rPr lang="en-GB" sz="2000" b="0" noProof="0" dirty="0">
                          <a:effectLst/>
                          <a:latin typeface="Calibri" panose="020F0502020204030204" pitchFamily="34" charset="0"/>
                          <a:cs typeface="Calibri" panose="020F0502020204030204" pitchFamily="34" charset="0"/>
                        </a:rPr>
                        <a:t>Problems not seen as an opportunity for learning and improvement</a:t>
                      </a:r>
                      <a:endParaRPr lang="en-GB" sz="2000" b="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solidFill>
                      <a:schemeClr val="accent5">
                        <a:lumMod val="75000"/>
                      </a:schemeClr>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40.4</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45.0</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tc>
                  <a:txBody>
                    <a:bodyPr/>
                    <a:lstStyle/>
                    <a:p>
                      <a:pPr algn="ctr">
                        <a:spcAft>
                          <a:spcPts val="0"/>
                        </a:spcAft>
                      </a:pPr>
                      <a:r>
                        <a:rPr lang="fr-FR" sz="1800" noProof="0" dirty="0">
                          <a:effectLst/>
                          <a:latin typeface="Calibri" panose="020F0502020204030204" pitchFamily="34" charset="0"/>
                          <a:cs typeface="Calibri" panose="020F0502020204030204" pitchFamily="34" charset="0"/>
                        </a:rPr>
                        <a:t>46.7</a:t>
                      </a:r>
                      <a:endParaRPr lang="fr-FR" sz="1800" noProof="0" dirty="0">
                        <a:effectLst/>
                        <a:latin typeface="Calibri" panose="020F0502020204030204" pitchFamily="34" charset="0"/>
                        <a:ea typeface="Times New Roman" panose="02020603050405020304" pitchFamily="18" charset="0"/>
                        <a:cs typeface="Calibri" panose="020F0502020204030204" pitchFamily="34" charset="0"/>
                      </a:endParaRPr>
                    </a:p>
                  </a:txBody>
                  <a:tcPr marL="59055" marR="68580" marT="0" marB="0" anchor="ctr">
                    <a:solidFill>
                      <a:srgbClr val="FFC000"/>
                    </a:solidFill>
                  </a:tcPr>
                </a:tc>
                <a:extLst>
                  <a:ext uri="{0D108BD9-81ED-4DB2-BD59-A6C34878D82A}">
                    <a16:rowId xmlns:a16="http://schemas.microsoft.com/office/drawing/2014/main" val="130537605"/>
                  </a:ext>
                </a:extLst>
              </a:tr>
            </a:tbl>
          </a:graphicData>
        </a:graphic>
      </p:graphicFrame>
      <p:sp>
        <p:nvSpPr>
          <p:cNvPr id="4" name="Rectangle 3">
            <a:extLst>
              <a:ext uri="{FF2B5EF4-FFF2-40B4-BE49-F238E27FC236}">
                <a16:creationId xmlns:a16="http://schemas.microsoft.com/office/drawing/2014/main" id="{D77AD70E-CC49-2446-AB3F-8752E9930065}"/>
              </a:ext>
            </a:extLst>
          </p:cNvPr>
          <p:cNvSpPr/>
          <p:nvPr/>
        </p:nvSpPr>
        <p:spPr>
          <a:xfrm>
            <a:off x="313379" y="5526076"/>
            <a:ext cx="8830621" cy="461665"/>
          </a:xfrm>
          <a:prstGeom prst="rect">
            <a:avLst/>
          </a:prstGeom>
          <a:solidFill>
            <a:srgbClr val="FF0000"/>
          </a:solidFill>
        </p:spPr>
        <p:txBody>
          <a:bodyPr wrap="square">
            <a:spAutoFit/>
          </a:bodyPr>
          <a:lstStyle/>
          <a:p>
            <a:pPr algn="ctr"/>
            <a:r>
              <a:rPr lang="fr-FR" sz="2400" b="1" dirty="0" err="1">
                <a:solidFill>
                  <a:schemeClr val="bg1"/>
                </a:solidFill>
                <a:latin typeface="Calibri" panose="020F0502020204030204" pitchFamily="34" charset="0"/>
                <a:cs typeface="Calibri" panose="020F0502020204030204" pitchFamily="34" charset="0"/>
              </a:rPr>
              <a:t>Problems</a:t>
            </a:r>
            <a:r>
              <a:rPr lang="fr-FR" sz="2400" b="1" dirty="0">
                <a:solidFill>
                  <a:schemeClr val="bg1"/>
                </a:solidFill>
                <a:latin typeface="Calibri" panose="020F0502020204030204" pitchFamily="34" charset="0"/>
                <a:cs typeface="Calibri" panose="020F0502020204030204" pitchFamily="34" charset="0"/>
              </a:rPr>
              <a:t> not </a:t>
            </a:r>
            <a:r>
              <a:rPr lang="fr-FR" sz="2400" b="1" dirty="0" err="1">
                <a:solidFill>
                  <a:schemeClr val="bg1"/>
                </a:solidFill>
                <a:latin typeface="Calibri" panose="020F0502020204030204" pitchFamily="34" charset="0"/>
                <a:cs typeface="Calibri" panose="020F0502020204030204" pitchFamily="34" charset="0"/>
              </a:rPr>
              <a:t>seen</a:t>
            </a:r>
            <a:r>
              <a:rPr lang="fr-FR" sz="2400" b="1" dirty="0">
                <a:solidFill>
                  <a:schemeClr val="bg1"/>
                </a:solidFill>
                <a:latin typeface="Calibri" panose="020F0502020204030204" pitchFamily="34" charset="0"/>
                <a:cs typeface="Calibri" panose="020F0502020204030204" pitchFamily="34" charset="0"/>
              </a:rPr>
              <a:t> as an </a:t>
            </a:r>
            <a:r>
              <a:rPr lang="fr-FR" sz="2400" b="1" dirty="0" err="1">
                <a:solidFill>
                  <a:schemeClr val="bg1"/>
                </a:solidFill>
                <a:latin typeface="Calibri" panose="020F0502020204030204" pitchFamily="34" charset="0"/>
                <a:cs typeface="Calibri" panose="020F0502020204030204" pitchFamily="34" charset="0"/>
              </a:rPr>
              <a:t>opportunity</a:t>
            </a:r>
            <a:r>
              <a:rPr lang="fr-FR" sz="2400" b="1" dirty="0">
                <a:solidFill>
                  <a:schemeClr val="bg1"/>
                </a:solidFill>
                <a:latin typeface="Calibri" panose="020F0502020204030204" pitchFamily="34" charset="0"/>
                <a:cs typeface="Calibri" panose="020F0502020204030204" pitchFamily="34" charset="0"/>
              </a:rPr>
              <a:t> for </a:t>
            </a:r>
            <a:r>
              <a:rPr lang="fr-FR" sz="2400" b="1" dirty="0" err="1">
                <a:solidFill>
                  <a:schemeClr val="bg1"/>
                </a:solidFill>
                <a:latin typeface="Calibri" panose="020F0502020204030204" pitchFamily="34" charset="0"/>
                <a:cs typeface="Calibri" panose="020F0502020204030204" pitchFamily="34" charset="0"/>
              </a:rPr>
              <a:t>learning</a:t>
            </a:r>
            <a:r>
              <a:rPr lang="fr-FR" sz="2400" b="1" dirty="0">
                <a:solidFill>
                  <a:schemeClr val="bg1"/>
                </a:solidFill>
                <a:latin typeface="Calibri" panose="020F0502020204030204" pitchFamily="34" charset="0"/>
                <a:cs typeface="Calibri" panose="020F0502020204030204" pitchFamily="34" charset="0"/>
              </a:rPr>
              <a:t> and </a:t>
            </a:r>
            <a:r>
              <a:rPr lang="fr-FR" sz="2400" b="1" dirty="0" err="1">
                <a:solidFill>
                  <a:schemeClr val="bg1"/>
                </a:solidFill>
                <a:latin typeface="Calibri" panose="020F0502020204030204" pitchFamily="34" charset="0"/>
                <a:cs typeface="Calibri" panose="020F0502020204030204" pitchFamily="34" charset="0"/>
              </a:rPr>
              <a:t>improvement</a:t>
            </a:r>
            <a:endParaRPr lang="fr-FR" sz="2400" b="1" dirty="0">
              <a:solidFill>
                <a:schemeClr val="bg1"/>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608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D56E-C5E6-4D44-B808-4DA21EAF2F7D}"/>
              </a:ext>
            </a:extLst>
          </p:cNvPr>
          <p:cNvSpPr>
            <a:spLocks noGrp="1"/>
          </p:cNvSpPr>
          <p:nvPr>
            <p:ph type="title"/>
          </p:nvPr>
        </p:nvSpPr>
        <p:spPr>
          <a:xfrm>
            <a:off x="457199" y="136525"/>
            <a:ext cx="8229600" cy="1143000"/>
          </a:xfrm>
        </p:spPr>
        <p:txBody>
          <a:bodyPr>
            <a:noAutofit/>
          </a:bodyPr>
          <a:lstStyle/>
          <a:p>
            <a:r>
              <a:rPr lang="en-GB" altLang="en-US" sz="3200" dirty="0">
                <a:latin typeface="Calibri" panose="020F0502020204030204" pitchFamily="34" charset="0"/>
                <a:ea typeface="Calibri" panose="020F0502020204030204" pitchFamily="34" charset="0"/>
                <a:cs typeface="Arial" panose="020B0604020202020204" pitchFamily="34" charset="0"/>
              </a:rPr>
              <a:t>How do governments use evidence - comprehensive or bounded rationality</a:t>
            </a:r>
            <a:endParaRPr lang="en-GB" sz="3200" dirty="0"/>
          </a:p>
        </p:txBody>
      </p:sp>
      <p:graphicFrame>
        <p:nvGraphicFramePr>
          <p:cNvPr id="5" name="Content Placeholder 4">
            <a:extLst>
              <a:ext uri="{FF2B5EF4-FFF2-40B4-BE49-F238E27FC236}">
                <a16:creationId xmlns:a16="http://schemas.microsoft.com/office/drawing/2014/main" id="{82BB1CCE-029E-DB4E-B777-BB058333FC60}"/>
              </a:ext>
            </a:extLst>
          </p:cNvPr>
          <p:cNvGraphicFramePr>
            <a:graphicFrameLocks noGrp="1"/>
          </p:cNvGraphicFramePr>
          <p:nvPr>
            <p:ph idx="1"/>
            <p:extLst>
              <p:ext uri="{D42A27DB-BD31-4B8C-83A1-F6EECF244321}">
                <p14:modId xmlns:p14="http://schemas.microsoft.com/office/powerpoint/2010/main" val="3633985995"/>
              </p:ext>
            </p:extLst>
          </p:nvPr>
        </p:nvGraphicFramePr>
        <p:xfrm>
          <a:off x="278968" y="1268757"/>
          <a:ext cx="4631624" cy="4663892"/>
        </p:xfrm>
        <a:graphic>
          <a:graphicData uri="http://schemas.openxmlformats.org/drawingml/2006/table">
            <a:tbl>
              <a:tblPr firstRow="1" firstCol="1" bandRow="1">
                <a:tableStyleId>{5C22544A-7EE6-4342-B048-85BDC9FD1C3A}</a:tableStyleId>
              </a:tblPr>
              <a:tblGrid>
                <a:gridCol w="1394778">
                  <a:extLst>
                    <a:ext uri="{9D8B030D-6E8A-4147-A177-3AD203B41FA5}">
                      <a16:colId xmlns:a16="http://schemas.microsoft.com/office/drawing/2014/main" val="715400742"/>
                    </a:ext>
                  </a:extLst>
                </a:gridCol>
                <a:gridCol w="1872850">
                  <a:extLst>
                    <a:ext uri="{9D8B030D-6E8A-4147-A177-3AD203B41FA5}">
                      <a16:colId xmlns:a16="http://schemas.microsoft.com/office/drawing/2014/main" val="1665158390"/>
                    </a:ext>
                  </a:extLst>
                </a:gridCol>
                <a:gridCol w="1363996">
                  <a:extLst>
                    <a:ext uri="{9D8B030D-6E8A-4147-A177-3AD203B41FA5}">
                      <a16:colId xmlns:a16="http://schemas.microsoft.com/office/drawing/2014/main" val="3404435982"/>
                    </a:ext>
                  </a:extLst>
                </a:gridCol>
              </a:tblGrid>
              <a:tr h="705044">
                <a:tc>
                  <a:txBody>
                    <a:bodyPr/>
                    <a:lstStyle/>
                    <a:p>
                      <a:pPr algn="just">
                        <a:spcAft>
                          <a:spcPts val="0"/>
                        </a:spcAft>
                      </a:pPr>
                      <a:r>
                        <a:rPr lang="en-GB" sz="1800">
                          <a:effectLst/>
                        </a:rPr>
                        <a:t>Factor</a:t>
                      </a:r>
                      <a:endParaRPr lang="en-ZA"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n-GB" sz="1800" dirty="0">
                          <a:effectLst/>
                        </a:rPr>
                        <a:t>Comprehensive rationality</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n-GB" sz="1800">
                          <a:effectLst/>
                        </a:rPr>
                        <a:t>Bounded rationality</a:t>
                      </a:r>
                      <a:endParaRPr lang="en-ZA"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679848"/>
                  </a:ext>
                </a:extLst>
              </a:tr>
              <a:tr h="794568">
                <a:tc>
                  <a:txBody>
                    <a:bodyPr/>
                    <a:lstStyle/>
                    <a:p>
                      <a:pPr algn="l">
                        <a:spcAft>
                          <a:spcPts val="0"/>
                        </a:spcAft>
                      </a:pPr>
                      <a:r>
                        <a:rPr lang="en-GB" sz="1800" dirty="0">
                          <a:effectLst/>
                        </a:rPr>
                        <a:t>Policy makers’ </a:t>
                      </a:r>
                    </a:p>
                    <a:p>
                      <a:pPr algn="l">
                        <a:spcAft>
                          <a:spcPts val="0"/>
                        </a:spcAft>
                      </a:pPr>
                      <a:r>
                        <a:rPr lang="en-GB" sz="1800" dirty="0">
                          <a:effectLst/>
                        </a:rPr>
                        <a:t>aims</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spcAft>
                          <a:spcPts val="0"/>
                        </a:spcAft>
                      </a:pPr>
                      <a:r>
                        <a:rPr lang="en-GB" sz="1800" dirty="0">
                          <a:effectLst/>
                        </a:rPr>
                        <a:t>Clear sense of policy-maker preferences,</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l">
                        <a:spcAft>
                          <a:spcPts val="0"/>
                        </a:spcAft>
                      </a:pPr>
                      <a:r>
                        <a:rPr lang="en-GB" sz="1800" dirty="0">
                          <a:effectLst/>
                        </a:rPr>
                        <a:t>Aims unclear </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042382269"/>
                  </a:ext>
                </a:extLst>
              </a:tr>
              <a:tr h="1853992">
                <a:tc>
                  <a:txBody>
                    <a:bodyPr/>
                    <a:lstStyle/>
                    <a:p>
                      <a:pPr algn="l">
                        <a:spcAft>
                          <a:spcPts val="0"/>
                        </a:spcAft>
                      </a:pPr>
                      <a:r>
                        <a:rPr lang="en-GB" sz="1800" dirty="0">
                          <a:effectLst/>
                        </a:rPr>
                        <a:t>Generation and </a:t>
                      </a:r>
                      <a:r>
                        <a:rPr lang="en-GB" sz="1800" dirty="0" err="1">
                          <a:effectLst/>
                        </a:rPr>
                        <a:t>underst-anding</a:t>
                      </a:r>
                      <a:r>
                        <a:rPr lang="en-GB" sz="1800" dirty="0">
                          <a:effectLst/>
                        </a:rPr>
                        <a:t> of information</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spcAft>
                          <a:spcPts val="0"/>
                        </a:spcAft>
                      </a:pPr>
                      <a:r>
                        <a:rPr lang="en-GB" sz="1800" dirty="0">
                          <a:effectLst/>
                        </a:rPr>
                        <a:t>Gather and understand all relevant information</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85000"/>
                      </a:schemeClr>
                    </a:solidFill>
                  </a:tcPr>
                </a:tc>
                <a:tc>
                  <a:txBody>
                    <a:bodyPr/>
                    <a:lstStyle/>
                    <a:p>
                      <a:pPr algn="l">
                        <a:spcAft>
                          <a:spcPts val="0"/>
                        </a:spcAft>
                      </a:pPr>
                      <a:r>
                        <a:rPr lang="en-GB" sz="1800" dirty="0">
                          <a:effectLst/>
                        </a:rPr>
                        <a:t>Limited information</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83280204"/>
                  </a:ext>
                </a:extLst>
              </a:tr>
              <a:tr h="1281896">
                <a:tc>
                  <a:txBody>
                    <a:bodyPr/>
                    <a:lstStyle/>
                    <a:p>
                      <a:pPr algn="l">
                        <a:spcAft>
                          <a:spcPts val="0"/>
                        </a:spcAft>
                      </a:pPr>
                      <a:r>
                        <a:rPr lang="en-GB" sz="1800" dirty="0">
                          <a:effectLst/>
                        </a:rPr>
                        <a:t>Make choices</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spcAft>
                          <a:spcPts val="0"/>
                        </a:spcAft>
                      </a:pPr>
                      <a:r>
                        <a:rPr lang="en-GB" sz="1800" dirty="0">
                          <a:effectLst/>
                        </a:rPr>
                        <a:t>Make choices based on that information</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l">
                        <a:spcAft>
                          <a:spcPts val="0"/>
                        </a:spcAft>
                      </a:pPr>
                      <a:r>
                        <a:rPr lang="en-GB" sz="1800" dirty="0">
                          <a:effectLst/>
                        </a:rPr>
                        <a:t>Unclear choices</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481927700"/>
                  </a:ext>
                </a:extLst>
              </a:tr>
            </a:tbl>
          </a:graphicData>
        </a:graphic>
      </p:graphicFrame>
      <p:sp>
        <p:nvSpPr>
          <p:cNvPr id="4" name="Slide Number Placeholder 3">
            <a:extLst>
              <a:ext uri="{FF2B5EF4-FFF2-40B4-BE49-F238E27FC236}">
                <a16:creationId xmlns:a16="http://schemas.microsoft.com/office/drawing/2014/main" id="{BF0CDAC7-C5FE-6344-B11C-CD7C2BCA33B9}"/>
              </a:ext>
            </a:extLst>
          </p:cNvPr>
          <p:cNvSpPr>
            <a:spLocks noGrp="1"/>
          </p:cNvSpPr>
          <p:nvPr>
            <p:ph type="sldNum" sz="quarter" idx="12"/>
          </p:nvPr>
        </p:nvSpPr>
        <p:spPr/>
        <p:txBody>
          <a:bodyPr/>
          <a:lstStyle/>
          <a:p>
            <a:fld id="{05533F3F-095F-4A47-9668-2082E1664CBC}" type="slidenum">
              <a:rPr lang="en-US" smtClean="0"/>
              <a:t>5</a:t>
            </a:fld>
            <a:endParaRPr lang="en-US"/>
          </a:p>
        </p:txBody>
      </p:sp>
      <p:sp>
        <p:nvSpPr>
          <p:cNvPr id="6" name="object 56">
            <a:extLst>
              <a:ext uri="{FF2B5EF4-FFF2-40B4-BE49-F238E27FC236}">
                <a16:creationId xmlns:a16="http://schemas.microsoft.com/office/drawing/2014/main" id="{0933CED5-39BC-844F-8F01-C061E507E593}"/>
              </a:ext>
            </a:extLst>
          </p:cNvPr>
          <p:cNvSpPr txBox="1"/>
          <p:nvPr/>
        </p:nvSpPr>
        <p:spPr>
          <a:xfrm>
            <a:off x="457199" y="6007911"/>
            <a:ext cx="7963255" cy="276999"/>
          </a:xfrm>
          <a:prstGeom prst="rect">
            <a:avLst/>
          </a:prstGeom>
          <a:solidFill>
            <a:schemeClr val="bg1"/>
          </a:solidFill>
        </p:spPr>
        <p:txBody>
          <a:bodyPr vert="horz" wrap="square" lIns="0" tIns="0" rIns="0" bIns="0" rtlCol="0">
            <a:spAutoFit/>
          </a:bodyPr>
          <a:lstStyle/>
          <a:p>
            <a:pPr marL="12700">
              <a:lnSpc>
                <a:spcPct val="100000"/>
              </a:lnSpc>
            </a:pPr>
            <a:r>
              <a:rPr lang="en-GB" sz="1800" i="1" spc="-5" dirty="0">
                <a:latin typeface="Calibri" panose="020F0502020204030204" pitchFamily="34" charset="0"/>
                <a:cs typeface="Calibri" panose="020F0502020204030204" pitchFamily="34" charset="0"/>
              </a:rPr>
              <a:t>Sour</a:t>
            </a:r>
            <a:r>
              <a:rPr lang="en-GB" sz="1800" i="1" spc="-20" dirty="0">
                <a:latin typeface="Calibri" panose="020F0502020204030204" pitchFamily="34" charset="0"/>
                <a:cs typeface="Calibri" panose="020F0502020204030204" pitchFamily="34" charset="0"/>
              </a:rPr>
              <a:t>c</a:t>
            </a:r>
            <a:r>
              <a:rPr lang="en-GB" sz="1800" i="1" spc="-1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Goldman </a:t>
            </a:r>
            <a:r>
              <a:rPr lang="en-GB" sz="1800" i="1" spc="-2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t</a:t>
            </a:r>
            <a:r>
              <a:rPr lang="en-GB" sz="1800" i="1" spc="5" dirty="0">
                <a:latin typeface="Calibri" panose="020F0502020204030204" pitchFamily="34" charset="0"/>
                <a:cs typeface="Calibri" panose="020F0502020204030204" pitchFamily="34" charset="0"/>
              </a:rPr>
              <a:t> </a:t>
            </a:r>
            <a:r>
              <a:rPr lang="en-GB" sz="1800" i="1" spc="-5" dirty="0">
                <a:latin typeface="Calibri" panose="020F0502020204030204" pitchFamily="34" charset="0"/>
                <a:cs typeface="Calibri" panose="020F0502020204030204" pitchFamily="34" charset="0"/>
              </a:rPr>
              <a:t>a</a:t>
            </a:r>
            <a:r>
              <a:rPr lang="en-GB" sz="1800" i="1" spc="-10" dirty="0">
                <a:latin typeface="Calibri" panose="020F0502020204030204" pitchFamily="34" charset="0"/>
                <a:cs typeface="Calibri" panose="020F0502020204030204" pitchFamily="34" charset="0"/>
              </a:rPr>
              <a:t>l</a:t>
            </a:r>
            <a:r>
              <a:rPr lang="en-GB" sz="1800" i="1" spc="-5" dirty="0">
                <a:latin typeface="Calibri" panose="020F0502020204030204" pitchFamily="34" charset="0"/>
                <a:cs typeface="Calibri" panose="020F0502020204030204" pitchFamily="34" charset="0"/>
              </a:rPr>
              <a:t>,</a:t>
            </a:r>
            <a:r>
              <a:rPr lang="en-GB" sz="1800" i="1" spc="5"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Performance M&amp;E Culture in South Africa, Benin and Uganda</a:t>
            </a:r>
            <a:endParaRPr lang="en-GB" sz="18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9B26161D-0DB3-F942-ADCE-9BF3BB5FC17A}"/>
              </a:ext>
            </a:extLst>
          </p:cNvPr>
          <p:cNvGraphicFramePr>
            <a:graphicFrameLocks noGrp="1"/>
          </p:cNvGraphicFramePr>
          <p:nvPr>
            <p:extLst>
              <p:ext uri="{D42A27DB-BD31-4B8C-83A1-F6EECF244321}">
                <p14:modId xmlns:p14="http://schemas.microsoft.com/office/powerpoint/2010/main" val="1671447490"/>
              </p:ext>
            </p:extLst>
          </p:nvPr>
        </p:nvGraphicFramePr>
        <p:xfrm>
          <a:off x="4910593" y="1265237"/>
          <a:ext cx="3954437" cy="4701748"/>
        </p:xfrm>
        <a:graphic>
          <a:graphicData uri="http://schemas.openxmlformats.org/drawingml/2006/table">
            <a:tbl>
              <a:tblPr firstRow="1" firstCol="1" bandRow="1">
                <a:tableStyleId>{5C22544A-7EE6-4342-B048-85BDC9FD1C3A}</a:tableStyleId>
              </a:tblPr>
              <a:tblGrid>
                <a:gridCol w="3954437">
                  <a:extLst>
                    <a:ext uri="{9D8B030D-6E8A-4147-A177-3AD203B41FA5}">
                      <a16:colId xmlns:a16="http://schemas.microsoft.com/office/drawing/2014/main" val="569704394"/>
                    </a:ext>
                  </a:extLst>
                </a:gridCol>
              </a:tblGrid>
              <a:tr h="705044">
                <a:tc>
                  <a:txBody>
                    <a:bodyPr/>
                    <a:lstStyle/>
                    <a:p>
                      <a:pPr algn="just">
                        <a:spcAft>
                          <a:spcPts val="0"/>
                        </a:spcAft>
                      </a:pPr>
                      <a:r>
                        <a:rPr lang="en-GB" sz="1800" dirty="0">
                          <a:effectLst/>
                        </a:rPr>
                        <a:t>Evidence from Perf Culture Survey for Benin, Uganda and South Africa</a:t>
                      </a:r>
                      <a:endParaRPr lang="en-ZA"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9427230"/>
                  </a:ext>
                </a:extLst>
              </a:tr>
              <a:tr h="794568">
                <a:tc>
                  <a:txBody>
                    <a:bodyPr/>
                    <a:lstStyle/>
                    <a:p>
                      <a:pPr algn="l">
                        <a:spcAft>
                          <a:spcPts val="0"/>
                        </a:spcAft>
                      </a:pPr>
                      <a:r>
                        <a:rPr lang="en-GB" sz="1800" b="0" dirty="0">
                          <a:solidFill>
                            <a:schemeClr val="tx1"/>
                          </a:solidFill>
                          <a:effectLst/>
                        </a:rPr>
                        <a:t>No evidence</a:t>
                      </a:r>
                      <a:endParaRPr lang="en-ZA"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477470482"/>
                  </a:ext>
                </a:extLst>
              </a:tr>
              <a:tr h="1853992">
                <a:tc>
                  <a:txBody>
                    <a:bodyPr/>
                    <a:lstStyle/>
                    <a:p>
                      <a:pPr algn="l">
                        <a:spcAft>
                          <a:spcPts val="0"/>
                        </a:spcAft>
                      </a:pPr>
                      <a:r>
                        <a:rPr lang="en-GB" sz="1800" b="0" dirty="0">
                          <a:solidFill>
                            <a:schemeClr val="tx1"/>
                          </a:solidFill>
                          <a:effectLst/>
                        </a:rPr>
                        <a:t>27-44% of managers say information required to understand not available. Around 60% say information system integrates information needed by managers, while 70% say learning is documented and used to improve future results</a:t>
                      </a:r>
                      <a:endParaRPr lang="en-ZA"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574439873"/>
                  </a:ext>
                </a:extLst>
              </a:tr>
              <a:tr h="1281896">
                <a:tc>
                  <a:txBody>
                    <a:bodyPr/>
                    <a:lstStyle/>
                    <a:p>
                      <a:pPr algn="l">
                        <a:spcAft>
                          <a:spcPts val="0"/>
                        </a:spcAft>
                      </a:pPr>
                      <a:r>
                        <a:rPr lang="en-GB" sz="1800" b="0" dirty="0">
                          <a:solidFill>
                            <a:schemeClr val="tx1"/>
                          </a:solidFill>
                          <a:effectLst/>
                        </a:rPr>
                        <a:t>Around 70% of managers report changes made to improve results, with around 62% saying evaluation recommendations are used to make changes in policies.</a:t>
                      </a:r>
                      <a:endParaRPr lang="en-ZA"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772108276"/>
                  </a:ext>
                </a:extLst>
              </a:tr>
            </a:tbl>
          </a:graphicData>
        </a:graphic>
      </p:graphicFrame>
    </p:spTree>
    <p:extLst>
      <p:ext uri="{BB962C8B-B14F-4D97-AF65-F5344CB8AC3E}">
        <p14:creationId xmlns:p14="http://schemas.microsoft.com/office/powerpoint/2010/main" val="197778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3D5E-6749-D542-B157-2B0826B54EF0}"/>
              </a:ext>
            </a:extLst>
          </p:cNvPr>
          <p:cNvSpPr>
            <a:spLocks noGrp="1"/>
          </p:cNvSpPr>
          <p:nvPr>
            <p:ph type="title"/>
          </p:nvPr>
        </p:nvSpPr>
        <p:spPr/>
        <p:txBody>
          <a:bodyPr>
            <a:normAutofit fontScale="90000"/>
          </a:bodyPr>
          <a:lstStyle/>
          <a:p>
            <a:r>
              <a:rPr lang="en-GB" dirty="0"/>
              <a:t>What is the context in Benin, Uganda and SA</a:t>
            </a:r>
          </a:p>
        </p:txBody>
      </p:sp>
      <p:sp>
        <p:nvSpPr>
          <p:cNvPr id="3" name="Content Placeholder 2">
            <a:extLst>
              <a:ext uri="{FF2B5EF4-FFF2-40B4-BE49-F238E27FC236}">
                <a16:creationId xmlns:a16="http://schemas.microsoft.com/office/drawing/2014/main" id="{2015ECDB-3953-BE44-9B29-327037E09129}"/>
              </a:ext>
            </a:extLst>
          </p:cNvPr>
          <p:cNvSpPr>
            <a:spLocks noGrp="1"/>
          </p:cNvSpPr>
          <p:nvPr>
            <p:ph idx="1"/>
          </p:nvPr>
        </p:nvSpPr>
        <p:spPr>
          <a:xfrm>
            <a:off x="571500" y="1417638"/>
            <a:ext cx="8229600" cy="4525963"/>
          </a:xfrm>
        </p:spPr>
        <p:txBody>
          <a:bodyPr/>
          <a:lstStyle/>
          <a:p>
            <a:r>
              <a:rPr lang="en-GB" dirty="0"/>
              <a:t>Comparative statistics from performance culture survey (will be chapter in the book)</a:t>
            </a:r>
          </a:p>
        </p:txBody>
      </p:sp>
      <p:sp>
        <p:nvSpPr>
          <p:cNvPr id="4" name="Slide Number Placeholder 3">
            <a:extLst>
              <a:ext uri="{FF2B5EF4-FFF2-40B4-BE49-F238E27FC236}">
                <a16:creationId xmlns:a16="http://schemas.microsoft.com/office/drawing/2014/main" id="{C832A7F6-DF35-D648-98DF-A44BCC838E97}"/>
              </a:ext>
            </a:extLst>
          </p:cNvPr>
          <p:cNvSpPr>
            <a:spLocks noGrp="1"/>
          </p:cNvSpPr>
          <p:nvPr>
            <p:ph type="sldNum" sz="quarter" idx="12"/>
          </p:nvPr>
        </p:nvSpPr>
        <p:spPr/>
        <p:txBody>
          <a:bodyPr/>
          <a:lstStyle/>
          <a:p>
            <a:fld id="{05533F3F-095F-4A47-9668-2082E1664CBC}" type="slidenum">
              <a:rPr lang="en-US" smtClean="0"/>
              <a:t>6</a:t>
            </a:fld>
            <a:endParaRPr lang="en-US"/>
          </a:p>
        </p:txBody>
      </p:sp>
    </p:spTree>
    <p:extLst>
      <p:ext uri="{BB962C8B-B14F-4D97-AF65-F5344CB8AC3E}">
        <p14:creationId xmlns:p14="http://schemas.microsoft.com/office/powerpoint/2010/main" val="10242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663"/>
            <a:ext cx="8229600" cy="1143000"/>
          </a:xfrm>
        </p:spPr>
        <p:txBody>
          <a:bodyPr>
            <a:normAutofit fontScale="90000"/>
          </a:bodyPr>
          <a:lstStyle/>
          <a:p>
            <a:r>
              <a:rPr lang="en-CA" sz="3600" dirty="0"/>
              <a:t>What can we see on supply of evidence in Benin, Uganda and SA</a:t>
            </a:r>
            <a:endParaRPr lang="en-GB" sz="3600" dirty="0"/>
          </a:p>
        </p:txBody>
      </p:sp>
      <p:sp>
        <p:nvSpPr>
          <p:cNvPr id="3" name="Content Placeholder 2"/>
          <p:cNvSpPr>
            <a:spLocks noGrp="1"/>
          </p:cNvSpPr>
          <p:nvPr>
            <p:ph idx="1"/>
          </p:nvPr>
        </p:nvSpPr>
        <p:spPr>
          <a:xfrm>
            <a:off x="457200" y="1328274"/>
            <a:ext cx="8229600" cy="4115264"/>
          </a:xfrm>
          <a:solidFill>
            <a:schemeClr val="bg1"/>
          </a:solidFill>
        </p:spPr>
        <p:txBody>
          <a:bodyPr>
            <a:normAutofit fontScale="47500" lnSpcReduction="20000"/>
          </a:bodyPr>
          <a:lstStyle/>
          <a:p>
            <a:r>
              <a:rPr lang="en-CA" sz="4600" dirty="0"/>
              <a:t>SA/Benin/Uganda countries developed </a:t>
            </a:r>
            <a:r>
              <a:rPr lang="en-CA" sz="4600" b="1" dirty="0"/>
              <a:t>national evaluation systems</a:t>
            </a:r>
            <a:r>
              <a:rPr lang="en-GB" sz="4600" b="1" dirty="0"/>
              <a:t>, </a:t>
            </a:r>
            <a:r>
              <a:rPr lang="en-GB" sz="4600" dirty="0"/>
              <a:t>others</a:t>
            </a:r>
            <a:r>
              <a:rPr lang="en-GB" sz="4600" b="1" dirty="0"/>
              <a:t> </a:t>
            </a:r>
            <a:r>
              <a:rPr lang="en-GB" sz="4600" dirty="0"/>
              <a:t>being supported by Twende Mbele and </a:t>
            </a:r>
            <a:r>
              <a:rPr lang="en-CA" sz="4600" dirty="0"/>
              <a:t>WACIE in W Africa</a:t>
            </a:r>
            <a:endParaRPr lang="en-GB" sz="4600" dirty="0"/>
          </a:p>
          <a:p>
            <a:r>
              <a:rPr lang="en-CA" sz="4600" b="1" dirty="0"/>
              <a:t>Data – </a:t>
            </a:r>
            <a:r>
              <a:rPr lang="en-CA" sz="4600" dirty="0"/>
              <a:t>surveys (CSOs), panel surveys </a:t>
            </a:r>
            <a:r>
              <a:rPr lang="en-CA" sz="4600" dirty="0" err="1"/>
              <a:t>eg</a:t>
            </a:r>
            <a:r>
              <a:rPr lang="en-CA" sz="4600" dirty="0"/>
              <a:t> Uganda and SA, linking up with SDGs, </a:t>
            </a:r>
            <a:r>
              <a:rPr lang="en-ZA" sz="4600" dirty="0"/>
              <a:t>6 monthly Cabinet retreats in Uganda build on performance information</a:t>
            </a:r>
            <a:endParaRPr lang="en-CA" sz="4600" dirty="0"/>
          </a:p>
          <a:p>
            <a:pPr lvl="0"/>
            <a:r>
              <a:rPr lang="en-CA" sz="4600" dirty="0"/>
              <a:t>In terms of building on </a:t>
            </a:r>
            <a:r>
              <a:rPr lang="en-CA" sz="4600" b="1" dirty="0"/>
              <a:t>existing evidence</a:t>
            </a:r>
          </a:p>
          <a:p>
            <a:pPr lvl="1"/>
            <a:r>
              <a:rPr lang="en-CA" sz="3800" dirty="0"/>
              <a:t>Some work on </a:t>
            </a:r>
            <a:r>
              <a:rPr lang="en-CA" sz="3800" b="1" dirty="0"/>
              <a:t>systematic reviews, </a:t>
            </a:r>
            <a:r>
              <a:rPr lang="en-CA" sz="3800" dirty="0" err="1"/>
              <a:t>partic</a:t>
            </a:r>
            <a:r>
              <a:rPr lang="en-CA" sz="3800" b="1" dirty="0"/>
              <a:t> </a:t>
            </a:r>
            <a:r>
              <a:rPr lang="en-CA" sz="3800" dirty="0"/>
              <a:t>in Health, Uganda - Makerere</a:t>
            </a:r>
          </a:p>
          <a:p>
            <a:pPr lvl="1"/>
            <a:r>
              <a:rPr lang="en-CA" sz="3800" dirty="0"/>
              <a:t>Tested out models for </a:t>
            </a:r>
            <a:r>
              <a:rPr lang="en-CA" sz="3800" b="1" dirty="0"/>
              <a:t>synthesis and rapid response </a:t>
            </a:r>
            <a:r>
              <a:rPr lang="en-CA" sz="3800" dirty="0"/>
              <a:t>using synthesis – Uganda - Makerere, DPME</a:t>
            </a:r>
            <a:r>
              <a:rPr lang="en-GB" sz="3800" dirty="0"/>
              <a:t>, </a:t>
            </a:r>
          </a:p>
          <a:p>
            <a:pPr lvl="0"/>
            <a:r>
              <a:rPr lang="en-CA" sz="4600" b="1" dirty="0"/>
              <a:t>Capacity development</a:t>
            </a:r>
            <a:r>
              <a:rPr lang="en-CA" sz="4200" b="1" dirty="0"/>
              <a:t>:</a:t>
            </a:r>
            <a:endParaRPr lang="en-GB" sz="4200" b="1" dirty="0"/>
          </a:p>
          <a:p>
            <a:pPr lvl="1"/>
            <a:r>
              <a:rPr lang="en-CA" sz="3800" dirty="0"/>
              <a:t>Various countries training </a:t>
            </a:r>
            <a:r>
              <a:rPr lang="en-CA" sz="3800" dirty="0" err="1"/>
              <a:t>eg</a:t>
            </a:r>
            <a:r>
              <a:rPr lang="en-CA" sz="3800" dirty="0"/>
              <a:t>  CLEAR DETPA, Harmattan School in W Africa, universities, ACE on SRs/rapid response</a:t>
            </a:r>
          </a:p>
          <a:p>
            <a:pPr lvl="1"/>
            <a:r>
              <a:rPr lang="en-CA" sz="3800" dirty="0"/>
              <a:t>collaborative curriculum project of Twende Mbele</a:t>
            </a:r>
            <a:endParaRPr lang="en-GB" sz="3800" dirty="0"/>
          </a:p>
          <a:p>
            <a:endParaRPr lang="en-GB" dirty="0"/>
          </a:p>
        </p:txBody>
      </p:sp>
    </p:spTree>
    <p:extLst>
      <p:ext uri="{BB962C8B-B14F-4D97-AF65-F5344CB8AC3E}">
        <p14:creationId xmlns:p14="http://schemas.microsoft.com/office/powerpoint/2010/main" val="356910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138161"/>
            <a:ext cx="8707271" cy="1143000"/>
          </a:xfrm>
        </p:spPr>
        <p:txBody>
          <a:bodyPr>
            <a:normAutofit/>
          </a:bodyPr>
          <a:lstStyle/>
          <a:p>
            <a:r>
              <a:rPr lang="en-ZA" dirty="0"/>
              <a:t>What can we see on demand side</a:t>
            </a:r>
            <a:endParaRPr lang="en-GB" dirty="0"/>
          </a:p>
        </p:txBody>
      </p:sp>
      <p:sp>
        <p:nvSpPr>
          <p:cNvPr id="3" name="Content Placeholder 2"/>
          <p:cNvSpPr>
            <a:spLocks noGrp="1"/>
          </p:cNvSpPr>
          <p:nvPr>
            <p:ph idx="1"/>
          </p:nvPr>
        </p:nvSpPr>
        <p:spPr>
          <a:xfrm>
            <a:off x="402609" y="1652636"/>
            <a:ext cx="8338781" cy="2771776"/>
          </a:xfrm>
          <a:solidFill>
            <a:schemeClr val="bg1"/>
          </a:solidFill>
        </p:spPr>
        <p:txBody>
          <a:bodyPr>
            <a:normAutofit fontScale="70000" lnSpcReduction="20000"/>
          </a:bodyPr>
          <a:lstStyle/>
          <a:p>
            <a:r>
              <a:rPr lang="en-CA" b="1" dirty="0"/>
              <a:t>Cabinet</a:t>
            </a:r>
            <a:r>
              <a:rPr lang="en-CA" dirty="0"/>
              <a:t> using evidence – </a:t>
            </a:r>
            <a:r>
              <a:rPr lang="en-CA" dirty="0" err="1"/>
              <a:t>eg</a:t>
            </a:r>
            <a:r>
              <a:rPr lang="en-CA" dirty="0"/>
              <a:t> Uganda, Benin, South Africa</a:t>
            </a:r>
          </a:p>
          <a:p>
            <a:r>
              <a:rPr lang="en-CA" b="1" dirty="0"/>
              <a:t>Uganda</a:t>
            </a:r>
            <a:r>
              <a:rPr lang="en-CA" dirty="0"/>
              <a:t> good example of using M&amp;E evidence, some cases in SA</a:t>
            </a:r>
          </a:p>
          <a:p>
            <a:r>
              <a:rPr lang="en-CA" dirty="0"/>
              <a:t>Promoting an </a:t>
            </a:r>
            <a:r>
              <a:rPr lang="en-CA" b="1" dirty="0"/>
              <a:t>evaluative culture</a:t>
            </a:r>
            <a:r>
              <a:rPr lang="en-CA" dirty="0"/>
              <a:t>:</a:t>
            </a:r>
          </a:p>
          <a:p>
            <a:pPr lvl="1"/>
            <a:r>
              <a:rPr lang="en-CA" sz="2600" b="1" dirty="0"/>
              <a:t>senior decision-makers </a:t>
            </a:r>
            <a:r>
              <a:rPr lang="en-CA" sz="2600" dirty="0" err="1"/>
              <a:t>eg</a:t>
            </a:r>
            <a:r>
              <a:rPr lang="en-CA" sz="2600" dirty="0"/>
              <a:t> </a:t>
            </a:r>
            <a:r>
              <a:rPr lang="en-ZA" sz="2600" dirty="0"/>
              <a:t>Twende Mbele in Uganda/Benin, DPME in SA (300+), </a:t>
            </a:r>
            <a:r>
              <a:rPr lang="en-ZA" sz="2600" dirty="0" err="1"/>
              <a:t>Vaka</a:t>
            </a:r>
            <a:r>
              <a:rPr lang="en-ZA" sz="2600" dirty="0"/>
              <a:t> </a:t>
            </a:r>
            <a:r>
              <a:rPr lang="en-ZA" sz="2600" dirty="0" err="1"/>
              <a:t>Yiko</a:t>
            </a:r>
            <a:r>
              <a:rPr lang="en-ZA" sz="2600" dirty="0"/>
              <a:t> in Ghana (200+)</a:t>
            </a:r>
            <a:endParaRPr lang="en-GB" sz="2600" dirty="0"/>
          </a:p>
          <a:p>
            <a:pPr lvl="1"/>
            <a:r>
              <a:rPr lang="en-CA" sz="2600" dirty="0"/>
              <a:t>APNODE/CLEAR/Twende Mbele/AFIDEP – training legislatures in many countries</a:t>
            </a:r>
          </a:p>
          <a:p>
            <a:pPr lvl="1"/>
            <a:r>
              <a:rPr lang="en-CA" sz="2600" b="1" dirty="0"/>
              <a:t>Sharing of experience with </a:t>
            </a:r>
            <a:r>
              <a:rPr lang="en-CA" sz="2600" dirty="0"/>
              <a:t>other African governments, notably through Twende Mbele African M&amp;E partnership, with Latin America </a:t>
            </a:r>
            <a:r>
              <a:rPr lang="en-CA" sz="2600" dirty="0" err="1"/>
              <a:t>eg</a:t>
            </a:r>
            <a:r>
              <a:rPr lang="en-CA" sz="2600" dirty="0"/>
              <a:t> Mexico, Colombia</a:t>
            </a:r>
          </a:p>
        </p:txBody>
      </p:sp>
    </p:spTree>
    <p:extLst>
      <p:ext uri="{BB962C8B-B14F-4D97-AF65-F5344CB8AC3E}">
        <p14:creationId xmlns:p14="http://schemas.microsoft.com/office/powerpoint/2010/main" val="219867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1B34-4515-AF44-8132-B3CAD862DB3F}"/>
              </a:ext>
            </a:extLst>
          </p:cNvPr>
          <p:cNvSpPr>
            <a:spLocks noGrp="1"/>
          </p:cNvSpPr>
          <p:nvPr>
            <p:ph type="title"/>
          </p:nvPr>
        </p:nvSpPr>
        <p:spPr>
          <a:xfrm>
            <a:off x="348018" y="194681"/>
            <a:ext cx="8229600" cy="1143000"/>
          </a:xfrm>
        </p:spPr>
        <p:txBody>
          <a:bodyPr>
            <a:normAutofit/>
          </a:bodyPr>
          <a:lstStyle/>
          <a:p>
            <a:r>
              <a:rPr lang="en-US" dirty="0"/>
              <a:t>What about use of M&amp;E evidence?</a:t>
            </a:r>
          </a:p>
        </p:txBody>
      </p:sp>
      <p:sp>
        <p:nvSpPr>
          <p:cNvPr id="3" name="Content Placeholder 2">
            <a:extLst>
              <a:ext uri="{FF2B5EF4-FFF2-40B4-BE49-F238E27FC236}">
                <a16:creationId xmlns:a16="http://schemas.microsoft.com/office/drawing/2014/main" id="{4B545A68-C77B-5946-A0EB-642E499C847A}"/>
              </a:ext>
            </a:extLst>
          </p:cNvPr>
          <p:cNvSpPr>
            <a:spLocks noGrp="1"/>
          </p:cNvSpPr>
          <p:nvPr>
            <p:ph idx="1"/>
          </p:nvPr>
        </p:nvSpPr>
        <p:spPr>
          <a:xfrm>
            <a:off x="457200" y="1384453"/>
            <a:ext cx="8229600" cy="3770358"/>
          </a:xfrm>
          <a:solidFill>
            <a:schemeClr val="bg1"/>
          </a:solidFill>
        </p:spPr>
        <p:txBody>
          <a:bodyPr>
            <a:normAutofit fontScale="70000" lnSpcReduction="20000"/>
          </a:bodyPr>
          <a:lstStyle/>
          <a:p>
            <a:r>
              <a:rPr lang="en-ZA" dirty="0"/>
              <a:t>High proportion (around 70%) across the three countries indicated </a:t>
            </a:r>
            <a:r>
              <a:rPr lang="en-ZA" b="1" dirty="0"/>
              <a:t>learning is documented </a:t>
            </a:r>
            <a:r>
              <a:rPr lang="en-ZA" dirty="0"/>
              <a:t>and used to improve future results, similar proportion indicated changes are implemented. </a:t>
            </a:r>
          </a:p>
          <a:p>
            <a:r>
              <a:rPr lang="en-ZA" dirty="0"/>
              <a:t>Around </a:t>
            </a:r>
            <a:r>
              <a:rPr lang="en-ZA" b="1" dirty="0"/>
              <a:t>61% of respondents felt M&amp;E evidence was always/often being used </a:t>
            </a:r>
            <a:r>
              <a:rPr lang="en-ZA" dirty="0"/>
              <a:t>(58,4% in Benin, 63,5% in SA and 64% in Uganda). </a:t>
            </a:r>
          </a:p>
          <a:p>
            <a:pPr lvl="1"/>
            <a:r>
              <a:rPr lang="en-ZA" dirty="0"/>
              <a:t>Reverse is 40,1% in Benin, 49,3% in Uganda and 52,4% in South Africa indicated they never/rarely use evidence . </a:t>
            </a:r>
          </a:p>
          <a:p>
            <a:r>
              <a:rPr lang="en-ZA" dirty="0"/>
              <a:t>Evaluation evidence rarely </a:t>
            </a:r>
            <a:r>
              <a:rPr lang="en-ZA" b="1" dirty="0"/>
              <a:t>used through programme cycle</a:t>
            </a:r>
            <a:r>
              <a:rPr lang="en-ZA" dirty="0"/>
              <a:t> (8-15% of respondents), majority of use </a:t>
            </a:r>
            <a:r>
              <a:rPr lang="en-ZA" b="1" dirty="0"/>
              <a:t>when evaluations are completed (32-47%)</a:t>
            </a:r>
            <a:r>
              <a:rPr lang="en-ZA" dirty="0"/>
              <a:t>. This potentially misses out on learning during the evaluation process itself.</a:t>
            </a:r>
          </a:p>
          <a:p>
            <a:pPr marL="0" indent="0">
              <a:buNone/>
            </a:pPr>
            <a:endParaRPr lang="en-US" dirty="0"/>
          </a:p>
        </p:txBody>
      </p:sp>
      <p:sp>
        <p:nvSpPr>
          <p:cNvPr id="4" name="Slide Number Placeholder 3">
            <a:extLst>
              <a:ext uri="{FF2B5EF4-FFF2-40B4-BE49-F238E27FC236}">
                <a16:creationId xmlns:a16="http://schemas.microsoft.com/office/drawing/2014/main" id="{1490C7F2-7F42-424F-B6B0-9AB065DFF2A8}"/>
              </a:ext>
            </a:extLst>
          </p:cNvPr>
          <p:cNvSpPr>
            <a:spLocks noGrp="1"/>
          </p:cNvSpPr>
          <p:nvPr>
            <p:ph type="sldNum" sz="quarter" idx="12"/>
          </p:nvPr>
        </p:nvSpPr>
        <p:spPr/>
        <p:txBody>
          <a:bodyPr/>
          <a:lstStyle/>
          <a:p>
            <a:fld id="{84448B6A-CFD2-6C46-9A84-2012A695760C}" type="slidenum">
              <a:rPr lang="en-US" smtClean="0"/>
              <a:pPr/>
              <a:t>9</a:t>
            </a:fld>
            <a:endParaRPr lang="en-US"/>
          </a:p>
        </p:txBody>
      </p:sp>
      <p:sp>
        <p:nvSpPr>
          <p:cNvPr id="5" name="object 56">
            <a:extLst>
              <a:ext uri="{FF2B5EF4-FFF2-40B4-BE49-F238E27FC236}">
                <a16:creationId xmlns:a16="http://schemas.microsoft.com/office/drawing/2014/main" id="{5AABA486-E31E-DE4A-95CE-2983E7FE8BFD}"/>
              </a:ext>
            </a:extLst>
          </p:cNvPr>
          <p:cNvSpPr txBox="1"/>
          <p:nvPr/>
        </p:nvSpPr>
        <p:spPr>
          <a:xfrm>
            <a:off x="614363" y="4776674"/>
            <a:ext cx="7963255" cy="276999"/>
          </a:xfrm>
          <a:prstGeom prst="rect">
            <a:avLst/>
          </a:prstGeom>
          <a:solidFill>
            <a:schemeClr val="bg1"/>
          </a:solidFill>
        </p:spPr>
        <p:txBody>
          <a:bodyPr vert="horz" wrap="square" lIns="0" tIns="0" rIns="0" bIns="0" rtlCol="0">
            <a:spAutoFit/>
          </a:bodyPr>
          <a:lstStyle/>
          <a:p>
            <a:pPr marL="12700">
              <a:lnSpc>
                <a:spcPct val="100000"/>
              </a:lnSpc>
            </a:pPr>
            <a:r>
              <a:rPr lang="en-GB" sz="1800" i="1" spc="-5" dirty="0">
                <a:latin typeface="Calibri" panose="020F0502020204030204" pitchFamily="34" charset="0"/>
                <a:cs typeface="Calibri" panose="020F0502020204030204" pitchFamily="34" charset="0"/>
              </a:rPr>
              <a:t>Sour</a:t>
            </a:r>
            <a:r>
              <a:rPr lang="en-GB" sz="1800" i="1" spc="-20" dirty="0">
                <a:latin typeface="Calibri" panose="020F0502020204030204" pitchFamily="34" charset="0"/>
                <a:cs typeface="Calibri" panose="020F0502020204030204" pitchFamily="34" charset="0"/>
              </a:rPr>
              <a:t>c</a:t>
            </a:r>
            <a:r>
              <a:rPr lang="en-GB" sz="1800" i="1" spc="-1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Goldman </a:t>
            </a:r>
            <a:r>
              <a:rPr lang="en-GB" sz="1800" i="1" spc="-20" dirty="0">
                <a:latin typeface="Calibri" panose="020F0502020204030204" pitchFamily="34" charset="0"/>
                <a:cs typeface="Calibri" panose="020F0502020204030204" pitchFamily="34" charset="0"/>
              </a:rPr>
              <a:t>e</a:t>
            </a:r>
            <a:r>
              <a:rPr lang="en-GB" sz="1800" i="1" spc="-10" dirty="0">
                <a:latin typeface="Calibri" panose="020F0502020204030204" pitchFamily="34" charset="0"/>
                <a:cs typeface="Calibri" panose="020F0502020204030204" pitchFamily="34" charset="0"/>
              </a:rPr>
              <a:t>t</a:t>
            </a:r>
            <a:r>
              <a:rPr lang="en-GB" sz="1800" i="1" spc="5" dirty="0">
                <a:latin typeface="Calibri" panose="020F0502020204030204" pitchFamily="34" charset="0"/>
                <a:cs typeface="Calibri" panose="020F0502020204030204" pitchFamily="34" charset="0"/>
              </a:rPr>
              <a:t> </a:t>
            </a:r>
            <a:r>
              <a:rPr lang="en-GB" sz="1800" i="1" spc="-5" dirty="0">
                <a:latin typeface="Calibri" panose="020F0502020204030204" pitchFamily="34" charset="0"/>
                <a:cs typeface="Calibri" panose="020F0502020204030204" pitchFamily="34" charset="0"/>
              </a:rPr>
              <a:t>a</a:t>
            </a:r>
            <a:r>
              <a:rPr lang="en-GB" sz="1800" i="1" spc="-10" dirty="0">
                <a:latin typeface="Calibri" panose="020F0502020204030204" pitchFamily="34" charset="0"/>
                <a:cs typeface="Calibri" panose="020F0502020204030204" pitchFamily="34" charset="0"/>
              </a:rPr>
              <a:t>l</a:t>
            </a:r>
            <a:r>
              <a:rPr lang="en-GB" sz="1800" i="1" spc="-5" dirty="0">
                <a:latin typeface="Calibri" panose="020F0502020204030204" pitchFamily="34" charset="0"/>
                <a:cs typeface="Calibri" panose="020F0502020204030204" pitchFamily="34" charset="0"/>
              </a:rPr>
              <a:t>,</a:t>
            </a:r>
            <a:r>
              <a:rPr lang="en-GB" sz="1800" i="1" spc="5" dirty="0">
                <a:latin typeface="Calibri" panose="020F0502020204030204" pitchFamily="34" charset="0"/>
                <a:cs typeface="Calibri" panose="020F0502020204030204" pitchFamily="34" charset="0"/>
              </a:rPr>
              <a:t> </a:t>
            </a:r>
            <a:r>
              <a:rPr lang="en-GB" sz="1800" i="1" dirty="0">
                <a:latin typeface="Calibri" panose="020F0502020204030204" pitchFamily="34" charset="0"/>
                <a:cs typeface="Calibri" panose="020F0502020204030204" pitchFamily="34" charset="0"/>
              </a:rPr>
              <a:t>Performance M&amp;E Culture in South Africa, Benin and Uganda</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79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18418</TotalTime>
  <Words>1736</Words>
  <Application>Microsoft Office PowerPoint</Application>
  <PresentationFormat>On-screen Show (4:3)</PresentationFormat>
  <Paragraphs>306</Paragraphs>
  <Slides>17</Slides>
  <Notes>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AdvTT7329fd89.I</vt:lpstr>
      <vt:lpstr>AdvTTaf7f9f4f.B</vt:lpstr>
      <vt:lpstr>AdvTTe45e47d2</vt:lpstr>
      <vt:lpstr>Arial</vt:lpstr>
      <vt:lpstr>Calibri</vt:lpstr>
      <vt:lpstr>Palatino Linotype</vt:lpstr>
      <vt:lpstr>Times New Roman</vt:lpstr>
      <vt:lpstr>Office Theme</vt:lpstr>
      <vt:lpstr>1_Office Theme</vt:lpstr>
      <vt:lpstr>PowerPoint Presentation</vt:lpstr>
      <vt:lpstr>Draw from</vt:lpstr>
      <vt:lpstr>What is EBPM/EIDM</vt:lpstr>
      <vt:lpstr>PowerPoint Presentation</vt:lpstr>
      <vt:lpstr>How do governments use evidence - comprehensive or bounded rationality</vt:lpstr>
      <vt:lpstr>What is the context in Benin, Uganda and SA</vt:lpstr>
      <vt:lpstr>What can we see on supply of evidence in Benin, Uganda and SA</vt:lpstr>
      <vt:lpstr>What can we see on demand side</vt:lpstr>
      <vt:lpstr>What about use of M&amp;E evidence?</vt:lpstr>
      <vt:lpstr>Encouraging use Green is over 50%</vt:lpstr>
      <vt:lpstr>Encouraging use through improvement plans</vt:lpstr>
      <vt:lpstr>Understanding the causal mechanisms so we can design processes better</vt:lpstr>
      <vt:lpstr>Barriers and facilitators to use of research n refers to number of studies</vt:lpstr>
      <vt:lpstr>PowerPoint Presentation</vt:lpstr>
      <vt:lpstr>PowerPoint Presentation</vt:lpstr>
      <vt:lpstr>8 case studies – we will hear from 3 tomorrow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Cara Waller</dc:creator>
  <cp:lastModifiedBy>HP</cp:lastModifiedBy>
  <cp:revision>87</cp:revision>
  <dcterms:created xsi:type="dcterms:W3CDTF">2018-02-26T08:03:06Z</dcterms:created>
  <dcterms:modified xsi:type="dcterms:W3CDTF">2019-07-02T09:37:24Z</dcterms:modified>
</cp:coreProperties>
</file>