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69" r:id="rId3"/>
    <p:sldId id="275" r:id="rId4"/>
    <p:sldId id="323" r:id="rId5"/>
    <p:sldId id="324" r:id="rId6"/>
    <p:sldId id="325" r:id="rId7"/>
    <p:sldId id="326" r:id="rId8"/>
    <p:sldId id="327" r:id="rId9"/>
    <p:sldId id="328" r:id="rId10"/>
    <p:sldId id="329" r:id="rId11"/>
    <p:sldId id="330" r:id="rId12"/>
    <p:sldId id="331" r:id="rId13"/>
    <p:sldId id="332" r:id="rId14"/>
    <p:sldId id="333" r:id="rId15"/>
    <p:sldId id="334" r:id="rId16"/>
    <p:sldId id="335" r:id="rId17"/>
    <p:sldId id="336" r:id="rId18"/>
    <p:sldId id="337" r:id="rId19"/>
    <p:sldId id="338" r:id="rId20"/>
    <p:sldId id="339" r:id="rId21"/>
    <p:sldId id="322"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0" d="100"/>
          <a:sy n="50" d="100"/>
        </p:scale>
        <p:origin x="1956" y="4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8/17/2016</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a:t>CSE 5301                                         KHULNA UNIVERSITY</a:t>
            </a:r>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17074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8/17/2016</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48483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8/17/2016</a:t>
            </a:fld>
            <a:endParaRPr lang="en-US"/>
          </a:p>
        </p:txBody>
      </p:sp>
      <p:sp>
        <p:nvSpPr>
          <p:cNvPr id="5" name="Footer Placeholder 4"/>
          <p:cNvSpPr>
            <a:spLocks noGrp="1"/>
          </p:cNvSpPr>
          <p:nvPr>
            <p:ph type="ftr" sz="quarter" idx="11"/>
          </p:nvPr>
        </p:nvSpPr>
        <p:spPr/>
        <p:txBody>
          <a:bodyPr/>
          <a:lstStyle/>
          <a:p>
            <a:endParaRPr 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6F15528-21DE-4FAA-801E-634DDDAF4B2B}" type="slidenum">
              <a:rPr lang="en-US" smtClean="0"/>
              <a:pPr/>
              <a:t>‹#›</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362462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8/17/2016</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179603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8/17/2016</a:t>
            </a:fld>
            <a:endParaRPr lang="en-US"/>
          </a:p>
        </p:txBody>
      </p:sp>
      <p:sp>
        <p:nvSpPr>
          <p:cNvPr id="6" name="Footer Placeholder 5"/>
          <p:cNvSpPr>
            <a:spLocks noGrp="1"/>
          </p:cNvSpPr>
          <p:nvPr>
            <p:ph type="ftr" sz="quarter" idx="11"/>
          </p:nvPr>
        </p:nvSpPr>
        <p:spPr/>
        <p:txBody>
          <a:bodyPr/>
          <a:lstStyle/>
          <a:p>
            <a:endParaRPr 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pPr/>
              <a:t>‹#›</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376457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8/17/2016</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359059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8/17/2016</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894129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8/17/2016</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31548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Date Placeholder 6"/>
          <p:cNvSpPr>
            <a:spLocks noGrp="1"/>
          </p:cNvSpPr>
          <p:nvPr>
            <p:ph type="dt" sz="half" idx="10"/>
          </p:nvPr>
        </p:nvSpPr>
        <p:spPr/>
        <p:txBody>
          <a:bodyPr/>
          <a:lstStyle/>
          <a:p>
            <a:fld id="{1D8BD707-D9CF-40AE-B4C6-C98DA3205C09}" type="datetimeFigureOut">
              <a:rPr lang="en-US" smtClean="0"/>
              <a:pPr/>
              <a:t>8/17/2016</a:t>
            </a:fld>
            <a:endParaRPr lang="en-US"/>
          </a:p>
        </p:txBody>
      </p:sp>
      <p:sp>
        <p:nvSpPr>
          <p:cNvPr id="8" name="Footer Placeholder 7"/>
          <p:cNvSpPr>
            <a:spLocks noGrp="1"/>
          </p:cNvSpPr>
          <p:nvPr>
            <p:ph type="ftr" sz="quarter" idx="11"/>
          </p:nvPr>
        </p:nvSpPr>
        <p:spPr/>
        <p:txBody>
          <a:bodyPr/>
          <a:lstStyle/>
          <a:p>
            <a:r>
              <a:rPr lang="en-US"/>
              <a:t>CSE 5301                                         KHULNA UNIVERSITY</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77124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8/17/2016</a:t>
            </a:fld>
            <a:endParaRPr lang="en-US"/>
          </a:p>
        </p:txBody>
      </p:sp>
      <p:sp>
        <p:nvSpPr>
          <p:cNvPr id="5" name="Footer Placeholder 4"/>
          <p:cNvSpPr>
            <a:spLocks noGrp="1"/>
          </p:cNvSpPr>
          <p:nvPr>
            <p:ph type="ftr" sz="quarter" idx="11"/>
          </p:nvPr>
        </p:nvSpPr>
        <p:spPr/>
        <p:txBody>
          <a:bodyPr/>
          <a:lstStyle/>
          <a:p>
            <a:r>
              <a:rPr lang="en-US" dirty="0"/>
              <a:t>CSE 5301                                         KHULNA UNIVERSITY</a:t>
            </a:r>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72503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8/17/2016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11703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8/17/2016</a:t>
            </a:fld>
            <a:endParaRPr lang="en-US"/>
          </a:p>
        </p:txBody>
      </p:sp>
      <p:sp>
        <p:nvSpPr>
          <p:cNvPr id="8" name="Footer Placeholder 7"/>
          <p:cNvSpPr>
            <a:spLocks noGrp="1"/>
          </p:cNvSpPr>
          <p:nvPr>
            <p:ph type="ftr" sz="quarter" idx="11"/>
          </p:nvPr>
        </p:nvSpPr>
        <p:spPr/>
        <p:txBody>
          <a:bodyPr/>
          <a:lstStyle/>
          <a:p>
            <a:endParaRPr 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30610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8/17/2016</a:t>
            </a:fld>
            <a:endParaRPr lang="en-US"/>
          </a:p>
        </p:txBody>
      </p:sp>
      <p:sp>
        <p:nvSpPr>
          <p:cNvPr id="4" name="Footer Placeholder 3"/>
          <p:cNvSpPr>
            <a:spLocks noGrp="1"/>
          </p:cNvSpPr>
          <p:nvPr>
            <p:ph type="ftr" sz="quarter" idx="11"/>
          </p:nvPr>
        </p:nvSpPr>
        <p:spPr/>
        <p:txBody>
          <a:bodyPr/>
          <a:lstStyle/>
          <a:p>
            <a:endParaRPr 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70216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8/17/2016</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83769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8/17/2016</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85996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8/17/2016</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1532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pPr/>
              <a:t>8/17/2016</a:t>
            </a:fld>
            <a:endParaRPr lang="en-US"/>
          </a:p>
        </p:txBody>
      </p:sp>
      <p:sp>
        <p:nvSpPr>
          <p:cNvPr id="5" name="Footer Placeholder 4"/>
          <p:cNvSpPr>
            <a:spLocks noGrp="1"/>
          </p:cNvSpPr>
          <p:nvPr>
            <p:ph type="ftr" sz="quarter" idx="3"/>
          </p:nvPr>
        </p:nvSpPr>
        <p:spPr>
          <a:xfrm>
            <a:off x="1942415" y="6172200"/>
            <a:ext cx="5716488" cy="365125"/>
          </a:xfrm>
          <a:prstGeom prst="rect">
            <a:avLst/>
          </a:prstGeom>
        </p:spPr>
        <p:txBody>
          <a:bodyPr vert="horz" lIns="91440" tIns="45720" rIns="91440" bIns="45720" rtlCol="0" anchor="ctr"/>
          <a:lstStyle>
            <a:lvl1pPr algn="l">
              <a:defRPr sz="900">
                <a:solidFill>
                  <a:schemeClr val="tx1"/>
                </a:solidFill>
              </a:defRPr>
            </a:lvl1pPr>
          </a:lstStyle>
          <a:p>
            <a:r>
              <a:rPr lang="en-US"/>
              <a:t>CSE 5301                                         KHULNA UNIVERSITY</a:t>
            </a:r>
            <a:endParaRPr lang="en-US" dirty="0"/>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936724261"/>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1295400"/>
            <a:ext cx="6371851" cy="1424581"/>
          </a:xfrm>
        </p:spPr>
        <p:txBody>
          <a:bodyPr>
            <a:noAutofit/>
          </a:bodyPr>
          <a:lstStyle/>
          <a:p>
            <a:r>
              <a:rPr lang="en-US" sz="3200" b="1" dirty="0"/>
              <a:t>Input / Output Units</a:t>
            </a:r>
            <a:endParaRPr lang="en-US" sz="3200" dirty="0"/>
          </a:p>
        </p:txBody>
      </p:sp>
      <p:sp>
        <p:nvSpPr>
          <p:cNvPr id="3" name="Subtitle 2"/>
          <p:cNvSpPr>
            <a:spLocks noGrp="1"/>
          </p:cNvSpPr>
          <p:nvPr>
            <p:ph type="subTitle" idx="1"/>
          </p:nvPr>
        </p:nvSpPr>
        <p:spPr>
          <a:xfrm>
            <a:off x="1828799" y="3886200"/>
            <a:ext cx="6600451" cy="1126283"/>
          </a:xfrm>
        </p:spPr>
        <p:txBody>
          <a:bodyPr>
            <a:normAutofit/>
          </a:bodyPr>
          <a:lstStyle/>
          <a:p>
            <a:r>
              <a:rPr lang="en-US" sz="2800" b="1" dirty="0" err="1"/>
              <a:t>Kazi</a:t>
            </a:r>
            <a:r>
              <a:rPr lang="en-US" sz="2800" b="1" dirty="0"/>
              <a:t> </a:t>
            </a:r>
            <a:r>
              <a:rPr lang="en-US" sz="2800" b="1" dirty="0" err="1"/>
              <a:t>Masudul</a:t>
            </a:r>
            <a:r>
              <a:rPr lang="en-US" sz="2800" b="1" dirty="0"/>
              <a:t> </a:t>
            </a:r>
            <a:r>
              <a:rPr lang="en-US" sz="2800" b="1" dirty="0" err="1"/>
              <a:t>Alam</a:t>
            </a:r>
            <a:endParaRPr lang="en-US" sz="2800" b="1" dirty="0"/>
          </a:p>
        </p:txBody>
      </p:sp>
    </p:spTree>
    <p:extLst>
      <p:ext uri="{BB962C8B-B14F-4D97-AF65-F5344CB8AC3E}">
        <p14:creationId xmlns:p14="http://schemas.microsoft.com/office/powerpoint/2010/main" val="41662836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1" y="381000"/>
            <a:ext cx="7010400" cy="914400"/>
          </a:xfrm>
        </p:spPr>
        <p:txBody>
          <a:bodyPr>
            <a:normAutofit fontScale="90000"/>
          </a:bodyPr>
          <a:lstStyle/>
          <a:p>
            <a:r>
              <a:rPr lang="en-US" dirty="0"/>
              <a:t>Magnetic Ink Card Reader(MICR)</a:t>
            </a:r>
            <a:br>
              <a:rPr lang="en-US" dirty="0"/>
            </a:br>
            <a:endParaRPr lang="en-US" dirty="0"/>
          </a:p>
        </p:txBody>
      </p:sp>
      <p:sp>
        <p:nvSpPr>
          <p:cNvPr id="3" name="Content Placeholder 2"/>
          <p:cNvSpPr>
            <a:spLocks noGrp="1"/>
          </p:cNvSpPr>
          <p:nvPr>
            <p:ph idx="1"/>
          </p:nvPr>
        </p:nvSpPr>
        <p:spPr>
          <a:xfrm>
            <a:off x="609600" y="1447800"/>
            <a:ext cx="7924801" cy="2057400"/>
          </a:xfrm>
        </p:spPr>
        <p:txBody>
          <a:bodyPr/>
          <a:lstStyle/>
          <a:p>
            <a:pPr algn="just"/>
            <a:r>
              <a:rPr lang="en-US" dirty="0"/>
              <a:t>MICR input device is generally used in banks because of a large number of </a:t>
            </a:r>
            <a:r>
              <a:rPr lang="en-US" dirty="0" err="1"/>
              <a:t>cheques</a:t>
            </a:r>
            <a:r>
              <a:rPr lang="en-US" dirty="0"/>
              <a:t> to be processed every day. The bank's code number and </a:t>
            </a:r>
            <a:r>
              <a:rPr lang="en-US" dirty="0" err="1"/>
              <a:t>cheque</a:t>
            </a:r>
            <a:r>
              <a:rPr lang="en-US" dirty="0"/>
              <a:t> number are printed on the </a:t>
            </a:r>
            <a:r>
              <a:rPr lang="en-US" dirty="0" err="1"/>
              <a:t>cheques</a:t>
            </a:r>
            <a:r>
              <a:rPr lang="en-US" dirty="0"/>
              <a:t> with a special type of ink that contains particles of magnetic material that are machine readable. This reading process is called Magnetic Ink Character Recognition (MICR). The main advantages of MICR is that it is fast and less error prone.</a:t>
            </a:r>
          </a:p>
          <a:p>
            <a:pPr algn="just"/>
            <a:endParaRPr lang="en-US" dirty="0"/>
          </a:p>
        </p:txBody>
      </p:sp>
      <p:pic>
        <p:nvPicPr>
          <p:cNvPr id="6146" name="Picture 2" descr="Magnetic Ink Card Reader(MIC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4114800"/>
            <a:ext cx="2462212" cy="23940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9950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381000"/>
            <a:ext cx="7162799" cy="533400"/>
          </a:xfrm>
        </p:spPr>
        <p:txBody>
          <a:bodyPr>
            <a:normAutofit fontScale="90000"/>
          </a:bodyPr>
          <a:lstStyle/>
          <a:p>
            <a:r>
              <a:rPr lang="en-US" dirty="0"/>
              <a:t>Optical Character Reader(OCR)</a:t>
            </a:r>
            <a:br>
              <a:rPr lang="en-US" dirty="0"/>
            </a:br>
            <a:endParaRPr lang="en-US" dirty="0"/>
          </a:p>
        </p:txBody>
      </p:sp>
      <p:sp>
        <p:nvSpPr>
          <p:cNvPr id="3" name="Content Placeholder 2"/>
          <p:cNvSpPr>
            <a:spLocks noGrp="1"/>
          </p:cNvSpPr>
          <p:nvPr>
            <p:ph idx="1"/>
          </p:nvPr>
        </p:nvSpPr>
        <p:spPr>
          <a:xfrm>
            <a:off x="685800" y="1676400"/>
            <a:ext cx="8077199" cy="4800600"/>
          </a:xfrm>
        </p:spPr>
        <p:txBody>
          <a:bodyPr/>
          <a:lstStyle/>
          <a:p>
            <a:r>
              <a:rPr lang="en-US" dirty="0"/>
              <a:t>OCR is an input device used to read a printed text. OCR scans text optically character by character, converts them into a machine readable code and stores the text on the system memory.</a:t>
            </a:r>
          </a:p>
          <a:p>
            <a:endParaRPr lang="en-US" dirty="0"/>
          </a:p>
        </p:txBody>
      </p:sp>
      <p:pic>
        <p:nvPicPr>
          <p:cNvPr id="7170" name="Picture 2" descr="Optical Character Reader(OC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3200400"/>
            <a:ext cx="3524251" cy="2701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1115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1" y="457200"/>
            <a:ext cx="6934200" cy="1447800"/>
          </a:xfrm>
        </p:spPr>
        <p:txBody>
          <a:bodyPr/>
          <a:lstStyle/>
          <a:p>
            <a:r>
              <a:rPr lang="en-US" dirty="0"/>
              <a:t>Bar Code Readers</a:t>
            </a:r>
          </a:p>
        </p:txBody>
      </p:sp>
      <p:sp>
        <p:nvSpPr>
          <p:cNvPr id="3" name="Content Placeholder 2"/>
          <p:cNvSpPr>
            <a:spLocks noGrp="1"/>
          </p:cNvSpPr>
          <p:nvPr>
            <p:ph idx="1"/>
          </p:nvPr>
        </p:nvSpPr>
        <p:spPr>
          <a:xfrm>
            <a:off x="762000" y="1600200"/>
            <a:ext cx="7772401" cy="4311022"/>
          </a:xfrm>
        </p:spPr>
        <p:txBody>
          <a:bodyPr/>
          <a:lstStyle/>
          <a:p>
            <a:pPr algn="just"/>
            <a:r>
              <a:rPr lang="en-US" dirty="0"/>
              <a:t>Bar Code Reader is a device used for reading bar coded data (data in form of light and dark lines). Bar coded data is generally used in labelling goods, numbering the books etc. It may be a hand held scanner or may be embedded in a stationary scanner. Bar Code Reader scans a bar code image, converts it into an alphanumeric value which is then fed to the computer to which bar code reader is connected.</a:t>
            </a:r>
          </a:p>
          <a:p>
            <a:endParaRPr lang="en-US" dirty="0"/>
          </a:p>
        </p:txBody>
      </p:sp>
      <p:pic>
        <p:nvPicPr>
          <p:cNvPr id="8194" name="Picture 2" descr="Barcode Read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4191000"/>
            <a:ext cx="3333750" cy="2219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0810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1" y="304800"/>
            <a:ext cx="7010400" cy="1143000"/>
          </a:xfrm>
        </p:spPr>
        <p:txBody>
          <a:bodyPr>
            <a:normAutofit fontScale="90000"/>
          </a:bodyPr>
          <a:lstStyle/>
          <a:p>
            <a:r>
              <a:rPr lang="en-US" dirty="0"/>
              <a:t>Optical Mark Reader(OMR)</a:t>
            </a:r>
            <a:br>
              <a:rPr lang="en-US" dirty="0"/>
            </a:br>
            <a:endParaRPr lang="en-US" dirty="0"/>
          </a:p>
        </p:txBody>
      </p:sp>
      <p:sp>
        <p:nvSpPr>
          <p:cNvPr id="3" name="Content Placeholder 2"/>
          <p:cNvSpPr>
            <a:spLocks noGrp="1"/>
          </p:cNvSpPr>
          <p:nvPr>
            <p:ph idx="1"/>
          </p:nvPr>
        </p:nvSpPr>
        <p:spPr>
          <a:xfrm>
            <a:off x="685800" y="1447800"/>
            <a:ext cx="7848601" cy="4463422"/>
          </a:xfrm>
        </p:spPr>
        <p:txBody>
          <a:bodyPr>
            <a:normAutofit/>
          </a:bodyPr>
          <a:lstStyle/>
          <a:p>
            <a:pPr algn="just"/>
            <a:r>
              <a:rPr lang="en-US" sz="2000" dirty="0"/>
              <a:t>OMR is a special type of optical scanner used to recognize the type of mark made by pen or pencil. It is used where one out of a few alternatives is to be selected and marked. It is specially used for checking the answer sheets of examinations having multiple choice questions.</a:t>
            </a:r>
          </a:p>
          <a:p>
            <a:pPr algn="just"/>
            <a:endParaRPr lang="en-US" sz="2000" dirty="0"/>
          </a:p>
        </p:txBody>
      </p:sp>
      <p:pic>
        <p:nvPicPr>
          <p:cNvPr id="9218" name="Picture 2" descr="Optical Mark Reader(OM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3581400"/>
            <a:ext cx="5048831" cy="205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2373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28600"/>
            <a:ext cx="6589199" cy="1066800"/>
          </a:xfrm>
        </p:spPr>
        <p:txBody>
          <a:bodyPr/>
          <a:lstStyle/>
          <a:p>
            <a:r>
              <a:rPr lang="en-US" dirty="0"/>
              <a:t>Output Units</a:t>
            </a:r>
          </a:p>
        </p:txBody>
      </p:sp>
      <p:sp>
        <p:nvSpPr>
          <p:cNvPr id="3" name="Content Placeholder 2"/>
          <p:cNvSpPr>
            <a:spLocks noGrp="1"/>
          </p:cNvSpPr>
          <p:nvPr>
            <p:ph idx="1"/>
          </p:nvPr>
        </p:nvSpPr>
        <p:spPr>
          <a:xfrm>
            <a:off x="762000" y="1600200"/>
            <a:ext cx="8001000" cy="4311022"/>
          </a:xfrm>
        </p:spPr>
        <p:txBody>
          <a:bodyPr>
            <a:normAutofit/>
          </a:bodyPr>
          <a:lstStyle/>
          <a:p>
            <a:pPr marL="0" indent="0">
              <a:buNone/>
            </a:pPr>
            <a:r>
              <a:rPr lang="en-US" sz="2800" dirty="0"/>
              <a:t>Important output devices which are used in a computer.</a:t>
            </a:r>
          </a:p>
          <a:p>
            <a:r>
              <a:rPr lang="en-US" sz="2800" dirty="0"/>
              <a:t>Monitors</a:t>
            </a:r>
          </a:p>
          <a:p>
            <a:r>
              <a:rPr lang="en-US" sz="2800" dirty="0"/>
              <a:t>Graphic Plotter</a:t>
            </a:r>
          </a:p>
          <a:p>
            <a:r>
              <a:rPr lang="en-US" sz="2800" dirty="0"/>
              <a:t>Printer</a:t>
            </a:r>
          </a:p>
          <a:p>
            <a:endParaRPr lang="en-US" sz="2800" dirty="0"/>
          </a:p>
        </p:txBody>
      </p:sp>
    </p:spTree>
    <p:extLst>
      <p:ext uri="{BB962C8B-B14F-4D97-AF65-F5344CB8AC3E}">
        <p14:creationId xmlns:p14="http://schemas.microsoft.com/office/powerpoint/2010/main" val="33099043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28600"/>
            <a:ext cx="6589199" cy="1066800"/>
          </a:xfrm>
        </p:spPr>
        <p:txBody>
          <a:bodyPr/>
          <a:lstStyle/>
          <a:p>
            <a:r>
              <a:rPr lang="en-US" dirty="0"/>
              <a:t>Output Units</a:t>
            </a:r>
          </a:p>
        </p:txBody>
      </p:sp>
      <p:sp>
        <p:nvSpPr>
          <p:cNvPr id="3" name="Content Placeholder 2"/>
          <p:cNvSpPr>
            <a:spLocks noGrp="1"/>
          </p:cNvSpPr>
          <p:nvPr>
            <p:ph idx="1"/>
          </p:nvPr>
        </p:nvSpPr>
        <p:spPr>
          <a:xfrm>
            <a:off x="685800" y="1447800"/>
            <a:ext cx="8077200" cy="4463422"/>
          </a:xfrm>
        </p:spPr>
        <p:txBody>
          <a:bodyPr>
            <a:normAutofit/>
          </a:bodyPr>
          <a:lstStyle/>
          <a:p>
            <a:pPr algn="just"/>
            <a:r>
              <a:rPr lang="en-US" sz="2400" dirty="0"/>
              <a:t>Monitors</a:t>
            </a:r>
          </a:p>
          <a:p>
            <a:pPr lvl="1" algn="just"/>
            <a:r>
              <a:rPr lang="en-US" sz="2000" dirty="0"/>
              <a:t>Monitors, commonly called as Visual Display Unit (VDU), are the main output device of a computer. It forms images from tiny dots, called pixels that are arranged in a rectangular form. The sharpness of the image depends upon the number of pixels.</a:t>
            </a:r>
          </a:p>
          <a:p>
            <a:pPr algn="just"/>
            <a:r>
              <a:rPr lang="en-US" sz="2400" dirty="0"/>
              <a:t>There are two kinds of viewing screen used for monitors.</a:t>
            </a:r>
          </a:p>
          <a:p>
            <a:pPr lvl="1" algn="just"/>
            <a:r>
              <a:rPr lang="en-US" sz="2000" dirty="0"/>
              <a:t>Cathode-Ray Tube (CRT)</a:t>
            </a:r>
          </a:p>
          <a:p>
            <a:pPr lvl="1" algn="just"/>
            <a:r>
              <a:rPr lang="en-US" sz="2000" dirty="0"/>
              <a:t>Flat- Panel Display</a:t>
            </a:r>
          </a:p>
        </p:txBody>
      </p:sp>
    </p:spTree>
    <p:extLst>
      <p:ext uri="{BB962C8B-B14F-4D97-AF65-F5344CB8AC3E}">
        <p14:creationId xmlns:p14="http://schemas.microsoft.com/office/powerpoint/2010/main" val="9821969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304800"/>
            <a:ext cx="6589199" cy="1280890"/>
          </a:xfrm>
        </p:spPr>
        <p:txBody>
          <a:bodyPr>
            <a:normAutofit fontScale="90000"/>
          </a:bodyPr>
          <a:lstStyle/>
          <a:p>
            <a:r>
              <a:rPr lang="en-US" dirty="0"/>
              <a:t>Cathode-Ray Tube (CRT) Monitor</a:t>
            </a:r>
            <a:br>
              <a:rPr lang="en-US" dirty="0"/>
            </a:br>
            <a:endParaRPr lang="en-US" dirty="0"/>
          </a:p>
        </p:txBody>
      </p:sp>
      <p:sp>
        <p:nvSpPr>
          <p:cNvPr id="3" name="Content Placeholder 2"/>
          <p:cNvSpPr>
            <a:spLocks noGrp="1"/>
          </p:cNvSpPr>
          <p:nvPr>
            <p:ph idx="1"/>
          </p:nvPr>
        </p:nvSpPr>
        <p:spPr>
          <a:xfrm>
            <a:off x="457200" y="1585690"/>
            <a:ext cx="8534400" cy="4325532"/>
          </a:xfrm>
        </p:spPr>
        <p:txBody>
          <a:bodyPr>
            <a:normAutofit/>
          </a:bodyPr>
          <a:lstStyle/>
          <a:p>
            <a:r>
              <a:rPr lang="en-US" sz="2400" dirty="0"/>
              <a:t>The CRT display is made up of small picture elements called pixels. The smaller the pixels, the better the image clarity, or resolution. </a:t>
            </a:r>
          </a:p>
          <a:p>
            <a:r>
              <a:rPr lang="en-US" sz="2400" dirty="0"/>
              <a:t>Most screens are capable of displaying 80 characters of data horizontally and 25 lines vertically.</a:t>
            </a:r>
          </a:p>
          <a:p>
            <a:r>
              <a:rPr lang="en-US" sz="2400" dirty="0"/>
              <a:t>There are some disadvantages of CRT:</a:t>
            </a:r>
          </a:p>
          <a:p>
            <a:pPr lvl="1"/>
            <a:r>
              <a:rPr lang="en-US" sz="2000" dirty="0"/>
              <a:t>Large in Size</a:t>
            </a:r>
          </a:p>
          <a:p>
            <a:pPr lvl="1"/>
            <a:r>
              <a:rPr lang="en-US" sz="2000" dirty="0"/>
              <a:t>High power consumption</a:t>
            </a:r>
          </a:p>
          <a:p>
            <a:endParaRPr lang="en-US" sz="2400" dirty="0"/>
          </a:p>
          <a:p>
            <a:endParaRPr lang="en-US" sz="2400" dirty="0"/>
          </a:p>
        </p:txBody>
      </p:sp>
      <p:pic>
        <p:nvPicPr>
          <p:cNvPr id="10242" name="Picture 2" descr="CRT Moni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0" y="4419600"/>
            <a:ext cx="2346325" cy="1957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59564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1701" y="381000"/>
            <a:ext cx="6589199" cy="1280890"/>
          </a:xfrm>
        </p:spPr>
        <p:txBody>
          <a:bodyPr/>
          <a:lstStyle/>
          <a:p>
            <a:r>
              <a:rPr lang="en-US" dirty="0"/>
              <a:t>Flat-Panel Display Monitor</a:t>
            </a:r>
          </a:p>
        </p:txBody>
      </p:sp>
      <p:sp>
        <p:nvSpPr>
          <p:cNvPr id="3" name="Content Placeholder 2"/>
          <p:cNvSpPr>
            <a:spLocks noGrp="1"/>
          </p:cNvSpPr>
          <p:nvPr>
            <p:ph idx="1"/>
          </p:nvPr>
        </p:nvSpPr>
        <p:spPr>
          <a:xfrm>
            <a:off x="685800" y="1524000"/>
            <a:ext cx="7848601" cy="4387222"/>
          </a:xfrm>
        </p:spPr>
        <p:txBody>
          <a:bodyPr>
            <a:normAutofit/>
          </a:bodyPr>
          <a:lstStyle/>
          <a:p>
            <a:r>
              <a:rPr lang="en-US" sz="2000" dirty="0"/>
              <a:t>The flat-panel display refers to a class of video devices that have reduced volume, weight and power requirement in comparison to the CRT. You can hang them on walls or wear them on your wrists. Current uses of flat-panel displays include calculators, video games, monitors, laptop computer, graphics display.</a:t>
            </a:r>
          </a:p>
          <a:p>
            <a:pPr lvl="1"/>
            <a:r>
              <a:rPr lang="en-US" sz="1800" dirty="0"/>
              <a:t>LED(Light-Emitting Diodes).</a:t>
            </a:r>
          </a:p>
          <a:p>
            <a:pPr lvl="1"/>
            <a:r>
              <a:rPr lang="en-US" sz="1800" dirty="0"/>
              <a:t>LCD(Liquid-Crystal Device)</a:t>
            </a:r>
          </a:p>
          <a:p>
            <a:endParaRPr lang="en-US" sz="2000" dirty="0"/>
          </a:p>
        </p:txBody>
      </p:sp>
      <p:pic>
        <p:nvPicPr>
          <p:cNvPr id="11266" name="Picture 2" descr="Flat Moni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3657600"/>
            <a:ext cx="3127375" cy="29162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17885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381000"/>
            <a:ext cx="6589199" cy="1143000"/>
          </a:xfrm>
        </p:spPr>
        <p:txBody>
          <a:bodyPr/>
          <a:lstStyle/>
          <a:p>
            <a:r>
              <a:rPr lang="en-US" dirty="0"/>
              <a:t>Printers</a:t>
            </a:r>
          </a:p>
        </p:txBody>
      </p:sp>
      <p:sp>
        <p:nvSpPr>
          <p:cNvPr id="3" name="Content Placeholder 2"/>
          <p:cNvSpPr>
            <a:spLocks noGrp="1"/>
          </p:cNvSpPr>
          <p:nvPr>
            <p:ph idx="1"/>
          </p:nvPr>
        </p:nvSpPr>
        <p:spPr>
          <a:xfrm>
            <a:off x="762000" y="1524000"/>
            <a:ext cx="7924800" cy="4387222"/>
          </a:xfrm>
        </p:spPr>
        <p:txBody>
          <a:bodyPr>
            <a:normAutofit/>
          </a:bodyPr>
          <a:lstStyle/>
          <a:p>
            <a:r>
              <a:rPr lang="en-US" sz="2800" dirty="0"/>
              <a:t>Printer is an output device, which is used to print information on paper.</a:t>
            </a:r>
          </a:p>
          <a:p>
            <a:r>
              <a:rPr lang="en-US" sz="2800" dirty="0"/>
              <a:t>There are two types of printers:</a:t>
            </a:r>
          </a:p>
          <a:p>
            <a:pPr lvl="1"/>
            <a:r>
              <a:rPr lang="en-US" sz="2400" dirty="0"/>
              <a:t>Impact Printers</a:t>
            </a:r>
          </a:p>
          <a:p>
            <a:pPr lvl="1"/>
            <a:r>
              <a:rPr lang="en-US" sz="2400" dirty="0"/>
              <a:t>Non-Impact Printers</a:t>
            </a:r>
          </a:p>
          <a:p>
            <a:endParaRPr lang="en-US" sz="2800" dirty="0"/>
          </a:p>
        </p:txBody>
      </p:sp>
    </p:spTree>
    <p:extLst>
      <p:ext uri="{BB962C8B-B14F-4D97-AF65-F5344CB8AC3E}">
        <p14:creationId xmlns:p14="http://schemas.microsoft.com/office/powerpoint/2010/main" val="7676660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381000"/>
            <a:ext cx="6589199" cy="1280890"/>
          </a:xfrm>
        </p:spPr>
        <p:txBody>
          <a:bodyPr/>
          <a:lstStyle/>
          <a:p>
            <a:r>
              <a:rPr lang="en-US" dirty="0"/>
              <a:t>Impact Printers</a:t>
            </a:r>
          </a:p>
        </p:txBody>
      </p:sp>
      <p:sp>
        <p:nvSpPr>
          <p:cNvPr id="3" name="Content Placeholder 2"/>
          <p:cNvSpPr>
            <a:spLocks noGrp="1"/>
          </p:cNvSpPr>
          <p:nvPr>
            <p:ph idx="1"/>
          </p:nvPr>
        </p:nvSpPr>
        <p:spPr>
          <a:xfrm>
            <a:off x="533400" y="1466850"/>
            <a:ext cx="8229600" cy="4838700"/>
          </a:xfrm>
        </p:spPr>
        <p:txBody>
          <a:bodyPr>
            <a:normAutofit/>
          </a:bodyPr>
          <a:lstStyle/>
          <a:p>
            <a:r>
              <a:rPr lang="en-US" sz="2000" dirty="0"/>
              <a:t>The impact printers print the characters by striking them on the ribbon which is then pressed on the paper.</a:t>
            </a:r>
          </a:p>
          <a:p>
            <a:r>
              <a:rPr lang="en-US" sz="2000" dirty="0"/>
              <a:t>Characteristics of Impact Printers are the following:</a:t>
            </a:r>
          </a:p>
          <a:p>
            <a:pPr lvl="1"/>
            <a:r>
              <a:rPr lang="en-US" sz="1800" dirty="0"/>
              <a:t>Very low consumable costs</a:t>
            </a:r>
          </a:p>
          <a:p>
            <a:pPr lvl="1"/>
            <a:r>
              <a:rPr lang="en-US" sz="1800" dirty="0"/>
              <a:t>Very noisy</a:t>
            </a:r>
          </a:p>
          <a:p>
            <a:pPr lvl="1"/>
            <a:r>
              <a:rPr lang="en-US" sz="1800" dirty="0"/>
              <a:t>Useful for bulk printing due to low cost</a:t>
            </a:r>
          </a:p>
          <a:p>
            <a:pPr lvl="1"/>
            <a:r>
              <a:rPr lang="en-US" sz="1800" dirty="0"/>
              <a:t>There is physical contact with the paper to produce an image</a:t>
            </a:r>
          </a:p>
          <a:p>
            <a:r>
              <a:rPr lang="en-US" sz="2000" dirty="0"/>
              <a:t>These printers are of two types</a:t>
            </a:r>
          </a:p>
          <a:p>
            <a:pPr lvl="1"/>
            <a:r>
              <a:rPr lang="en-US" sz="1800" dirty="0"/>
              <a:t>Character printers</a:t>
            </a:r>
          </a:p>
          <a:p>
            <a:pPr lvl="1"/>
            <a:r>
              <a:rPr lang="en-US" sz="1800" dirty="0"/>
              <a:t>Line printers</a:t>
            </a:r>
          </a:p>
          <a:p>
            <a:endParaRPr lang="en-US" sz="2000" dirty="0"/>
          </a:p>
        </p:txBody>
      </p:sp>
    </p:spTree>
    <p:extLst>
      <p:ext uri="{BB962C8B-B14F-4D97-AF65-F5344CB8AC3E}">
        <p14:creationId xmlns:p14="http://schemas.microsoft.com/office/powerpoint/2010/main" val="356961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Materials</a:t>
            </a:r>
          </a:p>
        </p:txBody>
      </p:sp>
      <p:sp>
        <p:nvSpPr>
          <p:cNvPr id="3" name="Content Placeholder 2"/>
          <p:cNvSpPr>
            <a:spLocks noGrp="1"/>
          </p:cNvSpPr>
          <p:nvPr>
            <p:ph idx="1"/>
          </p:nvPr>
        </p:nvSpPr>
        <p:spPr>
          <a:xfrm>
            <a:off x="914401" y="2133600"/>
            <a:ext cx="7620000" cy="3777622"/>
          </a:xfrm>
        </p:spPr>
        <p:txBody>
          <a:bodyPr>
            <a:normAutofit/>
          </a:bodyPr>
          <a:lstStyle/>
          <a:p>
            <a:r>
              <a:rPr lang="en-US" sz="2800" b="1" dirty="0"/>
              <a:t>Elements of Computer Science</a:t>
            </a:r>
            <a:r>
              <a:rPr lang="en-US" sz="2800" dirty="0"/>
              <a:t>, S.K. Sarkar and A.K. Gupta</a:t>
            </a:r>
          </a:p>
          <a:p>
            <a:endParaRPr lang="en-US" sz="2800" dirty="0"/>
          </a:p>
        </p:txBody>
      </p:sp>
    </p:spTree>
    <p:extLst>
      <p:ext uri="{BB962C8B-B14F-4D97-AF65-F5344CB8AC3E}">
        <p14:creationId xmlns:p14="http://schemas.microsoft.com/office/powerpoint/2010/main" val="1925606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1" y="228600"/>
            <a:ext cx="7010400" cy="1219200"/>
          </a:xfrm>
        </p:spPr>
        <p:txBody>
          <a:bodyPr/>
          <a:lstStyle/>
          <a:p>
            <a:r>
              <a:rPr lang="en-US" dirty="0"/>
              <a:t>Non-impact Printers</a:t>
            </a:r>
          </a:p>
        </p:txBody>
      </p:sp>
      <p:sp>
        <p:nvSpPr>
          <p:cNvPr id="3" name="Content Placeholder 2"/>
          <p:cNvSpPr>
            <a:spLocks noGrp="1"/>
          </p:cNvSpPr>
          <p:nvPr>
            <p:ph idx="1"/>
          </p:nvPr>
        </p:nvSpPr>
        <p:spPr>
          <a:xfrm>
            <a:off x="457200" y="1447800"/>
            <a:ext cx="8458200" cy="5029200"/>
          </a:xfrm>
        </p:spPr>
        <p:txBody>
          <a:bodyPr>
            <a:noAutofit/>
          </a:bodyPr>
          <a:lstStyle/>
          <a:p>
            <a:r>
              <a:rPr lang="en-US" sz="2400" dirty="0"/>
              <a:t>Non-impact printers print the characters without using ribbon. These printers print a complete page at a time so they are also called as Page Printers.</a:t>
            </a:r>
          </a:p>
          <a:p>
            <a:r>
              <a:rPr lang="en-US" sz="2400" dirty="0"/>
              <a:t>These printers are of two types</a:t>
            </a:r>
          </a:p>
          <a:p>
            <a:pPr lvl="1"/>
            <a:r>
              <a:rPr lang="en-US" sz="2000" dirty="0"/>
              <a:t>Laser Printers</a:t>
            </a:r>
          </a:p>
          <a:p>
            <a:pPr lvl="1"/>
            <a:r>
              <a:rPr lang="en-US" sz="2000" dirty="0"/>
              <a:t>Inkjet Printers</a:t>
            </a:r>
          </a:p>
          <a:p>
            <a:r>
              <a:rPr lang="en-US" sz="2400" dirty="0"/>
              <a:t>Characteristics of Non-impact Printers</a:t>
            </a:r>
          </a:p>
          <a:p>
            <a:pPr lvl="1"/>
            <a:r>
              <a:rPr lang="en-US" sz="1800" dirty="0"/>
              <a:t>Faster than impact printers.</a:t>
            </a:r>
          </a:p>
          <a:p>
            <a:pPr lvl="1"/>
            <a:r>
              <a:rPr lang="en-US" sz="1800" dirty="0"/>
              <a:t>They are not noisy.</a:t>
            </a:r>
          </a:p>
          <a:p>
            <a:pPr lvl="1"/>
            <a:r>
              <a:rPr lang="en-US" sz="1800" dirty="0"/>
              <a:t>High quality.</a:t>
            </a:r>
          </a:p>
          <a:p>
            <a:pPr lvl="1"/>
            <a:r>
              <a:rPr lang="en-US" sz="1800" dirty="0"/>
              <a:t>Support many fonts and different character size.</a:t>
            </a:r>
          </a:p>
          <a:p>
            <a:endParaRPr lang="en-US" sz="2800" dirty="0"/>
          </a:p>
        </p:txBody>
      </p:sp>
    </p:spTree>
    <p:extLst>
      <p:ext uri="{BB962C8B-B14F-4D97-AF65-F5344CB8AC3E}">
        <p14:creationId xmlns:p14="http://schemas.microsoft.com/office/powerpoint/2010/main" val="18371048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524000" y="2819400"/>
            <a:ext cx="6591985" cy="2253622"/>
          </a:xfrm>
        </p:spPr>
        <p:txBody>
          <a:bodyPr>
            <a:normAutofit/>
          </a:bodyPr>
          <a:lstStyle/>
          <a:p>
            <a:pPr marL="0" indent="0" algn="ctr">
              <a:buNone/>
            </a:pPr>
            <a:r>
              <a:rPr lang="en-US" sz="11500" dirty="0">
                <a:sym typeface="Wingdings" panose="05000000000000000000" pitchFamily="2" charset="2"/>
              </a:rPr>
              <a:t></a:t>
            </a:r>
            <a:endParaRPr lang="en-US" sz="11500" dirty="0"/>
          </a:p>
        </p:txBody>
      </p:sp>
    </p:spTree>
    <p:extLst>
      <p:ext uri="{BB962C8B-B14F-4D97-AF65-F5344CB8AC3E}">
        <p14:creationId xmlns:p14="http://schemas.microsoft.com/office/powerpoint/2010/main" val="3052191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457200"/>
            <a:ext cx="6589199" cy="914400"/>
          </a:xfrm>
        </p:spPr>
        <p:txBody>
          <a:bodyPr/>
          <a:lstStyle/>
          <a:p>
            <a:r>
              <a:rPr lang="en-US" dirty="0" err="1"/>
              <a:t>Input/Output</a:t>
            </a:r>
            <a:r>
              <a:rPr lang="en-US" dirty="0"/>
              <a:t> Units</a:t>
            </a:r>
          </a:p>
        </p:txBody>
      </p:sp>
      <p:sp>
        <p:nvSpPr>
          <p:cNvPr id="3" name="Content Placeholder 2"/>
          <p:cNvSpPr>
            <a:spLocks noGrp="1"/>
          </p:cNvSpPr>
          <p:nvPr>
            <p:ph idx="1"/>
          </p:nvPr>
        </p:nvSpPr>
        <p:spPr>
          <a:xfrm>
            <a:off x="838201" y="1600200"/>
            <a:ext cx="7696200" cy="4572000"/>
          </a:xfrm>
        </p:spPr>
        <p:txBody>
          <a:bodyPr>
            <a:normAutofit/>
          </a:bodyPr>
          <a:lstStyle/>
          <a:p>
            <a:pPr algn="just"/>
            <a:r>
              <a:rPr lang="en-US" sz="2400" dirty="0"/>
              <a:t>The input and output units of a computer are normally abbreviated as I/O units. </a:t>
            </a:r>
          </a:p>
          <a:p>
            <a:pPr algn="just"/>
            <a:r>
              <a:rPr lang="en-US" sz="2400" dirty="0"/>
              <a:t>Computer systems use </a:t>
            </a:r>
            <a:r>
              <a:rPr lang="en-US" sz="2400" b="1" dirty="0"/>
              <a:t>input devices</a:t>
            </a:r>
            <a:r>
              <a:rPr lang="en-US" sz="2400" dirty="0"/>
              <a:t> for data entry purpose to enable a user to communicate with the machine. </a:t>
            </a:r>
          </a:p>
          <a:p>
            <a:pPr algn="just"/>
            <a:r>
              <a:rPr lang="en-US" sz="2400" dirty="0"/>
              <a:t>The </a:t>
            </a:r>
            <a:r>
              <a:rPr lang="en-US" sz="2400" b="1" dirty="0"/>
              <a:t>output unit</a:t>
            </a:r>
            <a:r>
              <a:rPr lang="en-US" sz="2400" dirty="0"/>
              <a:t> transforms the result of the processed data into a form which can be read by people.</a:t>
            </a:r>
          </a:p>
          <a:p>
            <a:pPr algn="just"/>
            <a:r>
              <a:rPr lang="en-US" sz="2400" dirty="0"/>
              <a:t>Together they are know as </a:t>
            </a:r>
            <a:r>
              <a:rPr lang="en-US" sz="2400" b="1" dirty="0"/>
              <a:t>peripheral devices</a:t>
            </a:r>
            <a:r>
              <a:rPr lang="en-US" sz="2400" dirty="0"/>
              <a:t>.</a:t>
            </a:r>
            <a:endParaRPr lang="en-US" sz="2200" dirty="0"/>
          </a:p>
        </p:txBody>
      </p:sp>
    </p:spTree>
    <p:extLst>
      <p:ext uri="{BB962C8B-B14F-4D97-AF65-F5344CB8AC3E}">
        <p14:creationId xmlns:p14="http://schemas.microsoft.com/office/powerpoint/2010/main" val="3397156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304800"/>
            <a:ext cx="6589199" cy="1280890"/>
          </a:xfrm>
        </p:spPr>
        <p:txBody>
          <a:bodyPr/>
          <a:lstStyle/>
          <a:p>
            <a:r>
              <a:rPr lang="en-US" dirty="0"/>
              <a:t>Input Units</a:t>
            </a:r>
          </a:p>
        </p:txBody>
      </p:sp>
      <p:sp>
        <p:nvSpPr>
          <p:cNvPr id="3" name="Content Placeholder 2"/>
          <p:cNvSpPr>
            <a:spLocks noGrp="1"/>
          </p:cNvSpPr>
          <p:nvPr>
            <p:ph idx="1"/>
          </p:nvPr>
        </p:nvSpPr>
        <p:spPr>
          <a:xfrm>
            <a:off x="914401" y="1585690"/>
            <a:ext cx="7620000" cy="4325532"/>
          </a:xfrm>
        </p:spPr>
        <p:txBody>
          <a:bodyPr>
            <a:normAutofit fontScale="92500" lnSpcReduction="10000"/>
          </a:bodyPr>
          <a:lstStyle/>
          <a:p>
            <a:r>
              <a:rPr lang="en-US" dirty="0"/>
              <a:t>Keyboard</a:t>
            </a:r>
          </a:p>
          <a:p>
            <a:r>
              <a:rPr lang="en-US" dirty="0"/>
              <a:t>Mouse</a:t>
            </a:r>
          </a:p>
          <a:p>
            <a:r>
              <a:rPr lang="en-US" dirty="0"/>
              <a:t>Joy Stick</a:t>
            </a:r>
          </a:p>
          <a:p>
            <a:r>
              <a:rPr lang="en-US" dirty="0"/>
              <a:t>Light pen</a:t>
            </a:r>
          </a:p>
          <a:p>
            <a:r>
              <a:rPr lang="en-US" dirty="0"/>
              <a:t>Track Ball</a:t>
            </a:r>
          </a:p>
          <a:p>
            <a:r>
              <a:rPr lang="en-US" dirty="0"/>
              <a:t>Scanner</a:t>
            </a:r>
          </a:p>
          <a:p>
            <a:r>
              <a:rPr lang="en-US" dirty="0"/>
              <a:t>Graphic Tablet</a:t>
            </a:r>
          </a:p>
          <a:p>
            <a:r>
              <a:rPr lang="en-US" dirty="0"/>
              <a:t>Microphone</a:t>
            </a:r>
          </a:p>
          <a:p>
            <a:r>
              <a:rPr lang="en-US" dirty="0"/>
              <a:t>Magnetic Ink Card Reader(MICR)</a:t>
            </a:r>
          </a:p>
          <a:p>
            <a:r>
              <a:rPr lang="en-US" dirty="0"/>
              <a:t>Optical Character Reader(OCR)</a:t>
            </a:r>
          </a:p>
          <a:p>
            <a:r>
              <a:rPr lang="en-US" dirty="0"/>
              <a:t>Bar Code Reader</a:t>
            </a:r>
          </a:p>
          <a:p>
            <a:r>
              <a:rPr lang="en-US" dirty="0"/>
              <a:t>Optical Mark Reader(OMR)</a:t>
            </a:r>
          </a:p>
          <a:p>
            <a:endParaRPr lang="en-US" dirty="0"/>
          </a:p>
        </p:txBody>
      </p:sp>
    </p:spTree>
    <p:extLst>
      <p:ext uri="{BB962C8B-B14F-4D97-AF65-F5344CB8AC3E}">
        <p14:creationId xmlns:p14="http://schemas.microsoft.com/office/powerpoint/2010/main" val="1552194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152400"/>
            <a:ext cx="6589199" cy="990600"/>
          </a:xfrm>
        </p:spPr>
        <p:txBody>
          <a:bodyPr/>
          <a:lstStyle/>
          <a:p>
            <a:r>
              <a:rPr lang="en-US" dirty="0"/>
              <a:t>Keyboard</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06131385"/>
              </p:ext>
            </p:extLst>
          </p:nvPr>
        </p:nvGraphicFramePr>
        <p:xfrm>
          <a:off x="381000" y="1295400"/>
          <a:ext cx="8305800" cy="5406017"/>
        </p:xfrm>
        <a:graphic>
          <a:graphicData uri="http://schemas.openxmlformats.org/drawingml/2006/table">
            <a:tbl>
              <a:tblPr/>
              <a:tblGrid>
                <a:gridCol w="838833">
                  <a:extLst>
                    <a:ext uri="{9D8B030D-6E8A-4147-A177-3AD203B41FA5}">
                      <a16:colId xmlns:a16="http://schemas.microsoft.com/office/drawing/2014/main" val="1785106531"/>
                    </a:ext>
                  </a:extLst>
                </a:gridCol>
                <a:gridCol w="1897682">
                  <a:extLst>
                    <a:ext uri="{9D8B030D-6E8A-4147-A177-3AD203B41FA5}">
                      <a16:colId xmlns:a16="http://schemas.microsoft.com/office/drawing/2014/main" val="948250767"/>
                    </a:ext>
                  </a:extLst>
                </a:gridCol>
                <a:gridCol w="5569285">
                  <a:extLst>
                    <a:ext uri="{9D8B030D-6E8A-4147-A177-3AD203B41FA5}">
                      <a16:colId xmlns:a16="http://schemas.microsoft.com/office/drawing/2014/main" val="3683865361"/>
                    </a:ext>
                  </a:extLst>
                </a:gridCol>
              </a:tblGrid>
              <a:tr h="363269">
                <a:tc>
                  <a:txBody>
                    <a:bodyPr/>
                    <a:lstStyle/>
                    <a:p>
                      <a:pPr algn="just" fontAlgn="t"/>
                      <a:r>
                        <a:rPr lang="en-US" sz="1600">
                          <a:effectLst/>
                        </a:rPr>
                        <a:t>Sr.No</a:t>
                      </a:r>
                    </a:p>
                  </a:txBody>
                  <a:tcPr marL="30568" marR="30568" marT="30568" marB="3056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just" fontAlgn="t"/>
                      <a:r>
                        <a:rPr lang="en-US" sz="1600">
                          <a:effectLst/>
                        </a:rPr>
                        <a:t>Keys</a:t>
                      </a:r>
                    </a:p>
                  </a:txBody>
                  <a:tcPr marL="30568" marR="30568" marT="30568" marB="3056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just" fontAlgn="t"/>
                      <a:r>
                        <a:rPr lang="en-US" sz="1600">
                          <a:effectLst/>
                        </a:rPr>
                        <a:t>Description</a:t>
                      </a:r>
                    </a:p>
                  </a:txBody>
                  <a:tcPr marL="30568" marR="30568" marT="30568" marB="3056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2744504826"/>
                  </a:ext>
                </a:extLst>
              </a:tr>
              <a:tr h="806183">
                <a:tc>
                  <a:txBody>
                    <a:bodyPr/>
                    <a:lstStyle/>
                    <a:p>
                      <a:pPr algn="just" fontAlgn="t"/>
                      <a:r>
                        <a:rPr lang="en-US" sz="1600">
                          <a:effectLst/>
                        </a:rPr>
                        <a:t>1</a:t>
                      </a:r>
                    </a:p>
                  </a:txBody>
                  <a:tcPr marL="30568" marR="30568" marT="30568" marB="3056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a:effectLst/>
                        </a:rPr>
                        <a:t>Typing Keys</a:t>
                      </a:r>
                    </a:p>
                  </a:txBody>
                  <a:tcPr marL="30568" marR="30568" marT="30568" marB="3056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a:effectLst/>
                        </a:rPr>
                        <a:t>These keys include the letter keys (A-Z) and digit keys (0-9) which generally give same layout as that of typewriters.</a:t>
                      </a:r>
                    </a:p>
                  </a:txBody>
                  <a:tcPr marL="30568" marR="30568" marT="30568" marB="3056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390256030"/>
                  </a:ext>
                </a:extLst>
              </a:tr>
              <a:tr h="1074011">
                <a:tc>
                  <a:txBody>
                    <a:bodyPr/>
                    <a:lstStyle/>
                    <a:p>
                      <a:pPr algn="just" fontAlgn="t"/>
                      <a:r>
                        <a:rPr lang="en-US" sz="1600">
                          <a:effectLst/>
                        </a:rPr>
                        <a:t>2</a:t>
                      </a:r>
                    </a:p>
                  </a:txBody>
                  <a:tcPr marL="30568" marR="30568" marT="30568" marB="3056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a:effectLst/>
                        </a:rPr>
                        <a:t>Numeric Keypad</a:t>
                      </a:r>
                    </a:p>
                  </a:txBody>
                  <a:tcPr marL="30568" marR="30568" marT="30568" marB="3056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a:effectLst/>
                        </a:rPr>
                        <a:t>It is used to enter numeric data or cursor movement. Generally, it consists of a set of 17 keys that are laid out in the same configuration used by most adding machines and calculators.</a:t>
                      </a:r>
                    </a:p>
                  </a:txBody>
                  <a:tcPr marL="30568" marR="30568" marT="30568" marB="3056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850484718"/>
                  </a:ext>
                </a:extLst>
              </a:tr>
              <a:tr h="1054185">
                <a:tc>
                  <a:txBody>
                    <a:bodyPr/>
                    <a:lstStyle/>
                    <a:p>
                      <a:pPr algn="just" fontAlgn="t"/>
                      <a:r>
                        <a:rPr lang="en-US" sz="1600">
                          <a:effectLst/>
                        </a:rPr>
                        <a:t>3</a:t>
                      </a:r>
                    </a:p>
                  </a:txBody>
                  <a:tcPr marL="30568" marR="30568" marT="30568" marB="3056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a:effectLst/>
                        </a:rPr>
                        <a:t>Function Keys</a:t>
                      </a:r>
                    </a:p>
                  </a:txBody>
                  <a:tcPr marL="30568" marR="30568" marT="30568" marB="3056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a:effectLst/>
                        </a:rPr>
                        <a:t>The twelve function keys are present on the keyboard which are arranged in a row at the top of the keyboard. Each function key has unique meaning and is used for some specific purpose.</a:t>
                      </a:r>
                    </a:p>
                  </a:txBody>
                  <a:tcPr marL="30568" marR="30568" marT="30568" marB="3056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311413869"/>
                  </a:ext>
                </a:extLst>
              </a:tr>
              <a:tr h="1302186">
                <a:tc>
                  <a:txBody>
                    <a:bodyPr/>
                    <a:lstStyle/>
                    <a:p>
                      <a:pPr algn="just" fontAlgn="t"/>
                      <a:r>
                        <a:rPr lang="en-US" sz="1600">
                          <a:effectLst/>
                        </a:rPr>
                        <a:t>4</a:t>
                      </a:r>
                    </a:p>
                  </a:txBody>
                  <a:tcPr marL="30568" marR="30568" marT="30568" marB="3056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a:effectLst/>
                        </a:rPr>
                        <a:t>Control keys</a:t>
                      </a:r>
                    </a:p>
                  </a:txBody>
                  <a:tcPr marL="30568" marR="30568" marT="30568" marB="3056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a:effectLst/>
                        </a:rPr>
                        <a:t>These keys provide cursor and screen control. It includes four directional arrow keys. Control keys also include Home, End, Insert, Delete, Page Up, Page Down, Control(Ctrl), Alternate(Alt), Escape(Esc).</a:t>
                      </a:r>
                    </a:p>
                  </a:txBody>
                  <a:tcPr marL="30568" marR="30568" marT="30568" marB="3056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988818564"/>
                  </a:ext>
                </a:extLst>
              </a:tr>
              <a:tr h="806183">
                <a:tc>
                  <a:txBody>
                    <a:bodyPr/>
                    <a:lstStyle/>
                    <a:p>
                      <a:pPr algn="just" fontAlgn="t"/>
                      <a:r>
                        <a:rPr lang="en-US" sz="1600">
                          <a:effectLst/>
                        </a:rPr>
                        <a:t>5</a:t>
                      </a:r>
                    </a:p>
                  </a:txBody>
                  <a:tcPr marL="30568" marR="30568" marT="30568" marB="3056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a:effectLst/>
                        </a:rPr>
                        <a:t>Special Purpose Keys</a:t>
                      </a:r>
                    </a:p>
                  </a:txBody>
                  <a:tcPr marL="30568" marR="30568" marT="30568" marB="3056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dirty="0">
                          <a:effectLst/>
                        </a:rPr>
                        <a:t>Keyboard also contains some special purpose keys such as Enter, Shift, Caps Lock, </a:t>
                      </a:r>
                      <a:r>
                        <a:rPr lang="en-US" sz="1600" dirty="0" err="1">
                          <a:effectLst/>
                        </a:rPr>
                        <a:t>Num</a:t>
                      </a:r>
                      <a:r>
                        <a:rPr lang="en-US" sz="1600" dirty="0">
                          <a:effectLst/>
                        </a:rPr>
                        <a:t> Lock, Space bar, Tab, and Print Screen.</a:t>
                      </a:r>
                    </a:p>
                  </a:txBody>
                  <a:tcPr marL="30568" marR="30568" marT="30568" marB="3056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071102261"/>
                  </a:ext>
                </a:extLst>
              </a:tr>
            </a:tbl>
          </a:graphicData>
        </a:graphic>
      </p:graphicFrame>
      <p:pic>
        <p:nvPicPr>
          <p:cNvPr id="1028" name="Picture 4" descr="Keyboar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4825" y="304800"/>
            <a:ext cx="1831975" cy="1222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4474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304800"/>
            <a:ext cx="6589199" cy="1280890"/>
          </a:xfrm>
        </p:spPr>
        <p:txBody>
          <a:bodyPr/>
          <a:lstStyle/>
          <a:p>
            <a:r>
              <a:rPr lang="en-US" dirty="0"/>
              <a:t>Mouse</a:t>
            </a:r>
          </a:p>
        </p:txBody>
      </p:sp>
      <p:sp>
        <p:nvSpPr>
          <p:cNvPr id="3" name="Content Placeholder 2"/>
          <p:cNvSpPr>
            <a:spLocks noGrp="1"/>
          </p:cNvSpPr>
          <p:nvPr>
            <p:ph idx="1"/>
          </p:nvPr>
        </p:nvSpPr>
        <p:spPr>
          <a:xfrm>
            <a:off x="457200" y="1295400"/>
            <a:ext cx="8382000" cy="5181600"/>
          </a:xfrm>
        </p:spPr>
        <p:txBody>
          <a:bodyPr/>
          <a:lstStyle/>
          <a:p>
            <a:pPr algn="just"/>
            <a:r>
              <a:rPr lang="en-US" dirty="0"/>
              <a:t>Mouse is most popular pointing device. It is a very famous cursor-control device having a small palm size box with a round ball at its base which senses the movement of mouse and sends corresponding signals to CPU when the mouse buttons are pressed.</a:t>
            </a:r>
          </a:p>
          <a:p>
            <a:pPr algn="just"/>
            <a:r>
              <a:rPr lang="en-US" dirty="0"/>
              <a:t>Generally it has two buttons called left and right button and a wheel is present between the buttons. Mouse can be used to control the position of cursor on screen, but it cannot be used to enter text into the computer.</a:t>
            </a:r>
          </a:p>
          <a:p>
            <a:r>
              <a:rPr lang="en-US" dirty="0"/>
              <a:t>Advantages</a:t>
            </a:r>
          </a:p>
          <a:p>
            <a:pPr lvl="1"/>
            <a:r>
              <a:rPr lang="en-US" dirty="0"/>
              <a:t>Easy to use</a:t>
            </a:r>
          </a:p>
          <a:p>
            <a:pPr lvl="1"/>
            <a:r>
              <a:rPr lang="en-US" dirty="0"/>
              <a:t>Not very expensive</a:t>
            </a:r>
          </a:p>
          <a:p>
            <a:pPr lvl="1"/>
            <a:r>
              <a:rPr lang="en-US" dirty="0"/>
              <a:t>Moves the cursor faster than the arrow keys of keyboard.</a:t>
            </a:r>
          </a:p>
          <a:p>
            <a:pPr algn="just"/>
            <a:endParaRPr lang="en-US" dirty="0"/>
          </a:p>
        </p:txBody>
      </p:sp>
      <p:pic>
        <p:nvPicPr>
          <p:cNvPr id="2052" name="Picture 4" descr="Mou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2875" y="5257800"/>
            <a:ext cx="2346325" cy="14748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8298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1" y="304800"/>
            <a:ext cx="7086600" cy="990600"/>
          </a:xfrm>
        </p:spPr>
        <p:txBody>
          <a:bodyPr/>
          <a:lstStyle/>
          <a:p>
            <a:r>
              <a:rPr lang="en-US" dirty="0"/>
              <a:t>Joystick</a:t>
            </a:r>
          </a:p>
        </p:txBody>
      </p:sp>
      <p:sp>
        <p:nvSpPr>
          <p:cNvPr id="3" name="Content Placeholder 2"/>
          <p:cNvSpPr>
            <a:spLocks noGrp="1"/>
          </p:cNvSpPr>
          <p:nvPr>
            <p:ph idx="1"/>
          </p:nvPr>
        </p:nvSpPr>
        <p:spPr>
          <a:xfrm>
            <a:off x="609600" y="1676400"/>
            <a:ext cx="8077199" cy="4800600"/>
          </a:xfrm>
        </p:spPr>
        <p:txBody>
          <a:bodyPr/>
          <a:lstStyle/>
          <a:p>
            <a:pPr algn="just"/>
            <a:r>
              <a:rPr lang="en-US" dirty="0"/>
              <a:t>Joystick is also a pointing device which is used to move cursor position on a monitor screen. It is a stick having a spherical ball at its both lower and upper ends. The lower spherical ball moves in a socket. The joystick can be moved in all four directions.</a:t>
            </a:r>
          </a:p>
          <a:p>
            <a:pPr algn="just"/>
            <a:r>
              <a:rPr lang="en-US" dirty="0"/>
              <a:t>The function of joystick is similar to that of a mouse. It is mainly used in Computer Aided Designing(CAD) and playing computer games.</a:t>
            </a:r>
          </a:p>
          <a:p>
            <a:pPr algn="just"/>
            <a:endParaRPr lang="en-US" dirty="0"/>
          </a:p>
        </p:txBody>
      </p:sp>
      <p:pic>
        <p:nvPicPr>
          <p:cNvPr id="3074" name="Picture 2" descr="Joysti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7999" y="3871546"/>
            <a:ext cx="3505199" cy="26288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6573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1" y="304800"/>
            <a:ext cx="6934200" cy="1143000"/>
          </a:xfrm>
        </p:spPr>
        <p:txBody>
          <a:bodyPr/>
          <a:lstStyle/>
          <a:p>
            <a:r>
              <a:rPr lang="en-US" dirty="0"/>
              <a:t>Scanner</a:t>
            </a:r>
          </a:p>
        </p:txBody>
      </p:sp>
      <p:sp>
        <p:nvSpPr>
          <p:cNvPr id="3" name="Content Placeholder 2"/>
          <p:cNvSpPr>
            <a:spLocks noGrp="1"/>
          </p:cNvSpPr>
          <p:nvPr>
            <p:ph idx="1"/>
          </p:nvPr>
        </p:nvSpPr>
        <p:spPr>
          <a:xfrm>
            <a:off x="838198" y="1458351"/>
            <a:ext cx="7924799" cy="4343400"/>
          </a:xfrm>
        </p:spPr>
        <p:txBody>
          <a:bodyPr/>
          <a:lstStyle/>
          <a:p>
            <a:r>
              <a:rPr lang="en-US" dirty="0"/>
              <a:t>Scanner is an input device which works more like a photocopy machine. It is used when some information is available on a paper and it is to be transferred to the hard disc of the computer for further manipulation. Scanner captures images from the source which are then converted into the digital form that can be stored on the disc. These images can be edited before they are printed.</a:t>
            </a:r>
          </a:p>
          <a:p>
            <a:endParaRPr lang="en-US" dirty="0"/>
          </a:p>
        </p:txBody>
      </p:sp>
      <p:pic>
        <p:nvPicPr>
          <p:cNvPr id="4098" name="Picture 2" descr="Scann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5036" y="3597275"/>
            <a:ext cx="2651125" cy="2651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9076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1" y="457200"/>
            <a:ext cx="6934200" cy="914400"/>
          </a:xfrm>
        </p:spPr>
        <p:txBody>
          <a:bodyPr/>
          <a:lstStyle/>
          <a:p>
            <a:r>
              <a:rPr lang="en-US" dirty="0"/>
              <a:t>Microphone</a:t>
            </a:r>
          </a:p>
        </p:txBody>
      </p:sp>
      <p:sp>
        <p:nvSpPr>
          <p:cNvPr id="3" name="Content Placeholder 2"/>
          <p:cNvSpPr>
            <a:spLocks noGrp="1"/>
          </p:cNvSpPr>
          <p:nvPr>
            <p:ph idx="1"/>
          </p:nvPr>
        </p:nvSpPr>
        <p:spPr>
          <a:xfrm>
            <a:off x="685800" y="1676400"/>
            <a:ext cx="7848601" cy="4234822"/>
          </a:xfrm>
        </p:spPr>
        <p:txBody>
          <a:bodyPr>
            <a:normAutofit/>
          </a:bodyPr>
          <a:lstStyle/>
          <a:p>
            <a:pPr algn="just"/>
            <a:r>
              <a:rPr lang="en-US" sz="2000" dirty="0"/>
              <a:t>Microphone is an input device to input sound that is then stored in digital form. The microphone is used for various applications like adding sound to a multimedia presentation or for mixing music.</a:t>
            </a:r>
          </a:p>
          <a:p>
            <a:endParaRPr lang="en-US" sz="2000" dirty="0"/>
          </a:p>
        </p:txBody>
      </p:sp>
      <p:pic>
        <p:nvPicPr>
          <p:cNvPr id="5124" name="Picture 4" descr="Micropho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3225" y="3124200"/>
            <a:ext cx="3333750" cy="2524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542252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2041</TotalTime>
  <Words>1208</Words>
  <Application>Microsoft Office PowerPoint</Application>
  <PresentationFormat>On-screen Show (4:3)</PresentationFormat>
  <Paragraphs>110</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Century Gothic</vt:lpstr>
      <vt:lpstr>Wingdings</vt:lpstr>
      <vt:lpstr>Wingdings 3</vt:lpstr>
      <vt:lpstr>Wisp</vt:lpstr>
      <vt:lpstr>Input / Output Units</vt:lpstr>
      <vt:lpstr>Reading Materials</vt:lpstr>
      <vt:lpstr>Input/Output Units</vt:lpstr>
      <vt:lpstr>Input Units</vt:lpstr>
      <vt:lpstr>Keyboard</vt:lpstr>
      <vt:lpstr>Mouse</vt:lpstr>
      <vt:lpstr>Joystick</vt:lpstr>
      <vt:lpstr>Scanner</vt:lpstr>
      <vt:lpstr>Microphone</vt:lpstr>
      <vt:lpstr>Magnetic Ink Card Reader(MICR) </vt:lpstr>
      <vt:lpstr>Optical Character Reader(OCR) </vt:lpstr>
      <vt:lpstr>Bar Code Readers</vt:lpstr>
      <vt:lpstr>Optical Mark Reader(OMR) </vt:lpstr>
      <vt:lpstr>Output Units</vt:lpstr>
      <vt:lpstr>Output Units</vt:lpstr>
      <vt:lpstr>Cathode-Ray Tube (CRT) Monitor </vt:lpstr>
      <vt:lpstr>Flat-Panel Display Monitor</vt:lpstr>
      <vt:lpstr>Printers</vt:lpstr>
      <vt:lpstr>Impact Printers</vt:lpstr>
      <vt:lpstr>Non-impact Printers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fighter</dc:creator>
  <cp:lastModifiedBy>fighter</cp:lastModifiedBy>
  <cp:revision>280</cp:revision>
  <dcterms:created xsi:type="dcterms:W3CDTF">2006-08-16T00:00:00Z</dcterms:created>
  <dcterms:modified xsi:type="dcterms:W3CDTF">2016-08-17T07:23:00Z</dcterms:modified>
</cp:coreProperties>
</file>