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9" r:id="rId3"/>
    <p:sldId id="323" r:id="rId4"/>
    <p:sldId id="311" r:id="rId5"/>
    <p:sldId id="275" r:id="rId6"/>
    <p:sldId id="320" r:id="rId7"/>
    <p:sldId id="327" r:id="rId8"/>
    <p:sldId id="325" r:id="rId9"/>
    <p:sldId id="326" r:id="rId10"/>
    <p:sldId id="312" r:id="rId11"/>
    <p:sldId id="314" r:id="rId12"/>
    <p:sldId id="316" r:id="rId13"/>
    <p:sldId id="315" r:id="rId14"/>
    <p:sldId id="317" r:id="rId15"/>
    <p:sldId id="313" r:id="rId16"/>
    <p:sldId id="319" r:id="rId17"/>
    <p:sldId id="321" r:id="rId18"/>
    <p:sldId id="324" r:id="rId19"/>
    <p:sldId id="32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02-Feb-20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CSE 5301                                         KHULNA UNIVERSITY</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707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02-Feb-20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848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02-Feb-20</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6246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02-Feb-20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7960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02-Feb-20</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764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02-Feb-20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5905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02-Feb-20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9412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02-Feb-20</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154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Date Placeholder 6"/>
          <p:cNvSpPr>
            <a:spLocks noGrp="1"/>
          </p:cNvSpPr>
          <p:nvPr>
            <p:ph type="dt" sz="half" idx="10"/>
          </p:nvPr>
        </p:nvSpPr>
        <p:spPr/>
        <p:txBody>
          <a:bodyPr/>
          <a:lstStyle/>
          <a:p>
            <a:fld id="{1D8BD707-D9CF-40AE-B4C6-C98DA3205C09}" type="datetimeFigureOut">
              <a:rPr lang="en-US" smtClean="0"/>
              <a:pPr/>
              <a:t>02-Feb-20</a:t>
            </a:fld>
            <a:endParaRPr lang="en-US"/>
          </a:p>
        </p:txBody>
      </p:sp>
      <p:sp>
        <p:nvSpPr>
          <p:cNvPr id="8" name="Footer Placeholder 7"/>
          <p:cNvSpPr>
            <a:spLocks noGrp="1"/>
          </p:cNvSpPr>
          <p:nvPr>
            <p:ph type="ftr" sz="quarter" idx="11"/>
          </p:nvPr>
        </p:nvSpPr>
        <p:spPr/>
        <p:txBody>
          <a:bodyPr/>
          <a:lstStyle/>
          <a:p>
            <a:r>
              <a:rPr lang="en-US"/>
              <a:t>CSE 5301                                         KHULNA UNIVERSITY</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712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02-Feb-20</a:t>
            </a:fld>
            <a:endParaRPr lang="en-US"/>
          </a:p>
        </p:txBody>
      </p:sp>
      <p:sp>
        <p:nvSpPr>
          <p:cNvPr id="5" name="Footer Placeholder 4"/>
          <p:cNvSpPr>
            <a:spLocks noGrp="1"/>
          </p:cNvSpPr>
          <p:nvPr>
            <p:ph type="ftr" sz="quarter" idx="11"/>
          </p:nvPr>
        </p:nvSpPr>
        <p:spPr/>
        <p:txBody>
          <a:bodyPr/>
          <a:lstStyle/>
          <a:p>
            <a:r>
              <a:rPr lang="en-US" dirty="0"/>
              <a:t>CSE 5301                                         KHULNA UNIVERSITY</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250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02-Feb-20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70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02-Feb-20</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061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02-Feb-20</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021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02-Feb-20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37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02-Feb-20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599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02-Feb-20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53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02-Feb-20</a:t>
            </a:fld>
            <a:endParaRPr lang="en-US"/>
          </a:p>
        </p:txBody>
      </p:sp>
      <p:sp>
        <p:nvSpPr>
          <p:cNvPr id="5" name="Footer Placeholder 4"/>
          <p:cNvSpPr>
            <a:spLocks noGrp="1"/>
          </p:cNvSpPr>
          <p:nvPr>
            <p:ph type="ftr" sz="quarter" idx="3"/>
          </p:nvPr>
        </p:nvSpPr>
        <p:spPr>
          <a:xfrm>
            <a:off x="1942415" y="6172200"/>
            <a:ext cx="5716488" cy="365125"/>
          </a:xfrm>
          <a:prstGeom prst="rect">
            <a:avLst/>
          </a:prstGeom>
        </p:spPr>
        <p:txBody>
          <a:bodyPr vert="horz" lIns="91440" tIns="45720" rIns="91440" bIns="45720" rtlCol="0" anchor="ctr"/>
          <a:lstStyle>
            <a:lvl1pPr algn="l">
              <a:defRPr sz="900">
                <a:solidFill>
                  <a:schemeClr val="tx1"/>
                </a:solidFill>
              </a:defRPr>
            </a:lvl1pPr>
          </a:lstStyle>
          <a:p>
            <a:r>
              <a:rPr lang="en-US"/>
              <a:t>CSE 5301                                         KHULNA UNIVERSITY</a:t>
            </a: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367242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1371600"/>
            <a:ext cx="5000251" cy="1424581"/>
          </a:xfrm>
        </p:spPr>
        <p:txBody>
          <a:bodyPr>
            <a:noAutofit/>
          </a:bodyPr>
          <a:lstStyle/>
          <a:p>
            <a:r>
              <a:rPr lang="en-US" sz="3200" b="1" dirty="0"/>
              <a:t>Memory Unit</a:t>
            </a:r>
            <a:endParaRPr lang="en-US" sz="3200" dirty="0"/>
          </a:p>
        </p:txBody>
      </p:sp>
      <p:sp>
        <p:nvSpPr>
          <p:cNvPr id="3" name="Subtitle 2"/>
          <p:cNvSpPr>
            <a:spLocks noGrp="1"/>
          </p:cNvSpPr>
          <p:nvPr>
            <p:ph type="subTitle" idx="1"/>
          </p:nvPr>
        </p:nvSpPr>
        <p:spPr>
          <a:xfrm>
            <a:off x="1248149" y="4055317"/>
            <a:ext cx="6600451" cy="1431083"/>
          </a:xfrm>
        </p:spPr>
        <p:txBody>
          <a:bodyPr>
            <a:normAutofit/>
          </a:bodyPr>
          <a:lstStyle/>
          <a:p>
            <a:pPr algn="ctr"/>
            <a:r>
              <a:rPr lang="en-US" b="1" dirty="0"/>
              <a:t>Dr. </a:t>
            </a:r>
            <a:r>
              <a:rPr lang="en-US" b="1" dirty="0" err="1"/>
              <a:t>Kazi</a:t>
            </a:r>
            <a:r>
              <a:rPr lang="en-US" b="1" dirty="0"/>
              <a:t> </a:t>
            </a:r>
            <a:r>
              <a:rPr lang="en-US" b="1" dirty="0" err="1"/>
              <a:t>Masudul</a:t>
            </a:r>
            <a:r>
              <a:rPr lang="en-US" b="1" dirty="0"/>
              <a:t> </a:t>
            </a:r>
            <a:r>
              <a:rPr lang="en-US" b="1" dirty="0" err="1"/>
              <a:t>Alam</a:t>
            </a:r>
            <a:endParaRPr lang="en-US" b="1" dirty="0"/>
          </a:p>
          <a:p>
            <a:pPr algn="ctr"/>
            <a:r>
              <a:rPr lang="en-US" b="1" dirty="0"/>
              <a:t>Associate Professor</a:t>
            </a:r>
            <a:br>
              <a:rPr lang="en-US" b="1" dirty="0"/>
            </a:br>
            <a:r>
              <a:rPr lang="en-US" b="1" dirty="0"/>
              <a:t>Computer Science and Engineering Discipline</a:t>
            </a:r>
            <a:br>
              <a:rPr lang="en-US" b="1" dirty="0"/>
            </a:br>
            <a:r>
              <a:rPr lang="en-US" b="1" dirty="0"/>
              <a:t>Khulna University</a:t>
            </a:r>
          </a:p>
        </p:txBody>
      </p:sp>
    </p:spTree>
    <p:extLst>
      <p:ext uri="{BB962C8B-B14F-4D97-AF65-F5344CB8AC3E}">
        <p14:creationId xmlns:p14="http://schemas.microsoft.com/office/powerpoint/2010/main" val="416628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589199" cy="1280890"/>
          </a:xfrm>
        </p:spPr>
        <p:txBody>
          <a:bodyPr/>
          <a:lstStyle/>
          <a:p>
            <a:r>
              <a:rPr lang="en-US" dirty="0" smtClean="0"/>
              <a:t>Memory Model</a:t>
            </a:r>
            <a:endParaRPr lang="en-US" dirty="0"/>
          </a:p>
        </p:txBody>
      </p:sp>
      <p:sp>
        <p:nvSpPr>
          <p:cNvPr id="3" name="Content Placeholder 2"/>
          <p:cNvSpPr>
            <a:spLocks noGrp="1"/>
          </p:cNvSpPr>
          <p:nvPr>
            <p:ph idx="1"/>
          </p:nvPr>
        </p:nvSpPr>
        <p:spPr>
          <a:xfrm>
            <a:off x="609600" y="1371600"/>
            <a:ext cx="8229599" cy="5257800"/>
          </a:xfrm>
        </p:spPr>
        <p:txBody>
          <a:bodyPr>
            <a:normAutofit lnSpcReduction="10000"/>
          </a:bodyPr>
          <a:lstStyle/>
          <a:p>
            <a:r>
              <a:rPr lang="en-US" sz="2000" dirty="0"/>
              <a:t>Consists of various storage locations</a:t>
            </a:r>
          </a:p>
          <a:p>
            <a:pPr lvl="1"/>
            <a:r>
              <a:rPr lang="en-US" sz="1800" dirty="0"/>
              <a:t>Stores certain number of bits. Each bit is either 0 or 1</a:t>
            </a:r>
          </a:p>
          <a:p>
            <a:pPr lvl="1"/>
            <a:r>
              <a:rPr lang="en-US" sz="1800" dirty="0"/>
              <a:t>Collection of 4 bits is called a NIBBLE</a:t>
            </a:r>
          </a:p>
          <a:p>
            <a:pPr lvl="1"/>
            <a:r>
              <a:rPr lang="en-US" sz="1800" dirty="0"/>
              <a:t>Collection of 8 bits called a BYTE</a:t>
            </a:r>
          </a:p>
          <a:p>
            <a:pPr lvl="2"/>
            <a:r>
              <a:rPr lang="en-US" sz="1600" dirty="0"/>
              <a:t>To store “A”  we need 1 byte</a:t>
            </a:r>
          </a:p>
          <a:p>
            <a:pPr lvl="1"/>
            <a:r>
              <a:rPr lang="en-US" sz="1800" dirty="0"/>
              <a:t>Number of bits/bytes are grouped together to form a WORD</a:t>
            </a:r>
          </a:p>
          <a:p>
            <a:pPr lvl="2"/>
            <a:r>
              <a:rPr lang="en-US" sz="1600" dirty="0"/>
              <a:t>Length of WORD varies from computer to computer</a:t>
            </a:r>
          </a:p>
          <a:p>
            <a:pPr lvl="2"/>
            <a:r>
              <a:rPr lang="en-US" sz="1600" dirty="0"/>
              <a:t>8 bit WORD means a specific computer adder can add/subtract two 8 bit numbers at any time.</a:t>
            </a:r>
          </a:p>
          <a:p>
            <a:r>
              <a:rPr lang="en-US" sz="2000" dirty="0"/>
              <a:t>Size of memory measured in terms of total number of storage locations.</a:t>
            </a:r>
          </a:p>
          <a:p>
            <a:pPr lvl="1"/>
            <a:r>
              <a:rPr lang="en-US" sz="1800" dirty="0"/>
              <a:t>Expressed in Kilobytes (KB)</a:t>
            </a:r>
          </a:p>
          <a:p>
            <a:pPr lvl="1"/>
            <a:r>
              <a:rPr lang="en-US" sz="1800" dirty="0"/>
              <a:t>1 KB represents1024=2</a:t>
            </a:r>
            <a:r>
              <a:rPr lang="en-US" sz="1800" baseline="30000" dirty="0"/>
              <a:t>10 </a:t>
            </a:r>
            <a:r>
              <a:rPr lang="en-US" sz="1800" dirty="0"/>
              <a:t>bytes</a:t>
            </a:r>
          </a:p>
          <a:p>
            <a:pPr lvl="1"/>
            <a:r>
              <a:rPr lang="en-US" sz="1800" dirty="0"/>
              <a:t>1 MB represents 1024 = 2</a:t>
            </a:r>
            <a:r>
              <a:rPr lang="en-US" sz="1800" baseline="30000" dirty="0"/>
              <a:t>20 </a:t>
            </a:r>
            <a:r>
              <a:rPr lang="en-US" sz="1800" dirty="0"/>
              <a:t>bytes = 2</a:t>
            </a:r>
            <a:r>
              <a:rPr lang="en-US" sz="1800" baseline="30000" dirty="0"/>
              <a:t>10 </a:t>
            </a:r>
            <a:r>
              <a:rPr lang="en-US" sz="1800" dirty="0"/>
              <a:t>KB</a:t>
            </a:r>
          </a:p>
        </p:txBody>
      </p:sp>
    </p:spTree>
    <p:extLst>
      <p:ext uri="{BB962C8B-B14F-4D97-AF65-F5344CB8AC3E}">
        <p14:creationId xmlns:p14="http://schemas.microsoft.com/office/powerpoint/2010/main" val="22545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96200" cy="1280890"/>
          </a:xfrm>
        </p:spPr>
        <p:txBody>
          <a:bodyPr/>
          <a:lstStyle/>
          <a:p>
            <a:r>
              <a:rPr lang="en-US" dirty="0" smtClean="0"/>
              <a:t>Main Memory: Random Access Memory (RAM)</a:t>
            </a:r>
            <a:endParaRPr lang="en-US" dirty="0"/>
          </a:p>
        </p:txBody>
      </p:sp>
      <p:sp>
        <p:nvSpPr>
          <p:cNvPr id="3" name="Content Placeholder 2"/>
          <p:cNvSpPr>
            <a:spLocks noGrp="1"/>
          </p:cNvSpPr>
          <p:nvPr>
            <p:ph idx="1"/>
          </p:nvPr>
        </p:nvSpPr>
        <p:spPr>
          <a:xfrm>
            <a:off x="228600" y="1295400"/>
            <a:ext cx="8229599" cy="5257800"/>
          </a:xfrm>
        </p:spPr>
        <p:txBody>
          <a:bodyPr>
            <a:normAutofit fontScale="77500" lnSpcReduction="20000"/>
          </a:bodyPr>
          <a:lstStyle/>
          <a:p>
            <a:r>
              <a:rPr lang="en-US" sz="2000" dirty="0"/>
              <a:t>Volatile Memory</a:t>
            </a:r>
          </a:p>
          <a:p>
            <a:pPr lvl="1"/>
            <a:r>
              <a:rPr lang="en-US" sz="1800" dirty="0"/>
              <a:t>Information is destroyed when power goes off.</a:t>
            </a:r>
          </a:p>
          <a:p>
            <a:r>
              <a:rPr lang="en-US" sz="2000" dirty="0"/>
              <a:t>A Non-volatile memory</a:t>
            </a:r>
          </a:p>
          <a:p>
            <a:pPr lvl="1"/>
            <a:r>
              <a:rPr lang="en-US" sz="1800" dirty="0"/>
              <a:t>Retains contents event after power failure.</a:t>
            </a:r>
          </a:p>
          <a:p>
            <a:r>
              <a:rPr lang="en-US" sz="2000" dirty="0"/>
              <a:t>Destructive Memory</a:t>
            </a:r>
          </a:p>
          <a:p>
            <a:pPr lvl="1"/>
            <a:r>
              <a:rPr lang="en-US" sz="1800" dirty="0"/>
              <a:t>Once the data is read from the memory its contents get lost.</a:t>
            </a:r>
          </a:p>
          <a:p>
            <a:pPr lvl="1"/>
            <a:r>
              <a:rPr lang="en-US" sz="1800" dirty="0"/>
              <a:t>In order to save the contents, data have to be rewritten after every read</a:t>
            </a:r>
          </a:p>
          <a:p>
            <a:r>
              <a:rPr lang="en-US" sz="2000" dirty="0"/>
              <a:t>Non-destructive Memory</a:t>
            </a:r>
          </a:p>
          <a:p>
            <a:pPr lvl="1"/>
            <a:r>
              <a:rPr lang="en-US" sz="1800" dirty="0"/>
              <a:t>Contents are retained even after the reading operation</a:t>
            </a:r>
          </a:p>
          <a:p>
            <a:r>
              <a:rPr lang="en-US" sz="2000" dirty="0"/>
              <a:t>Static RAM (SRAM)</a:t>
            </a:r>
          </a:p>
          <a:p>
            <a:pPr lvl="1"/>
            <a:r>
              <a:rPr lang="en-US" sz="1800" dirty="0"/>
              <a:t>Use flip-flop to store data – no need of refresh</a:t>
            </a:r>
          </a:p>
          <a:p>
            <a:pPr lvl="1"/>
            <a:r>
              <a:rPr lang="en-US" sz="1800" dirty="0"/>
              <a:t>Faster and more expensive than Dynamic RAM</a:t>
            </a:r>
          </a:p>
          <a:p>
            <a:pPr lvl="1"/>
            <a:r>
              <a:rPr lang="en-US" sz="1800" dirty="0"/>
              <a:t>More complex and low capacity</a:t>
            </a:r>
          </a:p>
          <a:p>
            <a:r>
              <a:rPr lang="en-US" sz="2000" dirty="0"/>
              <a:t>Dynamic RAM (DRAM)</a:t>
            </a:r>
          </a:p>
          <a:p>
            <a:pPr lvl="1"/>
            <a:r>
              <a:rPr lang="en-US" sz="1800" dirty="0"/>
              <a:t>Commonly used as primary memory</a:t>
            </a:r>
          </a:p>
          <a:p>
            <a:pPr lvl="1"/>
            <a:r>
              <a:rPr lang="en-US" sz="1800" dirty="0"/>
              <a:t>Use capacitor to store data. 1 – charged, 0 – discharged</a:t>
            </a:r>
          </a:p>
          <a:p>
            <a:pPr lvl="1"/>
            <a:r>
              <a:rPr lang="en-US" sz="1800" dirty="0"/>
              <a:t>Capacitor loose the charge. Hence need to refresh after some time</a:t>
            </a:r>
            <a:endParaRPr lang="en-US" sz="1600" dirty="0"/>
          </a:p>
          <a:p>
            <a:pPr lvl="1"/>
            <a:endParaRPr lang="en-US" sz="1800" dirty="0"/>
          </a:p>
        </p:txBody>
      </p:sp>
      <p:pic>
        <p:nvPicPr>
          <p:cNvPr id="4" name="Picture 3"/>
          <p:cNvPicPr>
            <a:picLocks noChangeAspect="1"/>
          </p:cNvPicPr>
          <p:nvPr/>
        </p:nvPicPr>
        <p:blipFill>
          <a:blip r:embed="rId2"/>
          <a:stretch>
            <a:fillRect/>
          </a:stretch>
        </p:blipFill>
        <p:spPr>
          <a:xfrm>
            <a:off x="6551712" y="3581400"/>
            <a:ext cx="2316063" cy="2362200"/>
          </a:xfrm>
          <a:prstGeom prst="rect">
            <a:avLst/>
          </a:prstGeom>
        </p:spPr>
      </p:pic>
    </p:spTree>
    <p:extLst>
      <p:ext uri="{BB962C8B-B14F-4D97-AF65-F5344CB8AC3E}">
        <p14:creationId xmlns:p14="http://schemas.microsoft.com/office/powerpoint/2010/main" val="1249824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7467600" cy="1280890"/>
          </a:xfrm>
        </p:spPr>
        <p:txBody>
          <a:bodyPr>
            <a:normAutofit/>
          </a:bodyPr>
          <a:lstStyle/>
          <a:p>
            <a:r>
              <a:rPr lang="en-US" sz="3200" dirty="0" smtClean="0"/>
              <a:t>Main </a:t>
            </a:r>
            <a:r>
              <a:rPr lang="en-US" sz="3200" dirty="0" err="1" smtClean="0"/>
              <a:t>Memory:Read</a:t>
            </a:r>
            <a:r>
              <a:rPr lang="en-US" sz="3200" dirty="0" smtClean="0"/>
              <a:t> </a:t>
            </a:r>
            <a:r>
              <a:rPr lang="en-US" sz="3200" dirty="0"/>
              <a:t>Only Memory (ROM)</a:t>
            </a:r>
          </a:p>
        </p:txBody>
      </p:sp>
      <p:sp>
        <p:nvSpPr>
          <p:cNvPr id="3" name="Content Placeholder 2"/>
          <p:cNvSpPr>
            <a:spLocks noGrp="1"/>
          </p:cNvSpPr>
          <p:nvPr>
            <p:ph idx="1"/>
          </p:nvPr>
        </p:nvSpPr>
        <p:spPr>
          <a:xfrm>
            <a:off x="228600" y="1295400"/>
            <a:ext cx="7238999" cy="5334000"/>
          </a:xfrm>
        </p:spPr>
        <p:txBody>
          <a:bodyPr>
            <a:normAutofit/>
          </a:bodyPr>
          <a:lstStyle/>
          <a:p>
            <a:r>
              <a:rPr lang="en-US" sz="2000" dirty="0"/>
              <a:t>Programmable ROM (PROM)</a:t>
            </a:r>
          </a:p>
          <a:p>
            <a:pPr lvl="1"/>
            <a:r>
              <a:rPr lang="en-US" sz="1800" dirty="0"/>
              <a:t>Programmed after manufacture.</a:t>
            </a:r>
          </a:p>
          <a:p>
            <a:pPr lvl="1"/>
            <a:r>
              <a:rPr lang="en-US" sz="1800" dirty="0"/>
              <a:t>Once they are programmed, cannot be changed (One Time Programmable) .</a:t>
            </a:r>
          </a:p>
          <a:p>
            <a:r>
              <a:rPr lang="en-US" sz="2000" dirty="0"/>
              <a:t>Erasable Programmable ROM (EPROM)</a:t>
            </a:r>
          </a:p>
          <a:p>
            <a:pPr lvl="1"/>
            <a:r>
              <a:rPr lang="en-US" sz="1800" dirty="0"/>
              <a:t>Can be erased by exposing to Ultraviolet (UV) radiation for a few minutes</a:t>
            </a:r>
          </a:p>
          <a:p>
            <a:pPr lvl="1"/>
            <a:r>
              <a:rPr lang="en-US" sz="1800" dirty="0"/>
              <a:t>Can be reprogrammed</a:t>
            </a:r>
          </a:p>
          <a:p>
            <a:r>
              <a:rPr lang="en-US" sz="2000" dirty="0"/>
              <a:t>Electrically Erasable and Programmable ROM (EEPROM)</a:t>
            </a:r>
          </a:p>
          <a:p>
            <a:pPr lvl="1"/>
            <a:r>
              <a:rPr lang="en-US" sz="1800" dirty="0"/>
              <a:t>Erase electrically not by UV </a:t>
            </a:r>
          </a:p>
          <a:p>
            <a:pPr lvl="1"/>
            <a:r>
              <a:rPr lang="en-US" sz="1800" dirty="0"/>
              <a:t>Can be erased block-wise</a:t>
            </a:r>
          </a:p>
          <a:p>
            <a:pPr lvl="1"/>
            <a:r>
              <a:rPr lang="en-US" sz="1800" dirty="0"/>
              <a:t>No need to take out the IC to erase </a:t>
            </a:r>
            <a:endParaRPr lang="en-US" sz="2400" dirty="0"/>
          </a:p>
        </p:txBody>
      </p:sp>
      <p:pic>
        <p:nvPicPr>
          <p:cNvPr id="4" name="Picture 3"/>
          <p:cNvPicPr>
            <a:picLocks noChangeAspect="1"/>
          </p:cNvPicPr>
          <p:nvPr/>
        </p:nvPicPr>
        <p:blipFill>
          <a:blip r:embed="rId2"/>
          <a:stretch>
            <a:fillRect/>
          </a:stretch>
        </p:blipFill>
        <p:spPr>
          <a:xfrm>
            <a:off x="6400800" y="4267200"/>
            <a:ext cx="2590800" cy="2004614"/>
          </a:xfrm>
          <a:prstGeom prst="rect">
            <a:avLst/>
          </a:prstGeom>
        </p:spPr>
      </p:pic>
    </p:spTree>
    <p:extLst>
      <p:ext uri="{BB962C8B-B14F-4D97-AF65-F5344CB8AC3E}">
        <p14:creationId xmlns:p14="http://schemas.microsoft.com/office/powerpoint/2010/main" val="107734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589199" cy="1280890"/>
          </a:xfrm>
        </p:spPr>
        <p:txBody>
          <a:bodyPr>
            <a:normAutofit/>
          </a:bodyPr>
          <a:lstStyle/>
          <a:p>
            <a:r>
              <a:rPr lang="en-US" dirty="0"/>
              <a:t>Secondary Memory</a:t>
            </a:r>
          </a:p>
        </p:txBody>
      </p:sp>
      <p:sp>
        <p:nvSpPr>
          <p:cNvPr id="3" name="Content Placeholder 2"/>
          <p:cNvSpPr>
            <a:spLocks noGrp="1"/>
          </p:cNvSpPr>
          <p:nvPr>
            <p:ph idx="1"/>
          </p:nvPr>
        </p:nvSpPr>
        <p:spPr>
          <a:xfrm>
            <a:off x="304800" y="1371600"/>
            <a:ext cx="8534400" cy="5029200"/>
          </a:xfrm>
        </p:spPr>
        <p:txBody>
          <a:bodyPr/>
          <a:lstStyle/>
          <a:p>
            <a:r>
              <a:rPr lang="en-US" dirty="0"/>
              <a:t>This type of memory is also known as external memory or non-volatile. It is slower than main memory. These are used for storing data/Information permanently. CPU directly does not access these memories instead they are accessed via input-output routines.</a:t>
            </a:r>
          </a:p>
          <a:p>
            <a:r>
              <a:rPr lang="en-US" dirty="0"/>
              <a:t>Characteristics</a:t>
            </a:r>
          </a:p>
          <a:p>
            <a:pPr lvl="1"/>
            <a:r>
              <a:rPr lang="en-US" dirty="0"/>
              <a:t>These are magnetic and optical memories</a:t>
            </a:r>
          </a:p>
          <a:p>
            <a:pPr lvl="1"/>
            <a:r>
              <a:rPr lang="en-US" dirty="0"/>
              <a:t>It is known as backup memory.</a:t>
            </a:r>
          </a:p>
          <a:p>
            <a:pPr lvl="1"/>
            <a:r>
              <a:rPr lang="en-US" dirty="0"/>
              <a:t>It is non-volatile memory.</a:t>
            </a:r>
          </a:p>
          <a:p>
            <a:pPr lvl="1"/>
            <a:r>
              <a:rPr lang="en-US" dirty="0"/>
              <a:t>Data is permanently stored even if power is switched off.</a:t>
            </a:r>
          </a:p>
          <a:p>
            <a:pPr lvl="1"/>
            <a:r>
              <a:rPr lang="en-US" dirty="0"/>
              <a:t>It is used for storage of data in a computer.</a:t>
            </a:r>
          </a:p>
          <a:p>
            <a:pPr lvl="1"/>
            <a:r>
              <a:rPr lang="en-US" dirty="0"/>
              <a:t>Computer may run without secondary memory.</a:t>
            </a:r>
          </a:p>
          <a:p>
            <a:pPr lvl="1"/>
            <a:r>
              <a:rPr lang="en-US" dirty="0"/>
              <a:t>Slower than primary memories.</a:t>
            </a:r>
          </a:p>
          <a:p>
            <a:pPr lvl="1"/>
            <a:endParaRPr lang="en-US" dirty="0"/>
          </a:p>
        </p:txBody>
      </p:sp>
      <p:pic>
        <p:nvPicPr>
          <p:cNvPr id="4" name="Picture 3"/>
          <p:cNvPicPr>
            <a:picLocks noChangeAspect="1"/>
          </p:cNvPicPr>
          <p:nvPr/>
        </p:nvPicPr>
        <p:blipFill>
          <a:blip r:embed="rId2"/>
          <a:stretch>
            <a:fillRect/>
          </a:stretch>
        </p:blipFill>
        <p:spPr>
          <a:xfrm>
            <a:off x="6482862" y="4800600"/>
            <a:ext cx="2343443" cy="1798154"/>
          </a:xfrm>
          <a:prstGeom prst="rect">
            <a:avLst/>
          </a:prstGeom>
        </p:spPr>
      </p:pic>
    </p:spTree>
    <p:extLst>
      <p:ext uri="{BB962C8B-B14F-4D97-AF65-F5344CB8AC3E}">
        <p14:creationId xmlns:p14="http://schemas.microsoft.com/office/powerpoint/2010/main" val="235244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884902" y="4084396"/>
            <a:ext cx="3276599" cy="2760709"/>
          </a:xfrm>
          <a:prstGeom prst="rect">
            <a:avLst/>
          </a:prstGeom>
        </p:spPr>
      </p:pic>
      <p:pic>
        <p:nvPicPr>
          <p:cNvPr id="6" name="Picture 5"/>
          <p:cNvPicPr>
            <a:picLocks noChangeAspect="1"/>
          </p:cNvPicPr>
          <p:nvPr/>
        </p:nvPicPr>
        <p:blipFill>
          <a:blip r:embed="rId3"/>
          <a:stretch>
            <a:fillRect/>
          </a:stretch>
        </p:blipFill>
        <p:spPr>
          <a:xfrm>
            <a:off x="5125748" y="1295401"/>
            <a:ext cx="3986599" cy="4419600"/>
          </a:xfrm>
          <a:prstGeom prst="rect">
            <a:avLst/>
          </a:prstGeom>
        </p:spPr>
      </p:pic>
      <p:sp>
        <p:nvSpPr>
          <p:cNvPr id="2" name="Title 1"/>
          <p:cNvSpPr>
            <a:spLocks noGrp="1"/>
          </p:cNvSpPr>
          <p:nvPr>
            <p:ph type="title"/>
          </p:nvPr>
        </p:nvSpPr>
        <p:spPr>
          <a:xfrm>
            <a:off x="1389601" y="88216"/>
            <a:ext cx="7543800" cy="1280890"/>
          </a:xfrm>
        </p:spPr>
        <p:txBody>
          <a:bodyPr/>
          <a:lstStyle/>
          <a:p>
            <a:r>
              <a:rPr lang="en-US" dirty="0" smtClean="0"/>
              <a:t>Secondary Memory : Magnetic </a:t>
            </a:r>
            <a:r>
              <a:rPr lang="en-US" dirty="0"/>
              <a:t>Hard Disk</a:t>
            </a:r>
          </a:p>
        </p:txBody>
      </p:sp>
      <p:sp>
        <p:nvSpPr>
          <p:cNvPr id="5" name="Content Placeholder 4"/>
          <p:cNvSpPr>
            <a:spLocks noGrp="1"/>
          </p:cNvSpPr>
          <p:nvPr>
            <p:ph idx="1"/>
          </p:nvPr>
        </p:nvSpPr>
        <p:spPr>
          <a:xfrm>
            <a:off x="609600" y="1341228"/>
            <a:ext cx="4953000" cy="4891310"/>
          </a:xfrm>
        </p:spPr>
        <p:txBody>
          <a:bodyPr/>
          <a:lstStyle/>
          <a:p>
            <a:r>
              <a:rPr lang="en-US" dirty="0"/>
              <a:t>A read/write head travels across a spinning magnetic disk, retrieving or recording data.</a:t>
            </a:r>
          </a:p>
          <a:p>
            <a:r>
              <a:rPr lang="en-US" dirty="0"/>
              <a:t>Each disk surface is divided in tracks and tracks are divided into sectors.</a:t>
            </a:r>
          </a:p>
          <a:p>
            <a:r>
              <a:rPr lang="en-US" dirty="0"/>
              <a:t>Example of disk addressing scheme:</a:t>
            </a:r>
            <a:br>
              <a:rPr lang="en-US" dirty="0"/>
            </a:br>
            <a:r>
              <a:rPr lang="en-US" dirty="0"/>
              <a:t>surface 3, sector 5, track 4  </a:t>
            </a:r>
          </a:p>
        </p:txBody>
      </p:sp>
    </p:spTree>
    <p:extLst>
      <p:ext uri="{BB962C8B-B14F-4D97-AF65-F5344CB8AC3E}">
        <p14:creationId xmlns:p14="http://schemas.microsoft.com/office/powerpoint/2010/main" val="3289625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620000" cy="838200"/>
          </a:xfrm>
        </p:spPr>
        <p:txBody>
          <a:bodyPr/>
          <a:lstStyle/>
          <a:p>
            <a:r>
              <a:rPr lang="en-US" dirty="0"/>
              <a:t>Secondary Memory : Optical </a:t>
            </a:r>
            <a:r>
              <a:rPr lang="en-US" dirty="0"/>
              <a:t>Disk</a:t>
            </a:r>
          </a:p>
        </p:txBody>
      </p:sp>
      <p:sp>
        <p:nvSpPr>
          <p:cNvPr id="3" name="Content Placeholder 2"/>
          <p:cNvSpPr>
            <a:spLocks noGrp="1"/>
          </p:cNvSpPr>
          <p:nvPr>
            <p:ph idx="1"/>
          </p:nvPr>
        </p:nvSpPr>
        <p:spPr>
          <a:xfrm>
            <a:off x="304800" y="1295400"/>
            <a:ext cx="8686800" cy="5410200"/>
          </a:xfrm>
        </p:spPr>
        <p:txBody>
          <a:bodyPr>
            <a:normAutofit/>
          </a:bodyPr>
          <a:lstStyle/>
          <a:p>
            <a:r>
              <a:rPr lang="en-US" dirty="0"/>
              <a:t>CD-ROM (Compact Disk-Read Only Memory)</a:t>
            </a:r>
          </a:p>
          <a:p>
            <a:pPr lvl="1"/>
            <a:r>
              <a:rPr lang="en-US" dirty="0"/>
              <a:t>Written once only during manufacture</a:t>
            </a:r>
          </a:p>
          <a:p>
            <a:pPr lvl="1"/>
            <a:r>
              <a:rPr lang="en-US" dirty="0"/>
              <a:t>Once written can not be erased</a:t>
            </a:r>
          </a:p>
          <a:p>
            <a:pPr lvl="1"/>
            <a:r>
              <a:rPr lang="en-US" dirty="0"/>
              <a:t>A low power laser beam is focused on the surface to read</a:t>
            </a:r>
          </a:p>
          <a:p>
            <a:r>
              <a:rPr lang="en-US" dirty="0"/>
              <a:t>WORM (Write Once Read Many) </a:t>
            </a:r>
          </a:p>
          <a:p>
            <a:pPr lvl="1"/>
            <a:r>
              <a:rPr lang="en-US" dirty="0"/>
              <a:t>Once written can not be destroyed without destroying the disk</a:t>
            </a:r>
          </a:p>
          <a:p>
            <a:pPr lvl="1"/>
            <a:r>
              <a:rPr lang="en-US" dirty="0"/>
              <a:t>Ideal for backup and archiving</a:t>
            </a:r>
          </a:p>
          <a:p>
            <a:pPr lvl="1"/>
            <a:r>
              <a:rPr lang="en-US" dirty="0"/>
              <a:t>Video scanners, keyboards, optical character recognition equipment can be recorded using WORM disks.</a:t>
            </a:r>
          </a:p>
          <a:p>
            <a:r>
              <a:rPr lang="en-US" dirty="0"/>
              <a:t>Erasable Optical Disk</a:t>
            </a:r>
          </a:p>
          <a:p>
            <a:pPr lvl="1"/>
            <a:r>
              <a:rPr lang="en-US" dirty="0"/>
              <a:t>Uses both </a:t>
            </a:r>
            <a:r>
              <a:rPr lang="en-US" dirty="0" smtClean="0"/>
              <a:t>laser </a:t>
            </a:r>
            <a:r>
              <a:rPr lang="en-US" dirty="0"/>
              <a:t>and magnetic head to read and write the data</a:t>
            </a:r>
          </a:p>
          <a:p>
            <a:pPr lvl="1"/>
            <a:r>
              <a:rPr lang="en-US" dirty="0"/>
              <a:t>Data stored on the disk can be erased and rewritten</a:t>
            </a:r>
          </a:p>
          <a:p>
            <a:pPr lvl="1"/>
            <a:r>
              <a:rPr lang="en-US" dirty="0"/>
              <a:t>Data stored using lasers to heat magnetized areas coated with various metals.</a:t>
            </a:r>
          </a:p>
          <a:p>
            <a:pPr lvl="1"/>
            <a:r>
              <a:rPr lang="en-US" dirty="0"/>
              <a:t>Data erased using even more powerful laser at the disk</a:t>
            </a:r>
          </a:p>
          <a:p>
            <a:pPr lvl="1"/>
            <a:endParaRPr lang="en-US" dirty="0"/>
          </a:p>
        </p:txBody>
      </p:sp>
    </p:spTree>
    <p:extLst>
      <p:ext uri="{BB962C8B-B14F-4D97-AF65-F5344CB8AC3E}">
        <p14:creationId xmlns:p14="http://schemas.microsoft.com/office/powerpoint/2010/main" val="147717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652311" cy="1219200"/>
          </a:xfrm>
        </p:spPr>
        <p:txBody>
          <a:bodyPr/>
          <a:lstStyle/>
          <a:p>
            <a:r>
              <a:rPr lang="en-US" dirty="0" smtClean="0"/>
              <a:t>Processor Memory: CPU </a:t>
            </a:r>
            <a:r>
              <a:rPr lang="en-US" dirty="0"/>
              <a:t>Registers</a:t>
            </a:r>
          </a:p>
        </p:txBody>
      </p:sp>
      <p:sp>
        <p:nvSpPr>
          <p:cNvPr id="3" name="Content Placeholder 2"/>
          <p:cNvSpPr>
            <a:spLocks noGrp="1"/>
          </p:cNvSpPr>
          <p:nvPr>
            <p:ph idx="1"/>
          </p:nvPr>
        </p:nvSpPr>
        <p:spPr>
          <a:xfrm>
            <a:off x="228600" y="1321705"/>
            <a:ext cx="5817718" cy="5105400"/>
          </a:xfrm>
        </p:spPr>
        <p:txBody>
          <a:bodyPr>
            <a:noAutofit/>
          </a:bodyPr>
          <a:lstStyle/>
          <a:p>
            <a:pPr marL="0" indent="0" algn="just">
              <a:buNone/>
            </a:pPr>
            <a:r>
              <a:rPr lang="en-US" dirty="0"/>
              <a:t>Registers are a group of circuits used for memory addressing, data operation and processing. Some of the registers are general purpose and some are reserved for certain functions.</a:t>
            </a:r>
          </a:p>
          <a:p>
            <a:pPr algn="just"/>
            <a:r>
              <a:rPr lang="en-US" b="1" dirty="0"/>
              <a:t>Accumulator register</a:t>
            </a:r>
            <a:r>
              <a:rPr lang="en-US" dirty="0"/>
              <a:t> is a special data register that stores initial data, intermediate and final results of the ALU operations.</a:t>
            </a:r>
          </a:p>
          <a:p>
            <a:pPr algn="just"/>
            <a:r>
              <a:rPr lang="en-US" b="1" dirty="0"/>
              <a:t>Program counter (PC)</a:t>
            </a:r>
            <a:r>
              <a:rPr lang="en-US" dirty="0"/>
              <a:t>: Contains the addresses and status of an instruction. This CPU register always contains the memory address where the next instruction to be performed. Its content is copied into the MAR before an instruction is fetched from the main memory.</a:t>
            </a:r>
          </a:p>
          <a:p>
            <a:pPr algn="just"/>
            <a:r>
              <a:rPr lang="en-US" b="1" dirty="0"/>
              <a:t>Instruction Register (IR)</a:t>
            </a:r>
            <a:r>
              <a:rPr lang="en-US" dirty="0"/>
              <a:t>: A special register that temporarily stores the instruction that has been fetched from the memory. It is subsequently decoded and interpreted for the actions to be performed. </a:t>
            </a:r>
          </a:p>
        </p:txBody>
      </p:sp>
      <p:pic>
        <p:nvPicPr>
          <p:cNvPr id="4" name="Picture 3"/>
          <p:cNvPicPr>
            <a:picLocks noChangeAspect="1"/>
          </p:cNvPicPr>
          <p:nvPr/>
        </p:nvPicPr>
        <p:blipFill>
          <a:blip r:embed="rId2"/>
          <a:stretch>
            <a:fillRect/>
          </a:stretch>
        </p:blipFill>
        <p:spPr>
          <a:xfrm>
            <a:off x="6154828" y="1321705"/>
            <a:ext cx="2869084" cy="4738910"/>
          </a:xfrm>
          <a:prstGeom prst="rect">
            <a:avLst/>
          </a:prstGeom>
        </p:spPr>
      </p:pic>
    </p:spTree>
    <p:extLst>
      <p:ext uri="{BB962C8B-B14F-4D97-AF65-F5344CB8AC3E}">
        <p14:creationId xmlns:p14="http://schemas.microsoft.com/office/powerpoint/2010/main" val="334608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304800"/>
            <a:ext cx="6553200" cy="1219200"/>
          </a:xfrm>
        </p:spPr>
        <p:txBody>
          <a:bodyPr/>
          <a:lstStyle/>
          <a:p>
            <a:r>
              <a:rPr lang="en-US" dirty="0"/>
              <a:t>CPU Registers</a:t>
            </a:r>
          </a:p>
        </p:txBody>
      </p:sp>
      <p:sp>
        <p:nvSpPr>
          <p:cNvPr id="3" name="Content Placeholder 2"/>
          <p:cNvSpPr>
            <a:spLocks noGrp="1"/>
          </p:cNvSpPr>
          <p:nvPr>
            <p:ph idx="1"/>
          </p:nvPr>
        </p:nvSpPr>
        <p:spPr>
          <a:xfrm>
            <a:off x="419101" y="1371600"/>
            <a:ext cx="8458200" cy="5105400"/>
          </a:xfrm>
        </p:spPr>
        <p:txBody>
          <a:bodyPr>
            <a:normAutofit/>
          </a:bodyPr>
          <a:lstStyle/>
          <a:p>
            <a:pPr marL="0" indent="0" algn="just">
              <a:buNone/>
            </a:pPr>
            <a:r>
              <a:rPr lang="en-US" sz="2400" b="1" dirty="0"/>
              <a:t>Memory Buffer Register (MBR)</a:t>
            </a:r>
            <a:r>
              <a:rPr lang="en-US" sz="2400" dirty="0"/>
              <a:t>: This register serves as an interface between the CPU and main memory, anything needed by the CPU (instruction or data) is first placed here before it goes to its final destination. </a:t>
            </a:r>
          </a:p>
          <a:p>
            <a:pPr marL="0" indent="0" algn="just">
              <a:buNone/>
            </a:pPr>
            <a:r>
              <a:rPr lang="en-US" sz="2400" b="1" dirty="0"/>
              <a:t>Memory Address Register (MAR)</a:t>
            </a:r>
            <a:r>
              <a:rPr lang="en-US" sz="2400" dirty="0"/>
              <a:t>: Used when another instruction is needed in the IR, or a value is to be loaded into the Accumulator</a:t>
            </a:r>
          </a:p>
        </p:txBody>
      </p:sp>
    </p:spTree>
    <p:extLst>
      <p:ext uri="{BB962C8B-B14F-4D97-AF65-F5344CB8AC3E}">
        <p14:creationId xmlns:p14="http://schemas.microsoft.com/office/powerpoint/2010/main" val="397086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6589199" cy="1280890"/>
          </a:xfrm>
        </p:spPr>
        <p:txBody>
          <a:bodyPr/>
          <a:lstStyle/>
          <a:p>
            <a:endParaRPr lang="en-US"/>
          </a:p>
        </p:txBody>
      </p:sp>
      <p:sp>
        <p:nvSpPr>
          <p:cNvPr id="3" name="Content Placeholder 2"/>
          <p:cNvSpPr>
            <a:spLocks noGrp="1"/>
          </p:cNvSpPr>
          <p:nvPr>
            <p:ph idx="1"/>
          </p:nvPr>
        </p:nvSpPr>
        <p:spPr>
          <a:xfrm>
            <a:off x="457201" y="1676400"/>
            <a:ext cx="4724400" cy="4953000"/>
          </a:xfrm>
        </p:spPr>
        <p:txBody>
          <a:bodyPr/>
          <a:lstStyle/>
          <a:p>
            <a:endParaRPr lang="en-US"/>
          </a:p>
        </p:txBody>
      </p:sp>
      <p:pic>
        <p:nvPicPr>
          <p:cNvPr id="1028" name="Picture 4" descr="Machin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753" y="1752600"/>
            <a:ext cx="7047571"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05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0" y="2819400"/>
            <a:ext cx="6591985" cy="2253622"/>
          </a:xfrm>
        </p:spPr>
        <p:txBody>
          <a:bodyPr>
            <a:normAutofit fontScale="40000" lnSpcReduction="20000"/>
          </a:bodyPr>
          <a:lstStyle/>
          <a:p>
            <a:pPr marL="0" indent="0" algn="ctr">
              <a:buNone/>
            </a:pPr>
            <a:r>
              <a:rPr lang="en-US" sz="11500" dirty="0">
                <a:sym typeface="Wingdings" panose="05000000000000000000" pitchFamily="2" charset="2"/>
              </a:rPr>
              <a:t>Say </a:t>
            </a:r>
            <a:r>
              <a:rPr lang="en-US" sz="11500" b="1" dirty="0">
                <a:sym typeface="Wingdings" panose="05000000000000000000" pitchFamily="2" charset="2"/>
              </a:rPr>
              <a:t>Sorry</a:t>
            </a:r>
          </a:p>
          <a:p>
            <a:pPr marL="0" indent="0" algn="ctr">
              <a:buNone/>
            </a:pPr>
            <a:r>
              <a:rPr lang="en-US" sz="11500" dirty="0">
                <a:sym typeface="Wingdings" panose="05000000000000000000" pitchFamily="2" charset="2"/>
              </a:rPr>
              <a:t>Say </a:t>
            </a:r>
            <a:r>
              <a:rPr lang="en-US" sz="11500" b="1" dirty="0">
                <a:sym typeface="Wingdings" panose="05000000000000000000" pitchFamily="2" charset="2"/>
              </a:rPr>
              <a:t>Thank You</a:t>
            </a:r>
          </a:p>
          <a:p>
            <a:pPr marL="0" indent="0" algn="ctr">
              <a:buNone/>
            </a:pPr>
            <a:r>
              <a:rPr lang="en-US" sz="11500" dirty="0">
                <a:sym typeface="Wingdings" panose="05000000000000000000" pitchFamily="2" charset="2"/>
              </a:rPr>
              <a:t></a:t>
            </a:r>
            <a:endParaRPr lang="en-US" sz="11500" dirty="0"/>
          </a:p>
        </p:txBody>
      </p:sp>
    </p:spTree>
    <p:extLst>
      <p:ext uri="{BB962C8B-B14F-4D97-AF65-F5344CB8AC3E}">
        <p14:creationId xmlns:p14="http://schemas.microsoft.com/office/powerpoint/2010/main" val="305219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Materials</a:t>
            </a:r>
          </a:p>
        </p:txBody>
      </p:sp>
      <p:sp>
        <p:nvSpPr>
          <p:cNvPr id="3" name="Content Placeholder 2"/>
          <p:cNvSpPr>
            <a:spLocks noGrp="1"/>
          </p:cNvSpPr>
          <p:nvPr>
            <p:ph idx="1"/>
          </p:nvPr>
        </p:nvSpPr>
        <p:spPr>
          <a:xfrm>
            <a:off x="914401" y="2133600"/>
            <a:ext cx="7620000" cy="3777622"/>
          </a:xfrm>
        </p:spPr>
        <p:txBody>
          <a:bodyPr>
            <a:normAutofit/>
          </a:bodyPr>
          <a:lstStyle/>
          <a:p>
            <a:r>
              <a:rPr lang="en-US" sz="2800" b="1" dirty="0"/>
              <a:t>Elements of Computer Science</a:t>
            </a:r>
            <a:r>
              <a:rPr lang="en-US" sz="2800" dirty="0"/>
              <a:t>, S.K. Sarkar and A.K. Gupta</a:t>
            </a:r>
          </a:p>
          <a:p>
            <a:endParaRPr lang="en-US" sz="2800" dirty="0"/>
          </a:p>
        </p:txBody>
      </p:sp>
    </p:spTree>
    <p:extLst>
      <p:ext uri="{BB962C8B-B14F-4D97-AF65-F5344CB8AC3E}">
        <p14:creationId xmlns:p14="http://schemas.microsoft.com/office/powerpoint/2010/main" val="19256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6589199" cy="1280890"/>
          </a:xfrm>
        </p:spPr>
        <p:txBody>
          <a:bodyPr/>
          <a:lstStyle/>
          <a:p>
            <a:r>
              <a:rPr lang="en-US" dirty="0" smtClean="0">
                <a:latin typeface="Times New Roman" panose="02020603050405020304" pitchFamily="18" charset="0"/>
                <a:cs typeface="Times New Roman" panose="02020603050405020304" pitchFamily="18" charset="0"/>
              </a:rPr>
              <a:t>What is Memory?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49" y="1371600"/>
            <a:ext cx="8610600" cy="4648200"/>
          </a:xfrm>
        </p:spPr>
        <p:txBody>
          <a:bodyPr>
            <a:normAutofit/>
          </a:bodyPr>
          <a:lstStyle/>
          <a:p>
            <a:r>
              <a:rPr lang="en-US" sz="2400" b="1" dirty="0"/>
              <a:t>Computer memory</a:t>
            </a:r>
            <a:r>
              <a:rPr lang="en-US" sz="2400" dirty="0"/>
              <a:t> is any physical device capable of storing information temporarily, </a:t>
            </a:r>
            <a:r>
              <a:rPr lang="en-US" sz="2400" dirty="0" smtClean="0"/>
              <a:t>like</a:t>
            </a:r>
            <a:r>
              <a:rPr lang="en-US" sz="2400" dirty="0"/>
              <a:t> </a:t>
            </a:r>
            <a:r>
              <a:rPr lang="en-US" sz="2400" b="1" dirty="0"/>
              <a:t>RAM</a:t>
            </a:r>
            <a:r>
              <a:rPr lang="en-US" sz="2400" dirty="0"/>
              <a:t> (random access </a:t>
            </a:r>
            <a:r>
              <a:rPr lang="en-US" sz="2400" b="1" dirty="0"/>
              <a:t>memory</a:t>
            </a:r>
            <a:r>
              <a:rPr lang="en-US" sz="2400" dirty="0"/>
              <a:t>), or permanently, like ROM (</a:t>
            </a:r>
            <a:r>
              <a:rPr lang="en-US" sz="2400" dirty="0" smtClean="0"/>
              <a:t>read-only</a:t>
            </a:r>
            <a:r>
              <a:rPr lang="en-US" sz="2400" dirty="0"/>
              <a:t> </a:t>
            </a:r>
            <a:r>
              <a:rPr lang="en-US" sz="2400" b="1" dirty="0"/>
              <a:t>memory</a:t>
            </a:r>
            <a:r>
              <a:rPr lang="en-US" sz="2400" dirty="0"/>
              <a:t>). </a:t>
            </a:r>
            <a:r>
              <a:rPr lang="en-US" sz="2400" b="1" dirty="0"/>
              <a:t>Memory</a:t>
            </a:r>
            <a:r>
              <a:rPr lang="en-US" sz="2400" dirty="0"/>
              <a:t> devices utilize integrated circuits and are used by operating systems, software, and hardware.</a:t>
            </a:r>
            <a:endParaRPr lang="en-US" sz="2400" dirty="0"/>
          </a:p>
        </p:txBody>
      </p:sp>
    </p:spTree>
    <p:extLst>
      <p:ext uri="{BB962C8B-B14F-4D97-AF65-F5344CB8AC3E}">
        <p14:creationId xmlns:p14="http://schemas.microsoft.com/office/powerpoint/2010/main" val="336289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589199" cy="1280890"/>
          </a:xfrm>
        </p:spPr>
        <p:txBody>
          <a:bodyPr/>
          <a:lstStyle/>
          <a:p>
            <a:r>
              <a:rPr lang="en-US" dirty="0"/>
              <a:t>Need for Memory</a:t>
            </a:r>
          </a:p>
        </p:txBody>
      </p:sp>
      <p:sp>
        <p:nvSpPr>
          <p:cNvPr id="3" name="Content Placeholder 2"/>
          <p:cNvSpPr>
            <a:spLocks noGrp="1"/>
          </p:cNvSpPr>
          <p:nvPr>
            <p:ph idx="1"/>
          </p:nvPr>
        </p:nvSpPr>
        <p:spPr>
          <a:xfrm>
            <a:off x="533400" y="1752600"/>
            <a:ext cx="8305800" cy="3777622"/>
          </a:xfrm>
        </p:spPr>
        <p:txBody>
          <a:bodyPr>
            <a:normAutofit/>
          </a:bodyPr>
          <a:lstStyle/>
          <a:p>
            <a:r>
              <a:rPr lang="en-US" sz="2800" dirty="0"/>
              <a:t>To store the program and data during execution.</a:t>
            </a:r>
          </a:p>
          <a:p>
            <a:r>
              <a:rPr lang="en-US" sz="2800" dirty="0"/>
              <a:t>To store the program for repetitive use.</a:t>
            </a:r>
          </a:p>
          <a:p>
            <a:r>
              <a:rPr lang="en-US" sz="2800" dirty="0"/>
              <a:t>To store the data for future/periodical use.</a:t>
            </a:r>
          </a:p>
          <a:p>
            <a:r>
              <a:rPr lang="en-US" sz="2800" dirty="0"/>
              <a:t>To store the results for execution.</a:t>
            </a:r>
          </a:p>
        </p:txBody>
      </p:sp>
    </p:spTree>
    <p:extLst>
      <p:ext uri="{BB962C8B-B14F-4D97-AF65-F5344CB8AC3E}">
        <p14:creationId xmlns:p14="http://schemas.microsoft.com/office/powerpoint/2010/main" val="24915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589199" cy="914400"/>
          </a:xfrm>
        </p:spPr>
        <p:txBody>
          <a:bodyPr/>
          <a:lstStyle/>
          <a:p>
            <a:r>
              <a:rPr lang="en-US" dirty="0"/>
              <a:t>Memory Unit</a:t>
            </a:r>
          </a:p>
        </p:txBody>
      </p:sp>
      <p:sp>
        <p:nvSpPr>
          <p:cNvPr id="3" name="Content Placeholder 2"/>
          <p:cNvSpPr>
            <a:spLocks noGrp="1"/>
          </p:cNvSpPr>
          <p:nvPr>
            <p:ph idx="1"/>
          </p:nvPr>
        </p:nvSpPr>
        <p:spPr>
          <a:xfrm>
            <a:off x="838201" y="1600200"/>
            <a:ext cx="7696200" cy="4572000"/>
          </a:xfrm>
        </p:spPr>
        <p:txBody>
          <a:bodyPr>
            <a:normAutofit lnSpcReduction="10000"/>
          </a:bodyPr>
          <a:lstStyle/>
          <a:p>
            <a:r>
              <a:rPr lang="en-US" sz="2400" dirty="0"/>
              <a:t>Main Memory (Primary Memory)</a:t>
            </a:r>
          </a:p>
          <a:p>
            <a:pPr lvl="1"/>
            <a:r>
              <a:rPr lang="en-US" sz="2200" dirty="0"/>
              <a:t>Directly accessed by the CPU instruction set. </a:t>
            </a:r>
          </a:p>
          <a:p>
            <a:pPr lvl="1"/>
            <a:r>
              <a:rPr lang="en-US" sz="2200" dirty="0"/>
              <a:t>Used for program and data storage during computer operation.</a:t>
            </a:r>
          </a:p>
          <a:p>
            <a:r>
              <a:rPr lang="en-US" sz="2400" dirty="0"/>
              <a:t>Secondary Memory (Auxiliary or Backup)</a:t>
            </a:r>
          </a:p>
          <a:p>
            <a:pPr lvl="1"/>
            <a:r>
              <a:rPr lang="en-US" sz="2200" dirty="0"/>
              <a:t>Larger in size but slower than main memory</a:t>
            </a:r>
          </a:p>
          <a:p>
            <a:pPr lvl="1"/>
            <a:r>
              <a:rPr lang="en-US" sz="2200" dirty="0"/>
              <a:t>Used to store system programs and large data files</a:t>
            </a:r>
          </a:p>
          <a:p>
            <a:r>
              <a:rPr lang="en-US" sz="2400" dirty="0"/>
              <a:t>Internal Processor Memory</a:t>
            </a:r>
          </a:p>
          <a:p>
            <a:pPr lvl="1"/>
            <a:r>
              <a:rPr lang="en-US" sz="2200" dirty="0"/>
              <a:t>Small set of high speed registers</a:t>
            </a:r>
          </a:p>
          <a:p>
            <a:pPr lvl="1"/>
            <a:r>
              <a:rPr lang="en-US" sz="2200" dirty="0"/>
              <a:t>Temporary storage of instructions and data</a:t>
            </a:r>
          </a:p>
          <a:p>
            <a:pPr lvl="1"/>
            <a:endParaRPr lang="en-US" sz="2200" dirty="0"/>
          </a:p>
        </p:txBody>
      </p:sp>
    </p:spTree>
    <p:extLst>
      <p:ext uri="{BB962C8B-B14F-4D97-AF65-F5344CB8AC3E}">
        <p14:creationId xmlns:p14="http://schemas.microsoft.com/office/powerpoint/2010/main" val="339715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5008" y="761999"/>
            <a:ext cx="7299299" cy="5181601"/>
          </a:xfrm>
          <a:prstGeom prst="rect">
            <a:avLst/>
          </a:prstGeom>
        </p:spPr>
      </p:pic>
    </p:spTree>
    <p:extLst>
      <p:ext uri="{BB962C8B-B14F-4D97-AF65-F5344CB8AC3E}">
        <p14:creationId xmlns:p14="http://schemas.microsoft.com/office/powerpoint/2010/main" val="63961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315200" cy="1066800"/>
          </a:xfrm>
        </p:spPr>
        <p:txBody>
          <a:bodyPr>
            <a:normAutofit/>
          </a:bodyPr>
          <a:lstStyle/>
          <a:p>
            <a:r>
              <a:rPr lang="en-US" dirty="0"/>
              <a:t>Memory Access </a:t>
            </a:r>
            <a:r>
              <a:rPr lang="en-US" dirty="0" smtClean="0"/>
              <a:t>Methods</a:t>
            </a:r>
            <a:endParaRPr lang="en-US" dirty="0"/>
          </a:p>
        </p:txBody>
      </p:sp>
      <p:sp>
        <p:nvSpPr>
          <p:cNvPr id="3" name="Content Placeholder 2"/>
          <p:cNvSpPr>
            <a:spLocks noGrp="1"/>
          </p:cNvSpPr>
          <p:nvPr>
            <p:ph idx="1"/>
          </p:nvPr>
        </p:nvSpPr>
        <p:spPr>
          <a:xfrm>
            <a:off x="457200" y="1524000"/>
            <a:ext cx="8305800" cy="5029200"/>
          </a:xfrm>
        </p:spPr>
        <p:txBody>
          <a:bodyPr/>
          <a:lstStyle/>
          <a:p>
            <a:pPr marL="0" indent="0">
              <a:buNone/>
            </a:pPr>
            <a:r>
              <a:rPr lang="en-US" dirty="0" smtClean="0"/>
              <a:t>Each </a:t>
            </a:r>
            <a:r>
              <a:rPr lang="en-US" dirty="0"/>
              <a:t>memory type, is a collection of numerous memory locations. To access data from any memory, first it must be located and then the data is read from the memory location. Following are the methods to access information from memory locations:</a:t>
            </a:r>
          </a:p>
          <a:p>
            <a:r>
              <a:rPr lang="en-US" b="1" dirty="0"/>
              <a:t>Random Access</a:t>
            </a:r>
            <a:r>
              <a:rPr lang="en-US" dirty="0"/>
              <a:t>: Main memories are random access memories, in which each memory location has a unique address. Using this unique address any memory location can be reached in the same amount of time in any order.</a:t>
            </a:r>
          </a:p>
          <a:p>
            <a:r>
              <a:rPr lang="en-US" b="1" dirty="0"/>
              <a:t>Sequential Access</a:t>
            </a:r>
            <a:r>
              <a:rPr lang="en-US" dirty="0"/>
              <a:t>: This methods allows memory access in a sequence or in order.</a:t>
            </a:r>
          </a:p>
          <a:p>
            <a:r>
              <a:rPr lang="en-US" b="1" dirty="0"/>
              <a:t>Direct Access</a:t>
            </a:r>
            <a:r>
              <a:rPr lang="en-US" dirty="0"/>
              <a:t>: In this mode, information is stored in tracks, with each track having a separate read/write head.</a:t>
            </a:r>
          </a:p>
          <a:p>
            <a:endParaRPr lang="en-US" dirty="0"/>
          </a:p>
        </p:txBody>
      </p:sp>
    </p:spTree>
    <p:extLst>
      <p:ext uri="{BB962C8B-B14F-4D97-AF65-F5344CB8AC3E}">
        <p14:creationId xmlns:p14="http://schemas.microsoft.com/office/powerpoint/2010/main" val="287333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6950" y="1931157"/>
            <a:ext cx="3550930" cy="3656605"/>
          </a:xfrm>
          <a:prstGeom prst="rect">
            <a:avLst/>
          </a:prstGeom>
        </p:spPr>
      </p:pic>
      <p:pic>
        <p:nvPicPr>
          <p:cNvPr id="5" name="Picture 4"/>
          <p:cNvPicPr>
            <a:picLocks noChangeAspect="1"/>
          </p:cNvPicPr>
          <p:nvPr/>
        </p:nvPicPr>
        <p:blipFill>
          <a:blip r:embed="rId3"/>
          <a:stretch>
            <a:fillRect/>
          </a:stretch>
        </p:blipFill>
        <p:spPr>
          <a:xfrm>
            <a:off x="3182915" y="1901588"/>
            <a:ext cx="5886450" cy="3686175"/>
          </a:xfrm>
          <a:prstGeom prst="rect">
            <a:avLst/>
          </a:prstGeom>
        </p:spPr>
      </p:pic>
    </p:spTree>
    <p:extLst>
      <p:ext uri="{BB962C8B-B14F-4D97-AF65-F5344CB8AC3E}">
        <p14:creationId xmlns:p14="http://schemas.microsoft.com/office/powerpoint/2010/main" val="3386375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8600" y="1885666"/>
            <a:ext cx="8673152" cy="3657600"/>
          </a:xfrm>
          <a:prstGeom prst="rect">
            <a:avLst/>
          </a:prstGeom>
        </p:spPr>
      </p:pic>
    </p:spTree>
    <p:extLst>
      <p:ext uri="{BB962C8B-B14F-4D97-AF65-F5344CB8AC3E}">
        <p14:creationId xmlns:p14="http://schemas.microsoft.com/office/powerpoint/2010/main" val="30131086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1957</TotalTime>
  <Words>1001</Words>
  <Application>Microsoft Office PowerPoint</Application>
  <PresentationFormat>On-screen Show (4:3)</PresentationFormat>
  <Paragraphs>108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Wingdings</vt:lpstr>
      <vt:lpstr>Wingdings 3</vt:lpstr>
      <vt:lpstr>Wisp</vt:lpstr>
      <vt:lpstr>Memory Unit</vt:lpstr>
      <vt:lpstr>Reading Materials</vt:lpstr>
      <vt:lpstr>What is Memory?</vt:lpstr>
      <vt:lpstr>Need for Memory</vt:lpstr>
      <vt:lpstr>Memory Unit</vt:lpstr>
      <vt:lpstr>PowerPoint Presentation</vt:lpstr>
      <vt:lpstr>Memory Access Methods</vt:lpstr>
      <vt:lpstr>PowerPoint Presentation</vt:lpstr>
      <vt:lpstr>PowerPoint Presentation</vt:lpstr>
      <vt:lpstr>Memory Model</vt:lpstr>
      <vt:lpstr>Main Memory: Random Access Memory (RAM)</vt:lpstr>
      <vt:lpstr>Main Memory:Read Only Memory (ROM)</vt:lpstr>
      <vt:lpstr>Secondary Memory</vt:lpstr>
      <vt:lpstr>Secondary Memory : Magnetic Hard Disk</vt:lpstr>
      <vt:lpstr>Secondary Memory : Optical Disk</vt:lpstr>
      <vt:lpstr>Processor Memory: CPU Registers</vt:lpstr>
      <vt:lpstr>CPU Registers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fighter</dc:creator>
  <cp:lastModifiedBy>Windows 7</cp:lastModifiedBy>
  <cp:revision>267</cp:revision>
  <dcterms:created xsi:type="dcterms:W3CDTF">2006-08-16T00:00:00Z</dcterms:created>
  <dcterms:modified xsi:type="dcterms:W3CDTF">2020-02-02T04:36:47Z</dcterms:modified>
</cp:coreProperties>
</file>