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6" r:id="rId2"/>
    <p:sldId id="315" r:id="rId3"/>
    <p:sldId id="314" r:id="rId4"/>
    <p:sldId id="316" r:id="rId5"/>
    <p:sldId id="313" r:id="rId6"/>
    <p:sldId id="287" r:id="rId7"/>
    <p:sldId id="288" r:id="rId8"/>
    <p:sldId id="310" r:id="rId9"/>
    <p:sldId id="311" r:id="rId10"/>
    <p:sldId id="289" r:id="rId11"/>
    <p:sldId id="31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BB0187-8C99-4061-BB92-1A0C8E4E86D9}" type="datetimeFigureOut">
              <a:rPr lang="en-US" smtClean="0"/>
              <a:pPr/>
              <a:t>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8C8872-221C-43D7-82B4-CA62B2F8C881}" type="slidenum">
              <a:rPr lang="en-US" smtClean="0"/>
              <a:pPr/>
              <a:t>‹#›</a:t>
            </a:fld>
            <a:endParaRPr lang="en-US"/>
          </a:p>
        </p:txBody>
      </p:sp>
    </p:spTree>
    <p:extLst>
      <p:ext uri="{BB962C8B-B14F-4D97-AF65-F5344CB8AC3E}">
        <p14:creationId xmlns:p14="http://schemas.microsoft.com/office/powerpoint/2010/main" val="2984099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1</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extLst>
      <p:ext uri="{BB962C8B-B14F-4D97-AF65-F5344CB8AC3E}">
        <p14:creationId xmlns:p14="http://schemas.microsoft.com/office/powerpoint/2010/main" val="2663022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10</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extLst>
      <p:ext uri="{BB962C8B-B14F-4D97-AF65-F5344CB8AC3E}">
        <p14:creationId xmlns:p14="http://schemas.microsoft.com/office/powerpoint/2010/main" val="1791988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11</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extLst>
      <p:ext uri="{BB962C8B-B14F-4D97-AF65-F5344CB8AC3E}">
        <p14:creationId xmlns:p14="http://schemas.microsoft.com/office/powerpoint/2010/main" val="1649522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2</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extLst>
      <p:ext uri="{BB962C8B-B14F-4D97-AF65-F5344CB8AC3E}">
        <p14:creationId xmlns:p14="http://schemas.microsoft.com/office/powerpoint/2010/main" val="2345209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3</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extLst>
      <p:ext uri="{BB962C8B-B14F-4D97-AF65-F5344CB8AC3E}">
        <p14:creationId xmlns:p14="http://schemas.microsoft.com/office/powerpoint/2010/main" val="223279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4</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extLst>
      <p:ext uri="{BB962C8B-B14F-4D97-AF65-F5344CB8AC3E}">
        <p14:creationId xmlns:p14="http://schemas.microsoft.com/office/powerpoint/2010/main" val="2185328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5</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extLst>
      <p:ext uri="{BB962C8B-B14F-4D97-AF65-F5344CB8AC3E}">
        <p14:creationId xmlns:p14="http://schemas.microsoft.com/office/powerpoint/2010/main" val="311250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6</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extLst>
      <p:ext uri="{BB962C8B-B14F-4D97-AF65-F5344CB8AC3E}">
        <p14:creationId xmlns:p14="http://schemas.microsoft.com/office/powerpoint/2010/main" val="3802047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7</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extLst>
      <p:ext uri="{BB962C8B-B14F-4D97-AF65-F5344CB8AC3E}">
        <p14:creationId xmlns:p14="http://schemas.microsoft.com/office/powerpoint/2010/main" val="4250378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8</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extLst>
      <p:ext uri="{BB962C8B-B14F-4D97-AF65-F5344CB8AC3E}">
        <p14:creationId xmlns:p14="http://schemas.microsoft.com/office/powerpoint/2010/main" val="3621766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9</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extLst>
      <p:ext uri="{BB962C8B-B14F-4D97-AF65-F5344CB8AC3E}">
        <p14:creationId xmlns:p14="http://schemas.microsoft.com/office/powerpoint/2010/main" val="1142314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C2FDCF-81E7-4DAE-AFBA-7C021A01C4F4}" type="datetime1">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95AF95-B961-4A9E-9658-EA7C0CC0159A}" type="datetime1">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DA311-2B3C-4AFF-AF4D-C85CE7120297}" type="datetime1">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4BAAA2-C534-422B-8217-F95E7D817521}" type="datetime1">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812F97-4224-42DA-8A54-8CBEFDF899CB}" type="datetime1">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DEF865-8184-4C17-B48D-B67E7B2FEBBF}" type="datetime1">
              <a:rPr lang="en-US" smtClean="0"/>
              <a:pPr/>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2CEFE2-6913-4397-A9DD-996CB051056F}" type="datetime1">
              <a:rPr lang="en-US" smtClean="0"/>
              <a:pPr/>
              <a:t>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F6CFAC-A13D-4BD0-8455-E7AAED66166B}" type="datetime1">
              <a:rPr lang="en-US" smtClean="0"/>
              <a:pPr/>
              <a:t>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22FA-54B5-4E77-ABFF-1A9464B3224F}" type="datetime1">
              <a:rPr lang="en-US" smtClean="0"/>
              <a:pPr/>
              <a:t>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06E9B2-1A54-48C0-A6D4-987044B0D1E8}" type="datetime1">
              <a:rPr lang="en-US" smtClean="0"/>
              <a:pPr/>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FCE65A-B4FA-4969-9CE5-0897472FE1E5}" type="datetime1">
              <a:rPr lang="en-US" smtClean="0"/>
              <a:pPr/>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42423-9EB2-46CE-A92C-538B46E87118}" type="datetime1">
              <a:rPr lang="en-US" smtClean="0"/>
              <a:pPr/>
              <a:t>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Rectangle 4"/>
          <p:cNvSpPr/>
          <p:nvPr/>
        </p:nvSpPr>
        <p:spPr>
          <a:xfrm>
            <a:off x="304800" y="1536680"/>
            <a:ext cx="8610600" cy="34163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effectLst>
                  <a:outerShdw blurRad="76200" dist="50800" dir="5400000" algn="tl" rotWithShape="0">
                    <a:srgbClr val="000000">
                      <a:alpha val="65000"/>
                    </a:srgbClr>
                  </a:outerShdw>
                </a:effectLst>
              </a:rPr>
              <a:t>Course Title</a:t>
            </a:r>
          </a:p>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Discrete  Mathematics</a:t>
            </a:r>
          </a:p>
          <a:p>
            <a:pPr algn="ctr"/>
            <a:r>
              <a:rPr lang="en-US" sz="5400" b="1" spc="50" dirty="0" smtClean="0">
                <a:ln w="11430"/>
                <a:effectLst>
                  <a:outerShdw blurRad="76200" dist="50800" dir="5400000" algn="tl" rotWithShape="0">
                    <a:srgbClr val="000000">
                      <a:alpha val="65000"/>
                    </a:srgbClr>
                  </a:outerShdw>
                </a:effectLst>
              </a:rPr>
              <a:t>Course No.</a:t>
            </a:r>
          </a:p>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CSE 1105</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Rectangle 3"/>
          <p:cNvSpPr txBox="1">
            <a:spLocks noChangeArrowheads="1"/>
          </p:cNvSpPr>
          <p:nvPr/>
        </p:nvSpPr>
        <p:spPr>
          <a:xfrm>
            <a:off x="533400" y="609600"/>
            <a:ext cx="8001000" cy="5486400"/>
          </a:xfrm>
          <a:prstGeom prst="rect">
            <a:avLst/>
          </a:prstGeom>
        </p:spPr>
        <p:txBody>
          <a:bodyPr vert="horz" lIns="91440" tIns="45720" rIns="91440" bIns="45720" rtlCol="0">
            <a:normAutofit fontScale="92500" lnSpcReduction="10000"/>
          </a:bodyPr>
          <a:lstStyle/>
          <a:p>
            <a:pPr algn="ctr"/>
            <a:r>
              <a:rPr lang="en-US" sz="3200" b="1" dirty="0" smtClean="0">
                <a:latin typeface="Times New Roman" pitchFamily="18" charset="0"/>
                <a:cs typeface="Times New Roman" pitchFamily="18" charset="0"/>
              </a:rPr>
              <a:t>Algorithmic Thinking</a:t>
            </a:r>
          </a:p>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Certain classes of problems are solved by the specification of an algorithm. After an algorithm has been described, a computer program can be constructed implementing it.</a:t>
            </a:r>
          </a:p>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The mathematical portions of this activity, which include the specification of the algorithm, the verification that it works properly, and the analysis of the computer memory and time required to perform it, are all covered. </a:t>
            </a:r>
          </a:p>
          <a:p>
            <a:pPr algn="just"/>
            <a:endParaRPr lang="en-US" sz="3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Rectangle 3"/>
          <p:cNvSpPr txBox="1">
            <a:spLocks noChangeArrowheads="1"/>
          </p:cNvSpPr>
          <p:nvPr/>
        </p:nvSpPr>
        <p:spPr>
          <a:xfrm>
            <a:off x="533400" y="609600"/>
            <a:ext cx="8001000" cy="5486400"/>
          </a:xfrm>
          <a:prstGeom prst="rect">
            <a:avLst/>
          </a:prstGeom>
        </p:spPr>
        <p:txBody>
          <a:bodyPr vert="horz" lIns="91440" tIns="45720" rIns="91440" bIns="45720" rtlCol="0">
            <a:normAutofit fontScale="92500" lnSpcReduction="20000"/>
          </a:bodyPr>
          <a:lstStyle/>
          <a:p>
            <a:pPr algn="ctr"/>
            <a:r>
              <a:rPr lang="en-US" sz="3200" b="1" dirty="0" smtClean="0">
                <a:latin typeface="Times New Roman" pitchFamily="18" charset="0"/>
                <a:cs typeface="Times New Roman" pitchFamily="18" charset="0"/>
              </a:rPr>
              <a:t>Applications and Modeling</a:t>
            </a:r>
          </a:p>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Discrete mathematics has applications to almost every conceivable area of study. </a:t>
            </a:r>
          </a:p>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There are many applications to computer science and data networking as well as applications to such diverse areas as chemistry, biology, linguistics, geography, business, and the Internet. </a:t>
            </a:r>
          </a:p>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Modeling with discrete mathematics is an extremely important problem-solving skill, which students have the opportunity to develop by constructing their own models.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5" name="Rectangle 4"/>
          <p:cNvSpPr/>
          <p:nvPr/>
        </p:nvSpPr>
        <p:spPr>
          <a:xfrm>
            <a:off x="304800" y="457200"/>
            <a:ext cx="8610600" cy="59708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Text Book(s)</a:t>
            </a:r>
          </a:p>
          <a:p>
            <a:pPr algn="just"/>
            <a:r>
              <a:rPr lang="en-US" sz="2000" dirty="0" smtClean="0"/>
              <a:t> </a:t>
            </a:r>
            <a:r>
              <a:rPr lang="en-US" sz="2800" dirty="0" smtClean="0">
                <a:solidFill>
                  <a:srgbClr val="0070C0"/>
                </a:solidFill>
              </a:rPr>
              <a:t>Discrete Mathematics and Its Applications </a:t>
            </a:r>
          </a:p>
          <a:p>
            <a:pPr algn="just"/>
            <a:r>
              <a:rPr lang="en-US" sz="2800" dirty="0" smtClean="0"/>
              <a:t>                         </a:t>
            </a:r>
            <a:r>
              <a:rPr lang="en-US" sz="2800" dirty="0" smtClean="0">
                <a:solidFill>
                  <a:schemeClr val="accent6">
                    <a:lumMod val="75000"/>
                  </a:schemeClr>
                </a:solidFill>
              </a:rPr>
              <a:t>K. H. Rosen</a:t>
            </a:r>
          </a:p>
          <a:p>
            <a:pPr algn="just"/>
            <a:endParaRPr lang="en-US" sz="2800" dirty="0" smtClean="0"/>
          </a:p>
          <a:p>
            <a:pPr algn="just"/>
            <a:r>
              <a:rPr lang="en-US" sz="2800" dirty="0" smtClean="0"/>
              <a:t> </a:t>
            </a:r>
            <a:r>
              <a:rPr lang="en-US" sz="2800" dirty="0" smtClean="0">
                <a:solidFill>
                  <a:srgbClr val="0070C0"/>
                </a:solidFill>
              </a:rPr>
              <a:t>Discrete Mathematical Structures</a:t>
            </a:r>
          </a:p>
          <a:p>
            <a:pPr algn="just"/>
            <a:r>
              <a:rPr lang="en-US" sz="2800" dirty="0" smtClean="0">
                <a:solidFill>
                  <a:schemeClr val="accent6">
                    <a:lumMod val="75000"/>
                  </a:schemeClr>
                </a:solidFill>
              </a:rPr>
              <a:t>                         B. </a:t>
            </a:r>
            <a:r>
              <a:rPr lang="en-US" sz="2800" dirty="0" err="1" smtClean="0">
                <a:solidFill>
                  <a:schemeClr val="accent6">
                    <a:lumMod val="75000"/>
                  </a:schemeClr>
                </a:solidFill>
              </a:rPr>
              <a:t>Kolman</a:t>
            </a:r>
            <a:r>
              <a:rPr lang="en-US" sz="2800" dirty="0" smtClean="0">
                <a:solidFill>
                  <a:schemeClr val="accent6">
                    <a:lumMod val="75000"/>
                  </a:schemeClr>
                </a:solidFill>
              </a:rPr>
              <a:t>, R. </a:t>
            </a:r>
            <a:r>
              <a:rPr lang="en-US" sz="2800" dirty="0" err="1" smtClean="0">
                <a:solidFill>
                  <a:schemeClr val="accent6">
                    <a:lumMod val="75000"/>
                  </a:schemeClr>
                </a:solidFill>
              </a:rPr>
              <a:t>Rusby</a:t>
            </a:r>
            <a:r>
              <a:rPr lang="en-US" sz="2800" dirty="0" smtClean="0">
                <a:solidFill>
                  <a:schemeClr val="accent6">
                    <a:lumMod val="75000"/>
                  </a:schemeClr>
                </a:solidFill>
              </a:rPr>
              <a:t> , and S. C. Ross</a:t>
            </a:r>
          </a:p>
          <a:p>
            <a:pPr algn="just"/>
            <a:endParaRPr lang="en-US" sz="2800" i="1" dirty="0" smtClean="0"/>
          </a:p>
          <a:p>
            <a:pPr algn="just"/>
            <a:r>
              <a:rPr lang="en-US" sz="2800" dirty="0" smtClean="0">
                <a:solidFill>
                  <a:srgbClr val="0070C0"/>
                </a:solidFill>
              </a:rPr>
              <a:t>Elements of Discrete Mathematics</a:t>
            </a:r>
          </a:p>
          <a:p>
            <a:pPr algn="just"/>
            <a:r>
              <a:rPr lang="en-US" sz="2800" dirty="0" smtClean="0"/>
              <a:t>                         </a:t>
            </a:r>
            <a:r>
              <a:rPr lang="en-US" sz="2800" dirty="0" smtClean="0">
                <a:solidFill>
                  <a:schemeClr val="accent6">
                    <a:lumMod val="75000"/>
                  </a:schemeClr>
                </a:solidFill>
              </a:rPr>
              <a:t>C. Liu and D. P. </a:t>
            </a:r>
            <a:r>
              <a:rPr lang="en-US" sz="2800" dirty="0" err="1" smtClean="0">
                <a:solidFill>
                  <a:schemeClr val="accent6">
                    <a:lumMod val="75000"/>
                  </a:schemeClr>
                </a:solidFill>
              </a:rPr>
              <a:t>Mohapatra</a:t>
            </a:r>
            <a:endParaRPr lang="en-US" sz="2800" dirty="0" smtClean="0">
              <a:solidFill>
                <a:schemeClr val="accent6">
                  <a:lumMod val="75000"/>
                </a:schemeClr>
              </a:solidFill>
            </a:endParaRPr>
          </a:p>
          <a:p>
            <a:pPr algn="just"/>
            <a:endParaRPr lang="en-US" sz="2800" dirty="0" smtClean="0"/>
          </a:p>
          <a:p>
            <a:pPr algn="just"/>
            <a:r>
              <a:rPr lang="en-US" sz="2800" dirty="0" smtClean="0"/>
              <a:t> </a:t>
            </a:r>
            <a:r>
              <a:rPr lang="en-US" sz="2800" dirty="0" err="1" smtClean="0">
                <a:solidFill>
                  <a:srgbClr val="0070C0"/>
                </a:solidFill>
              </a:rPr>
              <a:t>Schaum's</a:t>
            </a:r>
            <a:r>
              <a:rPr lang="en-US" sz="2800" dirty="0" smtClean="0">
                <a:solidFill>
                  <a:srgbClr val="0070C0"/>
                </a:solidFill>
              </a:rPr>
              <a:t> Outline of Discrete Mathematics </a:t>
            </a:r>
          </a:p>
          <a:p>
            <a:pPr algn="just"/>
            <a:r>
              <a:rPr lang="en-US" sz="2800" dirty="0" smtClean="0"/>
              <a:t>                        </a:t>
            </a:r>
            <a:r>
              <a:rPr lang="en-US" sz="2800" dirty="0" smtClean="0">
                <a:solidFill>
                  <a:schemeClr val="accent6">
                    <a:lumMod val="75000"/>
                  </a:schemeClr>
                </a:solidFill>
              </a:rPr>
              <a:t>S. </a:t>
            </a:r>
            <a:r>
              <a:rPr lang="en-US" sz="2800" dirty="0" err="1" smtClean="0">
                <a:solidFill>
                  <a:schemeClr val="accent6">
                    <a:lumMod val="75000"/>
                  </a:schemeClr>
                </a:solidFill>
              </a:rPr>
              <a:t>Lipschutz</a:t>
            </a:r>
            <a:r>
              <a:rPr lang="en-US" sz="2800" dirty="0" smtClean="0">
                <a:solidFill>
                  <a:schemeClr val="accent6">
                    <a:lumMod val="75000"/>
                  </a:schemeClr>
                </a:solidFill>
              </a:rPr>
              <a:t> and M. Lipson</a:t>
            </a:r>
          </a:p>
          <a:p>
            <a:pPr algn="ctr"/>
            <a:endParaRPr lang="en-US" sz="2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subTitle" idx="1"/>
          </p:nvPr>
        </p:nvSpPr>
        <p:spPr>
          <a:xfrm>
            <a:off x="457200" y="1524000"/>
            <a:ext cx="8229600" cy="1905000"/>
          </a:xfrm>
        </p:spPr>
        <p:txBody>
          <a:bodyPr>
            <a:normAutofit fontScale="92500" lnSpcReduction="10000"/>
          </a:bodyPr>
          <a:lstStyle/>
          <a:p>
            <a:pPr algn="just"/>
            <a:r>
              <a:rPr lang="en-US" dirty="0" smtClean="0">
                <a:solidFill>
                  <a:srgbClr val="0070C0"/>
                </a:solidFill>
              </a:rPr>
              <a:t>Discrete mathematics is the part of mathematics devoted to the study of discrete objects. (Here discrete means consisting of distinct or unconnected elements.)</a:t>
            </a:r>
            <a:endParaRPr lang="en-US" altLang="en-US" b="1" dirty="0" smtClean="0">
              <a:solidFill>
                <a:srgbClr val="0070C0"/>
              </a:solidFill>
              <a:latin typeface="Tahoma"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5" name="Rectangle 4"/>
          <p:cNvSpPr/>
          <p:nvPr/>
        </p:nvSpPr>
        <p:spPr>
          <a:xfrm>
            <a:off x="304800" y="457200"/>
            <a:ext cx="8458200" cy="83099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What is Discrete  Mathematics?</a:t>
            </a:r>
            <a:endParaRPr lang="en-US" sz="4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Rectangle 3"/>
          <p:cNvSpPr txBox="1">
            <a:spLocks noChangeArrowheads="1"/>
          </p:cNvSpPr>
          <p:nvPr/>
        </p:nvSpPr>
        <p:spPr>
          <a:xfrm>
            <a:off x="533400" y="4191000"/>
            <a:ext cx="8305800" cy="1905000"/>
          </a:xfrm>
          <a:prstGeom prst="rect">
            <a:avLst/>
          </a:prstGeom>
        </p:spPr>
        <p:txBody>
          <a:bodyPr vert="horz" lIns="91440" tIns="45720" rIns="91440" bIns="45720" rtlCol="0">
            <a:normAutofit/>
          </a:bodyPr>
          <a:lstStyle/>
          <a:p>
            <a:pPr lvl="0" algn="just">
              <a:spcBef>
                <a:spcPct val="20000"/>
              </a:spcBef>
            </a:pPr>
            <a:r>
              <a:rPr lang="en-US" sz="3200" dirty="0" smtClean="0">
                <a:solidFill>
                  <a:srgbClr val="0070C0"/>
                </a:solidFill>
              </a:rPr>
              <a:t>Discrete mathematics is the study of mathematical structures that are fundamentally discrete rather than continuous</a:t>
            </a:r>
            <a:endParaRPr kumimoji="0" lang="en-US" altLang="en-US" sz="3200" b="1" i="0" strike="noStrike" kern="1200" cap="none" spc="0" normalizeH="0" baseline="0" noProof="0" dirty="0" smtClean="0">
              <a:ln>
                <a:noFill/>
              </a:ln>
              <a:solidFill>
                <a:srgbClr val="0070C0"/>
              </a:solidFill>
              <a:effectLst/>
              <a:uLnTx/>
              <a:uFillTx/>
              <a:latin typeface="Tahoma" pitchFamily="34" charset="0"/>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5" name="Rectangle 4"/>
          <p:cNvSpPr/>
          <p:nvPr/>
        </p:nvSpPr>
        <p:spPr>
          <a:xfrm>
            <a:off x="304800" y="457200"/>
            <a:ext cx="8458200" cy="83099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What is Discrete  Mathematics?</a:t>
            </a:r>
            <a:endParaRPr lang="en-US" sz="4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Rectangle 3"/>
          <p:cNvSpPr txBox="1">
            <a:spLocks noChangeArrowheads="1"/>
          </p:cNvSpPr>
          <p:nvPr/>
        </p:nvSpPr>
        <p:spPr>
          <a:xfrm>
            <a:off x="533400" y="1676400"/>
            <a:ext cx="8305800" cy="1905000"/>
          </a:xfrm>
          <a:prstGeom prst="rect">
            <a:avLst/>
          </a:prstGeom>
        </p:spPr>
        <p:txBody>
          <a:bodyPr vert="horz" lIns="91440" tIns="45720" rIns="91440" bIns="45720" rtlCol="0">
            <a:normAutofit fontScale="85000" lnSpcReduction="20000"/>
          </a:bodyPr>
          <a:lstStyle/>
          <a:p>
            <a:pPr lvl="0" algn="just">
              <a:spcBef>
                <a:spcPct val="20000"/>
              </a:spcBef>
            </a:pPr>
            <a:r>
              <a:rPr lang="en-US" sz="3200" dirty="0" smtClean="0">
                <a:solidFill>
                  <a:srgbClr val="0070C0"/>
                </a:solidFill>
              </a:rPr>
              <a:t>Discrete mathematics is the branch of mathematics dealing with objects that can assume only distinct, separated values. The term "discrete mathematics" is therefore used in contrast with "continuous mathematics".</a:t>
            </a:r>
            <a:endParaRPr kumimoji="0" lang="en-US" altLang="en-US" sz="3200" b="1" i="0" strike="noStrike" kern="1200" cap="none" spc="0" normalizeH="0" baseline="0" noProof="0" dirty="0" smtClean="0">
              <a:ln>
                <a:noFill/>
              </a:ln>
              <a:solidFill>
                <a:srgbClr val="0070C0"/>
              </a:solidFill>
              <a:effectLst/>
              <a:uLnTx/>
              <a:uFillTx/>
              <a:latin typeface="Tahoma" pitchFamily="34" charset="0"/>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subTitle" idx="1"/>
          </p:nvPr>
        </p:nvSpPr>
        <p:spPr>
          <a:xfrm>
            <a:off x="228600" y="1752600"/>
            <a:ext cx="8610600" cy="3505200"/>
          </a:xfrm>
        </p:spPr>
        <p:txBody>
          <a:bodyPr>
            <a:normAutofit/>
          </a:bodyPr>
          <a:lstStyle/>
          <a:p>
            <a:pPr algn="just"/>
            <a:r>
              <a:rPr lang="en-US" dirty="0" smtClean="0">
                <a:solidFill>
                  <a:schemeClr val="tx1"/>
                </a:solidFill>
                <a:latin typeface="Times New Roman" pitchFamily="18" charset="0"/>
                <a:cs typeface="Times New Roman" pitchFamily="18" charset="0"/>
              </a:rPr>
              <a:t>Through Discrete Mathematics students can learn a particular set of mathematical facts and how to apply them</a:t>
            </a:r>
          </a:p>
          <a:p>
            <a:pPr algn="just"/>
            <a:endParaRPr lang="en-US" dirty="0" smtClean="0">
              <a:solidFill>
                <a:schemeClr val="tx1"/>
              </a:solidFill>
              <a:latin typeface="Times New Roman" pitchFamily="18" charset="0"/>
              <a:cs typeface="Times New Roman" pitchFamily="18" charset="0"/>
            </a:endParaRPr>
          </a:p>
          <a:p>
            <a:pPr algn="just"/>
            <a:r>
              <a:rPr lang="en-US" dirty="0" smtClean="0">
                <a:solidFill>
                  <a:schemeClr val="tx1"/>
                </a:solidFill>
                <a:latin typeface="Times New Roman" pitchFamily="18" charset="0"/>
                <a:cs typeface="Times New Roman" pitchFamily="18" charset="0"/>
              </a:rPr>
              <a:t>Discrete Mathematics teaches students how to think logically and mathematically.</a:t>
            </a:r>
          </a:p>
          <a:p>
            <a:pPr eaLnBrk="1" hangingPunct="1"/>
            <a:endParaRPr lang="en-US" altLang="en-US" b="1" dirty="0" smtClean="0">
              <a:solidFill>
                <a:srgbClr val="FF0000"/>
              </a:solidFill>
              <a:latin typeface="Tahoma"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5" name="Rectangle 4"/>
          <p:cNvSpPr/>
          <p:nvPr/>
        </p:nvSpPr>
        <p:spPr>
          <a:xfrm>
            <a:off x="228600" y="304800"/>
            <a:ext cx="8686800"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Why Discrete  Mathematics?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Rectangle 3"/>
          <p:cNvSpPr txBox="1">
            <a:spLocks noChangeArrowheads="1"/>
          </p:cNvSpPr>
          <p:nvPr/>
        </p:nvSpPr>
        <p:spPr>
          <a:xfrm>
            <a:off x="533400" y="609600"/>
            <a:ext cx="8001000" cy="5486400"/>
          </a:xfrm>
          <a:prstGeom prst="rect">
            <a:avLst/>
          </a:prstGeom>
        </p:spPr>
        <p:txBody>
          <a:bodyPr vert="horz" lIns="91440" tIns="45720" rIns="91440" bIns="45720" rtlCol="0">
            <a:normAutofit/>
          </a:bodyPr>
          <a:lstStyle/>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Five important themes of Discrete Mathematics</a:t>
            </a:r>
          </a:p>
          <a:p>
            <a:pPr algn="just"/>
            <a:endParaRPr lang="en-US" sz="3200" dirty="0" smtClean="0">
              <a:latin typeface="Times New Roman" pitchFamily="18" charset="0"/>
              <a:cs typeface="Times New Roman" pitchFamily="18" charset="0"/>
            </a:endParaRPr>
          </a:p>
          <a:p>
            <a:pPr marL="514350" indent="-514350" algn="just">
              <a:buFont typeface="Arial" pitchFamily="34" charset="0"/>
              <a:buChar char="•"/>
            </a:pPr>
            <a:r>
              <a:rPr lang="en-US" sz="3200" dirty="0" smtClean="0">
                <a:latin typeface="Times New Roman" pitchFamily="18" charset="0"/>
                <a:cs typeface="Times New Roman" pitchFamily="18" charset="0"/>
              </a:rPr>
              <a:t>Mathematical reasoning</a:t>
            </a:r>
          </a:p>
          <a:p>
            <a:pPr marL="514350" indent="-514350" algn="just">
              <a:buFont typeface="Arial" pitchFamily="34" charset="0"/>
              <a:buChar char="•"/>
            </a:pPr>
            <a:r>
              <a:rPr lang="en-US" sz="3200" dirty="0" smtClean="0">
                <a:latin typeface="Times New Roman" pitchFamily="18" charset="0"/>
                <a:cs typeface="Times New Roman" pitchFamily="18" charset="0"/>
              </a:rPr>
              <a:t>Combinatorial analysis</a:t>
            </a:r>
          </a:p>
          <a:p>
            <a:pPr marL="514350" indent="-514350" algn="just">
              <a:buFont typeface="Arial" pitchFamily="34" charset="0"/>
              <a:buChar char="•"/>
            </a:pPr>
            <a:r>
              <a:rPr lang="en-US" sz="3200" dirty="0" smtClean="0">
                <a:latin typeface="Times New Roman" pitchFamily="18" charset="0"/>
                <a:cs typeface="Times New Roman" pitchFamily="18" charset="0"/>
              </a:rPr>
              <a:t>Discrete structures</a:t>
            </a:r>
          </a:p>
          <a:p>
            <a:pPr marL="514350" indent="-514350" algn="just">
              <a:buFont typeface="Arial" pitchFamily="34" charset="0"/>
              <a:buChar char="•"/>
            </a:pPr>
            <a:r>
              <a:rPr lang="en-US" sz="3200" dirty="0" smtClean="0">
                <a:latin typeface="Times New Roman" pitchFamily="18" charset="0"/>
                <a:cs typeface="Times New Roman" pitchFamily="18" charset="0"/>
              </a:rPr>
              <a:t>Algorithmic thinking, and</a:t>
            </a:r>
          </a:p>
          <a:p>
            <a:pPr marL="514350" indent="-514350" algn="just">
              <a:buFont typeface="Arial" pitchFamily="34" charset="0"/>
              <a:buChar char="•"/>
            </a:pPr>
            <a:r>
              <a:rPr lang="en-US" sz="3200" dirty="0" smtClean="0">
                <a:latin typeface="Times New Roman" pitchFamily="18" charset="0"/>
                <a:cs typeface="Times New Roman" pitchFamily="18" charset="0"/>
              </a:rPr>
              <a:t>Applications and modeling</a:t>
            </a:r>
          </a:p>
          <a:p>
            <a:pPr algn="just"/>
            <a:endParaRPr lang="en-US" sz="3200" dirty="0" smtClean="0">
              <a:latin typeface="Times New Roman" pitchFamily="18" charset="0"/>
              <a:cs typeface="Times New Roman" pitchFamily="18" charset="0"/>
            </a:endParaRPr>
          </a:p>
          <a:p>
            <a:pPr lvl="0" algn="just">
              <a:spcBef>
                <a:spcPct val="20000"/>
              </a:spcBef>
            </a:pPr>
            <a:endParaRPr kumimoji="0" lang="en-US" altLang="en-US" sz="3200" b="1" i="0" u="none" strike="noStrike" kern="1200" cap="none" spc="0" normalizeH="0" baseline="0" noProof="0" dirty="0" smtClean="0">
              <a:ln>
                <a:noFill/>
              </a:ln>
              <a:solidFill>
                <a:srgbClr val="FF0000"/>
              </a:solidFill>
              <a:effectLst/>
              <a:uLnTx/>
              <a:uFillTx/>
              <a:latin typeface="Tahoma" pitchFamily="34" charset="0"/>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Rectangle 3"/>
          <p:cNvSpPr txBox="1">
            <a:spLocks noChangeArrowheads="1"/>
          </p:cNvSpPr>
          <p:nvPr/>
        </p:nvSpPr>
        <p:spPr>
          <a:xfrm>
            <a:off x="533400" y="609600"/>
            <a:ext cx="8001000" cy="5486400"/>
          </a:xfrm>
          <a:prstGeom prst="rect">
            <a:avLst/>
          </a:prstGeom>
        </p:spPr>
        <p:txBody>
          <a:bodyPr vert="horz" lIns="91440" tIns="45720" rIns="91440" bIns="45720" rtlCol="0">
            <a:normAutofit/>
          </a:bodyPr>
          <a:lstStyle/>
          <a:p>
            <a:pPr marL="514350" lvl="0" indent="-514350" algn="just">
              <a:spcBef>
                <a:spcPct val="20000"/>
              </a:spcBef>
              <a:buFont typeface="Arial" pitchFamily="34" charset="0"/>
              <a:buChar char="•"/>
            </a:pPr>
            <a:endParaRPr lang="en-US" sz="3200" dirty="0" smtClean="0">
              <a:latin typeface="Times New Roman" pitchFamily="18" charset="0"/>
              <a:cs typeface="Times New Roman" pitchFamily="18" charset="0"/>
            </a:endParaRPr>
          </a:p>
          <a:p>
            <a:pPr algn="ctr"/>
            <a:r>
              <a:rPr lang="en-US" sz="3200" b="1" dirty="0" smtClean="0">
                <a:latin typeface="Times New Roman" pitchFamily="18" charset="0"/>
                <a:cs typeface="Times New Roman" pitchFamily="18" charset="0"/>
              </a:rPr>
              <a:t>Mathematical Reasoning</a:t>
            </a:r>
          </a:p>
          <a:p>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Students must understand mathematical reasoning in order to read, comprehend, and construct mathematical arguments.</a:t>
            </a:r>
          </a:p>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Mathematical logic, which serves as the foundation for methods of proof</a:t>
            </a:r>
          </a:p>
          <a:p>
            <a:pPr algn="just"/>
            <a:endParaRPr lang="en-US" sz="3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Rectangle 3"/>
          <p:cNvSpPr txBox="1">
            <a:spLocks noChangeArrowheads="1"/>
          </p:cNvSpPr>
          <p:nvPr/>
        </p:nvSpPr>
        <p:spPr>
          <a:xfrm>
            <a:off x="533400" y="304800"/>
            <a:ext cx="8001000" cy="5791200"/>
          </a:xfrm>
          <a:prstGeom prst="rect">
            <a:avLst/>
          </a:prstGeom>
        </p:spPr>
        <p:txBody>
          <a:bodyPr vert="horz" lIns="91440" tIns="45720" rIns="91440" bIns="45720" rtlCol="0">
            <a:normAutofit fontScale="92500" lnSpcReduction="20000"/>
          </a:bodyPr>
          <a:lstStyle/>
          <a:p>
            <a:pPr marL="514350" lvl="0" indent="-514350" algn="just">
              <a:spcBef>
                <a:spcPct val="20000"/>
              </a:spcBef>
              <a:buFont typeface="Arial" pitchFamily="34" charset="0"/>
              <a:buChar char="•"/>
            </a:pPr>
            <a:endParaRPr lang="en-US" sz="3200" dirty="0" smtClean="0">
              <a:latin typeface="Times New Roman" pitchFamily="18" charset="0"/>
              <a:cs typeface="Times New Roman" pitchFamily="18" charset="0"/>
            </a:endParaRPr>
          </a:p>
          <a:p>
            <a:pPr algn="ctr"/>
            <a:r>
              <a:rPr lang="en-US" sz="3200" b="1" dirty="0" smtClean="0">
                <a:latin typeface="Times New Roman" pitchFamily="18" charset="0"/>
                <a:cs typeface="Times New Roman" pitchFamily="18" charset="0"/>
              </a:rPr>
              <a:t>Combinatorial Analysis</a:t>
            </a:r>
          </a:p>
          <a:p>
            <a:pPr algn="ctr"/>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a:t>
            </a:r>
            <a:r>
              <a:rPr lang="en-US" sz="3200" dirty="0" smtClean="0">
                <a:solidFill>
                  <a:srgbClr val="00B0F0"/>
                </a:solidFill>
                <a:latin typeface="Times New Roman" pitchFamily="18" charset="0"/>
                <a:cs typeface="Times New Roman" pitchFamily="18" charset="0"/>
              </a:rPr>
              <a:t>Combinatorial Analysis </a:t>
            </a:r>
            <a:r>
              <a:rPr lang="en-US" sz="3200" dirty="0" smtClean="0">
                <a:latin typeface="Times New Roman" pitchFamily="18" charset="0"/>
                <a:cs typeface="Times New Roman" pitchFamily="18" charset="0"/>
              </a:rPr>
              <a:t>is the branch of mathematics devoted to the solution of problems of choosing and arranging the elements of certain (usually finite) sets in accordance with prescribed rules]</a:t>
            </a:r>
          </a:p>
          <a:p>
            <a:pPr algn="just"/>
            <a:endParaRPr lang="en-US" sz="3200" dirty="0" smtClean="0">
              <a:latin typeface="Times New Roman" pitchFamily="18" charset="0"/>
              <a:cs typeface="Times New Roman" pitchFamily="18" charset="0"/>
            </a:endParaRPr>
          </a:p>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A problem-solving skill that is the ability to count or enumerate objects. </a:t>
            </a:r>
          </a:p>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The stress is on performing combinatorial analysis to solve counting problems and analyze algorithms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Rectangle 3"/>
          <p:cNvSpPr txBox="1">
            <a:spLocks noChangeArrowheads="1"/>
          </p:cNvSpPr>
          <p:nvPr/>
        </p:nvSpPr>
        <p:spPr>
          <a:xfrm>
            <a:off x="533400" y="609600"/>
            <a:ext cx="8001000" cy="5486400"/>
          </a:xfrm>
          <a:prstGeom prst="rect">
            <a:avLst/>
          </a:prstGeom>
        </p:spPr>
        <p:txBody>
          <a:bodyPr vert="horz" lIns="91440" tIns="45720" rIns="91440" bIns="45720" rtlCol="0">
            <a:normAutofit lnSpcReduction="10000"/>
          </a:bodyPr>
          <a:lstStyle/>
          <a:p>
            <a:pPr marL="514350" lvl="0" indent="-514350" algn="just">
              <a:spcBef>
                <a:spcPct val="20000"/>
              </a:spcBef>
              <a:buFont typeface="Arial" pitchFamily="34" charset="0"/>
              <a:buChar char="•"/>
            </a:pPr>
            <a:endParaRPr lang="en-US" sz="3200" dirty="0" smtClean="0">
              <a:latin typeface="Times New Roman" pitchFamily="18" charset="0"/>
              <a:cs typeface="Times New Roman" pitchFamily="18" charset="0"/>
            </a:endParaRPr>
          </a:p>
          <a:p>
            <a:pPr algn="ctr"/>
            <a:r>
              <a:rPr lang="en-US" sz="3200" b="1" dirty="0" smtClean="0">
                <a:latin typeface="Times New Roman" pitchFamily="18" charset="0"/>
                <a:cs typeface="Times New Roman" pitchFamily="18" charset="0"/>
              </a:rPr>
              <a:t>Discrete Structures</a:t>
            </a:r>
          </a:p>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A course in discrete mathematics should teach students how to work with discrete structures, which are the abstract mathematical structures used to represent discrete objects and relationships between these objects. </a:t>
            </a:r>
          </a:p>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These discrete structures include sets, permutations, relations, graphs, trees, and finite-state machines.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1698</TotalTime>
  <Words>505</Words>
  <Application>Microsoft Office PowerPoint</Application>
  <PresentationFormat>On-screen Show (4:3)</PresentationFormat>
  <Paragraphs>88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Shamim</dc:creator>
  <cp:lastModifiedBy>Windows User</cp:lastModifiedBy>
  <cp:revision>71</cp:revision>
  <dcterms:created xsi:type="dcterms:W3CDTF">2006-08-16T00:00:00Z</dcterms:created>
  <dcterms:modified xsi:type="dcterms:W3CDTF">2020-01-07T03:16:31Z</dcterms:modified>
</cp:coreProperties>
</file>